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6" r:id="rId5"/>
    <p:sldId id="259" r:id="rId6"/>
    <p:sldId id="275" r:id="rId7"/>
    <p:sldId id="276" r:id="rId8"/>
    <p:sldId id="262" r:id="rId9"/>
    <p:sldId id="277" r:id="rId10"/>
    <p:sldId id="278" r:id="rId11"/>
    <p:sldId id="263" r:id="rId12"/>
    <p:sldId id="279" r:id="rId13"/>
    <p:sldId id="264" r:id="rId14"/>
    <p:sldId id="280" r:id="rId15"/>
    <p:sldId id="267" r:id="rId16"/>
    <p:sldId id="268" r:id="rId17"/>
    <p:sldId id="269" r:id="rId18"/>
  </p:sldIdLst>
  <p:sldSz cx="9144000" cy="6858000" type="screen4x3"/>
  <p:notesSz cx="6858000" cy="9144000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3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bg bwMode="inv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041400"/>
            <a:ext cx="6858000" cy="2387600"/>
          </a:xfrm>
        </p:spPr>
        <p:txBody>
          <a:bodyPr anchor="b"/>
          <a:lstStyle>
            <a:lvl1pPr algn="ctr">
              <a:defRPr sz="600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 smtClean="0"/>
              <a:t>Στυλ κύριου υπότιτλου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8DC83-4358-4069-9A04-36F684952B41}" type="datetime1">
              <a:rPr lang="en-US"/>
              <a:pPr>
                <a:defRPr/>
              </a:pPr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9BB5-F2C1-4415-9171-FF505104A3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AEC7F8-FEF1-4F39-8E11-18A379B811D6}" type="datetimeFigureOut">
              <a:rPr lang="el-GR"/>
              <a:pPr>
                <a:defRPr/>
              </a:pPr>
              <a:t>7/11/2013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D839E-3685-43C2-B850-E4A94E057DCB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91662"/>
            <a:ext cx="1971675" cy="4909039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91662"/>
            <a:ext cx="5800725" cy="4909039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20F2A-1C45-46FC-9E2D-53B43CA131A1}" type="datetimeFigureOut">
              <a:rPr lang="el-GR"/>
              <a:pPr>
                <a:defRPr/>
              </a:pPr>
              <a:t>7/11/2013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8C150-B1E0-46E7-801D-ABF58D916D10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BCCFF-F943-4905-B145-6EC4F55A56E6}" type="datetimeFigureOut">
              <a:rPr lang="el-GR"/>
              <a:pPr>
                <a:defRPr/>
              </a:pPr>
              <a:t>7/11/2013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AC010-4E5B-4C78-B7BD-1C560B05E77B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709738"/>
            <a:ext cx="7886700" cy="2862262"/>
          </a:xfrm>
        </p:spPr>
        <p:txBody>
          <a:bodyPr anchor="b"/>
          <a:lstStyle>
            <a:lvl1pPr>
              <a:lnSpc>
                <a:spcPct val="100000"/>
              </a:lnSpc>
              <a:defRPr sz="6000"/>
            </a:lvl1pPr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4589464"/>
            <a:ext cx="78867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5DA6B-B0DB-417A-9389-D386855B003C}" type="datetimeFigureOut">
              <a:rPr lang="el-GR"/>
              <a:pPr>
                <a:defRPr/>
              </a:pPr>
              <a:t>7/11/2013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ED8F1-B0A0-4950-BA73-57D3D738A8ED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825625"/>
            <a:ext cx="3669030" cy="4351338"/>
          </a:xfrm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2400"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2000"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1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16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noProof="0" smtClean="0"/>
              <a:t>Στυλ υποδείγματος κειμένου</a:t>
            </a:r>
          </a:p>
          <a:p>
            <a:pPr lvl="1"/>
            <a:r>
              <a:rPr lang="el-GR" noProof="0" smtClean="0"/>
              <a:t>Δεύτερου επιπέδου</a:t>
            </a:r>
          </a:p>
          <a:p>
            <a:pPr lvl="2"/>
            <a:r>
              <a:rPr lang="el-GR" noProof="0" smtClean="0"/>
              <a:t>Τρίτου επιπέδου</a:t>
            </a:r>
          </a:p>
          <a:p>
            <a:pPr lvl="3"/>
            <a:r>
              <a:rPr lang="el-GR" noProof="0" smtClean="0"/>
              <a:t>Τέταρτου επιπέδου</a:t>
            </a:r>
          </a:p>
          <a:p>
            <a:pPr lvl="4"/>
            <a:r>
              <a:rPr lang="el-GR" noProof="0" smtClean="0"/>
              <a:t>Πέμπτου επιπέδου</a:t>
            </a:r>
            <a:endParaRPr lang="en-US" noProof="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37893" y="1825625"/>
            <a:ext cx="3669030" cy="4351338"/>
          </a:xfrm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2400"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2000"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1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16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noProof="0" smtClean="0"/>
              <a:t>Στυλ υποδείγματος κειμένου</a:t>
            </a:r>
          </a:p>
          <a:p>
            <a:pPr lvl="1"/>
            <a:r>
              <a:rPr lang="el-GR" noProof="0" smtClean="0"/>
              <a:t>Δεύτερου επιπέδου</a:t>
            </a:r>
          </a:p>
          <a:p>
            <a:pPr lvl="2"/>
            <a:r>
              <a:rPr lang="el-GR" noProof="0" smtClean="0"/>
              <a:t>Τρίτου επιπέδου</a:t>
            </a:r>
          </a:p>
          <a:p>
            <a:pPr lvl="3"/>
            <a:r>
              <a:rPr lang="el-GR" noProof="0" smtClean="0"/>
              <a:t>Τέταρτου επιπέδου</a:t>
            </a:r>
          </a:p>
          <a:p>
            <a:pPr lvl="4"/>
            <a:r>
              <a:rPr lang="el-GR" noProof="0" smtClean="0"/>
              <a:t>Πέμπτου επιπέδου</a:t>
            </a:r>
            <a:endParaRPr lang="en-US" noProof="0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F3E7E-9EBB-4BEC-977D-A11F5DD968F2}" type="datetimeFigureOut">
              <a:rPr lang="el-GR"/>
              <a:pPr>
                <a:defRPr/>
              </a:pPr>
              <a:t>7/11/2013</a:t>
            </a:fld>
            <a:endParaRPr lang="el-G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DF73A-CDF4-418C-83FE-B7319409210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4881" y="639150"/>
            <a:ext cx="7546714" cy="1143000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4881" y="1793873"/>
            <a:ext cx="366903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881" y="2498724"/>
            <a:ext cx="3669030" cy="3101977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2400"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2000"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1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16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noProof="0" smtClean="0"/>
              <a:t>Στυλ υποδείγματος κειμένου</a:t>
            </a:r>
          </a:p>
          <a:p>
            <a:pPr lvl="1"/>
            <a:r>
              <a:rPr lang="el-GR" noProof="0" smtClean="0"/>
              <a:t>Δεύτερου επιπέδου</a:t>
            </a:r>
          </a:p>
          <a:p>
            <a:pPr lvl="2"/>
            <a:r>
              <a:rPr lang="el-GR" noProof="0" smtClean="0"/>
              <a:t>Τρίτου επιπέδου</a:t>
            </a:r>
          </a:p>
          <a:p>
            <a:pPr lvl="3"/>
            <a:r>
              <a:rPr lang="el-GR" noProof="0" smtClean="0"/>
              <a:t>Τέταρτου επιπέδου</a:t>
            </a:r>
          </a:p>
          <a:p>
            <a:pPr lvl="4"/>
            <a:r>
              <a:rPr lang="el-GR" noProof="0" smtClean="0"/>
              <a:t>Πέμπτου επιπέδου</a:t>
            </a:r>
            <a:endParaRPr lang="en-US" noProof="0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2565" y="1793873"/>
            <a:ext cx="366903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2565" y="2498724"/>
            <a:ext cx="3669030" cy="3101977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2400"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2000"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1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16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noProof="0" smtClean="0"/>
              <a:t>Στυλ υποδείγματος κειμένου</a:t>
            </a:r>
          </a:p>
          <a:p>
            <a:pPr lvl="1"/>
            <a:r>
              <a:rPr lang="el-GR" noProof="0" smtClean="0"/>
              <a:t>Δεύτερου επιπέδου</a:t>
            </a:r>
          </a:p>
          <a:p>
            <a:pPr lvl="2"/>
            <a:r>
              <a:rPr lang="el-GR" noProof="0" smtClean="0"/>
              <a:t>Τρίτου επιπέδου</a:t>
            </a:r>
          </a:p>
          <a:p>
            <a:pPr lvl="3"/>
            <a:r>
              <a:rPr lang="el-GR" noProof="0" smtClean="0"/>
              <a:t>Τέταρτου επιπέδου</a:t>
            </a:r>
          </a:p>
          <a:p>
            <a:pPr lvl="4"/>
            <a:r>
              <a:rPr lang="el-GR" noProof="0" smtClean="0"/>
              <a:t>Πέμπτου επιπέδου</a:t>
            </a:r>
            <a:endParaRPr lang="en-US" noProof="0" dirty="0" smtClean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C9F4A-B1B1-410C-82CF-0CAE2335A0A7}" type="datetimeFigureOut">
              <a:rPr lang="el-GR"/>
              <a:pPr>
                <a:defRPr/>
              </a:pPr>
              <a:t>7/11/2013</a:t>
            </a:fld>
            <a:endParaRPr lang="el-G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7A9BF-998E-4878-B9A6-5A6DA1C9EBD4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DCE56-6469-4212-A9D3-968FC24DB6B2}" type="datetimeFigureOut">
              <a:rPr lang="el-GR"/>
              <a:pPr>
                <a:defRPr/>
              </a:pPr>
              <a:t>7/11/2013</a:t>
            </a:fld>
            <a:endParaRPr lang="el-G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E0BB4-76B5-4C7D-88ED-C18655415EFB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B2ACB-112C-4A5A-8E6A-0A0F45480B59}" type="datetimeFigureOut">
              <a:rPr lang="el-GR"/>
              <a:pPr>
                <a:defRPr/>
              </a:pPr>
              <a:t>7/11/2013</a:t>
            </a:fld>
            <a:endParaRPr lang="el-G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7F865-9974-433A-8E4C-32BEF8FD570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609599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987425"/>
            <a:ext cx="4314825" cy="4613275"/>
          </a:xfrm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2400"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2000"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1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16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noProof="0" smtClean="0"/>
              <a:t>Στυλ υποδείγματος κειμένου</a:t>
            </a:r>
          </a:p>
          <a:p>
            <a:pPr lvl="1"/>
            <a:r>
              <a:rPr lang="el-GR" noProof="0" smtClean="0"/>
              <a:t>Δεύτερου επιπέδου</a:t>
            </a:r>
          </a:p>
          <a:p>
            <a:pPr lvl="2"/>
            <a:r>
              <a:rPr lang="el-GR" noProof="0" smtClean="0"/>
              <a:t>Τρίτου επιπέδου</a:t>
            </a:r>
          </a:p>
          <a:p>
            <a:pPr lvl="3"/>
            <a:r>
              <a:rPr lang="el-GR" noProof="0" smtClean="0"/>
              <a:t>Τέταρτου επιπέδου</a:t>
            </a:r>
          </a:p>
          <a:p>
            <a:pPr lvl="4"/>
            <a:r>
              <a:rPr lang="el-GR" noProof="0" smtClean="0"/>
              <a:t>Πέμπτου επιπέδου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254249"/>
            <a:ext cx="2949178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4B5B7-E472-4A2B-9D74-D252EC033160}" type="datetimeFigureOut">
              <a:rPr lang="el-GR"/>
              <a:pPr>
                <a:defRPr/>
              </a:pPr>
              <a:t>7/11/2013</a:t>
            </a:fld>
            <a:endParaRPr lang="el-G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B850B-FA2B-4E0D-AB74-5AFA49FE83DE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609599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00450" y="987425"/>
            <a:ext cx="4314825" cy="461327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l-GR" noProof="0" smtClean="0"/>
              <a:t>Κάντε κλικ στο εικονίδιο για να προσθέσετε μια εικόνα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254249"/>
            <a:ext cx="2949178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BD2B3-297F-4022-AE02-3AE21059DE82}" type="datetimeFigureOut">
              <a:rPr lang="el-GR"/>
              <a:pPr>
                <a:defRPr/>
              </a:pPr>
              <a:t>7/11/2013</a:t>
            </a:fld>
            <a:endParaRPr lang="el-G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04F18-3680-4380-A982-A39E3401B2AE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639763"/>
            <a:ext cx="7572375" cy="11509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1825625"/>
            <a:ext cx="7572375" cy="377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10F276E-E949-467D-9093-8C1EF6B08668}" type="datetimeFigureOut">
              <a:rPr lang="el-GR"/>
              <a:pPr>
                <a:defRPr/>
              </a:pPr>
              <a:t>7/11/2013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356350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7900" y="6356350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BBBB700-29F2-49EB-8F94-B36970BCA09A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2" r:id="rId3"/>
    <p:sldLayoutId id="2147483681" r:id="rId4"/>
    <p:sldLayoutId id="2147483680" r:id="rId5"/>
    <p:sldLayoutId id="2147483679" r:id="rId6"/>
    <p:sldLayoutId id="2147483678" r:id="rId7"/>
    <p:sldLayoutId id="2147483677" r:id="rId8"/>
    <p:sldLayoutId id="2147483676" r:id="rId9"/>
    <p:sldLayoutId id="2147483675" r:id="rId10"/>
    <p:sldLayoutId id="2147483674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rtl="0" fontAlgn="base">
        <a:lnSpc>
          <a:spcPts val="4000"/>
        </a:lnSpc>
        <a:spcBef>
          <a:spcPct val="0"/>
        </a:spcBef>
        <a:spcAft>
          <a:spcPct val="0"/>
        </a:spcAft>
        <a:defRPr sz="4000" b="1" kern="1200">
          <a:ln w="12700" cmpd="sng">
            <a:noFill/>
            <a:prstDash val="solid"/>
          </a:ln>
          <a:solidFill>
            <a:srgbClr val="95625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lnSpc>
          <a:spcPts val="4000"/>
        </a:lnSpc>
        <a:spcBef>
          <a:spcPct val="0"/>
        </a:spcBef>
        <a:spcAft>
          <a:spcPct val="0"/>
        </a:spcAft>
        <a:defRPr sz="4000" b="1">
          <a:solidFill>
            <a:srgbClr val="956251"/>
          </a:solidFill>
          <a:latin typeface="Calibri" pitchFamily="34" charset="0"/>
        </a:defRPr>
      </a:lvl2pPr>
      <a:lvl3pPr algn="l" rtl="0" fontAlgn="base">
        <a:lnSpc>
          <a:spcPts val="4000"/>
        </a:lnSpc>
        <a:spcBef>
          <a:spcPct val="0"/>
        </a:spcBef>
        <a:spcAft>
          <a:spcPct val="0"/>
        </a:spcAft>
        <a:defRPr sz="4000" b="1">
          <a:solidFill>
            <a:srgbClr val="956251"/>
          </a:solidFill>
          <a:latin typeface="Calibri" pitchFamily="34" charset="0"/>
        </a:defRPr>
      </a:lvl3pPr>
      <a:lvl4pPr algn="l" rtl="0" fontAlgn="base">
        <a:lnSpc>
          <a:spcPts val="4000"/>
        </a:lnSpc>
        <a:spcBef>
          <a:spcPct val="0"/>
        </a:spcBef>
        <a:spcAft>
          <a:spcPct val="0"/>
        </a:spcAft>
        <a:defRPr sz="4000" b="1">
          <a:solidFill>
            <a:srgbClr val="956251"/>
          </a:solidFill>
          <a:latin typeface="Calibri" pitchFamily="34" charset="0"/>
        </a:defRPr>
      </a:lvl4pPr>
      <a:lvl5pPr algn="l" rtl="0" fontAlgn="base">
        <a:lnSpc>
          <a:spcPts val="4000"/>
        </a:lnSpc>
        <a:spcBef>
          <a:spcPct val="0"/>
        </a:spcBef>
        <a:spcAft>
          <a:spcPct val="0"/>
        </a:spcAft>
        <a:defRPr sz="4000" b="1">
          <a:solidFill>
            <a:srgbClr val="956251"/>
          </a:solidFill>
          <a:latin typeface="Calibri" pitchFamily="34" charset="0"/>
        </a:defRPr>
      </a:lvl5pPr>
      <a:lvl6pPr marL="457200" algn="l" rtl="0" fontAlgn="base">
        <a:lnSpc>
          <a:spcPts val="4000"/>
        </a:lnSpc>
        <a:spcBef>
          <a:spcPct val="0"/>
        </a:spcBef>
        <a:spcAft>
          <a:spcPct val="0"/>
        </a:spcAft>
        <a:defRPr sz="4000" b="1">
          <a:solidFill>
            <a:srgbClr val="956251"/>
          </a:solidFill>
          <a:latin typeface="Calibri" pitchFamily="34" charset="0"/>
        </a:defRPr>
      </a:lvl6pPr>
      <a:lvl7pPr marL="914400" algn="l" rtl="0" fontAlgn="base">
        <a:lnSpc>
          <a:spcPts val="4000"/>
        </a:lnSpc>
        <a:spcBef>
          <a:spcPct val="0"/>
        </a:spcBef>
        <a:spcAft>
          <a:spcPct val="0"/>
        </a:spcAft>
        <a:defRPr sz="4000" b="1">
          <a:solidFill>
            <a:srgbClr val="956251"/>
          </a:solidFill>
          <a:latin typeface="Calibri" pitchFamily="34" charset="0"/>
        </a:defRPr>
      </a:lvl7pPr>
      <a:lvl8pPr marL="1371600" algn="l" rtl="0" fontAlgn="base">
        <a:lnSpc>
          <a:spcPts val="4000"/>
        </a:lnSpc>
        <a:spcBef>
          <a:spcPct val="0"/>
        </a:spcBef>
        <a:spcAft>
          <a:spcPct val="0"/>
        </a:spcAft>
        <a:defRPr sz="4000" b="1">
          <a:solidFill>
            <a:srgbClr val="956251"/>
          </a:solidFill>
          <a:latin typeface="Calibri" pitchFamily="34" charset="0"/>
        </a:defRPr>
      </a:lvl8pPr>
      <a:lvl9pPr marL="1828800" algn="l" rtl="0" fontAlgn="base">
        <a:lnSpc>
          <a:spcPts val="4000"/>
        </a:lnSpc>
        <a:spcBef>
          <a:spcPct val="0"/>
        </a:spcBef>
        <a:spcAft>
          <a:spcPct val="0"/>
        </a:spcAft>
        <a:defRPr sz="4000" b="1">
          <a:solidFill>
            <a:srgbClr val="956251"/>
          </a:solidFill>
          <a:latin typeface="Calibri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accent2"/>
        </a:buClr>
        <a:buSzPct val="70000"/>
        <a:buFont typeface="Arial" charset="0"/>
        <a:buChar char="•"/>
        <a:defRPr sz="2400" kern="1200">
          <a:solidFill>
            <a:schemeClr val="bg2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accent2"/>
        </a:buClr>
        <a:buSzPct val="70000"/>
        <a:buFont typeface="Arial" charset="0"/>
        <a:buChar char="•"/>
        <a:defRPr sz="2000" kern="1200">
          <a:solidFill>
            <a:schemeClr val="bg2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accent2"/>
        </a:buClr>
        <a:buSzPct val="70000"/>
        <a:buFont typeface="Arial" charset="0"/>
        <a:buChar char="•"/>
        <a:defRPr kern="1200">
          <a:solidFill>
            <a:schemeClr val="bg2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accent2"/>
        </a:buClr>
        <a:buSzPct val="70000"/>
        <a:buFont typeface="Arial" charset="0"/>
        <a:buChar char="•"/>
        <a:defRPr kern="1200">
          <a:solidFill>
            <a:schemeClr val="bg2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accent2"/>
        </a:buClr>
        <a:buSzPct val="70000"/>
        <a:buFont typeface="Arial" charset="0"/>
        <a:buChar char="•"/>
        <a:defRPr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SzPct val="70000"/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SzPct val="70000"/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SzPct val="70000"/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SzPct val="70000"/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sz="4400" dirty="0"/>
              <a:t>ΑΠΟ ΑΠΟΣΤΑΣΗ ΕΠΙΜΟΡΦΩΣΗ </a:t>
            </a:r>
            <a:r>
              <a:rPr lang="el-GR" sz="4400" dirty="0" smtClean="0"/>
              <a:t>ΚΑΘΗΓΗΤΩΝ ΜΑΘΗΜΑΤΙΚΩΝ</a:t>
            </a:r>
            <a:endParaRPr lang="el-GR" sz="3200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l-GR" b="1" dirty="0"/>
              <a:t>ΧΡΗΣΗ ΜΑΘΗΜΑΤΙΚΩΝ ΛΟΓΙΣΜΙΚΩΝ ΚΑΙ ΕΡΓΑΛΕΙΩΝ ΤΟΥ ΠΑΝΕΛΛΗΝΙΟΥ ΣΧΟΛΙΚΟΥ ΔΙΚΤΥΟΥ</a:t>
            </a:r>
          </a:p>
        </p:txBody>
      </p:sp>
      <p:sp>
        <p:nvSpPr>
          <p:cNvPr id="4" name="Υπότιτλος 2"/>
          <p:cNvSpPr txBox="1">
            <a:spLocks/>
          </p:cNvSpPr>
          <p:nvPr/>
        </p:nvSpPr>
        <p:spPr>
          <a:xfrm>
            <a:off x="1282700" y="4797425"/>
            <a:ext cx="6858000" cy="16557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defRPr sz="2400" kern="120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defRPr sz="2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Aft>
                <a:spcPts val="0"/>
              </a:spcAft>
              <a:defRPr/>
            </a:pPr>
            <a:r>
              <a:rPr lang="el-GR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</a:t>
            </a:r>
            <a:r>
              <a:rPr lang="el-GR" b="1" i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ο</a:t>
            </a:r>
            <a:r>
              <a:rPr lang="el-GR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ΣΥΝΕΔΡΙΟ Ε.Μ.Ε</a:t>
            </a:r>
            <a:r>
              <a:rPr lang="el-G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 fontAlgn="auto">
              <a:spcAft>
                <a:spcPts val="0"/>
              </a:spcAft>
              <a:defRPr/>
            </a:pPr>
            <a:r>
              <a:rPr lang="el-G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ΚΑΡΔΙΤΣΑ 2013</a:t>
            </a:r>
            <a:endParaRPr lang="el-GR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 anchor="ctr" anchorCtr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sz="4800" dirty="0" smtClean="0"/>
              <a:t>ΣΧΕΔΙΑΣΜΟΣ </a:t>
            </a:r>
            <a:r>
              <a:rPr lang="el-GR" sz="4800" dirty="0"/>
              <a:t/>
            </a:r>
            <a:br>
              <a:rPr lang="el-GR" sz="4800" dirty="0"/>
            </a:br>
            <a:r>
              <a:rPr lang="el-GR" sz="4800" dirty="0" smtClean="0"/>
              <a:t>ΕΠΙΜΟΡΦΩΤΙΚΟΥ </a:t>
            </a:r>
            <a:r>
              <a:rPr lang="el-GR" sz="4800" dirty="0"/>
              <a:t/>
            </a:r>
            <a:br>
              <a:rPr lang="el-GR" sz="4800" dirty="0"/>
            </a:br>
            <a:r>
              <a:rPr lang="el-GR" sz="4800" dirty="0" smtClean="0"/>
              <a:t>ΠΡΟΓΡΑΜΜΑΤΟΣ</a:t>
            </a:r>
            <a:endParaRPr lang="el-GR" sz="4800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611188" y="3860800"/>
            <a:ext cx="7921625" cy="2447925"/>
          </a:xfrm>
        </p:spPr>
        <p:txBody>
          <a:bodyPr rtlCol="0">
            <a:normAutofit fontScale="92500" lnSpcReduction="20000"/>
          </a:bodyPr>
          <a:lstStyle/>
          <a:p>
            <a:pPr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l-GR" dirty="0" smtClean="0"/>
              <a:t>Στάλθηκε πρόσκληση </a:t>
            </a:r>
            <a:r>
              <a:rPr lang="el-GR" dirty="0"/>
              <a:t>εκδήλωσης ενδιαφέροντος για </a:t>
            </a:r>
            <a:r>
              <a:rPr lang="el-GR" dirty="0" err="1" smtClean="0"/>
              <a:t>επιμορφούμενους</a:t>
            </a:r>
            <a:r>
              <a:rPr lang="el-GR" dirty="0" smtClean="0"/>
              <a:t> καθηγητές </a:t>
            </a:r>
            <a:r>
              <a:rPr lang="el-GR" dirty="0"/>
              <a:t>μαθηματικών, με πλήρη και λεπτομερή περιγραφή του επιμορφωτικού προγράμματος. </a:t>
            </a:r>
            <a:endParaRPr lang="el-GR" dirty="0" smtClean="0"/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l-GR" dirty="0" smtClean="0"/>
              <a:t>Με </a:t>
            </a:r>
            <a:r>
              <a:rPr lang="el-GR" dirty="0"/>
              <a:t>την διαδικασία της </a:t>
            </a:r>
            <a:r>
              <a:rPr lang="el-GR" dirty="0" smtClean="0"/>
              <a:t>κλήρωσης επιλέχθηκαν </a:t>
            </a:r>
            <a:r>
              <a:rPr lang="el-GR" dirty="0"/>
              <a:t>είκοσι (20) καθηγητές μαθηματικών που υπηρετούσαν σε σχολικές μονάδες του Νομού. Από αυτούς οι πέντε (5) παρακολούθησαν το πρόγραμμα αποκλειστικά με τη μεθοδολογία της από απόσταση εκπαίδευσης μέσω της πλατφόρμας </a:t>
            </a:r>
            <a:r>
              <a:rPr lang="en-GB" dirty="0" err="1"/>
              <a:t>moodle</a:t>
            </a:r>
            <a:r>
              <a:rPr lang="el-GR" dirty="0"/>
              <a:t>, δηλαδή χωρίς την φυσική παρουσία τους σε ΟΣΣ.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187450" y="908050"/>
            <a:ext cx="6858000" cy="1668463"/>
          </a:xfrm>
        </p:spPr>
        <p:txBody>
          <a:bodyPr anchor="ctr" anchorCtr="0"/>
          <a:lstStyle/>
          <a:p>
            <a:pPr fontAlgn="auto">
              <a:spcAft>
                <a:spcPts val="0"/>
              </a:spcAft>
              <a:defRPr/>
            </a:pPr>
            <a:r>
              <a:rPr lang="el-GR" sz="4800" dirty="0" smtClean="0"/>
              <a:t>ΠΕΡΙΕΧΟΜΕΝΑ </a:t>
            </a:r>
            <a:r>
              <a:rPr lang="el-GR" sz="4800" dirty="0"/>
              <a:t/>
            </a:r>
            <a:br>
              <a:rPr lang="el-GR" sz="4800" dirty="0"/>
            </a:br>
            <a:r>
              <a:rPr lang="el-GR" sz="4800" dirty="0" smtClean="0"/>
              <a:t>ΕΠΙΜΟΡΦΩΤΙΚΟΥ </a:t>
            </a:r>
            <a:r>
              <a:rPr lang="el-GR" sz="4800" dirty="0"/>
              <a:t/>
            </a:r>
            <a:br>
              <a:rPr lang="el-GR" sz="4800" dirty="0"/>
            </a:br>
            <a:r>
              <a:rPr lang="el-GR" sz="4800" dirty="0" smtClean="0"/>
              <a:t>ΠΡΟΓΡΑΜΜΑΤΟΣ</a:t>
            </a:r>
            <a:endParaRPr lang="el-GR" sz="4800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900113" y="3602038"/>
            <a:ext cx="7704137" cy="2058987"/>
          </a:xfrm>
        </p:spPr>
        <p:txBody>
          <a:bodyPr rtlCol="0">
            <a:normAutofit lnSpcReduction="10000"/>
          </a:bodyPr>
          <a:lstStyle/>
          <a:p>
            <a:pPr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l-GR" dirty="0" smtClean="0"/>
              <a:t>Επιλέχθηκαν </a:t>
            </a:r>
            <a:r>
              <a:rPr lang="el-GR" dirty="0"/>
              <a:t>με βάση το βαθμό χρηστικότητας τους στην καθημερινή διδασκαλία των μαθηματικών στη Δευτεροβάθμια Εκπαίδευση</a:t>
            </a:r>
            <a:r>
              <a:rPr lang="el-GR" dirty="0" smtClean="0"/>
              <a:t>.</a:t>
            </a: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l-GR" dirty="0"/>
              <a:t>Η</a:t>
            </a:r>
            <a:r>
              <a:rPr lang="el-GR" dirty="0" smtClean="0"/>
              <a:t> </a:t>
            </a:r>
            <a:r>
              <a:rPr lang="el-GR" dirty="0"/>
              <a:t>προσδοκία του προγράμματος επιμόρφωσης ήταν η εισαγωγή στη χρήση των Νέων Τεχνολογιών από τους </a:t>
            </a:r>
            <a:r>
              <a:rPr lang="el-GR" dirty="0" smtClean="0"/>
              <a:t>εκπαιδευτικούς-</a:t>
            </a:r>
            <a:r>
              <a:rPr lang="el-GR" dirty="0" err="1" smtClean="0"/>
              <a:t>επιμορφούμενους</a:t>
            </a:r>
            <a:r>
              <a:rPr lang="el-GR" dirty="0" smtClean="0"/>
              <a:t> </a:t>
            </a:r>
            <a:r>
              <a:rPr lang="el-GR" dirty="0"/>
              <a:t>σε ένα πρώτο </a:t>
            </a:r>
            <a:r>
              <a:rPr lang="el-GR" dirty="0" smtClean="0"/>
              <a:t>επίπεδο. </a:t>
            </a:r>
            <a:endParaRPr lang="el-GR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187450" y="908050"/>
            <a:ext cx="6858000" cy="1668463"/>
          </a:xfrm>
        </p:spPr>
        <p:txBody>
          <a:bodyPr anchor="ctr" anchorCtr="0"/>
          <a:lstStyle/>
          <a:p>
            <a:pPr fontAlgn="auto">
              <a:spcAft>
                <a:spcPts val="0"/>
              </a:spcAft>
              <a:defRPr/>
            </a:pPr>
            <a:r>
              <a:rPr lang="el-GR" sz="4800" dirty="0" smtClean="0"/>
              <a:t>ΠΕΡΙΕΧΟΜΕΝΑ </a:t>
            </a:r>
            <a:r>
              <a:rPr lang="el-GR" sz="4800" dirty="0"/>
              <a:t/>
            </a:r>
            <a:br>
              <a:rPr lang="el-GR" sz="4800" dirty="0"/>
            </a:br>
            <a:r>
              <a:rPr lang="el-GR" sz="4800" dirty="0" smtClean="0"/>
              <a:t>ΕΠΙΜΟΡΦΩΤΙΚΟΥ </a:t>
            </a:r>
            <a:r>
              <a:rPr lang="el-GR" sz="4800" dirty="0"/>
              <a:t/>
            </a:r>
            <a:br>
              <a:rPr lang="el-GR" sz="4800" dirty="0"/>
            </a:br>
            <a:r>
              <a:rPr lang="el-GR" sz="4800" dirty="0" smtClean="0"/>
              <a:t>ΠΡΟΓΡΑΜΜΑΤΟΣ</a:t>
            </a:r>
            <a:endParaRPr lang="el-GR" sz="4800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l-GR" dirty="0"/>
          </a:p>
        </p:txBody>
      </p:sp>
      <p:graphicFrame>
        <p:nvGraphicFramePr>
          <p:cNvPr id="4" name="Πίνακας 3"/>
          <p:cNvGraphicFramePr>
            <a:graphicFrameLocks noGrp="1"/>
          </p:cNvGraphicFramePr>
          <p:nvPr/>
        </p:nvGraphicFramePr>
        <p:xfrm>
          <a:off x="1908175" y="2636838"/>
          <a:ext cx="5903913" cy="410527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995764"/>
                <a:gridCol w="2153060"/>
                <a:gridCol w="828637"/>
                <a:gridCol w="1927196"/>
              </a:tblGrid>
              <a:tr h="1641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 dirty="0">
                          <a:effectLst/>
                        </a:rPr>
                        <a:t>Α/Α εβδομάδας</a:t>
                      </a:r>
                      <a:endParaRPr lang="el-GR" sz="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Θεματική υποενότητα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Αρ</a:t>
                      </a:r>
                      <a:r>
                        <a:rPr lang="en-US" sz="500">
                          <a:effectLst/>
                        </a:rPr>
                        <a:t>. </a:t>
                      </a:r>
                      <a:r>
                        <a:rPr lang="el-GR" sz="500">
                          <a:effectLst/>
                        </a:rPr>
                        <a:t>εργασιών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Περιεχόμενα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</a:tr>
              <a:tr h="3283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1</a:t>
                      </a:r>
                      <a:r>
                        <a:rPr lang="el-GR" sz="500" baseline="30000">
                          <a:effectLst/>
                        </a:rPr>
                        <a:t>η</a:t>
                      </a:r>
                      <a:endParaRPr lang="el-GR" sz="5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 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Θεωρίες μάθησης-Διδακτικά μοντέλα διδασκαλίας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2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Σχεδιασμός μαθήματος, μοντέλα διδασκαλίας, Προγραμματισμός και οργάνωση διδακτέας ύλης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</a:tr>
              <a:tr h="24622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2</a:t>
                      </a:r>
                      <a:r>
                        <a:rPr lang="el-GR" sz="500" baseline="30000">
                          <a:effectLst/>
                        </a:rPr>
                        <a:t>η</a:t>
                      </a:r>
                      <a:r>
                        <a:rPr lang="el-GR" sz="500">
                          <a:effectLst/>
                        </a:rPr>
                        <a:t> 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Εκμάθηση λογισμικού </a:t>
                      </a:r>
                      <a:r>
                        <a:rPr lang="en-GB" sz="500">
                          <a:effectLst/>
                        </a:rPr>
                        <a:t>Geogebra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5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Εγκατάσταση,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εργαλειοθήκη,δυναμικό σχήμα, Άσκηση.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</a:tr>
              <a:tr h="4103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3</a:t>
                      </a:r>
                      <a:r>
                        <a:rPr lang="el-GR" sz="500" baseline="30000">
                          <a:effectLst/>
                        </a:rPr>
                        <a:t>η</a:t>
                      </a:r>
                      <a:r>
                        <a:rPr lang="el-GR" sz="500">
                          <a:effectLst/>
                        </a:rPr>
                        <a:t> 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Εκμάθηση λογισμικού </a:t>
                      </a:r>
                      <a:r>
                        <a:rPr lang="en-GB" sz="500">
                          <a:effectLst/>
                        </a:rPr>
                        <a:t>Geogebra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3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Γραμμή μενού,ιεράρχηση αντικειμένων,εμφάνιση-απόκρυψη-εξάρτηση, Άσκηση:κατασκευή ισοπλεύρου τριγώνου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</a:tr>
              <a:tr h="4103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4</a:t>
                      </a:r>
                      <a:r>
                        <a:rPr lang="el-GR" sz="500" baseline="30000">
                          <a:effectLst/>
                        </a:rPr>
                        <a:t>η</a:t>
                      </a:r>
                      <a:r>
                        <a:rPr lang="el-GR" sz="500">
                          <a:effectLst/>
                        </a:rPr>
                        <a:t> 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 dirty="0">
                          <a:effectLst/>
                        </a:rPr>
                        <a:t>Εκμάθηση λογισμικού </a:t>
                      </a:r>
                      <a:r>
                        <a:rPr lang="en-GB" sz="500" dirty="0" err="1">
                          <a:effectLst/>
                        </a:rPr>
                        <a:t>Geogebra</a:t>
                      </a:r>
                      <a:endParaRPr lang="el-GR" sz="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5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Ιδιότητες αντικειμένων, κατασκευή απόστασης σημείου από ευθ. Τμήμα, κατασκευές εργαλείων, Ασκήσεις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</a:tr>
              <a:tr h="24622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 dirty="0">
                          <a:effectLst/>
                        </a:rPr>
                        <a:t>5</a:t>
                      </a:r>
                      <a:r>
                        <a:rPr lang="el-GR" sz="500" baseline="30000" dirty="0">
                          <a:effectLst/>
                        </a:rPr>
                        <a:t>η</a:t>
                      </a:r>
                      <a:r>
                        <a:rPr lang="el-GR" sz="500" dirty="0">
                          <a:effectLst/>
                        </a:rPr>
                        <a:t> </a:t>
                      </a:r>
                      <a:endParaRPr lang="el-GR" sz="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 dirty="0">
                          <a:effectLst/>
                        </a:rPr>
                        <a:t>Εκμάθηση λογισμικού </a:t>
                      </a:r>
                      <a:r>
                        <a:rPr lang="en-GB" sz="500" dirty="0" err="1">
                          <a:effectLst/>
                        </a:rPr>
                        <a:t>Geogebra</a:t>
                      </a:r>
                      <a:endParaRPr lang="el-GR" sz="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3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 dirty="0">
                          <a:effectLst/>
                        </a:rPr>
                        <a:t>Απόκρυψη με συνθήκη, κείμενο στατικό και δυναμικό, Άσκηση</a:t>
                      </a:r>
                      <a:endParaRPr lang="el-GR" sz="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</a:tr>
              <a:tr h="4103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6</a:t>
                      </a:r>
                      <a:r>
                        <a:rPr lang="el-GR" sz="500" baseline="30000">
                          <a:effectLst/>
                        </a:rPr>
                        <a:t>η</a:t>
                      </a:r>
                      <a:r>
                        <a:rPr lang="el-GR" sz="500">
                          <a:effectLst/>
                        </a:rPr>
                        <a:t> 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 dirty="0">
                          <a:effectLst/>
                        </a:rPr>
                        <a:t>Εκμάθηση λογισμικού </a:t>
                      </a:r>
                      <a:r>
                        <a:rPr lang="en-GB" sz="500" dirty="0" err="1">
                          <a:effectLst/>
                        </a:rPr>
                        <a:t>Geogebra</a:t>
                      </a:r>
                      <a:endParaRPr lang="el-GR" sz="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5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Συνάρτηση πολλαπλού τύπου,δρομέας, γεωμετρικοί τόποι-κίνηση, γραφική παράσταση ως Γ.Τ.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</a:tr>
              <a:tr h="4924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7</a:t>
                      </a:r>
                      <a:r>
                        <a:rPr lang="el-GR" sz="500" baseline="30000">
                          <a:effectLst/>
                        </a:rPr>
                        <a:t>η</a:t>
                      </a:r>
                      <a:r>
                        <a:rPr lang="el-GR" sz="500">
                          <a:effectLst/>
                        </a:rPr>
                        <a:t> 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Εκμάθηση λογισμικού </a:t>
                      </a:r>
                      <a:r>
                        <a:rPr lang="en-GB" sz="500">
                          <a:effectLst/>
                        </a:rPr>
                        <a:t>Geogebra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4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Λογιστικό φύλλο,κουτί απόκρυψης-εμφάνισης,ιδιότητες παραλληλογράμμων, εφαπτόμενα ευθύγραμμα τμήματα κύκλου.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</a:tr>
              <a:tr h="1641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8</a:t>
                      </a:r>
                      <a:r>
                        <a:rPr lang="el-GR" sz="500" baseline="30000">
                          <a:effectLst/>
                        </a:rPr>
                        <a:t>η</a:t>
                      </a:r>
                      <a:r>
                        <a:rPr lang="el-GR" sz="500">
                          <a:effectLst/>
                        </a:rPr>
                        <a:t> 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Εκμάθηση λογισμικού </a:t>
                      </a:r>
                      <a:r>
                        <a:rPr lang="en-GB" sz="500">
                          <a:effectLst/>
                        </a:rPr>
                        <a:t>Geogebra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1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Δέσμη ενεργειών.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</a:tr>
              <a:tr h="3283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9</a:t>
                      </a:r>
                      <a:r>
                        <a:rPr lang="el-GR" sz="500" baseline="30000">
                          <a:effectLst/>
                        </a:rPr>
                        <a:t>η</a:t>
                      </a:r>
                      <a:r>
                        <a:rPr lang="el-GR" sz="500">
                          <a:effectLst/>
                        </a:rPr>
                        <a:t> 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Εκμάθηση λογισμικού </a:t>
                      </a:r>
                      <a:r>
                        <a:rPr lang="en-GB" sz="500">
                          <a:effectLst/>
                        </a:rPr>
                        <a:t>Modellus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2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Εγκατάσταση,κουίζ θεωρίας, εκτέλεση για πρώτη φορά,εισαγωγή στις βασικές λειτουργίες.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</a:tr>
              <a:tr h="3283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10</a:t>
                      </a:r>
                      <a:r>
                        <a:rPr lang="el-GR" sz="500" baseline="30000">
                          <a:effectLst/>
                        </a:rPr>
                        <a:t>η</a:t>
                      </a:r>
                      <a:r>
                        <a:rPr lang="el-GR" sz="500">
                          <a:effectLst/>
                        </a:rPr>
                        <a:t> 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Εκμάθηση λογισμικού </a:t>
                      </a:r>
                      <a:r>
                        <a:rPr lang="en-GB" sz="500">
                          <a:effectLst/>
                        </a:rPr>
                        <a:t>Modellus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2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Παράμετροι στο </a:t>
                      </a:r>
                      <a:r>
                        <a:rPr lang="en-GB" sz="500">
                          <a:effectLst/>
                        </a:rPr>
                        <a:t>Modellus</a:t>
                      </a:r>
                      <a:r>
                        <a:rPr lang="el-GR" sz="500">
                          <a:effectLst/>
                        </a:rPr>
                        <a:t>, Αρχικές συνθήκες και συνάρτηση «</a:t>
                      </a:r>
                      <a:r>
                        <a:rPr lang="en-GB" sz="500">
                          <a:effectLst/>
                        </a:rPr>
                        <a:t>last</a:t>
                      </a:r>
                      <a:r>
                        <a:rPr lang="el-GR" sz="500">
                          <a:effectLst/>
                        </a:rPr>
                        <a:t>”.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</a:tr>
              <a:tr h="1641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11</a:t>
                      </a:r>
                      <a:r>
                        <a:rPr lang="el-GR" sz="500" baseline="30000">
                          <a:effectLst/>
                        </a:rPr>
                        <a:t>η</a:t>
                      </a:r>
                      <a:r>
                        <a:rPr lang="el-GR" sz="500">
                          <a:effectLst/>
                        </a:rPr>
                        <a:t> 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Εκμάθηση λογισμικού </a:t>
                      </a:r>
                      <a:r>
                        <a:rPr lang="en-US" sz="500">
                          <a:effectLst/>
                        </a:rPr>
                        <a:t>Modellus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1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Προσομοίωση, Συνάρτηση «Συνθήκη».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</a:tr>
              <a:tr h="3283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12</a:t>
                      </a:r>
                      <a:r>
                        <a:rPr lang="el-GR" sz="500" baseline="30000">
                          <a:effectLst/>
                        </a:rPr>
                        <a:t>η</a:t>
                      </a:r>
                      <a:r>
                        <a:rPr lang="el-GR" sz="500">
                          <a:effectLst/>
                        </a:rPr>
                        <a:t> 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Εκμάθηση λογισμικού «ταξινομούμε»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1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Εισαγωγή,εγκατάσταση Αβάκιου,Θεωρία«ταξινομούμε», επιπλέον ψηφίδα, σύνολο. 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</a:tr>
              <a:tr h="827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Σύνολα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 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>
                          <a:effectLst/>
                        </a:rPr>
                        <a:t>34</a:t>
                      </a:r>
                      <a:endParaRPr lang="el-GR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500" dirty="0">
                          <a:effectLst/>
                        </a:rPr>
                        <a:t> </a:t>
                      </a:r>
                      <a:endParaRPr lang="el-GR" sz="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337" marR="28337" marT="0" marB="0"/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1"/>
          <p:cNvSpPr txBox="1">
            <a:spLocks/>
          </p:cNvSpPr>
          <p:nvPr/>
        </p:nvSpPr>
        <p:spPr>
          <a:xfrm>
            <a:off x="1187450" y="908050"/>
            <a:ext cx="6858000" cy="1668463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6000" b="1" kern="1200" cap="none" spc="0">
                <a:ln w="12700" cmpd="sng">
                  <a:noFill/>
                  <a:prstDash val="solid"/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l-GR" sz="4800" smtClean="0"/>
              <a:t>ΠΕΡΙΕΧΟΜΕΝΑ </a:t>
            </a:r>
            <a:br>
              <a:rPr lang="el-GR" sz="4800" smtClean="0"/>
            </a:br>
            <a:r>
              <a:rPr lang="el-GR" sz="4800" smtClean="0"/>
              <a:t>ΕΠΙΜΟΡΦΩΤΙΚΟΥ </a:t>
            </a:r>
            <a:br>
              <a:rPr lang="el-GR" sz="4800" smtClean="0"/>
            </a:br>
            <a:r>
              <a:rPr lang="el-GR" sz="4800" smtClean="0"/>
              <a:t>ΠΡΟΓΡΑΜΜΑΤΟΣ</a:t>
            </a:r>
            <a:endParaRPr lang="el-GR" sz="4800" dirty="0"/>
          </a:p>
        </p:txBody>
      </p:sp>
      <p:graphicFrame>
        <p:nvGraphicFramePr>
          <p:cNvPr id="5" name="Πίνακας 4"/>
          <p:cNvGraphicFramePr>
            <a:graphicFrameLocks noGrp="1"/>
          </p:cNvGraphicFramePr>
          <p:nvPr/>
        </p:nvGraphicFramePr>
        <p:xfrm>
          <a:off x="1835150" y="2576513"/>
          <a:ext cx="6010275" cy="41656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066552"/>
                <a:gridCol w="1775099"/>
                <a:gridCol w="983019"/>
                <a:gridCol w="2185313"/>
              </a:tblGrid>
              <a:tr h="18438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Α/Α εβδομάδας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Θεματική υποενότητα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Αριθμός εργασιών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Περιεχόμενα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</a:tr>
              <a:tr h="18438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1</a:t>
                      </a:r>
                      <a:r>
                        <a:rPr lang="el-GR" sz="600" baseline="30000">
                          <a:effectLst/>
                        </a:rPr>
                        <a:t>η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Διδακτική Μαθηματικών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1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Προγραμματισμός και οργάνωση διδακτέας ύλης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</a:tr>
              <a:tr h="18438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2</a:t>
                      </a:r>
                      <a:r>
                        <a:rPr lang="el-GR" sz="600" baseline="30000">
                          <a:effectLst/>
                        </a:rPr>
                        <a:t>η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Διδακτική Μαθηματικών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1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Σχέδιο μαθήματος-Διδακτικά σενάρια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</a:tr>
              <a:tr h="46096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3</a:t>
                      </a:r>
                      <a:r>
                        <a:rPr lang="el-GR" sz="600" baseline="30000">
                          <a:effectLst/>
                        </a:rPr>
                        <a:t>η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Εργαλεία Π.Σ.Δ.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1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Εισαγωγή- Γνωριμία με το Π.Σ.Δ.,Ιστολόγια-Ιστοσελίδες,Ιστοσελίδες μαθηματικού ενδιαφέροντος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</a:tr>
              <a:tr h="55316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4</a:t>
                      </a:r>
                      <a:r>
                        <a:rPr lang="el-GR" sz="600" baseline="30000">
                          <a:effectLst/>
                        </a:rPr>
                        <a:t>η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Εργαλεία Π.Σ.Δ. Διαδικτυακή επικοινωνία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3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Ιστολόγια:Όροι-Προτάσεις χρήσης,Αρχεία βοήθειας,αλλαγή θέματος ιστολογίου,ανάρτηση ιστολογίου,ενσωμάτωση αρχείων σε ανάρτηση.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</a:tr>
              <a:tr h="27658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5</a:t>
                      </a:r>
                      <a:r>
                        <a:rPr lang="el-GR" sz="600" baseline="30000">
                          <a:effectLst/>
                        </a:rPr>
                        <a:t>η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Εργαλεία Π.Σ.Δ.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Διαδικτυακή επικοινωνία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1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Ιστοσελίδες στο Π.Σ.Δ,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Δημιουργία,διαχείριση 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</a:tr>
              <a:tr h="27658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6</a:t>
                      </a:r>
                      <a:r>
                        <a:rPr lang="el-GR" sz="600" baseline="30000">
                          <a:effectLst/>
                        </a:rPr>
                        <a:t>η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Εργαλεία Π.Σ.Δ.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Διαδικτυακή επικοινωνία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2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Αλλαγή θέματος Ιστολογίου.Ανάρτηση στο Ιστολόγιο.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</a:tr>
              <a:tr h="46096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7</a:t>
                      </a:r>
                      <a:r>
                        <a:rPr lang="el-GR" sz="600" baseline="30000">
                          <a:effectLst/>
                        </a:rPr>
                        <a:t>η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Εργαλεία Π.Σ.Δ.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«Η-τάξη»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3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Δημιουργία μαθημάτων στην «η-τάξη». Διαχείριση μαθήματος στην «η-τάξη».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Δικαιώματα δημιουργού μαθημάτων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</a:tr>
              <a:tr h="27658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8</a:t>
                      </a:r>
                      <a:r>
                        <a:rPr lang="el-GR" sz="600" baseline="30000">
                          <a:effectLst/>
                        </a:rPr>
                        <a:t>η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Τηλεκπαίδευση: Πλατφόρμα </a:t>
                      </a:r>
                      <a:r>
                        <a:rPr lang="en-GB" sz="600">
                          <a:effectLst/>
                        </a:rPr>
                        <a:t>Moodle</a:t>
                      </a:r>
                      <a:r>
                        <a:rPr lang="el-GR" sz="600">
                          <a:effectLst/>
                        </a:rPr>
                        <a:t>: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1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Τηλεκπαίδευση.Πλατφόρμα </a:t>
                      </a:r>
                      <a:r>
                        <a:rPr lang="en-GB" sz="600">
                          <a:effectLst/>
                        </a:rPr>
                        <a:t>Moodle</a:t>
                      </a:r>
                      <a:r>
                        <a:rPr lang="el-GR" sz="600">
                          <a:effectLst/>
                        </a:rPr>
                        <a:t> (Ι) .Οδηγός Εκπαιδευτή.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</a:tr>
              <a:tr h="18438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9</a:t>
                      </a:r>
                      <a:r>
                        <a:rPr lang="el-GR" sz="600" baseline="30000">
                          <a:effectLst/>
                        </a:rPr>
                        <a:t>η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Τηλεκπαίδευση: Πλατφόρμα </a:t>
                      </a:r>
                      <a:r>
                        <a:rPr lang="en-GB" sz="600">
                          <a:effectLst/>
                        </a:rPr>
                        <a:t>Moodle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2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Δημιουργία μαθήματος τηλεκπαίδευσης.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</a:tr>
              <a:tr h="27658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10</a:t>
                      </a:r>
                      <a:r>
                        <a:rPr lang="el-GR" sz="600" baseline="30000">
                          <a:effectLst/>
                        </a:rPr>
                        <a:t>η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Τηλεκπαίδευση Πλατφόρμα </a:t>
                      </a:r>
                      <a:r>
                        <a:rPr lang="en-GB" sz="600">
                          <a:effectLst/>
                        </a:rPr>
                        <a:t>Moodle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1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Moodle</a:t>
                      </a:r>
                      <a:r>
                        <a:rPr lang="el-GR" sz="600">
                          <a:effectLst/>
                        </a:rPr>
                        <a:t> (ΙΙ): Προσθήκη ετικέτας.Δημιουργία ομάδας συζήτησης.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</a:tr>
              <a:tr h="64535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11</a:t>
                      </a:r>
                      <a:r>
                        <a:rPr lang="el-GR" sz="600" baseline="30000">
                          <a:effectLst/>
                        </a:rPr>
                        <a:t>η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Τηλεκπαίδευση: Πλατφόρμα </a:t>
                      </a:r>
                      <a:r>
                        <a:rPr lang="en-GB" sz="600">
                          <a:effectLst/>
                        </a:rPr>
                        <a:t>Moodle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1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Σύνδεσμοι μαθημάτων.Βασικές λειτουργίες </a:t>
                      </a:r>
                      <a:r>
                        <a:rPr lang="en-GB" sz="600">
                          <a:effectLst/>
                        </a:rPr>
                        <a:t>Moodle</a:t>
                      </a:r>
                      <a:r>
                        <a:rPr lang="el-GR" sz="600">
                          <a:effectLst/>
                        </a:rPr>
                        <a:t>.Προσθήκη υλικού στο μάθημα.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Προσθήκη εργασίας στο μάθημα.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</a:tr>
              <a:tr h="10040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12</a:t>
                      </a:r>
                      <a:r>
                        <a:rPr lang="el-GR" sz="600" baseline="30000">
                          <a:effectLst/>
                        </a:rPr>
                        <a:t>η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e</a:t>
                      </a:r>
                      <a:r>
                        <a:rPr lang="el-GR" sz="600">
                          <a:effectLst/>
                        </a:rPr>
                        <a:t>-</a:t>
                      </a:r>
                      <a:r>
                        <a:rPr lang="en-GB" sz="600">
                          <a:effectLst/>
                        </a:rPr>
                        <a:t>portfolio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1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Χρήση και Χρησιμότητα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</a:tr>
              <a:tr h="10040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Σύνολο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 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>
                          <a:effectLst/>
                        </a:rPr>
                        <a:t>18</a:t>
                      </a:r>
                      <a:endParaRPr lang="el-G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600" dirty="0">
                          <a:effectLst/>
                        </a:rPr>
                        <a:t> </a:t>
                      </a:r>
                      <a:endParaRPr lang="el-GR" sz="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485" marR="31485" marT="0" marB="0"/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1"/>
          <p:cNvSpPr txBox="1">
            <a:spLocks/>
          </p:cNvSpPr>
          <p:nvPr/>
        </p:nvSpPr>
        <p:spPr>
          <a:xfrm>
            <a:off x="1187450" y="908050"/>
            <a:ext cx="6858000" cy="1668463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6000" b="1" kern="1200" cap="none" spc="0">
                <a:ln w="12700" cmpd="sng">
                  <a:noFill/>
                  <a:prstDash val="solid"/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l-GR" sz="4800" dirty="0" smtClean="0"/>
              <a:t>ΤΡΟΠΟΣ ΠΑΡΟΥΣΙΑΣΗΣ ΔΙΔΑΣΚΑΛΙΑΣ</a:t>
            </a:r>
            <a:endParaRPr lang="el-GR" sz="4800" dirty="0"/>
          </a:p>
        </p:txBody>
      </p:sp>
      <p:sp>
        <p:nvSpPr>
          <p:cNvPr id="6" name="Υπότιτλος 2"/>
          <p:cNvSpPr>
            <a:spLocks noGrp="1"/>
          </p:cNvSpPr>
          <p:nvPr>
            <p:ph type="subTitle" idx="1"/>
          </p:nvPr>
        </p:nvSpPr>
        <p:spPr>
          <a:xfrm>
            <a:off x="755650" y="3602038"/>
            <a:ext cx="7848600" cy="2274887"/>
          </a:xfrm>
        </p:spPr>
        <p:txBody>
          <a:bodyPr rtlCol="0">
            <a:normAutofit fontScale="92500" lnSpcReduction="10000"/>
          </a:bodyPr>
          <a:lstStyle/>
          <a:p>
            <a:pPr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l-GR" dirty="0"/>
              <a:t>Ως</a:t>
            </a:r>
            <a:r>
              <a:rPr lang="de-DE" dirty="0"/>
              <a:t> </a:t>
            </a:r>
            <a:r>
              <a:rPr lang="de-DE" dirty="0" err="1"/>
              <a:t>τρό</a:t>
            </a:r>
            <a:r>
              <a:rPr lang="de-DE" dirty="0"/>
              <a:t>πος παρουσίασης της διδασκαλίας επιλέχθηκε το βιντεομάθημα διάρκεια</a:t>
            </a:r>
            <a:r>
              <a:rPr lang="el-GR" dirty="0"/>
              <a:t>ς</a:t>
            </a:r>
            <a:r>
              <a:rPr lang="de-DE" dirty="0"/>
              <a:t> </a:t>
            </a:r>
            <a:r>
              <a:rPr lang="de-DE" dirty="0" err="1"/>
              <a:t>μέχρ</a:t>
            </a:r>
            <a:r>
              <a:rPr lang="el-GR" dirty="0"/>
              <a:t>ι</a:t>
            </a:r>
            <a:r>
              <a:rPr lang="de-DE" dirty="0"/>
              <a:t> 10 </a:t>
            </a:r>
            <a:r>
              <a:rPr lang="de-DE" dirty="0" err="1"/>
              <a:t>λε</a:t>
            </a:r>
            <a:r>
              <a:rPr lang="de-DE" dirty="0"/>
              <a:t>πτά</a:t>
            </a:r>
            <a:r>
              <a:rPr lang="el-GR" dirty="0"/>
              <a:t>.</a:t>
            </a:r>
            <a:r>
              <a:rPr lang="de-DE" dirty="0"/>
              <a:t> </a:t>
            </a:r>
            <a:r>
              <a:rPr lang="de-DE" dirty="0" err="1"/>
              <a:t>Οι</a:t>
            </a:r>
            <a:r>
              <a:rPr lang="de-DE" dirty="0"/>
              <a:t> επ</a:t>
            </a:r>
            <a:r>
              <a:rPr lang="de-DE" dirty="0" err="1"/>
              <a:t>ιμορφούμενοι</a:t>
            </a:r>
            <a:r>
              <a:rPr lang="de-DE" dirty="0"/>
              <a:t> </a:t>
            </a:r>
            <a:r>
              <a:rPr lang="de-DE" dirty="0" err="1"/>
              <a:t>είχ</a:t>
            </a:r>
            <a:r>
              <a:rPr lang="de-DE" dirty="0"/>
              <a:t>αν τη δυνατότητα να ανατρέξουν στο βιντεομάθημα, όποτε είχαν δυσκολία, όπως ακριβώς στις σελίδες ενός βιβλίου</a:t>
            </a:r>
            <a:r>
              <a:rPr lang="el-GR" dirty="0"/>
              <a:t>,</a:t>
            </a:r>
            <a:r>
              <a:rPr lang="de-DE" dirty="0"/>
              <a:t> και να </a:t>
            </a:r>
            <a:r>
              <a:rPr lang="de-DE" dirty="0" err="1"/>
              <a:t>λύσουν</a:t>
            </a:r>
            <a:r>
              <a:rPr lang="de-DE" dirty="0"/>
              <a:t> </a:t>
            </a:r>
            <a:r>
              <a:rPr lang="de-DE" dirty="0" err="1"/>
              <a:t>την</a:t>
            </a:r>
            <a:r>
              <a:rPr lang="de-DE" dirty="0"/>
              <a:t> απ</a:t>
            </a:r>
            <a:r>
              <a:rPr lang="de-DE" dirty="0" err="1"/>
              <a:t>ορί</a:t>
            </a:r>
            <a:r>
              <a:rPr lang="de-DE" dirty="0"/>
              <a:t>α τους. Τα π</a:t>
            </a:r>
            <a:r>
              <a:rPr lang="de-DE" dirty="0" err="1"/>
              <a:t>ερισσότερ</a:t>
            </a:r>
            <a:r>
              <a:rPr lang="de-DE" dirty="0"/>
              <a:t>α βιντεομαθήματα συνοδεύονταν από μια περίληψη του μαθήματος και δύο ή τρεις απλές ασκήσεις τις οποίες οι εκπαιδευόμενοι υλοποιούσαν και υπέβαλλαν</a:t>
            </a:r>
            <a:r>
              <a:rPr lang="el-GR" dirty="0"/>
              <a:t> για αξιολόγηση.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 anchor="ctr" anchorCtr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sz="5400" dirty="0" smtClean="0"/>
              <a:t>ΤΕΧΝΙΚΗ – ΔΙΑΔΙΚΑΣΙΑ</a:t>
            </a:r>
            <a:br>
              <a:rPr lang="el-GR" sz="5400" dirty="0" smtClean="0"/>
            </a:br>
            <a:r>
              <a:rPr lang="el-GR" sz="5400" dirty="0"/>
              <a:t/>
            </a:r>
            <a:br>
              <a:rPr lang="el-GR" sz="5400" dirty="0"/>
            </a:br>
            <a:r>
              <a:rPr lang="el-GR" sz="5400" dirty="0" smtClean="0"/>
              <a:t>ΕΠΙΜΟΡΦΩΣΗΣ</a:t>
            </a:r>
            <a:endParaRPr lang="el-GR" sz="5400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116013" y="3644900"/>
            <a:ext cx="6858000" cy="3024188"/>
          </a:xfrm>
        </p:spPr>
        <p:txBody>
          <a:bodyPr rtlCol="0">
            <a:normAutofit fontScale="62500" lnSpcReduction="20000"/>
          </a:bodyPr>
          <a:lstStyle/>
          <a:p>
            <a:pPr marL="342900" indent="-3429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l-GR" b="1" dirty="0" smtClean="0"/>
              <a:t>ΣΤΑΔΙΑΚΗ ΑΝΑΡΤΗΣΗ ΥΛΙΚΟΥ ΕΠΙΜΟΡΦΩΣΗΣ</a:t>
            </a:r>
          </a:p>
          <a:p>
            <a:pPr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l-GR" dirty="0" smtClean="0"/>
              <a:t>Η σταδιακή ανάρτηση του διδακτικού υλικού που πρόκειται να χρησιμοποιηθεί είναι η πρώτη μέριμνα. </a:t>
            </a:r>
            <a:r>
              <a:rPr lang="el-GR" dirty="0"/>
              <a:t>Στην πραγματικότητα το διδακτικό υλικό μπορεί να αναρτηθεί αρχικά ολόκληρο και να γίνεται ορατό στους χρήστες </a:t>
            </a:r>
            <a:r>
              <a:rPr lang="el-GR" dirty="0" err="1"/>
              <a:t>καθε</a:t>
            </a:r>
            <a:r>
              <a:rPr lang="el-GR" dirty="0"/>
              <a:t> 1</a:t>
            </a:r>
            <a:r>
              <a:rPr lang="el-GR" baseline="30000" dirty="0"/>
              <a:t>η</a:t>
            </a:r>
            <a:r>
              <a:rPr lang="el-GR" dirty="0"/>
              <a:t> ημέρα της αντίστοιχης διδακτικής  εβδομάδας.</a:t>
            </a:r>
          </a:p>
          <a:p>
            <a:pPr marL="342900" indent="-3429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l-GR" b="1" dirty="0" smtClean="0"/>
              <a:t>ΡΥΘΜΙΣΕΙΣ ΕΠΙΚΟΙΝΩΝΙΑΣ</a:t>
            </a:r>
          </a:p>
          <a:p>
            <a:pPr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l-GR" dirty="0"/>
              <a:t>Οι ρυθμίσεις </a:t>
            </a:r>
            <a:r>
              <a:rPr lang="el-GR" dirty="0" smtClean="0"/>
              <a:t>επικοινωνίας </a:t>
            </a:r>
            <a:r>
              <a:rPr lang="el-GR" dirty="0"/>
              <a:t>μεταξύ </a:t>
            </a:r>
            <a:r>
              <a:rPr lang="el-GR" dirty="0" smtClean="0"/>
              <a:t>επιμορφωτών </a:t>
            </a:r>
            <a:r>
              <a:rPr lang="el-GR" dirty="0"/>
              <a:t>και </a:t>
            </a:r>
            <a:r>
              <a:rPr lang="el-GR" dirty="0" smtClean="0"/>
              <a:t> </a:t>
            </a:r>
            <a:r>
              <a:rPr lang="el-GR" dirty="0" err="1"/>
              <a:t>επιμορφούμενων</a:t>
            </a:r>
            <a:r>
              <a:rPr lang="el-GR" dirty="0"/>
              <a:t> καθώς και το </a:t>
            </a:r>
            <a:r>
              <a:rPr lang="en-GB" dirty="0"/>
              <a:t>forum </a:t>
            </a:r>
            <a:r>
              <a:rPr lang="el-GR" dirty="0"/>
              <a:t>συζητήσεων μεταξύ των </a:t>
            </a:r>
            <a:r>
              <a:rPr lang="el-GR" dirty="0" err="1" smtClean="0"/>
              <a:t>επιμορφούμενων</a:t>
            </a:r>
            <a:r>
              <a:rPr lang="el-GR" dirty="0" smtClean="0"/>
              <a:t> είναι βασικές </a:t>
            </a:r>
            <a:r>
              <a:rPr lang="el-GR" dirty="0"/>
              <a:t>προϋποθέσεις ενός λειτουργικού-αποτελεσματικού επιμορφωτικού προγράμματος που στηρίζεται στην εξ αποστάσεως εκπαίδευση </a:t>
            </a:r>
            <a:endParaRPr lang="el-GR" b="1" dirty="0" smtClean="0"/>
          </a:p>
          <a:p>
            <a:pPr marL="342900" indent="-3429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l-GR" b="1" dirty="0" smtClean="0"/>
              <a:t>ΑΜΕΣΗ ΑΝΤΑΠΟΚΡΙΣΗ ΕΠΙΜΟΡΦΩΤΩΝ</a:t>
            </a:r>
          </a:p>
          <a:p>
            <a:pPr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l-GR" dirty="0"/>
              <a:t>Είναι πολύ βασικό συστατικό της αποτελεσματικής επικοινωνίας η άμεση ανταπόκριση του επιμορφωτή σε τυχόν απορίες ή και διευκρινίσεις που χρειάζεται ο κάθε </a:t>
            </a:r>
            <a:r>
              <a:rPr lang="el-GR" dirty="0" err="1"/>
              <a:t>επιμορφούμενος</a:t>
            </a:r>
            <a:r>
              <a:rPr lang="el-GR" dirty="0"/>
              <a:t> </a:t>
            </a:r>
            <a:endParaRPr lang="el-GR" b="1" dirty="0" smtClean="0"/>
          </a:p>
          <a:p>
            <a:pPr marL="342900" indent="-3429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l-GR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 anchor="ctr" anchorCtr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dirty="0" smtClean="0"/>
              <a:t>ΣΥΜΠΕΡΑΣΜΑΤΑ</a:t>
            </a:r>
            <a:r>
              <a:rPr lang="el-GR" sz="5400" dirty="0" smtClean="0"/>
              <a:t> </a:t>
            </a:r>
            <a:endParaRPr lang="el-GR" sz="5400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116013" y="3644900"/>
            <a:ext cx="6858000" cy="1655763"/>
          </a:xfrm>
        </p:spPr>
        <p:txBody>
          <a:bodyPr rtlCol="0">
            <a:normAutofit/>
          </a:bodyPr>
          <a:lstStyle/>
          <a:p>
            <a:pPr marL="342900" indent="-3429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l-GR" b="1" dirty="0" smtClean="0"/>
              <a:t>ΙΚΑΝΟΠΟΙΗΣΗ ΕΠΙΜΟΡΦΟΥΜΕΝΩΝ – ΔΥΣΧΕΡΕΙΕΣ  ΣΤΙΣ ΑΠΟΜΑΚΡΥΣΜΕΝΕΣ ΠΕΡΙΟΧΕΣ</a:t>
            </a:r>
          </a:p>
          <a:p>
            <a:pPr marL="342900" indent="-3429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l-GR" b="1" dirty="0" smtClean="0"/>
              <a:t>ΚΑΘΟΛΙΚΗ ΕΚΠΟΝΗΣΗ ΕΡΓΑΣΙΩΝ</a:t>
            </a:r>
          </a:p>
          <a:p>
            <a:pPr marL="342900" indent="-3429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l-GR" b="1" dirty="0" smtClean="0"/>
              <a:t>ΥΛΟΠΟΙΗΣΗ ΔΙΔΑΣΚΑΛΙΩΝ ΜΕ ΧΡΗΣΗ Τ.Π.Ε.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 anchor="ctr" anchorCtr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dirty="0" smtClean="0"/>
              <a:t>ΠΡΟΟΠΤΙΚΕΣ</a:t>
            </a:r>
            <a:r>
              <a:rPr lang="el-GR" sz="5400" dirty="0" smtClean="0"/>
              <a:t> </a:t>
            </a:r>
            <a:endParaRPr lang="el-GR" sz="5400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116013" y="3429000"/>
            <a:ext cx="6858000" cy="1655763"/>
          </a:xfrm>
        </p:spPr>
        <p:txBody>
          <a:bodyPr rtlCol="0">
            <a:normAutofit/>
          </a:bodyPr>
          <a:lstStyle/>
          <a:p>
            <a:pPr marL="342900" indent="-3429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l-GR" b="1" dirty="0" smtClean="0"/>
              <a:t>ΥΛΟΠΟΙΗΣΗ ΝΕΟΥ ΠΡΟΓΡΑΜΜΑΤΟΣ</a:t>
            </a:r>
          </a:p>
          <a:p>
            <a:pPr marL="342900" indent="-3429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l-GR" b="1" dirty="0" smtClean="0"/>
              <a:t>ΔΙΑΜΟΡΦΩΣΗ ΣΥΝΘΗΚΩΝ – ΠΡΟΫΠΟΘΕΣΕΩΝ ΔΙΑΡΚΟΥΣ ΕΠΙΜΟΡΦΩΣΗΣ</a:t>
            </a:r>
          </a:p>
          <a:p>
            <a:pPr marL="342900" indent="-3429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l-GR" b="1" dirty="0" smtClean="0"/>
              <a:t>ΔΙΑΔΟΣΗ ΕΚΠΑΙΔΕΥΤΙΚΗΣ ΚΑΙΝΟΤΟΜΙΑΣ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l-GR" dirty="0" smtClean="0"/>
              <a:t>ΧΑΡΑΚΤΗΡΙΣΤΙΚΑ</a:t>
            </a:r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marL="342900" indent="-3429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l-GR" b="1" dirty="0" smtClean="0"/>
              <a:t>ΜΕΙΚΤΗ ΔΙΔΑΣΚΑΛΙΑ</a:t>
            </a:r>
            <a:r>
              <a:rPr lang="en-US" b="1" dirty="0" smtClean="0"/>
              <a:t>: </a:t>
            </a:r>
            <a:r>
              <a:rPr lang="el-GR" b="1" dirty="0" smtClean="0"/>
              <a:t>Ο.Σ.Σ. – ΠΛΑΤΦΟΡΜΑ </a:t>
            </a:r>
            <a:r>
              <a:rPr lang="en-US" b="1" dirty="0" smtClean="0"/>
              <a:t>MOODLE</a:t>
            </a:r>
          </a:p>
          <a:p>
            <a:pPr marL="342900" indent="-3429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l-GR" b="1" dirty="0" smtClean="0"/>
              <a:t>ΔΙΑΡΚΕΙΑ</a:t>
            </a:r>
            <a:r>
              <a:rPr lang="en-US" b="1" dirty="0" smtClean="0"/>
              <a:t>: 12 </a:t>
            </a:r>
            <a:r>
              <a:rPr lang="el-GR" b="1" dirty="0" smtClean="0"/>
              <a:t>ΕΒΔΟΜΑΔΕΣ</a:t>
            </a:r>
          </a:p>
          <a:p>
            <a:pPr marL="342900" indent="-3429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l-GR" b="1" dirty="0" smtClean="0"/>
              <a:t>20 ΕΠΙΜΟΡΦΟΥΜΕΝΟΙ – 4 ΕΠΙΜΟΡΦΩΤΕΣ</a:t>
            </a:r>
            <a:endParaRPr lang="en-US" b="1" dirty="0" smtClean="0"/>
          </a:p>
          <a:p>
            <a:pPr marL="342900" indent="-34290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l-GR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l-GR" dirty="0" smtClean="0"/>
              <a:t>ΔΙΑΡΘΡΩΣΗ</a:t>
            </a:r>
            <a:br>
              <a:rPr lang="el-GR" dirty="0" smtClean="0"/>
            </a:br>
            <a:r>
              <a:rPr lang="el-GR" dirty="0"/>
              <a:t/>
            </a:r>
            <a:br>
              <a:rPr lang="el-GR" dirty="0"/>
            </a:br>
            <a:r>
              <a:rPr lang="el-GR" dirty="0" smtClean="0"/>
              <a:t> ΠΡΟΓΡΑΜΜΑΤΟΣ</a:t>
            </a:r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827088" y="3644900"/>
            <a:ext cx="7777162" cy="2490788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l-GR" b="1" dirty="0" smtClean="0"/>
              <a:t>ΘΕΜΑΤΙΚΗ ΕΝΟΤΗΤΑ 1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l-GR" b="1" dirty="0"/>
              <a:t>Διδακτική Μαθηματικών με χρήση των εργαλείων του ΠΣΔ </a:t>
            </a:r>
            <a:endParaRPr lang="en-US" b="1" dirty="0" smtClean="0"/>
          </a:p>
          <a:p>
            <a:pPr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l-GR" dirty="0" smtClean="0"/>
              <a:t>Ασύγχρονη </a:t>
            </a:r>
            <a:r>
              <a:rPr lang="el-GR" dirty="0" err="1"/>
              <a:t>τηλεκπαίδευση</a:t>
            </a:r>
            <a:r>
              <a:rPr lang="el-GR" dirty="0"/>
              <a:t>, δ</a:t>
            </a:r>
            <a:r>
              <a:rPr lang="el-GR" dirty="0" smtClean="0"/>
              <a:t>ημιουργία </a:t>
            </a:r>
            <a:r>
              <a:rPr lang="el-GR" dirty="0" err="1"/>
              <a:t>ιστολογίων</a:t>
            </a:r>
            <a:r>
              <a:rPr lang="el-GR" dirty="0"/>
              <a:t> και ιστοσελίδων</a:t>
            </a:r>
            <a:r>
              <a:rPr lang="el-GR" dirty="0" smtClean="0"/>
              <a:t>,</a:t>
            </a:r>
          </a:p>
          <a:p>
            <a:pPr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l-GR" dirty="0" smtClean="0"/>
              <a:t> «η-</a:t>
            </a:r>
            <a:r>
              <a:rPr lang="el-GR" dirty="0" err="1" smtClean="0"/>
              <a:t>τάξ</a:t>
            </a:r>
            <a:r>
              <a:rPr lang="el-GR" dirty="0" smtClean="0"/>
              <a:t>η», </a:t>
            </a:r>
            <a:r>
              <a:rPr lang="en-GB" dirty="0" smtClean="0"/>
              <a:t>e</a:t>
            </a:r>
            <a:r>
              <a:rPr lang="el-GR" dirty="0"/>
              <a:t>-</a:t>
            </a:r>
            <a:r>
              <a:rPr lang="en-GB" dirty="0" smtClean="0"/>
              <a:t>portfolio</a:t>
            </a:r>
            <a:r>
              <a:rPr lang="el-GR" dirty="0" smtClean="0"/>
              <a:t>.</a:t>
            </a:r>
          </a:p>
          <a:p>
            <a:pPr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l-GR" dirty="0" smtClean="0"/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l-GR" dirty="0" smtClean="0"/>
              <a:t>Στόχος</a:t>
            </a:r>
            <a:r>
              <a:rPr lang="en-US" dirty="0" smtClean="0"/>
              <a:t>: </a:t>
            </a:r>
            <a:r>
              <a:rPr lang="el-GR" dirty="0" smtClean="0"/>
              <a:t>να δημιουργηθεί ένα περιβάλλον </a:t>
            </a:r>
            <a:r>
              <a:rPr lang="el-GR" dirty="0"/>
              <a:t>αλληλεπίδρασης μεταξύ των μαθητών και των διδασκόντων, μέσα από τις υπηρεσίες του Π.Σ.Δ., με σκοπό την αποτελεσματικότερη </a:t>
            </a:r>
            <a:r>
              <a:rPr lang="el-GR" dirty="0" smtClean="0"/>
              <a:t>μάθηση.</a:t>
            </a:r>
            <a:endParaRPr lang="el-GR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l-GR" dirty="0" smtClean="0"/>
              <a:t>ΔΙΑΡΘΡΩΣΗ</a:t>
            </a:r>
            <a:br>
              <a:rPr lang="el-GR" dirty="0" smtClean="0"/>
            </a:br>
            <a:r>
              <a:rPr lang="el-GR" dirty="0"/>
              <a:t/>
            </a:r>
            <a:br>
              <a:rPr lang="el-GR" dirty="0"/>
            </a:br>
            <a:r>
              <a:rPr lang="el-GR" dirty="0" smtClean="0"/>
              <a:t> ΠΡΟΓΡΑΜΜΑΤΟΣ</a:t>
            </a:r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755650" y="3644900"/>
            <a:ext cx="7677150" cy="2160588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l-GR" b="1" dirty="0"/>
              <a:t>ΘΕΜΑΤΙΚΗ ΕΝΟΤΗΤΑ 2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l-GR" b="1" dirty="0"/>
              <a:t>Διδακτική Μαθηματικών με χρήση μαθηματικών </a:t>
            </a:r>
            <a:r>
              <a:rPr lang="el-GR" b="1" dirty="0" smtClean="0"/>
              <a:t>λογισμικών</a:t>
            </a: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l-GR" dirty="0" smtClean="0"/>
              <a:t>Λογισμικά </a:t>
            </a:r>
            <a:r>
              <a:rPr lang="en-GB" dirty="0" err="1"/>
              <a:t>geogebra</a:t>
            </a:r>
            <a:r>
              <a:rPr lang="el-GR" dirty="0"/>
              <a:t>, </a:t>
            </a:r>
            <a:r>
              <a:rPr lang="en-GB" dirty="0" err="1"/>
              <a:t>modellus</a:t>
            </a:r>
            <a:r>
              <a:rPr lang="en-GB" dirty="0"/>
              <a:t> </a:t>
            </a:r>
            <a:r>
              <a:rPr lang="el-GR" dirty="0"/>
              <a:t>και «ταξινομούμε</a:t>
            </a:r>
            <a:r>
              <a:rPr lang="el-GR" dirty="0" smtClean="0"/>
              <a:t>».</a:t>
            </a: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l-GR" dirty="0" smtClean="0"/>
              <a:t>Στόχος</a:t>
            </a:r>
            <a:r>
              <a:rPr lang="en-US" dirty="0" smtClean="0"/>
              <a:t>: </a:t>
            </a:r>
            <a:r>
              <a:rPr lang="el-GR" dirty="0" smtClean="0"/>
              <a:t>να </a:t>
            </a:r>
            <a:r>
              <a:rPr lang="el-GR" dirty="0"/>
              <a:t>παρακινήσει τους καθηγητές μαθηματικών να χρησιμοποιήσουν τα μαθηματικά λογισμικά, σε επιλεγμένες διδακτικές ενότητες, με τρόπο που θα είναι διδακτικά αποτελεσματικός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dirty="0" smtClean="0">
                <a:effectLst/>
              </a:rPr>
              <a:t>ΕΠΙΛΟΓΗ ΤΩΝ</a:t>
            </a:r>
            <a:br>
              <a:rPr lang="el-GR" dirty="0" smtClean="0">
                <a:effectLst/>
              </a:rPr>
            </a:br>
            <a:r>
              <a:rPr lang="el-GR" dirty="0" smtClean="0">
                <a:effectLst/>
              </a:rPr>
              <a:t>ΜΑΘΗΜΑΤΙΚΩΝ</a:t>
            </a:r>
            <a:br>
              <a:rPr lang="el-GR" dirty="0" smtClean="0">
                <a:effectLst/>
              </a:rPr>
            </a:br>
            <a:r>
              <a:rPr lang="el-GR" dirty="0" smtClean="0">
                <a:effectLst/>
              </a:rPr>
              <a:t>ΛΟΓΙΣΜΙΚΩΝ ΚΑΙ </a:t>
            </a:r>
            <a:br>
              <a:rPr lang="el-GR" dirty="0" smtClean="0">
                <a:effectLst/>
              </a:rPr>
            </a:br>
            <a:r>
              <a:rPr lang="el-GR" dirty="0" smtClean="0">
                <a:effectLst/>
              </a:rPr>
              <a:t>ΕΡΓΑΛΕΙΩΝ ΤΟΥ </a:t>
            </a:r>
            <a:r>
              <a:rPr lang="el-GR" dirty="0">
                <a:effectLst/>
              </a:rPr>
              <a:t>Π.Σ.Δ. </a:t>
            </a:r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143000" y="3789363"/>
            <a:ext cx="7389813" cy="1943100"/>
          </a:xfrm>
        </p:spPr>
        <p:txBody>
          <a:bodyPr rtlCol="0">
            <a:normAutofit fontScale="85000" lnSpcReduction="10000"/>
          </a:bodyPr>
          <a:lstStyle/>
          <a:p>
            <a:pPr marL="457200" indent="-457200"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l-GR" b="1" dirty="0" smtClean="0"/>
              <a:t>ΕΡΕΥΝΑ - ΔΙΑΛΟΓΟΣ</a:t>
            </a:r>
            <a:endParaRPr lang="en-US" b="1" dirty="0" smtClean="0"/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l-GR" dirty="0"/>
              <a:t>Π</a:t>
            </a:r>
            <a:r>
              <a:rPr lang="el-GR" dirty="0" smtClean="0"/>
              <a:t>ραγματοποιήθηκε έρευνα για </a:t>
            </a:r>
            <a:r>
              <a:rPr lang="el-GR" dirty="0"/>
              <a:t>τη διερεύνηση των επιμορφωτικών αναγκών των καθηγητών μαθηματικών που υπηρετούν σε σχολικές μονάδες που ανήκουν στη Δευτεροβάθμια Εκπαίδευση του Νομού </a:t>
            </a:r>
            <a:r>
              <a:rPr lang="el-GR" dirty="0" smtClean="0"/>
              <a:t>Δωδεκανήσου.</a:t>
            </a:r>
            <a:r>
              <a:rPr lang="el-GR" dirty="0"/>
              <a:t> </a:t>
            </a:r>
            <a:r>
              <a:rPr lang="el-GR" dirty="0" smtClean="0"/>
              <a:t>Το </a:t>
            </a:r>
            <a:r>
              <a:rPr lang="el-GR" dirty="0"/>
              <a:t>ποσοστό αυτών που θα επιθυμούσαν να χρησιμοποιήσουν στην καθημερινή τους διδασκαλία μαθηματικό λογισμικό υπερβαίνει το 80%. </a:t>
            </a:r>
            <a:endParaRPr lang="el-GR" b="1" dirty="0"/>
          </a:p>
          <a:p>
            <a:pPr marL="457200" indent="-457200"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l-GR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dirty="0" smtClean="0">
                <a:effectLst/>
              </a:rPr>
              <a:t>ΕΠΙΛΟΓΗ ΤΩΝ</a:t>
            </a:r>
            <a:br>
              <a:rPr lang="el-GR" dirty="0" smtClean="0">
                <a:effectLst/>
              </a:rPr>
            </a:br>
            <a:r>
              <a:rPr lang="el-GR" dirty="0" smtClean="0">
                <a:effectLst/>
              </a:rPr>
              <a:t>ΜΑΘΗΜΑΤΙΚΩΝ</a:t>
            </a:r>
            <a:br>
              <a:rPr lang="el-GR" dirty="0" smtClean="0">
                <a:effectLst/>
              </a:rPr>
            </a:br>
            <a:r>
              <a:rPr lang="el-GR" dirty="0" smtClean="0">
                <a:effectLst/>
              </a:rPr>
              <a:t>ΛΟΓΙΣΜΙΚΩΝ ΚΑΙ </a:t>
            </a:r>
            <a:br>
              <a:rPr lang="el-GR" dirty="0" smtClean="0">
                <a:effectLst/>
              </a:rPr>
            </a:br>
            <a:r>
              <a:rPr lang="el-GR" dirty="0" smtClean="0">
                <a:effectLst/>
              </a:rPr>
              <a:t>ΕΡΓΑΛΕΙΩΝ ΤΟΥ </a:t>
            </a:r>
            <a:r>
              <a:rPr lang="el-GR" dirty="0">
                <a:effectLst/>
              </a:rPr>
              <a:t>Π.Σ.Δ. </a:t>
            </a:r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143000" y="3644900"/>
            <a:ext cx="7389813" cy="2808288"/>
          </a:xfrm>
        </p:spPr>
        <p:txBody>
          <a:bodyPr rtlCol="0">
            <a:normAutofit fontScale="70000" lnSpcReduction="20000"/>
          </a:bodyPr>
          <a:lstStyle/>
          <a:p>
            <a:pPr marL="457200" indent="-457200"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1" dirty="0" smtClean="0"/>
              <a:t>GEOGEBRA</a:t>
            </a: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l-GR" dirty="0" smtClean="0"/>
              <a:t>Για τις π</a:t>
            </a:r>
            <a:r>
              <a:rPr lang="de-DE" dirty="0" err="1" smtClean="0"/>
              <a:t>ολλές</a:t>
            </a:r>
            <a:r>
              <a:rPr lang="de-DE" dirty="0" smtClean="0"/>
              <a:t> </a:t>
            </a:r>
            <a:r>
              <a:rPr lang="de-DE" dirty="0" err="1"/>
              <a:t>σχεδι</a:t>
            </a:r>
            <a:r>
              <a:rPr lang="de-DE" dirty="0"/>
              <a:t>αστικές και προγραμματιστικές δυνατότητες, </a:t>
            </a:r>
            <a:r>
              <a:rPr lang="el-GR" dirty="0" smtClean="0"/>
              <a:t>που </a:t>
            </a:r>
            <a:r>
              <a:rPr lang="de-DE" dirty="0" err="1" smtClean="0"/>
              <a:t>δίνο</a:t>
            </a:r>
            <a:r>
              <a:rPr lang="el-GR" dirty="0" smtClean="0"/>
              <a:t>υν</a:t>
            </a:r>
            <a:r>
              <a:rPr lang="de-DE" dirty="0" smtClean="0"/>
              <a:t> </a:t>
            </a:r>
            <a:r>
              <a:rPr lang="de-DE" dirty="0"/>
              <a:t>έτσι στο χρήστη την ευχέρεια να έχει ένα ευρύ πεδίο εφαρμογών στη διδασκαλία των Μαθηματικών. </a:t>
            </a:r>
            <a:endParaRPr lang="de-DE" dirty="0" smtClean="0"/>
          </a:p>
          <a:p>
            <a:pPr marL="342900" indent="-342900"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1" dirty="0" smtClean="0"/>
              <a:t>MODELLUS</a:t>
            </a: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l-GR" dirty="0" smtClean="0"/>
              <a:t>Για τις </a:t>
            </a:r>
            <a:r>
              <a:rPr lang="de-DE" dirty="0" smtClean="0"/>
              <a:t>π</a:t>
            </a:r>
            <a:r>
              <a:rPr lang="de-DE" dirty="0" err="1" smtClean="0"/>
              <a:t>ολλ</a:t>
            </a:r>
            <a:r>
              <a:rPr lang="de-DE" dirty="0" smtClean="0"/>
              <a:t>απλές </a:t>
            </a:r>
            <a:r>
              <a:rPr lang="de-DE" dirty="0"/>
              <a:t>αναπαραστάσεις για τα μοντέλα</a:t>
            </a:r>
            <a:r>
              <a:rPr lang="el-GR" dirty="0"/>
              <a:t> και την</a:t>
            </a:r>
            <a:r>
              <a:rPr lang="de-DE" dirty="0"/>
              <a:t> α</a:t>
            </a:r>
            <a:r>
              <a:rPr lang="de-DE" dirty="0" err="1"/>
              <a:t>λληλε</a:t>
            </a:r>
            <a:r>
              <a:rPr lang="de-DE" dirty="0"/>
              <a:t>πίδραση στα μοντέλα</a:t>
            </a:r>
            <a:r>
              <a:rPr lang="el-GR" dirty="0"/>
              <a:t>. Το λογισμικό αυτό θεωρείται </a:t>
            </a:r>
            <a:r>
              <a:rPr lang="el-GR" dirty="0" smtClean="0"/>
              <a:t>ισχυρό </a:t>
            </a:r>
            <a:r>
              <a:rPr lang="el-GR" dirty="0"/>
              <a:t>εργαλείο προσομοίωσης στην επίλυση φυσικών προβλημάτων με μαθηματικά </a:t>
            </a:r>
            <a:r>
              <a:rPr lang="el-GR" dirty="0" smtClean="0"/>
              <a:t>μοντέλα.</a:t>
            </a:r>
          </a:p>
          <a:p>
            <a:pPr marL="342900" indent="-342900"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l-GR" b="1" dirty="0" smtClean="0"/>
              <a:t>ΤΑΞΙΝΟΜΟΥΜΕ</a:t>
            </a: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l-GR" dirty="0" smtClean="0"/>
              <a:t>Γιατί θεωρείται </a:t>
            </a:r>
            <a:r>
              <a:rPr lang="el-GR" dirty="0"/>
              <a:t>από τα πιο ισχυρά εργαλεία στην ανάπτυξη προγραμμάτων ποικίλων μαθηματικών εφαρμογών</a:t>
            </a:r>
            <a:endParaRPr lang="el-GR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dirty="0" smtClean="0">
                <a:effectLst/>
              </a:rPr>
              <a:t>ΕΠΙΛΟΓΗ ΤΩΝ</a:t>
            </a:r>
            <a:br>
              <a:rPr lang="el-GR" dirty="0" smtClean="0">
                <a:effectLst/>
              </a:rPr>
            </a:br>
            <a:r>
              <a:rPr lang="el-GR" dirty="0" smtClean="0">
                <a:effectLst/>
              </a:rPr>
              <a:t>ΜΑΘΗΜΑΤΙΚΩΝ</a:t>
            </a:r>
            <a:br>
              <a:rPr lang="el-GR" dirty="0" smtClean="0">
                <a:effectLst/>
              </a:rPr>
            </a:br>
            <a:r>
              <a:rPr lang="el-GR" dirty="0" smtClean="0">
                <a:effectLst/>
              </a:rPr>
              <a:t>ΛΟΓΙΣΜΙΚΩΝ ΚΑΙ </a:t>
            </a:r>
            <a:br>
              <a:rPr lang="el-GR" dirty="0" smtClean="0">
                <a:effectLst/>
              </a:rPr>
            </a:br>
            <a:r>
              <a:rPr lang="el-GR" dirty="0" smtClean="0">
                <a:effectLst/>
              </a:rPr>
              <a:t>ΕΡΓΑΛΕΙΩΝ ΤΟΥ </a:t>
            </a:r>
            <a:r>
              <a:rPr lang="el-GR" dirty="0">
                <a:effectLst/>
              </a:rPr>
              <a:t>Π.Σ.Δ. </a:t>
            </a:r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143000" y="3644900"/>
            <a:ext cx="7389813" cy="28082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l-GR" b="1" dirty="0" smtClean="0"/>
              <a:t>Δημιουργία </a:t>
            </a:r>
            <a:r>
              <a:rPr lang="el-GR" b="1" dirty="0" err="1" smtClean="0"/>
              <a:t>ιστολογίων</a:t>
            </a:r>
            <a:r>
              <a:rPr lang="el-GR" b="1" dirty="0" smtClean="0"/>
              <a:t> </a:t>
            </a:r>
            <a:r>
              <a:rPr lang="el-GR" b="1" dirty="0"/>
              <a:t>και </a:t>
            </a:r>
            <a:r>
              <a:rPr lang="el-GR" b="1" dirty="0" smtClean="0"/>
              <a:t>ιστοσελίδων</a:t>
            </a:r>
            <a:endParaRPr lang="el-GR" b="1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l-GR" b="1" dirty="0" smtClean="0"/>
              <a:t>«Η-</a:t>
            </a:r>
            <a:r>
              <a:rPr lang="el-GR" b="1" dirty="0" err="1" smtClean="0"/>
              <a:t>τάξ</a:t>
            </a:r>
            <a:r>
              <a:rPr lang="el-GR" b="1" dirty="0" smtClean="0"/>
              <a:t>η»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l-GR" b="1" dirty="0" err="1"/>
              <a:t>Τ</a:t>
            </a:r>
            <a:r>
              <a:rPr lang="el-GR" b="1" dirty="0" err="1" smtClean="0"/>
              <a:t>ηλεκπαίδευση</a:t>
            </a:r>
            <a:r>
              <a:rPr lang="el-GR" b="1" dirty="0" smtClean="0"/>
              <a:t> μέσω </a:t>
            </a:r>
            <a:r>
              <a:rPr lang="en-GB" b="1" dirty="0"/>
              <a:t>Moodle </a:t>
            </a:r>
            <a:endParaRPr lang="el-GR" b="1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b="1" dirty="0" smtClean="0"/>
              <a:t>e</a:t>
            </a:r>
            <a:r>
              <a:rPr lang="el-GR" b="1" dirty="0"/>
              <a:t>-</a:t>
            </a:r>
            <a:r>
              <a:rPr lang="en-GB" b="1" dirty="0" smtClean="0"/>
              <a:t>portfolio</a:t>
            </a:r>
            <a:endParaRPr lang="el-GR" b="1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l-GR" dirty="0" smtClean="0"/>
              <a:t>Είναι σχετικά εύκολα </a:t>
            </a:r>
            <a:r>
              <a:rPr lang="el-GR" dirty="0" err="1"/>
              <a:t>διαχειρίσιμα</a:t>
            </a:r>
            <a:r>
              <a:rPr lang="el-GR" dirty="0"/>
              <a:t> και έχουν άμεση χρήση στη διδακτική διαδικασία</a:t>
            </a:r>
            <a:endParaRPr lang="el-GR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 anchor="ctr" anchorCtr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sz="4800" dirty="0" smtClean="0"/>
              <a:t>ΣΧΕΔΙΑΣΜΟΣ </a:t>
            </a:r>
            <a:r>
              <a:rPr lang="el-GR" sz="4800" dirty="0"/>
              <a:t/>
            </a:r>
            <a:br>
              <a:rPr lang="el-GR" sz="4800" dirty="0"/>
            </a:br>
            <a:r>
              <a:rPr lang="el-GR" sz="4800" dirty="0" smtClean="0"/>
              <a:t>ΕΠΙΜΟΡΦΩΤΙΚΟΥ </a:t>
            </a:r>
            <a:r>
              <a:rPr lang="el-GR" sz="4800" dirty="0"/>
              <a:t/>
            </a:r>
            <a:br>
              <a:rPr lang="el-GR" sz="4800" dirty="0"/>
            </a:br>
            <a:r>
              <a:rPr lang="el-GR" sz="4800" dirty="0" smtClean="0"/>
              <a:t>ΠΡΟΓΡΑΜΜΑΤΟΣ</a:t>
            </a:r>
            <a:endParaRPr lang="el-GR" sz="4800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116013" y="4005263"/>
            <a:ext cx="6858000" cy="1655762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l-GR" b="1" dirty="0" smtClean="0"/>
              <a:t>ΑΡΧΕΣ ΕΞ </a:t>
            </a:r>
            <a:r>
              <a:rPr lang="el-GR" b="1" dirty="0"/>
              <a:t>ΑΠΟΣΤΑΣΕΩΣ</a:t>
            </a:r>
            <a:r>
              <a:rPr lang="el-GR" b="1" dirty="0" smtClean="0"/>
              <a:t> </a:t>
            </a:r>
            <a:r>
              <a:rPr lang="el-GR" b="1" dirty="0"/>
              <a:t>ΕΚΠ</a:t>
            </a:r>
            <a:r>
              <a:rPr lang="el-GR" b="1" dirty="0" smtClean="0"/>
              <a:t>ΑΙΔΕΥΣΗΣ – ΕΚΠΑΙΔΕΥΣΗΣ ΕΝΗΛΙΚΩΝ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l-GR" dirty="0" smtClean="0"/>
              <a:t>Σχεδιάστηκε </a:t>
            </a:r>
            <a:r>
              <a:rPr lang="el-GR" dirty="0"/>
              <a:t>ένα πρόγραμμα συνολικής διάρκειας δώδεκα (12) διδακτικών εβδομάδων με επτά (7) δια ζώσης συναντήσεις, με κύριο στόχο την καθοδήγηση και την εμψύχωση των </a:t>
            </a:r>
            <a:r>
              <a:rPr lang="el-GR" dirty="0" err="1"/>
              <a:t>επιμορφούμενων</a:t>
            </a:r>
            <a:r>
              <a:rPr lang="el-GR" dirty="0"/>
              <a:t> στη μελέτη του διδακτικού υλικού και στην εκπόνηση των εργασιών.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l-GR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 anchor="ctr" anchorCtr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sz="4800" dirty="0" smtClean="0"/>
              <a:t>ΣΧΕΔΙΑΣΜΟΣ </a:t>
            </a:r>
            <a:r>
              <a:rPr lang="el-GR" sz="4800" dirty="0"/>
              <a:t/>
            </a:r>
            <a:br>
              <a:rPr lang="el-GR" sz="4800" dirty="0"/>
            </a:br>
            <a:r>
              <a:rPr lang="el-GR" sz="4800" dirty="0" smtClean="0"/>
              <a:t>ΕΠΙΜΟΡΦΩΤΙΚΟΥ </a:t>
            </a:r>
            <a:r>
              <a:rPr lang="el-GR" sz="4800" dirty="0"/>
              <a:t/>
            </a:r>
            <a:br>
              <a:rPr lang="el-GR" sz="4800" dirty="0"/>
            </a:br>
            <a:r>
              <a:rPr lang="el-GR" sz="4800" dirty="0" smtClean="0"/>
              <a:t>ΠΡΟΓΡΑΜΜΑΤΟΣ</a:t>
            </a:r>
            <a:endParaRPr lang="el-GR" sz="4800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900113" y="4005263"/>
            <a:ext cx="7559675" cy="2087562"/>
          </a:xfrm>
        </p:spPr>
        <p:txBody>
          <a:bodyPr rtlCol="0">
            <a:normAutofit fontScale="92500" lnSpcReduction="10000"/>
          </a:bodyPr>
          <a:lstStyle/>
          <a:p>
            <a:pPr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l-GR" dirty="0"/>
              <a:t>Δημιουργήθηκε η πλατφόρμα ασύγχρονης </a:t>
            </a:r>
            <a:r>
              <a:rPr lang="el-GR" dirty="0" err="1"/>
              <a:t>τηλεκπαίδευσης</a:t>
            </a:r>
            <a:r>
              <a:rPr lang="el-GR" dirty="0"/>
              <a:t> </a:t>
            </a:r>
            <a:r>
              <a:rPr lang="en-GB" dirty="0" err="1"/>
              <a:t>moodle</a:t>
            </a:r>
            <a:r>
              <a:rPr lang="en-GB" dirty="0"/>
              <a:t> </a:t>
            </a:r>
            <a:r>
              <a:rPr lang="el-GR" dirty="0"/>
              <a:t>στο Π.Σ.Δ. </a:t>
            </a:r>
            <a:endParaRPr lang="el-GR" dirty="0" smtClean="0"/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l-GR" dirty="0" smtClean="0"/>
              <a:t>Αναρτήθηκε </a:t>
            </a:r>
            <a:r>
              <a:rPr lang="el-GR" dirty="0"/>
              <a:t>σταδιακά και ανά εβδομάδα το διδακτικό </a:t>
            </a:r>
            <a:r>
              <a:rPr lang="el-GR" dirty="0" smtClean="0"/>
              <a:t>υλικό.</a:t>
            </a: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l-GR" dirty="0" smtClean="0"/>
              <a:t>Αναρτήθηκε </a:t>
            </a:r>
            <a:r>
              <a:rPr lang="el-GR" dirty="0"/>
              <a:t>το πρόγραμμα των δια ζώσης συναντήσεων, καθώς και οι καταληκτικές ημερομηνίες των εργασιών σε κάθε θεματική ενότητα και υποενότητα.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ertical Lexicon design template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 dirty="0"/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tx2"/>
          </a:solidFill>
        </a:ln>
      </a:spPr>
      <a:bodyPr wrap="none" rtlCol="0">
        <a:spAutoFit/>
      </a:bodyPr>
      <a:lstStyle>
        <a:defPPr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Vertical Lexicon design template" id="{E3A5883B-E8CE-46E1-BD06-0BEE2E0AFA71}" vid="{B9CB0296-E107-40DB-82AD-8FB388C56E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TS103460611 (1)</Template>
  <TotalTime>0</TotalTime>
  <Words>951</Words>
  <Application>Microsoft Office PowerPoint</Application>
  <PresentationFormat>On-screen Show (4:3)</PresentationFormat>
  <Paragraphs>188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Calibri</vt:lpstr>
      <vt:lpstr>Arial</vt:lpstr>
      <vt:lpstr>Times New Roman</vt:lpstr>
      <vt:lpstr>Vertical Lexicon design template</vt:lpstr>
      <vt:lpstr>Vertical Lexicon design template</vt:lpstr>
      <vt:lpstr>ΑΠΟ ΑΠΟΣΤΑΣΗ ΕΠΙΜΟΡΦΩΣΗ ΚΑΘΗΓΗΤΩΝ ΜΑΘΗΜΑΤΙΚΩΝ</vt:lpstr>
      <vt:lpstr>ΧΑΡΑΚΤΗΡΙΣΤΙΚΑ</vt:lpstr>
      <vt:lpstr>ΔΙΑΡΘΡΩΣΗ   ΠΡΟΓΡΑΜΜΑΤΟΣ</vt:lpstr>
      <vt:lpstr>ΔΙΑΡΘΡΩΣΗ   ΠΡΟΓΡΑΜΜΑΤΟΣ</vt:lpstr>
      <vt:lpstr>ΕΠΙΛΟΓΗ ΤΩΝ ΜΑΘΗΜΑΤΙΚΩΝ ΛΟΓΙΣΜΙΚΩΝ ΚΑΙ  ΕΡΓΑΛΕΙΩΝ ΤΟΥ Π.Σ.Δ. </vt:lpstr>
      <vt:lpstr>ΕΠΙΛΟΓΗ ΤΩΝ ΜΑΘΗΜΑΤΙΚΩΝ ΛΟΓΙΣΜΙΚΩΝ ΚΑΙ  ΕΡΓΑΛΕΙΩΝ ΤΟΥ Π.Σ.Δ. </vt:lpstr>
      <vt:lpstr>ΕΠΙΛΟΓΗ ΤΩΝ ΜΑΘΗΜΑΤΙΚΩΝ ΛΟΓΙΣΜΙΚΩΝ ΚΑΙ  ΕΡΓΑΛΕΙΩΝ ΤΟΥ Π.Σ.Δ. </vt:lpstr>
      <vt:lpstr>ΣΧΕΔΙΑΣΜΟΣ  ΕΠΙΜΟΡΦΩΤΙΚΟΥ  ΠΡΟΓΡΑΜΜΑΤΟΣ</vt:lpstr>
      <vt:lpstr>ΣΧΕΔΙΑΣΜΟΣ  ΕΠΙΜΟΡΦΩΤΙΚΟΥ  ΠΡΟΓΡΑΜΜΑΤΟΣ</vt:lpstr>
      <vt:lpstr>ΣΧΕΔΙΑΣΜΟΣ  ΕΠΙΜΟΡΦΩΤΙΚΟΥ  ΠΡΟΓΡΑΜΜΑΤΟΣ</vt:lpstr>
      <vt:lpstr>ΠΕΡΙΕΧΟΜΕΝΑ  ΕΠΙΜΟΡΦΩΤΙΚΟΥ  ΠΡΟΓΡΑΜΜΑΤΟΣ</vt:lpstr>
      <vt:lpstr>ΠΕΡΙΕΧΟΜΕΝΑ  ΕΠΙΜΟΡΦΩΤΙΚΟΥ  ΠΡΟΓΡΑΜΜΑΤΟΣ</vt:lpstr>
      <vt:lpstr>Slide 13</vt:lpstr>
      <vt:lpstr>Slide 14</vt:lpstr>
      <vt:lpstr>ΤΕΧΝΙΚΗ – ΔΙΑΔΙΚΑΣΙΑ  ΕΠΙΜΟΡΦΩΣΗΣ</vt:lpstr>
      <vt:lpstr>ΣΥΜΠΕΡΑΣΜΑΤΑ </vt:lpstr>
      <vt:lpstr>ΠΡΟΟΠΤΙΚΕΣ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Argiris</dc:creator>
  <cp:lastModifiedBy>DONKEY</cp:lastModifiedBy>
  <cp:revision>13</cp:revision>
  <dcterms:created xsi:type="dcterms:W3CDTF">2013-10-20T13:43:24Z</dcterms:created>
  <dcterms:modified xsi:type="dcterms:W3CDTF">2013-11-07T10:45:45Z</dcterms:modified>
</cp:coreProperties>
</file>