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/>
          <p:nvPr/>
        </p:nvGrpSpPr>
        <p:grpSpPr>
          <a:xfrm>
            <a:off x="8" y="-8467"/>
            <a:ext cx="12191997" cy="6866467"/>
            <a:chOff x="8" y="-8467"/>
            <a:chExt cx="12191997" cy="6866467"/>
          </a:xfrm>
        </p:grpSpPr>
        <p:cxnSp>
          <p:nvCxnSpPr>
            <p:cNvPr id="3" name="Straight Connector 31"/>
            <p:cNvCxnSpPr/>
            <p:nvPr/>
          </p:nvCxnSpPr>
          <p:spPr>
            <a:xfrm>
              <a:off x="9371008" y="0"/>
              <a:ext cx="1219207" cy="6858000"/>
            </a:xfrm>
            <a:prstGeom prst="straightConnector1">
              <a:avLst/>
            </a:prstGeom>
            <a:noFill/>
            <a:ln w="9528" cap="rnd">
              <a:solidFill>
                <a:srgbClr val="BFBFBF"/>
              </a:solidFill>
              <a:prstDash val="solid"/>
            </a:ln>
          </p:spPr>
        </p:cxnSp>
        <p:cxnSp>
          <p:nvCxnSpPr>
            <p:cNvPr id="4" name="Straight Connector 20"/>
            <p:cNvCxnSpPr/>
            <p:nvPr/>
          </p:nvCxnSpPr>
          <p:spPr>
            <a:xfrm flipH="1">
              <a:off x="7425266" y="3681410"/>
              <a:ext cx="4763557" cy="3176590"/>
            </a:xfrm>
            <a:prstGeom prst="straightConnector1">
              <a:avLst/>
            </a:prstGeom>
            <a:noFill/>
            <a:ln w="9528" cap="rnd">
              <a:solidFill>
                <a:srgbClr val="D9D9D9"/>
              </a:solidFill>
              <a:prstDash val="solid"/>
            </a:ln>
          </p:spPr>
        </p:cxnSp>
        <p:sp>
          <p:nvSpPr>
            <p:cNvPr id="5" name="Rectangle 23"/>
            <p:cNvSpPr/>
            <p:nvPr/>
          </p:nvSpPr>
          <p:spPr>
            <a:xfrm>
              <a:off x="9181472" y="-8467"/>
              <a:ext cx="3007351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07349"/>
                <a:gd name="f4" fmla="val 6866467"/>
                <a:gd name="f5" fmla="val 2045532"/>
                <a:gd name="f6" fmla="*/ f0 1 3007349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3007349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3007349" h="6866467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l-GR"/>
            </a:p>
          </p:txBody>
        </p:sp>
        <p:sp>
          <p:nvSpPr>
            <p:cNvPr id="6" name="Rectangle 25"/>
            <p:cNvSpPr/>
            <p:nvPr/>
          </p:nvSpPr>
          <p:spPr>
            <a:xfrm>
              <a:off x="9603440" y="-8467"/>
              <a:ext cx="2588556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73311"/>
                <a:gd name="f4" fmla="val 6866467"/>
                <a:gd name="f5" fmla="val 1202336"/>
                <a:gd name="f6" fmla="*/ f0 1 2573311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573311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573311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l-GR"/>
            </a:p>
          </p:txBody>
        </p:sp>
        <p:sp>
          <p:nvSpPr>
            <p:cNvPr id="7" name="Isosceles Triangle 26"/>
            <p:cNvSpPr/>
            <p:nvPr/>
          </p:nvSpPr>
          <p:spPr>
            <a:xfrm>
              <a:off x="8932334" y="3047996"/>
              <a:ext cx="3259671" cy="3810003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54A021">
                <a:alpha val="72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l-GR"/>
            </a:p>
          </p:txBody>
        </p:sp>
        <p:sp>
          <p:nvSpPr>
            <p:cNvPr id="8" name="Rectangle 27"/>
            <p:cNvSpPr/>
            <p:nvPr/>
          </p:nvSpPr>
          <p:spPr>
            <a:xfrm>
              <a:off x="9334496" y="-8467"/>
              <a:ext cx="2854327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8013"/>
                <a:gd name="f4" fmla="val 6866467"/>
                <a:gd name="f5" fmla="val 2473942"/>
                <a:gd name="f6" fmla="*/ f0 1 2858013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858013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58013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l-GR"/>
            </a:p>
          </p:txBody>
        </p:sp>
        <p:sp>
          <p:nvSpPr>
            <p:cNvPr id="9" name="Rectangle 28"/>
            <p:cNvSpPr/>
            <p:nvPr/>
          </p:nvSpPr>
          <p:spPr>
            <a:xfrm>
              <a:off x="10898733" y="-8467"/>
              <a:ext cx="1290090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90094"/>
                <a:gd name="f4" fmla="val 6858000"/>
                <a:gd name="f5" fmla="val 1019735"/>
                <a:gd name="f6" fmla="*/ f0 1 1290094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90094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90094" h="6858000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l-GR"/>
            </a:p>
          </p:txBody>
        </p:sp>
        <p:sp>
          <p:nvSpPr>
            <p:cNvPr id="10" name="Rectangle 29"/>
            <p:cNvSpPr/>
            <p:nvPr/>
          </p:nvSpPr>
          <p:spPr>
            <a:xfrm>
              <a:off x="10938994" y="-8467"/>
              <a:ext cx="1249829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49825"/>
                <a:gd name="f4" fmla="val 6858000"/>
                <a:gd name="f5" fmla="val 1109382"/>
                <a:gd name="f6" fmla="*/ f0 1 1249825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49825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49825" h="6858000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l-GR"/>
            </a:p>
          </p:txBody>
        </p:sp>
        <p:sp>
          <p:nvSpPr>
            <p:cNvPr id="11" name="Isosceles Triangle 30"/>
            <p:cNvSpPr/>
            <p:nvPr/>
          </p:nvSpPr>
          <p:spPr>
            <a:xfrm>
              <a:off x="10371664" y="3589870"/>
              <a:ext cx="1817159" cy="3268129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l-GR"/>
            </a:p>
          </p:txBody>
        </p:sp>
        <p:sp>
          <p:nvSpPr>
            <p:cNvPr id="12" name="Isosceles Triangle 18"/>
            <p:cNvSpPr/>
            <p:nvPr/>
          </p:nvSpPr>
          <p:spPr>
            <a:xfrm rot="10799991">
              <a:off x="8" y="0"/>
              <a:ext cx="842592" cy="5666152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l-GR"/>
            </a:p>
          </p:txBody>
        </p:sp>
      </p:grpSp>
      <p:sp>
        <p:nvSpPr>
          <p:cNvPr id="13" name="Title 1"/>
          <p:cNvSpPr txBox="1">
            <a:spLocks noGrp="1"/>
          </p:cNvSpPr>
          <p:nvPr>
            <p:ph type="ctrTitle"/>
          </p:nvPr>
        </p:nvSpPr>
        <p:spPr>
          <a:xfrm>
            <a:off x="1507068" y="2404533"/>
            <a:ext cx="7766931" cy="1646304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pPr lvl="0"/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14" name="Subtitle 2"/>
          <p:cNvSpPr txBox="1">
            <a:spLocks noGrp="1"/>
          </p:cNvSpPr>
          <p:nvPr>
            <p:ph type="subTitle" idx="1"/>
          </p:nvPr>
        </p:nvSpPr>
        <p:spPr>
          <a:xfrm>
            <a:off x="1507068" y="4050828"/>
            <a:ext cx="7766931" cy="1096895"/>
          </a:xfrm>
        </p:spPr>
        <p:txBody>
          <a:bodyPr/>
          <a:lstStyle>
            <a:lvl1pPr marL="0" indent="0" algn="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el-GR"/>
              <a:t>Στυλ κύριου υπότιτλου</a:t>
            </a:r>
            <a:endParaRPr lang="en-US"/>
          </a:p>
        </p:txBody>
      </p:sp>
      <p:sp>
        <p:nvSpPr>
          <p:cNvPr id="1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031C686-11EF-4909-AC12-F010DD0AD6C4}" type="datetime1">
              <a:rPr lang="el-GR"/>
              <a:pPr lvl="0"/>
              <a:t>30/5/2024</a:t>
            </a:fld>
            <a:endParaRPr lang="el-GR"/>
          </a:p>
        </p:txBody>
      </p:sp>
      <p:sp>
        <p:nvSpPr>
          <p:cNvPr id="1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1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709F293-5A90-42D0-AC96-9ADD9222281A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4103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77332" y="609603"/>
            <a:ext cx="8596667" cy="3403597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77332" y="4470401"/>
            <a:ext cx="8596667" cy="1570957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9294E82-8AE3-47B1-AC62-F5286B22CF89}" type="datetime1">
              <a:rPr lang="el-GR"/>
              <a:pPr lvl="0"/>
              <a:t>30/5/2024</a:t>
            </a:fld>
            <a:endParaRPr lang="el-GR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8814596-F4CC-415A-851F-131863A5B086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29703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931334" y="609603"/>
            <a:ext cx="8094131" cy="3022604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1366141" y="3632197"/>
            <a:ext cx="7224528" cy="381003"/>
          </a:xfrm>
        </p:spPr>
        <p:txBody>
          <a:bodyPr anchor="ctr">
            <a:noAutofit/>
          </a:bodyPr>
          <a:lstStyle>
            <a:lvl1pPr marL="0" indent="0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77332" y="4470401"/>
            <a:ext cx="8596667" cy="1570957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D9E3841-2B1B-4919-B931-443B06F5B2D9}" type="datetime1">
              <a:rPr lang="el-GR"/>
              <a:pPr lvl="0"/>
              <a:t>30/5/2024</a:t>
            </a:fld>
            <a:endParaRPr lang="el-GR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6CC17B-F4AD-49D4-811F-D8BA4A5A2677}" type="slidenum">
              <a:t>‹#›</a:t>
            </a:fld>
            <a:endParaRPr lang="el-GR"/>
          </a:p>
        </p:txBody>
      </p:sp>
      <p:sp>
        <p:nvSpPr>
          <p:cNvPr id="8" name="TextBox 19"/>
          <p:cNvSpPr txBox="1"/>
          <p:nvPr/>
        </p:nvSpPr>
        <p:spPr>
          <a:xfrm>
            <a:off x="541873" y="790379"/>
            <a:ext cx="609603" cy="58477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C0E474"/>
                </a:solidFill>
                <a:uFillTx/>
                <a:latin typeface="Arial"/>
              </a:rPr>
              <a:t>“</a:t>
            </a:r>
          </a:p>
        </p:txBody>
      </p:sp>
      <p:sp>
        <p:nvSpPr>
          <p:cNvPr id="9" name="TextBox 21"/>
          <p:cNvSpPr txBox="1"/>
          <p:nvPr/>
        </p:nvSpPr>
        <p:spPr>
          <a:xfrm>
            <a:off x="8893015" y="2886559"/>
            <a:ext cx="609603" cy="58477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C0E474"/>
                </a:solidFill>
                <a:uFillTx/>
                <a:latin typeface="Arial"/>
              </a:rPr>
              <a:t>”</a:t>
            </a:r>
            <a:endParaRPr lang="en-US" sz="1800" b="0" i="0" u="none" strike="noStrike" kern="1200" cap="none" spc="0" baseline="0">
              <a:solidFill>
                <a:srgbClr val="C0E474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30808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77332" y="1931990"/>
            <a:ext cx="8596667" cy="2595460"/>
          </a:xfrm>
        </p:spPr>
        <p:txBody>
          <a:bodyPr anchor="b"/>
          <a:lstStyle>
            <a:lvl1pPr>
              <a:defRPr sz="4400"/>
            </a:lvl1pPr>
          </a:lstStyle>
          <a:p>
            <a:pPr lvl="0"/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77332" y="4527450"/>
            <a:ext cx="8596667" cy="151391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D403AC6-2707-45FD-A6E2-BF7A1D6C9032}" type="datetime1">
              <a:rPr lang="el-GR"/>
              <a:pPr lvl="0"/>
              <a:t>30/5/2024</a:t>
            </a:fld>
            <a:endParaRPr lang="el-GR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63C032-13D7-4309-AE9D-049EECD75CAE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7216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931334" y="609603"/>
            <a:ext cx="8094131" cy="3022604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677332" y="4013201"/>
            <a:ext cx="8596667" cy="514249"/>
          </a:xfrm>
        </p:spPr>
        <p:txBody>
          <a:bodyPr anchor="b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77332" y="4527450"/>
            <a:ext cx="8596667" cy="1513917"/>
          </a:xfrm>
        </p:spPr>
        <p:txBody>
          <a:bodyPr/>
          <a:lstStyle>
            <a:lvl1pPr marL="0" indent="0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AEEEE82-8D3C-44FD-82E4-8BFA6F906C2E}" type="datetime1">
              <a:rPr lang="el-GR"/>
              <a:pPr lvl="0"/>
              <a:t>30/5/2024</a:t>
            </a:fld>
            <a:endParaRPr lang="el-GR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B8C2CA3-2377-41C9-B0C9-C7FE34958780}" type="slidenum">
              <a:t>‹#›</a:t>
            </a:fld>
            <a:endParaRPr lang="el-GR"/>
          </a:p>
        </p:txBody>
      </p:sp>
      <p:sp>
        <p:nvSpPr>
          <p:cNvPr id="8" name="TextBox 23"/>
          <p:cNvSpPr txBox="1"/>
          <p:nvPr/>
        </p:nvSpPr>
        <p:spPr>
          <a:xfrm>
            <a:off x="541873" y="790379"/>
            <a:ext cx="609603" cy="58477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C0E474"/>
                </a:solidFill>
                <a:uFillTx/>
                <a:latin typeface="Arial"/>
              </a:rPr>
              <a:t>“</a:t>
            </a:r>
          </a:p>
        </p:txBody>
      </p:sp>
      <p:sp>
        <p:nvSpPr>
          <p:cNvPr id="9" name="TextBox 24"/>
          <p:cNvSpPr txBox="1"/>
          <p:nvPr/>
        </p:nvSpPr>
        <p:spPr>
          <a:xfrm>
            <a:off x="8893015" y="2886559"/>
            <a:ext cx="609603" cy="58477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C0E474"/>
                </a:solidFill>
                <a:uFillTx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746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5800" y="609603"/>
            <a:ext cx="8588200" cy="3022604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677332" y="4013201"/>
            <a:ext cx="8596667" cy="514249"/>
          </a:xfrm>
        </p:spPr>
        <p:txBody>
          <a:bodyPr anchor="b">
            <a:noAutofit/>
          </a:bodyPr>
          <a:lstStyle>
            <a:lvl1pPr marL="0" indent="0">
              <a:buNone/>
              <a:defRPr sz="2400">
                <a:solidFill>
                  <a:srgbClr val="90C226"/>
                </a:solidFill>
              </a:defRPr>
            </a:lvl1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77332" y="4527450"/>
            <a:ext cx="8596667" cy="1513917"/>
          </a:xfrm>
        </p:spPr>
        <p:txBody>
          <a:bodyPr/>
          <a:lstStyle>
            <a:lvl1pPr marL="0" indent="0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E138BCF-DEAC-4ED9-8976-5A4DFD52EB65}" type="datetime1">
              <a:rPr lang="el-GR"/>
              <a:pPr lvl="0"/>
              <a:t>30/5/2024</a:t>
            </a:fld>
            <a:endParaRPr lang="el-GR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9A9832-CA53-4170-8207-6869A8E935E1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5424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DFC9F4-04B3-47BA-A503-8D2882531B01}" type="datetime1">
              <a:rPr lang="el-GR"/>
              <a:pPr lvl="0"/>
              <a:t>30/5/2024</a:t>
            </a:fld>
            <a:endParaRPr lang="el-GR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33AFD6D-52F2-432D-95E4-C59F23C5DF08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1569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967670" y="609603"/>
            <a:ext cx="1304739" cy="5251454"/>
          </a:xfrm>
        </p:spPr>
        <p:txBody>
          <a:bodyPr vert="eaVert" anchor="ctr"/>
          <a:lstStyle>
            <a:lvl1pPr>
              <a:defRPr/>
            </a:lvl1pPr>
          </a:lstStyle>
          <a:p>
            <a:pPr lvl="0"/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677332" y="609603"/>
            <a:ext cx="7060146" cy="525145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165A9D-3ACF-4931-A01C-8FE6D5947381}" type="datetime1">
              <a:rPr lang="el-GR"/>
              <a:pPr lvl="0"/>
              <a:t>30/5/2024</a:t>
            </a:fld>
            <a:endParaRPr lang="el-GR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1F8D623-664C-4405-BF21-7FE3A57F8F49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3811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21604E0-1514-476F-9403-289C9AC8B203}" type="datetime1">
              <a:rPr lang="el-GR"/>
              <a:pPr lvl="0"/>
              <a:t>30/5/2024</a:t>
            </a:fld>
            <a:endParaRPr lang="el-GR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65F6EA0-324B-4FFF-882C-7350FD6BAA84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8962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77332" y="2700863"/>
            <a:ext cx="8596667" cy="1826578"/>
          </a:xfrm>
        </p:spPr>
        <p:txBody>
          <a:bodyPr anchor="b"/>
          <a:lstStyle>
            <a:lvl1pPr>
              <a:defRPr sz="4000"/>
            </a:lvl1pPr>
          </a:lstStyle>
          <a:p>
            <a:pPr lvl="0"/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77332" y="4527450"/>
            <a:ext cx="8596667" cy="860395"/>
          </a:xfrm>
        </p:spPr>
        <p:txBody>
          <a:bodyPr/>
          <a:lstStyle>
            <a:lvl1pPr marL="0" indent="0">
              <a:buNone/>
              <a:defRPr sz="2000">
                <a:solidFill>
                  <a:srgbClr val="7F7F7F"/>
                </a:solidFill>
              </a:defRPr>
            </a:lvl1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26B72E0-479A-4B87-9A37-D1A20B84D34C}" type="datetime1">
              <a:rPr lang="el-GR"/>
              <a:pPr lvl="0"/>
              <a:t>30/5/2024</a:t>
            </a:fld>
            <a:endParaRPr lang="el-GR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A00A6B4-BA59-4003-8F40-2E0BE6C8351B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921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677332" y="2160590"/>
            <a:ext cx="4184038" cy="388076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089971" y="2160590"/>
            <a:ext cx="4184038" cy="388076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EE7D16-9C94-4047-9EE3-332C346CE641}" type="datetime1">
              <a:rPr lang="el-GR"/>
              <a:pPr lvl="0"/>
              <a:t>30/5/2024</a:t>
            </a:fld>
            <a:endParaRPr lang="el-GR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73FF1D-68E7-4260-821E-82FCB29D04E3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71784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75741" y="2160983"/>
            <a:ext cx="4185620" cy="576264"/>
          </a:xfrm>
        </p:spPr>
        <p:txBody>
          <a:bodyPr anchor="b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75741" y="2737247"/>
            <a:ext cx="4185620" cy="33041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088379" y="2160983"/>
            <a:ext cx="4185620" cy="576264"/>
          </a:xfrm>
        </p:spPr>
        <p:txBody>
          <a:bodyPr anchor="b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088379" y="2737247"/>
            <a:ext cx="4185620" cy="33041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9CF624D-7653-4A85-A117-4E729C3D02F5}" type="datetime1">
              <a:rPr lang="el-GR"/>
              <a:pPr lvl="0"/>
              <a:t>30/5/2024</a:t>
            </a:fld>
            <a:endParaRPr lang="el-GR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1E7FACB-17E8-4EA1-BAEE-106188D1C967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195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217774E-88A8-44B9-A476-526B3AB6A4B3}" type="datetime1">
              <a:rPr lang="el-GR"/>
              <a:pPr lvl="0"/>
              <a:t>30/5/2024</a:t>
            </a:fld>
            <a:endParaRPr lang="el-GR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37355F9-0F37-4316-B749-E7054E21E2C4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3550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2DF8855-96EB-4438-8FF8-9A2DCA15FA35}" type="datetime1">
              <a:rPr lang="el-GR"/>
              <a:pPr lvl="0"/>
              <a:t>30/5/2024</a:t>
            </a:fld>
            <a:endParaRPr lang="el-GR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C8AF1CE-31F0-4158-BB5A-DCE8CFA35009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23496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77332" y="1498601"/>
            <a:ext cx="3854525" cy="1278468"/>
          </a:xfrm>
        </p:spPr>
        <p:txBody>
          <a:bodyPr anchor="b"/>
          <a:lstStyle>
            <a:lvl1pPr>
              <a:defRPr sz="2000"/>
            </a:lvl1pPr>
          </a:lstStyle>
          <a:p>
            <a:pPr lvl="0"/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760457" y="514926"/>
            <a:ext cx="4513542" cy="552643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77332" y="2777069"/>
            <a:ext cx="3854525" cy="2584451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67E960-A86D-4AA0-A9B1-D2844A25BB47}" type="datetime1">
              <a:rPr lang="el-GR"/>
              <a:pPr lvl="0"/>
              <a:t>30/5/2024</a:t>
            </a:fld>
            <a:endParaRPr lang="el-GR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A8ACE7B-A156-4F33-9F9F-23F91B98FCE1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1755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77332" y="4800600"/>
            <a:ext cx="8596667" cy="566735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677332" y="609603"/>
            <a:ext cx="8596667" cy="3845719"/>
          </a:xfrm>
        </p:spPr>
        <p:txBody>
          <a:bodyPr anchorCtr="1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l-GR"/>
              <a:t>Κάντε κλικ στο εικονίδιο για να προσθέσετε εικόνα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77332" y="5367335"/>
            <a:ext cx="8596667" cy="674022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AA88624-9307-481E-88C9-646E75DC0BC5}" type="datetime1">
              <a:rPr lang="el-GR"/>
              <a:pPr lvl="0"/>
              <a:t>30/5/2024</a:t>
            </a:fld>
            <a:endParaRPr lang="el-GR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7849F0F-3B7E-48DB-A270-1B78CC8856C0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7845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/>
          <p:nvPr/>
        </p:nvGrpSpPr>
        <p:grpSpPr>
          <a:xfrm>
            <a:off x="0" y="-8467"/>
            <a:ext cx="12192005" cy="6866467"/>
            <a:chOff x="0" y="-8467"/>
            <a:chExt cx="12192005" cy="6866467"/>
          </a:xfrm>
        </p:grpSpPr>
        <p:cxnSp>
          <p:nvCxnSpPr>
            <p:cNvPr id="3" name="Straight Connector 19"/>
            <p:cNvCxnSpPr/>
            <p:nvPr/>
          </p:nvCxnSpPr>
          <p:spPr>
            <a:xfrm>
              <a:off x="9371008" y="0"/>
              <a:ext cx="1219207" cy="6858000"/>
            </a:xfrm>
            <a:prstGeom prst="straightConnector1">
              <a:avLst/>
            </a:prstGeom>
            <a:noFill/>
            <a:ln w="9528" cap="rnd">
              <a:solidFill>
                <a:srgbClr val="BFBFBF"/>
              </a:solidFill>
              <a:prstDash val="solid"/>
            </a:ln>
          </p:spPr>
        </p:cxnSp>
        <p:cxnSp>
          <p:nvCxnSpPr>
            <p:cNvPr id="4" name="Straight Connector 20"/>
            <p:cNvCxnSpPr/>
            <p:nvPr/>
          </p:nvCxnSpPr>
          <p:spPr>
            <a:xfrm flipH="1">
              <a:off x="7425266" y="3681410"/>
              <a:ext cx="4763557" cy="3176590"/>
            </a:xfrm>
            <a:prstGeom prst="straightConnector1">
              <a:avLst/>
            </a:prstGeom>
            <a:noFill/>
            <a:ln w="9528" cap="rnd">
              <a:solidFill>
                <a:srgbClr val="D9D9D9"/>
              </a:solidFill>
              <a:prstDash val="solid"/>
            </a:ln>
          </p:spPr>
        </p:cxnSp>
        <p:sp>
          <p:nvSpPr>
            <p:cNvPr id="5" name="Rectangle 23"/>
            <p:cNvSpPr/>
            <p:nvPr/>
          </p:nvSpPr>
          <p:spPr>
            <a:xfrm>
              <a:off x="9181472" y="-8467"/>
              <a:ext cx="3007351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07349"/>
                <a:gd name="f4" fmla="val 6866467"/>
                <a:gd name="f5" fmla="val 2045532"/>
                <a:gd name="f6" fmla="*/ f0 1 3007349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3007349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3007349" h="6866467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l-GR"/>
            </a:p>
          </p:txBody>
        </p:sp>
        <p:sp>
          <p:nvSpPr>
            <p:cNvPr id="6" name="Rectangle 25"/>
            <p:cNvSpPr/>
            <p:nvPr/>
          </p:nvSpPr>
          <p:spPr>
            <a:xfrm>
              <a:off x="9603440" y="-8467"/>
              <a:ext cx="2588556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73311"/>
                <a:gd name="f4" fmla="val 6866467"/>
                <a:gd name="f5" fmla="val 1202336"/>
                <a:gd name="f6" fmla="*/ f0 1 2573311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573311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573311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l-GR"/>
            </a:p>
          </p:txBody>
        </p:sp>
        <p:sp>
          <p:nvSpPr>
            <p:cNvPr id="7" name="Isosceles Triangle 23"/>
            <p:cNvSpPr/>
            <p:nvPr/>
          </p:nvSpPr>
          <p:spPr>
            <a:xfrm>
              <a:off x="8932334" y="3047996"/>
              <a:ext cx="3259671" cy="3810003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54A021">
                <a:alpha val="72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l-GR"/>
            </a:p>
          </p:txBody>
        </p:sp>
        <p:sp>
          <p:nvSpPr>
            <p:cNvPr id="8" name="Rectangle 27"/>
            <p:cNvSpPr/>
            <p:nvPr/>
          </p:nvSpPr>
          <p:spPr>
            <a:xfrm>
              <a:off x="9334496" y="-8467"/>
              <a:ext cx="2854327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8013"/>
                <a:gd name="f4" fmla="val 6866467"/>
                <a:gd name="f5" fmla="val 2473942"/>
                <a:gd name="f6" fmla="*/ f0 1 2858013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858013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58013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l-GR"/>
            </a:p>
          </p:txBody>
        </p:sp>
        <p:sp>
          <p:nvSpPr>
            <p:cNvPr id="9" name="Rectangle 28"/>
            <p:cNvSpPr/>
            <p:nvPr/>
          </p:nvSpPr>
          <p:spPr>
            <a:xfrm>
              <a:off x="10898733" y="-8467"/>
              <a:ext cx="1290090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90094"/>
                <a:gd name="f4" fmla="val 6858000"/>
                <a:gd name="f5" fmla="val 1019735"/>
                <a:gd name="f6" fmla="*/ f0 1 1290094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90094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90094" h="6858000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l-GR"/>
            </a:p>
          </p:txBody>
        </p:sp>
        <p:sp>
          <p:nvSpPr>
            <p:cNvPr id="10" name="Rectangle 29"/>
            <p:cNvSpPr/>
            <p:nvPr/>
          </p:nvSpPr>
          <p:spPr>
            <a:xfrm>
              <a:off x="10938994" y="-8467"/>
              <a:ext cx="1249829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49825"/>
                <a:gd name="f4" fmla="val 6858000"/>
                <a:gd name="f5" fmla="val 1109382"/>
                <a:gd name="f6" fmla="*/ f0 1 1249825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49825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49825" h="6858000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l-GR"/>
            </a:p>
          </p:txBody>
        </p:sp>
        <p:sp>
          <p:nvSpPr>
            <p:cNvPr id="11" name="Isosceles Triangle 27"/>
            <p:cNvSpPr/>
            <p:nvPr/>
          </p:nvSpPr>
          <p:spPr>
            <a:xfrm>
              <a:off x="10371664" y="3589870"/>
              <a:ext cx="1817159" cy="3268129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l-GR"/>
            </a:p>
          </p:txBody>
        </p:sp>
        <p:sp>
          <p:nvSpPr>
            <p:cNvPr id="12" name="Isosceles Triangle 28"/>
            <p:cNvSpPr/>
            <p:nvPr/>
          </p:nvSpPr>
          <p:spPr>
            <a:xfrm>
              <a:off x="0" y="4013201"/>
              <a:ext cx="448732" cy="2844798"/>
            </a:xfrm>
            <a:custGeom>
              <a:avLst>
                <a:gd name="f8" fmla="val 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l-GR"/>
            </a:p>
          </p:txBody>
        </p:sp>
      </p:grpSp>
      <p:sp>
        <p:nvSpPr>
          <p:cNvPr id="13" name="Title Placeholder 1"/>
          <p:cNvSpPr txBox="1">
            <a:spLocks noGrp="1"/>
          </p:cNvSpPr>
          <p:nvPr>
            <p:ph type="title"/>
          </p:nvPr>
        </p:nvSpPr>
        <p:spPr>
          <a:xfrm>
            <a:off x="677332" y="609603"/>
            <a:ext cx="8596667" cy="13207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14" name="Text Placeholder 2"/>
          <p:cNvSpPr txBox="1">
            <a:spLocks noGrp="1"/>
          </p:cNvSpPr>
          <p:nvPr>
            <p:ph type="body" idx="1"/>
          </p:nvPr>
        </p:nvSpPr>
        <p:spPr>
          <a:xfrm>
            <a:off x="677332" y="2160590"/>
            <a:ext cx="8596667" cy="388076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5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7205133" y="6041358"/>
            <a:ext cx="91194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l-GR" sz="900" b="0" i="0" u="none" strike="noStrike" kern="1200" cap="none" spc="0" baseline="0">
                <a:solidFill>
                  <a:srgbClr val="898989"/>
                </a:solidFill>
                <a:uFillTx/>
                <a:latin typeface="Trebuchet MS"/>
              </a:defRPr>
            </a:lvl1pPr>
          </a:lstStyle>
          <a:p>
            <a:pPr lvl="0"/>
            <a:fld id="{C35E3099-D486-46E4-AB88-6ECF77DE14F9}" type="datetime1">
              <a:rPr lang="el-GR"/>
              <a:pPr lvl="0"/>
              <a:t>30/5/2024</a:t>
            </a:fld>
            <a:endParaRPr lang="el-GR"/>
          </a:p>
        </p:txBody>
      </p:sp>
      <p:sp>
        <p:nvSpPr>
          <p:cNvPr id="16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677332" y="6041358"/>
            <a:ext cx="6297609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l-GR" sz="900" b="0" i="0" u="none" strike="noStrike" kern="1200" cap="none" spc="0" baseline="0">
                <a:solidFill>
                  <a:srgbClr val="898989"/>
                </a:solidFill>
                <a:uFillTx/>
                <a:latin typeface="Trebuchet MS"/>
              </a:defRPr>
            </a:lvl1pPr>
          </a:lstStyle>
          <a:p>
            <a:pPr lvl="0"/>
            <a:endParaRPr lang="el-GR"/>
          </a:p>
        </p:txBody>
      </p:sp>
      <p:sp>
        <p:nvSpPr>
          <p:cNvPr id="17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8590659" y="6041358"/>
            <a:ext cx="68334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l-GR" sz="900" b="0" i="0" u="none" strike="noStrike" kern="1200" cap="none" spc="0" baseline="0">
                <a:solidFill>
                  <a:srgbClr val="90C226"/>
                </a:solidFill>
                <a:uFillTx/>
                <a:latin typeface="Trebuchet MS"/>
              </a:defRPr>
            </a:lvl1pPr>
          </a:lstStyle>
          <a:p>
            <a:pPr lvl="0"/>
            <a:fld id="{EFDE1159-A142-480C-BCB1-BEB8B0672CD9}" type="slidenum"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l" defTabSz="4572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l-GR" sz="3600" b="0" i="0" u="none" strike="noStrike" kern="1200" cap="none" spc="0" baseline="0">
          <a:solidFill>
            <a:srgbClr val="90C226"/>
          </a:solidFill>
          <a:uFillTx/>
          <a:latin typeface="Trebuchet MS"/>
        </a:defRPr>
      </a:lvl1pPr>
    </p:titleStyle>
    <p:bodyStyle>
      <a:lvl1pPr marL="342900" marR="0" lvl="0" indent="-3429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tabLst/>
        <a:defRPr lang="el-GR" sz="1800" b="0" i="0" u="none" strike="noStrike" kern="1200" cap="none" spc="0" baseline="0">
          <a:solidFill>
            <a:srgbClr val="404040"/>
          </a:solidFill>
          <a:uFillTx/>
          <a:latin typeface="Trebuchet MS"/>
        </a:defRPr>
      </a:lvl1pPr>
      <a:lvl2pPr marL="742950" marR="0" lvl="1" indent="-28575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tabLst/>
        <a:defRPr lang="el-GR" sz="1600" b="0" i="0" u="none" strike="noStrike" kern="1200" cap="none" spc="0" baseline="0">
          <a:solidFill>
            <a:srgbClr val="404040"/>
          </a:solidFill>
          <a:uFillTx/>
          <a:latin typeface="Trebuchet MS"/>
        </a:defRPr>
      </a:lvl2pPr>
      <a:lvl3pPr marL="1143000" marR="0" lvl="2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tabLst/>
        <a:defRPr lang="el-GR" sz="1400" b="0" i="0" u="none" strike="noStrike" kern="1200" cap="none" spc="0" baseline="0">
          <a:solidFill>
            <a:srgbClr val="404040"/>
          </a:solidFill>
          <a:uFillTx/>
          <a:latin typeface="Trebuchet MS"/>
        </a:defRPr>
      </a:lvl3pPr>
      <a:lvl4pPr marL="1600200" marR="0" lvl="3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tabLst/>
        <a:defRPr lang="el-GR" sz="1200" b="0" i="0" u="none" strike="noStrike" kern="1200" cap="none" spc="0" baseline="0">
          <a:solidFill>
            <a:srgbClr val="404040"/>
          </a:solidFill>
          <a:uFillTx/>
          <a:latin typeface="Trebuchet MS"/>
        </a:defRPr>
      </a:lvl4pPr>
      <a:lvl5pPr marL="2057400" marR="0" lvl="4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tabLst/>
        <a:defRPr lang="el-GR" sz="1200" b="0" i="0" u="none" strike="noStrike" kern="1200" cap="none" spc="0" baseline="0">
          <a:solidFill>
            <a:srgbClr val="404040"/>
          </a:solidFill>
          <a:uFillTx/>
          <a:latin typeface="Trebuchet M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l-GR"/>
              <a:t>ΕΞΙΣΩΣΕΙΣ </a:t>
            </a:r>
          </a:p>
        </p:txBody>
      </p:sp>
      <p:sp>
        <p:nvSpPr>
          <p:cNvPr id="3" name="Υπότιτλος 2"/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l-GR"/>
              <a:t>Α΄ Λυκείου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Δευτεροβάθμιες Εξισώσεις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2400" dirty="0"/>
              <a:t>Γενική μορφή της δευτεροβάθμιας εξίσωσης</a:t>
            </a:r>
            <a:r>
              <a:rPr lang="el-GR" sz="2400" dirty="0" smtClean="0"/>
              <a:t>:</a:t>
            </a:r>
            <a:endParaRPr lang="en-US" sz="2400" dirty="0" smtClean="0"/>
          </a:p>
          <a:p>
            <a:pPr marL="0" indent="0">
              <a:buNone/>
            </a:pPr>
            <a:endParaRPr lang="el-GR" sz="2400" dirty="0"/>
          </a:p>
          <a:p>
            <a:pPr marL="0" indent="0" algn="ctr">
              <a:buNone/>
            </a:pPr>
            <a:r>
              <a:rPr lang="el-GR" sz="2800" dirty="0"/>
              <a:t>αx</a:t>
            </a:r>
            <a:r>
              <a:rPr lang="el-GR" sz="2800" baseline="30000" dirty="0"/>
              <a:t>2</a:t>
            </a:r>
            <a:r>
              <a:rPr lang="el-GR" sz="2800" dirty="0"/>
              <a:t> + </a:t>
            </a:r>
            <a:r>
              <a:rPr lang="el-GR" sz="2800" dirty="0" err="1"/>
              <a:t>βx</a:t>
            </a:r>
            <a:r>
              <a:rPr lang="el-GR" sz="2800" dirty="0"/>
              <a:t> + γ = 0, α ≠ 0</a:t>
            </a:r>
          </a:p>
        </p:txBody>
      </p:sp>
    </p:spTree>
    <p:extLst>
      <p:ext uri="{BB962C8B-B14F-4D97-AF65-F5344CB8AC3E}">
        <p14:creationId xmlns:p14="http://schemas.microsoft.com/office/powerpoint/2010/main" val="3824479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/>
                </a:solidFill>
              </a:rPr>
              <a:t>Μέθοδος Επίλυσης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l-GR" dirty="0">
                <a:solidFill>
                  <a:schemeClr val="accent6"/>
                </a:solidFill>
              </a:rPr>
              <a:t>Δευτεροβάθμιας Εξίσωσης</a:t>
            </a:r>
            <a:br>
              <a:rPr lang="el-GR" dirty="0">
                <a:solidFill>
                  <a:schemeClr val="accent6"/>
                </a:solidFill>
              </a:rPr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2000" u="sng" dirty="0" smtClean="0"/>
              <a:t>Βήματα επίλυσης</a:t>
            </a:r>
            <a:r>
              <a:rPr lang="el-GR" dirty="0" smtClean="0"/>
              <a:t>:</a:t>
            </a:r>
          </a:p>
          <a:p>
            <a:pPr>
              <a:buFont typeface="+mj-lt"/>
              <a:buAutoNum type="arabicParenR"/>
            </a:pPr>
            <a:r>
              <a:rPr lang="el-GR" dirty="0" smtClean="0"/>
              <a:t>Αναγνωρίζουμε </a:t>
            </a:r>
            <a:r>
              <a:rPr lang="el-GR" dirty="0"/>
              <a:t>τους συντελεστές α, </a:t>
            </a:r>
            <a:r>
              <a:rPr lang="el-GR" dirty="0" smtClean="0"/>
              <a:t>β και γ.</a:t>
            </a:r>
          </a:p>
          <a:p>
            <a:pPr>
              <a:buFont typeface="+mj-lt"/>
              <a:buAutoNum type="arabicParenR"/>
            </a:pPr>
            <a:endParaRPr lang="el-GR" dirty="0"/>
          </a:p>
          <a:p>
            <a:pPr>
              <a:buFont typeface="+mj-lt"/>
              <a:buAutoNum type="arabicParenR"/>
            </a:pPr>
            <a:r>
              <a:rPr lang="el-GR" dirty="0" smtClean="0"/>
              <a:t>Βρίσκουμε </a:t>
            </a:r>
            <a:r>
              <a:rPr lang="el-GR" dirty="0"/>
              <a:t>την διακρίνουσα Δ = β</a:t>
            </a:r>
            <a:r>
              <a:rPr lang="el-GR" baseline="30000" dirty="0"/>
              <a:t>2</a:t>
            </a:r>
            <a:r>
              <a:rPr lang="el-GR" dirty="0"/>
              <a:t> – </a:t>
            </a:r>
            <a:r>
              <a:rPr lang="el-GR" dirty="0" smtClean="0"/>
              <a:t>4αγ.</a:t>
            </a:r>
          </a:p>
          <a:p>
            <a:pPr>
              <a:buFont typeface="+mj-lt"/>
              <a:buAutoNum type="arabicParenR"/>
            </a:pPr>
            <a:endParaRPr lang="el-GR" dirty="0"/>
          </a:p>
          <a:p>
            <a:pPr>
              <a:buFont typeface="+mj-lt"/>
              <a:buAutoNum type="arabicParenR"/>
            </a:pPr>
            <a:r>
              <a:rPr lang="el-GR" dirty="0" smtClean="0"/>
              <a:t>Βρίσκουμε </a:t>
            </a:r>
            <a:r>
              <a:rPr lang="el-GR" dirty="0"/>
              <a:t>τις ρίζες της εξίσωσης με βάση την τιμή της διακρίνουσας.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39617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77332" y="609604"/>
            <a:ext cx="9012578" cy="1355674"/>
          </a:xfrm>
        </p:spPr>
        <p:txBody>
          <a:bodyPr>
            <a:normAutofit/>
          </a:bodyPr>
          <a:lstStyle/>
          <a:p>
            <a:r>
              <a:rPr lang="el-GR" dirty="0" smtClean="0"/>
              <a:t>Ρίζες της δευτεροβάθμιας εξίσωσης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77332" y="1965278"/>
            <a:ext cx="8596667" cy="4435522"/>
          </a:xfrm>
        </p:spPr>
        <p:txBody>
          <a:bodyPr/>
          <a:lstStyle/>
          <a:p>
            <a:pPr marL="0" indent="0">
              <a:buNone/>
            </a:pPr>
            <a:endParaRPr lang="el-GR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l-GR" dirty="0" smtClean="0"/>
              <a:t>Όταν </a:t>
            </a:r>
            <a:r>
              <a:rPr lang="el-GR" dirty="0"/>
              <a:t>Δ &gt; </a:t>
            </a:r>
            <a:r>
              <a:rPr lang="el-GR" dirty="0" smtClean="0"/>
              <a:t>0, έχει δύο </a:t>
            </a:r>
            <a:r>
              <a:rPr lang="el-GR" dirty="0"/>
              <a:t>ρίζες </a:t>
            </a:r>
            <a:r>
              <a:rPr lang="el-GR" dirty="0" smtClean="0"/>
              <a:t>άνισες, τις                           .</a:t>
            </a:r>
          </a:p>
          <a:p>
            <a:pPr marL="457200" lvl="1" indent="0">
              <a:buNone/>
            </a:pPr>
            <a:endParaRPr lang="el-GR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l-GR" dirty="0"/>
              <a:t>Όταν Δ = </a:t>
            </a:r>
            <a:r>
              <a:rPr lang="el-GR" dirty="0" smtClean="0"/>
              <a:t>0, έχει </a:t>
            </a:r>
            <a:r>
              <a:rPr lang="el-GR" dirty="0"/>
              <a:t>µία διπλή </a:t>
            </a:r>
            <a:r>
              <a:rPr lang="el-GR" dirty="0" smtClean="0"/>
              <a:t>ρίζα, την             .</a:t>
            </a:r>
          </a:p>
          <a:p>
            <a:pPr marL="457200" lvl="1" indent="0">
              <a:buNone/>
            </a:pPr>
            <a:endParaRPr lang="el-GR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l-GR" dirty="0"/>
              <a:t>Όταν Δ &lt; </a:t>
            </a:r>
            <a:r>
              <a:rPr lang="el-GR" dirty="0" smtClean="0"/>
              <a:t>0, </a:t>
            </a:r>
            <a:r>
              <a:rPr lang="el-GR" dirty="0"/>
              <a:t>ε</a:t>
            </a:r>
            <a:r>
              <a:rPr lang="el-GR" dirty="0" smtClean="0"/>
              <a:t>ίναι </a:t>
            </a:r>
            <a:r>
              <a:rPr lang="el-GR" dirty="0"/>
              <a:t>αδύνατη </a:t>
            </a:r>
            <a:r>
              <a:rPr lang="el-GR" dirty="0" smtClean="0"/>
              <a:t>στους πραγματικούς αριθμούς.</a:t>
            </a:r>
          </a:p>
          <a:p>
            <a:pPr marL="0" indent="0">
              <a:buNone/>
            </a:pP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Ορθογώνιο 4"/>
              <p:cNvSpPr/>
              <p:nvPr/>
            </p:nvSpPr>
            <p:spPr>
              <a:xfrm>
                <a:off x="4975665" y="2184363"/>
                <a:ext cx="1633331" cy="6111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l-GR" sz="1600"/>
                            <m:t>x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l-GR" sz="1600" i="1"/>
                            <m:t>1,2</m:t>
                          </m:r>
                        </m:sub>
                      </m:sSub>
                      <m:r>
                        <m:rPr>
                          <m:nor/>
                        </m:rPr>
                        <a:rPr lang="el-GR" sz="1600" i="1">
                          <a:latin typeface="Cambria Math" panose="02040503050406030204" pitchFamily="18" charset="0"/>
                        </a:rPr>
                        <m:t> = </m:t>
                      </m:r>
                      <m:f>
                        <m:fPr>
                          <m:ctrlPr>
                            <a:rPr lang="el-GR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l-GR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l-GR" sz="1600" i="1">
                              <a:latin typeface="Cambria Math" panose="02040503050406030204" pitchFamily="18" charset="0"/>
                            </a:rPr>
                            <m:t>β</m:t>
                          </m:r>
                          <m:r>
                            <m:rPr>
                              <m:nor/>
                            </m:rPr>
                            <a:rPr lang="el-GR" sz="16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l-GR" sz="1600" i="1">
                              <a:latin typeface="Cambria Math" panose="02040503050406030204" pitchFamily="18" charset="0"/>
                            </a:rPr>
                            <m:t>±</m:t>
                          </m:r>
                          <m:r>
                            <m:rPr>
                              <m:nor/>
                            </m:rPr>
                            <a:rPr lang="el-GR" sz="1600" i="1">
                              <a:latin typeface="Cambria Math" panose="02040503050406030204" pitchFamily="18" charset="0"/>
                            </a:rPr>
                            <m:t> </m:t>
                          </m:r>
                          <m:rad>
                            <m:radPr>
                              <m:degHide m:val="on"/>
                              <m:ctrlPr>
                                <a:rPr lang="el-GR" sz="16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m:rPr>
                                  <m:nor/>
                                </m:rPr>
                                <a:rPr lang="el-GR" sz="1600" i="1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</m:e>
                          </m:rad>
                        </m:num>
                        <m:den>
                          <m:r>
                            <m:rPr>
                              <m:nor/>
                            </m:rPr>
                            <a:rPr lang="el-GR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l-GR" sz="1600" i="1">
                              <a:latin typeface="Cambria Math" panose="02040503050406030204" pitchFamily="18" charset="0"/>
                            </a:rPr>
                            <m:t>α</m:t>
                          </m:r>
                        </m:den>
                      </m:f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5" name="Ορθογώνιο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5665" y="2184363"/>
                <a:ext cx="1633331" cy="61119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Ορθογώνιο 5"/>
              <p:cNvSpPr/>
              <p:nvPr/>
            </p:nvSpPr>
            <p:spPr>
              <a:xfrm>
                <a:off x="4747989" y="2953226"/>
                <a:ext cx="871264" cy="5572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l-GR" sz="1600" smtClean="0"/>
                        <m:t>x</m:t>
                      </m:r>
                      <m:r>
                        <m:rPr>
                          <m:nor/>
                        </m:rPr>
                        <a:rPr lang="el-GR" sz="1600" i="1" smtClean="0"/>
                        <m:t> = −</m:t>
                      </m:r>
                      <m:f>
                        <m:fPr>
                          <m:ctrlPr>
                            <a:rPr lang="el-GR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l-GR" sz="1600" i="1"/>
                            <m:t>β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l-GR" sz="1600" i="1"/>
                            <m:t>2</m:t>
                          </m:r>
                          <m:r>
                            <m:rPr>
                              <m:nor/>
                            </m:rPr>
                            <a:rPr lang="el-GR" sz="1600" i="1"/>
                            <m:t>α</m:t>
                          </m:r>
                        </m:den>
                      </m:f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6" name="Ορθογώνιο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7989" y="2953226"/>
                <a:ext cx="871264" cy="5572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539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77332" y="609603"/>
            <a:ext cx="8596667" cy="741525"/>
          </a:xfrm>
        </p:spPr>
        <p:txBody>
          <a:bodyPr/>
          <a:lstStyle/>
          <a:p>
            <a:r>
              <a:rPr lang="el-GR" dirty="0" smtClean="0"/>
              <a:t>Τύποι </a:t>
            </a:r>
            <a:r>
              <a:rPr lang="en-US" dirty="0" err="1" smtClean="0"/>
              <a:t>Vieta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77332" y="1351128"/>
            <a:ext cx="8596667" cy="4690230"/>
          </a:xfrm>
        </p:spPr>
        <p:txBody>
          <a:bodyPr/>
          <a:lstStyle/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Άθροισμα:  </a:t>
            </a:r>
            <a:r>
              <a:rPr lang="en-US" sz="2000" dirty="0"/>
              <a:t>S</a:t>
            </a:r>
            <a:r>
              <a:rPr lang="el-GR" sz="2000" dirty="0"/>
              <a:t> = </a:t>
            </a:r>
            <a:r>
              <a:rPr lang="en-US" sz="2000" dirty="0"/>
              <a:t>x</a:t>
            </a:r>
            <a:r>
              <a:rPr lang="el-GR" sz="2000" baseline="-25000" dirty="0"/>
              <a:t>1</a:t>
            </a:r>
            <a:r>
              <a:rPr lang="el-GR" sz="2000" dirty="0"/>
              <a:t> + </a:t>
            </a:r>
            <a:r>
              <a:rPr lang="en-US" sz="2000" dirty="0"/>
              <a:t>x</a:t>
            </a:r>
            <a:r>
              <a:rPr lang="el-GR" sz="2000" baseline="-25000" dirty="0"/>
              <a:t>2</a:t>
            </a:r>
            <a:r>
              <a:rPr lang="el-GR" sz="2000" dirty="0"/>
              <a:t> </a:t>
            </a:r>
            <a:r>
              <a:rPr lang="el-GR" sz="2000" dirty="0" smtClean="0"/>
              <a:t>= 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Γινόμενο: </a:t>
            </a:r>
            <a:r>
              <a:rPr lang="el-GR" sz="2000" dirty="0"/>
              <a:t>P = x</a:t>
            </a:r>
            <a:r>
              <a:rPr lang="el-GR" sz="2000" baseline="-25000" dirty="0"/>
              <a:t>1</a:t>
            </a:r>
            <a:r>
              <a:rPr lang="el-GR" sz="2000" dirty="0"/>
              <a:t> ∙x</a:t>
            </a:r>
            <a:r>
              <a:rPr lang="el-GR" sz="2000" baseline="-25000" dirty="0"/>
              <a:t>2</a:t>
            </a:r>
            <a:r>
              <a:rPr lang="el-GR" sz="2000" dirty="0"/>
              <a:t> </a:t>
            </a:r>
            <a:r>
              <a:rPr lang="el-GR" sz="2000" dirty="0" smtClean="0"/>
              <a:t>=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Δευτεροβάθμια εξίσωση από </a:t>
            </a:r>
            <a:r>
              <a:rPr lang="el-GR" dirty="0"/>
              <a:t>το S και το P των ριζών της:</a:t>
            </a:r>
          </a:p>
          <a:p>
            <a:pPr marL="0" indent="0" algn="ctr">
              <a:buNone/>
            </a:pPr>
            <a:r>
              <a:rPr lang="en-US" sz="2000" dirty="0"/>
              <a:t>x</a:t>
            </a:r>
            <a:r>
              <a:rPr lang="el-GR" sz="2000" baseline="30000" dirty="0"/>
              <a:t>2</a:t>
            </a:r>
            <a:r>
              <a:rPr lang="el-GR" sz="2000" dirty="0"/>
              <a:t> – </a:t>
            </a:r>
            <a:r>
              <a:rPr lang="el-GR" sz="2000" dirty="0" err="1"/>
              <a:t>Sx</a:t>
            </a:r>
            <a:r>
              <a:rPr lang="el-GR" sz="2000" dirty="0"/>
              <a:t> + P = 0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Ορθογώνιο 3"/>
              <p:cNvSpPr/>
              <p:nvPr/>
            </p:nvSpPr>
            <p:spPr>
              <a:xfrm>
                <a:off x="3330446" y="1596789"/>
                <a:ext cx="337593" cy="6733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l-GR" sz="2000" smtClean="0"/>
                        <m:t>−</m:t>
                      </m:r>
                      <m:f>
                        <m:f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l-GR" sz="2000" i="1"/>
                            <m:t>β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l-GR" sz="2000" i="1"/>
                            <m:t>α</m:t>
                          </m:r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4" name="Ορθογώνιο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0446" y="1596789"/>
                <a:ext cx="337593" cy="673389"/>
              </a:xfrm>
              <a:prstGeom prst="rect">
                <a:avLst/>
              </a:prstGeom>
              <a:blipFill rotWithShape="0">
                <a:blip r:embed="rId2"/>
                <a:stretch>
                  <a:fillRect r="-1964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Ορθογώνιο 4"/>
              <p:cNvSpPr/>
              <p:nvPr/>
            </p:nvSpPr>
            <p:spPr>
              <a:xfrm>
                <a:off x="3112598" y="2927883"/>
                <a:ext cx="386644" cy="6176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l-GR" sz="2000"/>
                            <m:t>γ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l-GR" sz="2000" i="1"/>
                            <m:t>α</m:t>
                          </m:r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5" name="Ορθογώνιο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2598" y="2927883"/>
                <a:ext cx="386644" cy="61767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8846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77332" y="609603"/>
            <a:ext cx="8596667" cy="850707"/>
          </a:xfrm>
        </p:spPr>
        <p:txBody>
          <a:bodyPr/>
          <a:lstStyle/>
          <a:p>
            <a:r>
              <a:rPr lang="el-GR" dirty="0" smtClean="0"/>
              <a:t>Περιπτώσεις ριζών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77332" y="1460310"/>
            <a:ext cx="8596667" cy="4581048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/>
              <a:t>Έστω η εξίσωση αx</a:t>
            </a:r>
            <a:r>
              <a:rPr lang="el-GR" baseline="30000" dirty="0" smtClean="0"/>
              <a:t>2</a:t>
            </a:r>
            <a:r>
              <a:rPr lang="el-GR" dirty="0" smtClean="0"/>
              <a:t> + </a:t>
            </a:r>
            <a:r>
              <a:rPr lang="el-GR" dirty="0" err="1" smtClean="0"/>
              <a:t>βx</a:t>
            </a:r>
            <a:r>
              <a:rPr lang="el-GR" dirty="0" smtClean="0"/>
              <a:t> + γ = 0, με α ≠ 0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Δύο ρίζες πραγματικές και άνισες: Δ &gt; 0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Δύο ρίζες ίσες: Δ = 0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Καμία πραγματική ρίζα: Δ </a:t>
            </a:r>
            <a:r>
              <a:rPr lang="en-US" dirty="0" smtClean="0"/>
              <a:t>&lt;</a:t>
            </a:r>
            <a:r>
              <a:rPr lang="el-GR" dirty="0" smtClean="0"/>
              <a:t> 0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Δύο ρίζες </a:t>
            </a:r>
            <a:r>
              <a:rPr lang="el-GR" dirty="0" err="1" smtClean="0"/>
              <a:t>ετερόσημες</a:t>
            </a:r>
            <a:r>
              <a:rPr lang="el-GR" dirty="0" smtClean="0"/>
              <a:t>: </a:t>
            </a:r>
            <a:r>
              <a:rPr lang="el-GR" dirty="0"/>
              <a:t>Δ &gt; </a:t>
            </a:r>
            <a:r>
              <a:rPr lang="el-GR" dirty="0" smtClean="0"/>
              <a:t>0 και </a:t>
            </a:r>
            <a:r>
              <a:rPr lang="en-US" dirty="0" smtClean="0"/>
              <a:t>P &lt; 0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Δύο ρίζες </a:t>
            </a:r>
            <a:r>
              <a:rPr lang="el-GR" dirty="0" err="1" smtClean="0"/>
              <a:t>ομόσημες</a:t>
            </a:r>
            <a:r>
              <a:rPr lang="el-GR" dirty="0" smtClean="0"/>
              <a:t>:</a:t>
            </a:r>
            <a:r>
              <a:rPr lang="en-US" dirty="0" smtClean="0"/>
              <a:t> </a:t>
            </a:r>
            <a:r>
              <a:rPr lang="el-GR" dirty="0" smtClean="0"/>
              <a:t>Δ ≥ 0 και </a:t>
            </a:r>
            <a:r>
              <a:rPr lang="en-US" dirty="0" smtClean="0"/>
              <a:t>P &gt; 0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Δύο ρίζες θετικές και άνισες: Δ &gt; 0, </a:t>
            </a:r>
            <a:r>
              <a:rPr lang="en-US" dirty="0" smtClean="0"/>
              <a:t>S &gt; 0</a:t>
            </a:r>
            <a:r>
              <a:rPr lang="el-GR" dirty="0" smtClean="0"/>
              <a:t> και</a:t>
            </a:r>
            <a:r>
              <a:rPr lang="en-US" dirty="0" smtClean="0"/>
              <a:t> P &gt; 0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Δύο ρίζες αρνητικές και άνισες: Δ &gt; 0, </a:t>
            </a:r>
            <a:r>
              <a:rPr lang="en-US" dirty="0" smtClean="0"/>
              <a:t>S </a:t>
            </a:r>
            <a:r>
              <a:rPr lang="el-GR" dirty="0" smtClean="0"/>
              <a:t>&lt;</a:t>
            </a:r>
            <a:r>
              <a:rPr lang="en-US" dirty="0" smtClean="0"/>
              <a:t> 0</a:t>
            </a:r>
            <a:r>
              <a:rPr lang="el-GR" dirty="0" smtClean="0"/>
              <a:t> και</a:t>
            </a:r>
            <a:r>
              <a:rPr lang="en-US" dirty="0" smtClean="0"/>
              <a:t> P &gt; 0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Δύο ρίζες αντίθετες: </a:t>
            </a:r>
            <a:r>
              <a:rPr lang="el-GR" dirty="0"/>
              <a:t>Δ &gt; 0 και </a:t>
            </a:r>
            <a:r>
              <a:rPr lang="en-US" dirty="0" smtClean="0"/>
              <a:t>S </a:t>
            </a:r>
            <a:r>
              <a:rPr lang="el-GR" dirty="0" smtClean="0"/>
              <a:t>=</a:t>
            </a:r>
            <a:r>
              <a:rPr lang="en-US" dirty="0" smtClean="0"/>
              <a:t> 0</a:t>
            </a:r>
            <a:r>
              <a:rPr lang="el-GR" dirty="0" smtClean="0"/>
              <a:t> και</a:t>
            </a:r>
            <a:r>
              <a:rPr lang="en-US" dirty="0" smtClean="0"/>
              <a:t> P </a:t>
            </a:r>
            <a:r>
              <a:rPr lang="el-GR" dirty="0" smtClean="0"/>
              <a:t>&lt;</a:t>
            </a:r>
            <a:r>
              <a:rPr lang="en-US" dirty="0" smtClean="0"/>
              <a:t> 0</a:t>
            </a:r>
            <a:endParaRPr lang="el-G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Δύο ρίζες αντίστροφες: Δ ≥ 0 και </a:t>
            </a:r>
            <a:r>
              <a:rPr lang="en-US" dirty="0" smtClean="0"/>
              <a:t>P = 1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40071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Τέλος</a:t>
            </a:r>
            <a:endParaRPr lang="el-GR" dirty="0"/>
          </a:p>
        </p:txBody>
      </p:sp>
      <p:pic>
        <p:nvPicPr>
          <p:cNvPr id="4" name="Εικόνα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304" y="2410890"/>
            <a:ext cx="2606722" cy="1997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4867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Όψη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133</TotalTime>
  <Words>266</Words>
  <Application>Microsoft Office PowerPoint</Application>
  <PresentationFormat>Ευρεία οθόνη</PresentationFormat>
  <Paragraphs>48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4" baseType="lpstr">
      <vt:lpstr>Arial</vt:lpstr>
      <vt:lpstr>Calibri</vt:lpstr>
      <vt:lpstr>Cambria Math</vt:lpstr>
      <vt:lpstr>Trebuchet MS</vt:lpstr>
      <vt:lpstr>Wingdings</vt:lpstr>
      <vt:lpstr>Wingdings 3</vt:lpstr>
      <vt:lpstr>Όψη</vt:lpstr>
      <vt:lpstr>ΕΞΙΣΩΣΕΙΣ </vt:lpstr>
      <vt:lpstr>Δευτεροβάθμιες Εξισώσεις</vt:lpstr>
      <vt:lpstr>Μέθοδος Επίλυσης Δευτεροβάθμιας Εξίσωσης </vt:lpstr>
      <vt:lpstr>Ρίζες της δευτεροβάθμιας εξίσωσης</vt:lpstr>
      <vt:lpstr>Τύποι Vieta</vt:lpstr>
      <vt:lpstr>Περιπτώσεις ριζών</vt:lpstr>
      <vt:lpstr>Τέλος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ΕΞΙΣΩΣΕΙΣ</dc:title>
  <dc:creator>Joan</dc:creator>
  <cp:lastModifiedBy>Joan</cp:lastModifiedBy>
  <cp:revision>18</cp:revision>
  <dcterms:created xsi:type="dcterms:W3CDTF">2024-04-30T15:15:27Z</dcterms:created>
  <dcterms:modified xsi:type="dcterms:W3CDTF">2024-05-30T16:51:12Z</dcterms:modified>
</cp:coreProperties>
</file>