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8" y="-8467"/>
            <a:ext cx="12191997" cy="6866467"/>
            <a:chOff x="8" y="-8467"/>
            <a:chExt cx="12191997" cy="6866467"/>
          </a:xfrm>
        </p:grpSpPr>
        <p:cxnSp>
          <p:nvCxnSpPr>
            <p:cNvPr id="3" name="Straight Connector 31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Isosceles Triangle 26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Isosceles Triangle 30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Isosceles Triangle 18"/>
            <p:cNvSpPr/>
            <p:nvPr/>
          </p:nvSpPr>
          <p:spPr>
            <a:xfrm rot="10799991">
              <a:off x="8" y="0"/>
              <a:ext cx="842592" cy="5666152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31C686-11EF-4909-AC12-F010DD0AD6C4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09F293-5A90-42D0-AC96-9ADD9222281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410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294E82-8AE3-47B1-AC62-F5286B22CF89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814596-F4CC-415A-851F-131863A5B08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970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E3841-2B1B-4919-B931-443B06F5B2D9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6CC17B-F4AD-49D4-811F-D8BA4A5A2677}" type="slidenum">
              <a:t>‹#›</a:t>
            </a:fld>
            <a:endParaRPr lang="el-GR"/>
          </a:p>
        </p:txBody>
      </p:sp>
      <p:sp>
        <p:nvSpPr>
          <p:cNvPr id="8" name="TextBox 19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080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403AC6-2707-45FD-A6E2-BF7A1D6C9032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63C032-13D7-4309-AE9D-049EECD75CA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21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EEEE82-8D3C-44FD-82E4-8BFA6F906C2E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8C2CA3-2377-41C9-B0C9-C7FE34958780}" type="slidenum">
              <a:t>‹#›</a:t>
            </a:fld>
            <a:endParaRPr lang="el-GR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4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38BCF-DEAC-4ED9-8976-5A4DFD52EB65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9A9832-CA53-4170-8207-6869A8E935E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42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DFC9F4-04B3-47BA-A503-8D2882531B01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AFD6D-52F2-432D-95E4-C59F23C5DF0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56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5A9D-3ACF-4931-A01C-8FE6D5947381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F8D623-664C-4405-BF21-7FE3A57F8F4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8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604E0-1514-476F-9403-289C9AC8B203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5F6EA0-324B-4FFF-882C-7350FD6BAA8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96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6B72E0-479A-4B87-9A37-D1A20B84D34C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00A6B4-BA59-4003-8F40-2E0BE6C8351B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E7D16-9C94-4047-9EE3-332C346CE641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73FF1D-68E7-4260-821E-82FCB29D04E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78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CF624D-7653-4A85-A117-4E729C3D02F5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7FACB-17E8-4EA1-BAEE-106188D1C96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17774E-88A8-44B9-A476-526B3AB6A4B3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7355F9-0F37-4316-B749-E7054E21E2C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55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DF8855-96EB-4438-8FF8-9A2DCA15FA35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8AF1CE-31F0-4158-BB5A-DCE8CFA3500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349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7E960-A86D-4AA0-A9B1-D2844A25BB47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8ACE7B-A156-4F33-9F9F-23F91B98FCE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175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A88624-9307-481E-88C9-646E75DC0BC5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849F0F-3B7E-48DB-A270-1B78CC8856C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84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el-GR"/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C35E3099-D486-46E4-AB88-6ECF77DE14F9}" type="datetime1">
              <a:rPr lang="el-GR"/>
              <a:pPr lvl="0"/>
              <a:t>30/5/2024</a:t>
            </a:fld>
            <a:endParaRPr lang="el-GR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el-GR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EFDE1159-A142-480C-BCB1-BEB8B0672CD9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l-GR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l-GR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l-GR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l-GR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l-GR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el-GR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l-GR"/>
              <a:t>ΕΞΙΣΩΣΕΙΣ 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l-GR"/>
              <a:t>Α΄ Λυκείου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Δευτεροβάθμιες Εξισώσεις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400" dirty="0"/>
              <a:t>Γενική μορφή της δευτεροβάθμιας εξίσωσης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800" dirty="0"/>
              <a:t>αx</a:t>
            </a:r>
            <a:r>
              <a:rPr lang="el-GR" sz="2800" baseline="30000" dirty="0"/>
              <a:t>2</a:t>
            </a:r>
            <a:r>
              <a:rPr lang="el-GR" sz="2800" dirty="0"/>
              <a:t> + </a:t>
            </a:r>
            <a:r>
              <a:rPr lang="el-GR" sz="2800" dirty="0" err="1"/>
              <a:t>βx</a:t>
            </a:r>
            <a:r>
              <a:rPr lang="el-GR" sz="2800" dirty="0"/>
              <a:t> + γ = 0, α ≠ 0</a:t>
            </a:r>
          </a:p>
        </p:txBody>
      </p:sp>
    </p:spTree>
    <p:extLst>
      <p:ext uri="{BB962C8B-B14F-4D97-AF65-F5344CB8AC3E}">
        <p14:creationId xmlns:p14="http://schemas.microsoft.com/office/powerpoint/2010/main" val="382447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/>
                </a:solidFill>
              </a:rPr>
              <a:t>Μέθοδος Επίλυσης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l-GR" dirty="0">
                <a:solidFill>
                  <a:schemeClr val="accent6"/>
                </a:solidFill>
              </a:rPr>
              <a:t>Δευτεροβάθμιας Εξίσωσης</a:t>
            </a:r>
            <a:br>
              <a:rPr lang="el-GR" dirty="0">
                <a:solidFill>
                  <a:schemeClr val="accent6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u="sng" dirty="0" smtClean="0"/>
              <a:t>Βήματα επίλυσης</a:t>
            </a:r>
            <a:r>
              <a:rPr lang="el-GR" dirty="0" smtClean="0"/>
              <a:t>:</a:t>
            </a:r>
          </a:p>
          <a:p>
            <a:pPr>
              <a:buFont typeface="+mj-lt"/>
              <a:buAutoNum type="arabicParenR"/>
            </a:pPr>
            <a:r>
              <a:rPr lang="el-GR" dirty="0" smtClean="0"/>
              <a:t>Αναγνωρίζουμε </a:t>
            </a:r>
            <a:r>
              <a:rPr lang="el-GR" dirty="0"/>
              <a:t>τους συντελεστές α, </a:t>
            </a:r>
            <a:r>
              <a:rPr lang="el-GR" dirty="0" smtClean="0"/>
              <a:t>β και γ.</a:t>
            </a:r>
          </a:p>
          <a:p>
            <a:pPr>
              <a:buFont typeface="+mj-lt"/>
              <a:buAutoNum type="arabicParenR"/>
            </a:pPr>
            <a:endParaRPr lang="el-GR" dirty="0"/>
          </a:p>
          <a:p>
            <a:pPr>
              <a:buFont typeface="+mj-lt"/>
              <a:buAutoNum type="arabicParenR"/>
            </a:pPr>
            <a:r>
              <a:rPr lang="el-GR" dirty="0" smtClean="0"/>
              <a:t>Βρίσκουμε </a:t>
            </a:r>
            <a:r>
              <a:rPr lang="el-GR" dirty="0"/>
              <a:t>την διακρίνουσα Δ = β</a:t>
            </a:r>
            <a:r>
              <a:rPr lang="el-GR" baseline="30000" dirty="0"/>
              <a:t>2</a:t>
            </a:r>
            <a:r>
              <a:rPr lang="el-GR" dirty="0"/>
              <a:t> – </a:t>
            </a:r>
            <a:r>
              <a:rPr lang="el-GR" dirty="0" smtClean="0"/>
              <a:t>4αγ.</a:t>
            </a:r>
          </a:p>
          <a:p>
            <a:pPr>
              <a:buFont typeface="+mj-lt"/>
              <a:buAutoNum type="arabicParenR"/>
            </a:pPr>
            <a:endParaRPr lang="el-GR" dirty="0"/>
          </a:p>
          <a:p>
            <a:pPr>
              <a:buFont typeface="+mj-lt"/>
              <a:buAutoNum type="arabicParenR"/>
            </a:pPr>
            <a:r>
              <a:rPr lang="el-GR" dirty="0" smtClean="0"/>
              <a:t>Βρίσκουμε </a:t>
            </a:r>
            <a:r>
              <a:rPr lang="el-GR" dirty="0"/>
              <a:t>τις ρίζες της εξίσωσης με βάση την τιμή της διακρίνουσας.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61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2" y="609604"/>
            <a:ext cx="9012578" cy="1355674"/>
          </a:xfrm>
        </p:spPr>
        <p:txBody>
          <a:bodyPr>
            <a:normAutofit/>
          </a:bodyPr>
          <a:lstStyle/>
          <a:p>
            <a:r>
              <a:rPr lang="el-GR" dirty="0" smtClean="0"/>
              <a:t>Ρίζες της δευτεροβάθμιας εξίσωσης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2" y="1965278"/>
            <a:ext cx="8596667" cy="4435522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Όταν </a:t>
            </a:r>
            <a:r>
              <a:rPr lang="el-GR" dirty="0"/>
              <a:t>Δ &gt; </a:t>
            </a:r>
            <a:r>
              <a:rPr lang="el-GR" dirty="0" smtClean="0"/>
              <a:t>0, έχει δύο </a:t>
            </a:r>
            <a:r>
              <a:rPr lang="el-GR" dirty="0"/>
              <a:t>ρίζες </a:t>
            </a:r>
            <a:r>
              <a:rPr lang="el-GR" dirty="0" smtClean="0"/>
              <a:t>άνισες, τις                           .</a:t>
            </a:r>
          </a:p>
          <a:p>
            <a:pPr marL="457200" lvl="1" indent="0">
              <a:buNone/>
            </a:pPr>
            <a:endParaRPr lang="el-G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Όταν Δ = </a:t>
            </a:r>
            <a:r>
              <a:rPr lang="el-GR" dirty="0" smtClean="0"/>
              <a:t>0, έχει </a:t>
            </a:r>
            <a:r>
              <a:rPr lang="el-GR" dirty="0"/>
              <a:t>µία διπλή </a:t>
            </a:r>
            <a:r>
              <a:rPr lang="el-GR" dirty="0" smtClean="0"/>
              <a:t>ρίζα, την             .</a:t>
            </a:r>
          </a:p>
          <a:p>
            <a:pPr marL="457200" lvl="1" indent="0">
              <a:buNone/>
            </a:pPr>
            <a:endParaRPr lang="el-G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Όταν Δ &lt; </a:t>
            </a:r>
            <a:r>
              <a:rPr lang="el-GR" dirty="0" smtClean="0"/>
              <a:t>0, </a:t>
            </a:r>
            <a:r>
              <a:rPr lang="el-GR" dirty="0"/>
              <a:t>ε</a:t>
            </a:r>
            <a:r>
              <a:rPr lang="el-GR" dirty="0" smtClean="0"/>
              <a:t>ίναι </a:t>
            </a:r>
            <a:r>
              <a:rPr lang="el-GR" dirty="0"/>
              <a:t>αδύνατη </a:t>
            </a:r>
            <a:r>
              <a:rPr lang="el-GR" dirty="0" smtClean="0"/>
              <a:t>στους πραγματικούς αριθμούς.</a:t>
            </a:r>
          </a:p>
          <a:p>
            <a:pPr marL="0" indent="0">
              <a:buNone/>
            </a:pP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4975665" y="2184363"/>
                <a:ext cx="1633331" cy="611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1600"/>
                            <m:t>x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l-GR" sz="1600" i="1"/>
                            <m:t>1,2</m:t>
                          </m:r>
                        </m:sub>
                      </m:sSub>
                      <m:r>
                        <m:rPr>
                          <m:nor/>
                        </m:rPr>
                        <a:rPr lang="el-GR" sz="1600" i="1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el-GR" sz="1600" i="1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l-GR" sz="1600" i="1">
                              <a:latin typeface="Cambria Math" panose="02040503050406030204" pitchFamily="18" charset="0"/>
                            </a:rPr>
                            <m:t>α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665" y="2184363"/>
                <a:ext cx="1633331" cy="6111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747989" y="2953226"/>
                <a:ext cx="871264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600" smtClean="0"/>
                        <m:t>x</m:t>
                      </m:r>
                      <m:r>
                        <m:rPr>
                          <m:nor/>
                        </m:rPr>
                        <a:rPr lang="el-GR" sz="1600" i="1" smtClean="0"/>
                        <m:t> = −</m:t>
                      </m:r>
                      <m:f>
                        <m:f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sz="1600" i="1"/>
                            <m:t>β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l-GR" sz="1600" i="1"/>
                            <m:t>2</m:t>
                          </m:r>
                          <m:r>
                            <m:rPr>
                              <m:nor/>
                            </m:rPr>
                            <a:rPr lang="el-GR" sz="1600" i="1"/>
                            <m:t>α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989" y="2953226"/>
                <a:ext cx="871264" cy="5572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2" y="609603"/>
            <a:ext cx="8596667" cy="741525"/>
          </a:xfrm>
        </p:spPr>
        <p:txBody>
          <a:bodyPr/>
          <a:lstStyle/>
          <a:p>
            <a:r>
              <a:rPr lang="el-GR" dirty="0" smtClean="0"/>
              <a:t>Τύποι </a:t>
            </a:r>
            <a:r>
              <a:rPr lang="en-US" dirty="0" err="1" smtClean="0"/>
              <a:t>Vieta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2" y="1351128"/>
            <a:ext cx="8596667" cy="4690230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Άθροισμα:  </a:t>
            </a:r>
            <a:r>
              <a:rPr lang="en-US" sz="2000" dirty="0"/>
              <a:t>S</a:t>
            </a:r>
            <a:r>
              <a:rPr lang="el-GR" sz="2000" dirty="0"/>
              <a:t> = </a:t>
            </a:r>
            <a:r>
              <a:rPr lang="en-US" sz="2000" dirty="0"/>
              <a:t>x</a:t>
            </a:r>
            <a:r>
              <a:rPr lang="el-GR" sz="2000" baseline="-25000" dirty="0"/>
              <a:t>1</a:t>
            </a:r>
            <a:r>
              <a:rPr lang="el-GR" sz="2000" dirty="0"/>
              <a:t> + </a:t>
            </a:r>
            <a:r>
              <a:rPr lang="en-US" sz="2000" dirty="0"/>
              <a:t>x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 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Γινόμενο: </a:t>
            </a:r>
            <a:r>
              <a:rPr lang="el-GR" sz="2000" dirty="0"/>
              <a:t>P = x</a:t>
            </a:r>
            <a:r>
              <a:rPr lang="el-GR" sz="2000" baseline="-25000" dirty="0"/>
              <a:t>1</a:t>
            </a:r>
            <a:r>
              <a:rPr lang="el-GR" sz="2000" dirty="0"/>
              <a:t> ∙x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Δευτεροβάθμια εξίσωση από </a:t>
            </a:r>
            <a:r>
              <a:rPr lang="el-GR" dirty="0"/>
              <a:t>το S και το P των ριζών της:</a:t>
            </a:r>
          </a:p>
          <a:p>
            <a:pPr marL="0" indent="0" algn="ctr">
              <a:buNone/>
            </a:pPr>
            <a:r>
              <a:rPr lang="en-US" sz="2000" dirty="0"/>
              <a:t>x</a:t>
            </a:r>
            <a:r>
              <a:rPr lang="el-GR" sz="2000" baseline="30000" dirty="0"/>
              <a:t>2</a:t>
            </a:r>
            <a:r>
              <a:rPr lang="el-GR" sz="2000" dirty="0"/>
              <a:t> – </a:t>
            </a:r>
            <a:r>
              <a:rPr lang="el-GR" sz="2000" dirty="0" err="1"/>
              <a:t>Sx</a:t>
            </a:r>
            <a:r>
              <a:rPr lang="el-GR" sz="2000" dirty="0"/>
              <a:t> + P = 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330446" y="1596789"/>
                <a:ext cx="337593" cy="673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000" smtClean="0"/>
                        <m:t>−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sz="2000" i="1"/>
                            <m:t>β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l-GR" sz="2000" i="1"/>
                            <m:t>α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446" y="1596789"/>
                <a:ext cx="337593" cy="673389"/>
              </a:xfrm>
              <a:prstGeom prst="rect">
                <a:avLst/>
              </a:prstGeom>
              <a:blipFill rotWithShape="0">
                <a:blip r:embed="rId2"/>
                <a:stretch>
                  <a:fillRect r="-196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3112598" y="2927883"/>
                <a:ext cx="386644" cy="617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 sz="2000"/>
                            <m:t>γ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l-GR" sz="2000" i="1"/>
                            <m:t>α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598" y="2927883"/>
                <a:ext cx="386644" cy="6176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84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2" y="609603"/>
            <a:ext cx="8596667" cy="850707"/>
          </a:xfrm>
        </p:spPr>
        <p:txBody>
          <a:bodyPr/>
          <a:lstStyle/>
          <a:p>
            <a:r>
              <a:rPr lang="el-GR" dirty="0" smtClean="0"/>
              <a:t>Περιπτώσεις ριζών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2" y="1460310"/>
            <a:ext cx="8596667" cy="458104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Έστω η εξίσωση αx</a:t>
            </a:r>
            <a:r>
              <a:rPr lang="el-GR" baseline="30000" dirty="0" smtClean="0"/>
              <a:t>2</a:t>
            </a:r>
            <a:r>
              <a:rPr lang="el-GR" dirty="0" smtClean="0"/>
              <a:t> + </a:t>
            </a:r>
            <a:r>
              <a:rPr lang="el-GR" dirty="0" err="1" smtClean="0"/>
              <a:t>βx</a:t>
            </a:r>
            <a:r>
              <a:rPr lang="el-GR" dirty="0" smtClean="0"/>
              <a:t> + γ = 0, με α ≠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πραγματικές και άνισες: Δ &gt;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ίσες: Δ =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Καμία πραγματική ρίζα: Δ </a:t>
            </a:r>
            <a:r>
              <a:rPr lang="en-US" dirty="0" smtClean="0"/>
              <a:t>&lt;</a:t>
            </a:r>
            <a:r>
              <a:rPr lang="el-GR" dirty="0" smtClean="0"/>
              <a:t>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</a:t>
            </a:r>
            <a:r>
              <a:rPr lang="el-GR" dirty="0" err="1" smtClean="0"/>
              <a:t>ετερόσημες</a:t>
            </a:r>
            <a:r>
              <a:rPr lang="el-GR" dirty="0" smtClean="0"/>
              <a:t>: </a:t>
            </a:r>
            <a:r>
              <a:rPr lang="el-GR" dirty="0"/>
              <a:t>Δ &gt; </a:t>
            </a:r>
            <a:r>
              <a:rPr lang="el-GR" dirty="0" smtClean="0"/>
              <a:t>0 και </a:t>
            </a:r>
            <a:r>
              <a:rPr lang="en-US" dirty="0" smtClean="0"/>
              <a:t>P &lt;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</a:t>
            </a:r>
            <a:r>
              <a:rPr lang="el-GR" dirty="0" err="1" smtClean="0"/>
              <a:t>ομόσημες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Δ ≥ 0 και </a:t>
            </a:r>
            <a:r>
              <a:rPr lang="en-US" dirty="0" smtClean="0"/>
              <a:t>P &gt;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θετικές και άνισες: Δ &gt; 0, </a:t>
            </a:r>
            <a:r>
              <a:rPr lang="en-US" dirty="0" smtClean="0"/>
              <a:t>S &gt; 0</a:t>
            </a:r>
            <a:r>
              <a:rPr lang="el-GR" dirty="0" smtClean="0"/>
              <a:t> και</a:t>
            </a:r>
            <a:r>
              <a:rPr lang="en-US" dirty="0" smtClean="0"/>
              <a:t> P &gt;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αρνητικές και άνισες: Δ &gt; 0, </a:t>
            </a:r>
            <a:r>
              <a:rPr lang="en-US" dirty="0" smtClean="0"/>
              <a:t>S </a:t>
            </a:r>
            <a:r>
              <a:rPr lang="el-GR" dirty="0" smtClean="0"/>
              <a:t>&lt;</a:t>
            </a:r>
            <a:r>
              <a:rPr lang="en-US" dirty="0" smtClean="0"/>
              <a:t> 0</a:t>
            </a:r>
            <a:r>
              <a:rPr lang="el-GR" dirty="0" smtClean="0"/>
              <a:t> και</a:t>
            </a:r>
            <a:r>
              <a:rPr lang="en-US" dirty="0" smtClean="0"/>
              <a:t> P &gt; 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αντίθετες: </a:t>
            </a:r>
            <a:r>
              <a:rPr lang="el-GR" dirty="0"/>
              <a:t>Δ &gt; 0 και </a:t>
            </a:r>
            <a:r>
              <a:rPr lang="en-US" dirty="0" smtClean="0"/>
              <a:t>S </a:t>
            </a:r>
            <a:r>
              <a:rPr lang="el-GR" dirty="0" smtClean="0"/>
              <a:t>=</a:t>
            </a:r>
            <a:r>
              <a:rPr lang="en-US" dirty="0" smtClean="0"/>
              <a:t> 0</a:t>
            </a:r>
            <a:r>
              <a:rPr lang="el-GR" dirty="0" smtClean="0"/>
              <a:t> και</a:t>
            </a:r>
            <a:r>
              <a:rPr lang="en-US" dirty="0" smtClean="0"/>
              <a:t> P </a:t>
            </a:r>
            <a:r>
              <a:rPr lang="el-GR" dirty="0" smtClean="0"/>
              <a:t>&lt;</a:t>
            </a:r>
            <a:r>
              <a:rPr lang="en-US" dirty="0" smtClean="0"/>
              <a:t> 0</a:t>
            </a:r>
            <a:endParaRPr lang="el-G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Δύο ρίζες αντίστροφες: Δ ≥ 0 και </a:t>
            </a:r>
            <a:r>
              <a:rPr lang="en-US" dirty="0" smtClean="0"/>
              <a:t>P = 1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00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Τέλος</a:t>
            </a:r>
            <a:endParaRPr lang="el-GR" dirty="0"/>
          </a:p>
        </p:txBody>
      </p:sp>
      <p:pic>
        <p:nvPicPr>
          <p:cNvPr id="4" name="Εικόνα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304" y="2410890"/>
            <a:ext cx="2606722" cy="1997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86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266</Words>
  <Application>Microsoft Office PowerPoint</Application>
  <PresentationFormat>Ευρεία οθόνη</PresentationFormat>
  <Paragraphs>48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Trebuchet MS</vt:lpstr>
      <vt:lpstr>Wingdings</vt:lpstr>
      <vt:lpstr>Wingdings 3</vt:lpstr>
      <vt:lpstr>Όψη</vt:lpstr>
      <vt:lpstr>ΕΞΙΣΩΣΕΙΣ </vt:lpstr>
      <vt:lpstr>Δευτεροβάθμιες Εξισώσεις</vt:lpstr>
      <vt:lpstr>Μέθοδος Επίλυσης Δευτεροβάθμιας Εξίσωσης </vt:lpstr>
      <vt:lpstr>Ρίζες της δευτεροβάθμιας εξίσωσης</vt:lpstr>
      <vt:lpstr>Τύποι Vieta</vt:lpstr>
      <vt:lpstr>Περιπτώσεις ριζών</vt:lpstr>
      <vt:lpstr>Τέλος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ΕΞΙΣΩΣΕΙΣ</dc:title>
  <dc:creator>Joan</dc:creator>
  <cp:lastModifiedBy>Joan</cp:lastModifiedBy>
  <cp:revision>18</cp:revision>
  <dcterms:created xsi:type="dcterms:W3CDTF">2024-04-30T15:15:27Z</dcterms:created>
  <dcterms:modified xsi:type="dcterms:W3CDTF">2024-05-30T16:51:12Z</dcterms:modified>
</cp:coreProperties>
</file>