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9" r:id="rId3"/>
    <p:sldId id="257" r:id="rId4"/>
    <p:sldId id="258"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12/5/2016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12/5/2016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12/5/2016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919;&#933;-Hardware.mp4"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ow%20a%20CPU%20is%20made.web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photodentro.edu.gr/v/item/ds/8521/121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photodentro.edu.gr/v/item/ds/8521/616" TargetMode="Externa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hyperlink" Target="http://photodentro.edu.gr/v/item/ds/8521/1170"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users.sch.gr/thtsag/online/B2%20-%20output/quizmake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hotodentro.edu.gr/v/item/ds/8521/954"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hotodentro.edu.gr/v/item/ds/8521/1006"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305800" cy="762000"/>
          </a:xfrm>
        </p:spPr>
        <p:txBody>
          <a:bodyPr>
            <a:normAutofit fontScale="90000"/>
          </a:bodyPr>
          <a:lstStyle/>
          <a:p>
            <a:r>
              <a:rPr lang="el-GR" b="1" dirty="0" smtClean="0">
                <a:solidFill>
                  <a:srgbClr val="FB19BA"/>
                </a:solidFill>
              </a:rPr>
              <a:t>    </a:t>
            </a:r>
            <a:r>
              <a:rPr lang="el-GR" b="1" dirty="0" smtClean="0">
                <a:ln>
                  <a:solidFill>
                    <a:srgbClr val="00B050"/>
                  </a:solidFill>
                </a:ln>
                <a:solidFill>
                  <a:srgbClr val="FB19BA"/>
                </a:solidFill>
                <a:effectLst>
                  <a:outerShdw blurRad="50800" dist="38100" dir="8100000" algn="tr" rotWithShape="0">
                    <a:prstClr val="black">
                      <a:alpha val="40000"/>
                    </a:prstClr>
                  </a:outerShdw>
                </a:effectLst>
              </a:rPr>
              <a:t>Το εσωτερικό του υπολογιστή</a:t>
            </a:r>
            <a:endParaRPr lang="el-GR" b="1" dirty="0">
              <a:ln>
                <a:solidFill>
                  <a:srgbClr val="00B050"/>
                </a:solidFill>
              </a:ln>
              <a:solidFill>
                <a:srgbClr val="FB19BA"/>
              </a:solidFill>
              <a:effectLst>
                <a:outerShdw blurRad="50800" dist="38100" dir="8100000" algn="tr" rotWithShape="0">
                  <a:prstClr val="black">
                    <a:alpha val="40000"/>
                  </a:prstClr>
                </a:outerShdw>
              </a:effectLst>
            </a:endParaRPr>
          </a:p>
        </p:txBody>
      </p:sp>
      <p:sp>
        <p:nvSpPr>
          <p:cNvPr id="7" name="AutoShape 14"/>
          <p:cNvSpPr>
            <a:spLocks noChangeArrowheads="1"/>
          </p:cNvSpPr>
          <p:nvPr/>
        </p:nvSpPr>
        <p:spPr bwMode="gray">
          <a:xfrm>
            <a:off x="152400" y="304800"/>
            <a:ext cx="990600" cy="1066800"/>
          </a:xfrm>
          <a:prstGeom prst="diamond">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defRPr/>
            </a:pPr>
            <a:r>
              <a:rPr lang="el-GR" altLang="ko-KR" sz="5400" b="1" dirty="0" smtClean="0">
                <a:solidFill>
                  <a:srgbClr val="FB19BA"/>
                </a:solidFill>
                <a:ea typeface="굴림" charset="-127"/>
              </a:rPr>
              <a:t>2</a:t>
            </a:r>
            <a:endParaRPr lang="en-US" altLang="ko-KR" sz="5400" b="1" dirty="0">
              <a:solidFill>
                <a:srgbClr val="FB19BA"/>
              </a:solidFill>
              <a:ea typeface="굴림" charset="-127"/>
            </a:endParaRPr>
          </a:p>
        </p:txBody>
      </p:sp>
      <p:pic>
        <p:nvPicPr>
          <p:cNvPr id="5" name="Picture 2" descr="http://www.arasanganesanpoly.org/images/computer/Comp_Anim1.gif"/>
          <p:cNvPicPr>
            <a:picLocks noChangeAspect="1" noChangeArrowheads="1" noCrop="1"/>
          </p:cNvPicPr>
          <p:nvPr/>
        </p:nvPicPr>
        <p:blipFill>
          <a:blip r:embed="rId2"/>
          <a:srcRect/>
          <a:stretch>
            <a:fillRect/>
          </a:stretch>
        </p:blipFill>
        <p:spPr bwMode="auto">
          <a:xfrm>
            <a:off x="2714611" y="2143116"/>
            <a:ext cx="4275655" cy="356711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Ανεμιστήρας - Ψύκτρα</a:t>
            </a:r>
            <a:endParaRPr lang="el-GR" b="1" dirty="0">
              <a:solidFill>
                <a:srgbClr val="FB19BA"/>
              </a:solidFill>
            </a:endParaRPr>
          </a:p>
        </p:txBody>
      </p:sp>
      <p:sp>
        <p:nvSpPr>
          <p:cNvPr id="3" name="Content Placeholder 2"/>
          <p:cNvSpPr>
            <a:spLocks noGrp="1"/>
          </p:cNvSpPr>
          <p:nvPr>
            <p:ph sz="quarter" idx="1"/>
          </p:nvPr>
        </p:nvSpPr>
        <p:spPr>
          <a:xfrm>
            <a:off x="301752" y="1447800"/>
            <a:ext cx="8503920" cy="1368552"/>
          </a:xfrm>
        </p:spPr>
        <p:txBody>
          <a:bodyPr>
            <a:normAutofit/>
          </a:bodyPr>
          <a:lstStyle/>
          <a:p>
            <a:pPr algn="ctr">
              <a:buNone/>
            </a:pPr>
            <a:r>
              <a:rPr lang="el-GR" sz="1800" dirty="0" smtClean="0"/>
              <a:t>     Ο επεξεργαστής είναι τοποθετημένος πάνω στη μητρική πλακέτα και, επειδή θερμαίνεται πολύ κατά τη λειτουργία του, χρειάζεται έναν ανεμιστήρα και ψύκτρα, για να τον ψύχει.  Ανεμιστήρα συναντάμε και σ΄άλλα εξαρτήματα π.χ. τροφοδοτικό  αλλά και στην </a:t>
            </a:r>
            <a:r>
              <a:rPr lang="en-US" sz="1800" dirty="0" smtClean="0"/>
              <a:t>CPU</a:t>
            </a:r>
            <a:r>
              <a:rPr lang="el-GR" sz="1800" dirty="0" smtClean="0"/>
              <a:t> άλλων καρτών π.χ. κάρτα γραφικών.</a:t>
            </a:r>
          </a:p>
          <a:p>
            <a:pPr algn="ctr">
              <a:buNone/>
            </a:pPr>
            <a:endParaRPr lang="el-GR" sz="1800" dirty="0" smtClean="0"/>
          </a:p>
          <a:p>
            <a:pPr algn="ctr">
              <a:buNone/>
            </a:pPr>
            <a:endParaRPr lang="el-GR" sz="1800" dirty="0"/>
          </a:p>
        </p:txBody>
      </p:sp>
      <p:pic>
        <p:nvPicPr>
          <p:cNvPr id="21507" name="Picture 3"/>
          <p:cNvPicPr>
            <a:picLocks noChangeAspect="1" noChangeArrowheads="1"/>
          </p:cNvPicPr>
          <p:nvPr/>
        </p:nvPicPr>
        <p:blipFill>
          <a:blip r:embed="rId2"/>
          <a:srcRect/>
          <a:stretch>
            <a:fillRect/>
          </a:stretch>
        </p:blipFill>
        <p:spPr bwMode="auto">
          <a:xfrm>
            <a:off x="381000" y="2667000"/>
            <a:ext cx="5314950" cy="3552825"/>
          </a:xfrm>
          <a:prstGeom prst="rect">
            <a:avLst/>
          </a:prstGeom>
          <a:noFill/>
          <a:ln w="9525">
            <a:noFill/>
            <a:miter lim="800000"/>
            <a:headEnd/>
            <a:tailEnd/>
          </a:ln>
          <a:effectLst/>
        </p:spPr>
      </p:pic>
      <p:sp>
        <p:nvSpPr>
          <p:cNvPr id="6" name="Rectangle 5"/>
          <p:cNvSpPr/>
          <p:nvPr/>
        </p:nvSpPr>
        <p:spPr>
          <a:xfrm>
            <a:off x="5867400" y="2949476"/>
            <a:ext cx="2971800" cy="2308324"/>
          </a:xfrm>
          <a:prstGeom prst="rect">
            <a:avLst/>
          </a:prstGeom>
        </p:spPr>
        <p:txBody>
          <a:bodyPr wrap="square">
            <a:spAutoFit/>
          </a:bodyPr>
          <a:lstStyle/>
          <a:p>
            <a:pPr algn="ctr"/>
            <a:r>
              <a:rPr lang="el-GR" sz="1600" b="1" dirty="0" smtClean="0"/>
              <a:t>Δίπλα, </a:t>
            </a:r>
            <a:r>
              <a:rPr lang="el-GR" sz="1600" dirty="0" smtClean="0"/>
              <a:t>φαίνεται ψύκτρα από αλουμίνιο με ανεμιστήρα πάνω από τον επεξεργαστή ηλεκτρονικού υπολογιστή. Δίπλα της διακρίνεται μία μικρότερη ψύκτρα, χωρίς ανεμιστήρα, πάνω από άλλο ολοκληρωμένο κύκλωμα της μητρικής.</a:t>
            </a:r>
            <a:endParaRPr lang="el-G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Δείτε κι αυτό </a:t>
            </a:r>
            <a:endParaRPr lang="el-GR" b="1" dirty="0">
              <a:solidFill>
                <a:srgbClr val="FB19BA"/>
              </a:solidFill>
            </a:endParaRPr>
          </a:p>
        </p:txBody>
      </p:sp>
      <p:pic>
        <p:nvPicPr>
          <p:cNvPr id="22530" name="Picture 2" descr="http://www.arasanganesanpoly.org/images/computer/Comp_Anim1.gif">
            <a:hlinkClick r:id="rId2" action="ppaction://hlinkfile"/>
          </p:cNvPr>
          <p:cNvPicPr>
            <a:picLocks noChangeAspect="1" noChangeArrowheads="1" noCrop="1"/>
          </p:cNvPicPr>
          <p:nvPr/>
        </p:nvPicPr>
        <p:blipFill>
          <a:blip r:embed="rId3"/>
          <a:srcRect/>
          <a:stretch>
            <a:fillRect/>
          </a:stretch>
        </p:blipFill>
        <p:spPr bwMode="auto">
          <a:xfrm>
            <a:off x="304800" y="1524000"/>
            <a:ext cx="3333750" cy="2781300"/>
          </a:xfrm>
          <a:prstGeom prst="rect">
            <a:avLst/>
          </a:prstGeom>
          <a:noFill/>
        </p:spPr>
      </p:pic>
      <p:sp>
        <p:nvSpPr>
          <p:cNvPr id="5" name="TextBox 4"/>
          <p:cNvSpPr txBox="1"/>
          <p:nvPr/>
        </p:nvSpPr>
        <p:spPr>
          <a:xfrm>
            <a:off x="3581400" y="2590800"/>
            <a:ext cx="5309467" cy="800219"/>
          </a:xfrm>
          <a:prstGeom prst="rect">
            <a:avLst/>
          </a:prstGeom>
          <a:noFill/>
        </p:spPr>
        <p:txBody>
          <a:bodyPr wrap="none" rtlCol="0">
            <a:spAutoFit/>
          </a:bodyPr>
          <a:lstStyle/>
          <a:p>
            <a:r>
              <a:rPr lang="el-GR" dirty="0" smtClean="0"/>
              <a:t>Το υλικό του ΗΥ από την εκπαιδευτική τηλεόραση</a:t>
            </a:r>
          </a:p>
          <a:p>
            <a:r>
              <a:rPr lang="el-GR" sz="1000" dirty="0" smtClean="0"/>
              <a:t>Ηλεκτρονικοί Υπολογιστές: Επεισόδιο 2 Το Υλικο</a:t>
            </a:r>
          </a:p>
          <a:p>
            <a:endParaRPr lang="el-GR" dirty="0"/>
          </a:p>
        </p:txBody>
      </p:sp>
      <p:sp>
        <p:nvSpPr>
          <p:cNvPr id="7" name="TextBox 6"/>
          <p:cNvSpPr txBox="1"/>
          <p:nvPr/>
        </p:nvSpPr>
        <p:spPr>
          <a:xfrm>
            <a:off x="990600" y="4876800"/>
            <a:ext cx="2985113" cy="523220"/>
          </a:xfrm>
          <a:prstGeom prst="rect">
            <a:avLst/>
          </a:prstGeom>
          <a:noFill/>
        </p:spPr>
        <p:txBody>
          <a:bodyPr wrap="none" rtlCol="0">
            <a:spAutoFit/>
          </a:bodyPr>
          <a:lstStyle/>
          <a:p>
            <a:r>
              <a:rPr lang="el-GR" dirty="0" smtClean="0"/>
              <a:t>Πώς φτιάχνεται ένα </a:t>
            </a:r>
            <a:r>
              <a:rPr lang="en-US" dirty="0" smtClean="0"/>
              <a:t>chip;…</a:t>
            </a:r>
          </a:p>
          <a:p>
            <a:r>
              <a:rPr lang="el-GR" sz="1000" dirty="0" smtClean="0"/>
              <a:t>«</a:t>
            </a:r>
            <a:r>
              <a:rPr lang="en-US" sz="1000" dirty="0" smtClean="0"/>
              <a:t>How a CPU is made</a:t>
            </a:r>
            <a:r>
              <a:rPr lang="el-GR" sz="1000" dirty="0" smtClean="0"/>
              <a:t>» </a:t>
            </a:r>
            <a:r>
              <a:rPr lang="en-US" sz="1000" dirty="0" smtClean="0"/>
              <a:t>on </a:t>
            </a:r>
            <a:r>
              <a:rPr lang="el-GR" sz="1000" dirty="0" smtClean="0"/>
              <a:t>Υ</a:t>
            </a:r>
            <a:r>
              <a:rPr lang="en-US" sz="1000" dirty="0" err="1" smtClean="0"/>
              <a:t>ou</a:t>
            </a:r>
            <a:r>
              <a:rPr lang="el-GR" sz="1000" dirty="0" smtClean="0"/>
              <a:t>Τ</a:t>
            </a:r>
            <a:r>
              <a:rPr lang="en-US" sz="1000" dirty="0" err="1" smtClean="0"/>
              <a:t>ube</a:t>
            </a:r>
            <a:endParaRPr lang="el-GR" sz="1000" dirty="0"/>
          </a:p>
        </p:txBody>
      </p:sp>
      <p:pic>
        <p:nvPicPr>
          <p:cNvPr id="22536" name="Picture 8" descr="http://media.giphy.com/media/L1oe1UdAJrB72/giphy.gif">
            <a:hlinkClick r:id="rId4" action="ppaction://hlinkfile"/>
          </p:cNvPr>
          <p:cNvPicPr>
            <a:picLocks noChangeAspect="1" noChangeArrowheads="1" noCrop="1"/>
          </p:cNvPicPr>
          <p:nvPr/>
        </p:nvPicPr>
        <p:blipFill>
          <a:blip r:embed="rId5"/>
          <a:srcRect/>
          <a:stretch>
            <a:fillRect/>
          </a:stretch>
        </p:blipFill>
        <p:spPr bwMode="auto">
          <a:xfrm>
            <a:off x="4876800" y="3505200"/>
            <a:ext cx="3333750" cy="2505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rgbClr val="FB19BA"/>
                </a:solidFill>
              </a:rPr>
              <a:t>Εσωτερικές Κάρτες</a:t>
            </a:r>
            <a:endParaRPr lang="el-GR" b="1" dirty="0">
              <a:solidFill>
                <a:srgbClr val="FB19BA"/>
              </a:solidFill>
            </a:endParaRPr>
          </a:p>
        </p:txBody>
      </p:sp>
      <p:sp>
        <p:nvSpPr>
          <p:cNvPr id="3" name="Content Placeholder 2"/>
          <p:cNvSpPr>
            <a:spLocks noGrp="1"/>
          </p:cNvSpPr>
          <p:nvPr>
            <p:ph sz="quarter" idx="1"/>
          </p:nvPr>
        </p:nvSpPr>
        <p:spPr>
          <a:xfrm>
            <a:off x="301752" y="1527048"/>
            <a:ext cx="8503920" cy="3349752"/>
          </a:xfrm>
        </p:spPr>
        <p:txBody>
          <a:bodyPr>
            <a:normAutofit/>
          </a:bodyPr>
          <a:lstStyle/>
          <a:p>
            <a:pPr>
              <a:buClr>
                <a:srgbClr val="FB19BA"/>
              </a:buClr>
              <a:buSzPct val="126000"/>
              <a:buFont typeface="Wingdings 2" pitchFamily="18" charset="2"/>
              <a:buChar char=""/>
            </a:pPr>
            <a:r>
              <a:rPr lang="el-GR" sz="1800" dirty="0" smtClean="0"/>
              <a:t>Τοποθετούνται  πάνω στη μητρική πλακέτα στις υποδοχές επέκτασης  ή συνδέονται με αυτή</a:t>
            </a:r>
          </a:p>
          <a:p>
            <a:pPr>
              <a:buClr>
                <a:srgbClr val="FB19BA"/>
              </a:buClr>
              <a:buSzPct val="126000"/>
              <a:buFont typeface="Wingdings 2" pitchFamily="18" charset="2"/>
              <a:buChar char=""/>
            </a:pPr>
            <a:r>
              <a:rPr lang="el-GR" sz="1800" dirty="0" smtClean="0"/>
              <a:t>Άλλες είναι απαραίτητες (κάρτα θόνης), άλλες όχι (ήχου, δικτύου)</a:t>
            </a:r>
          </a:p>
          <a:p>
            <a:pPr>
              <a:buClr>
                <a:srgbClr val="FB19BA"/>
              </a:buClr>
              <a:buSzPct val="126000"/>
              <a:buFont typeface="Wingdings 2" pitchFamily="18" charset="2"/>
              <a:buChar char=""/>
            </a:pPr>
            <a:r>
              <a:rPr lang="el-GR" sz="1800" dirty="0" smtClean="0"/>
              <a:t>Κάθε μία δίνει μια επιπλέον δυνατότητα στον Η/Υ μας</a:t>
            </a:r>
          </a:p>
          <a:p>
            <a:pPr>
              <a:buClr>
                <a:srgbClr val="FB19BA"/>
              </a:buClr>
              <a:buSzPct val="126000"/>
              <a:buFont typeface="Wingdings 2" pitchFamily="18" charset="2"/>
              <a:buChar char=""/>
            </a:pPr>
            <a:r>
              <a:rPr lang="el-GR" sz="1800" dirty="0" smtClean="0"/>
              <a:t>Οι βασικότερες:		</a:t>
            </a:r>
          </a:p>
          <a:p>
            <a:pPr lvl="1">
              <a:buFont typeface="Arial" pitchFamily="34" charset="0"/>
              <a:buChar char="•"/>
            </a:pPr>
            <a:r>
              <a:rPr lang="el-GR" sz="1600" dirty="0" smtClean="0"/>
              <a:t>Κάρτα οθόνης (ή γραφικών)</a:t>
            </a:r>
          </a:p>
          <a:p>
            <a:pPr lvl="1">
              <a:buFont typeface="Arial" pitchFamily="34" charset="0"/>
              <a:buChar char="•"/>
            </a:pPr>
            <a:r>
              <a:rPr lang="el-GR" sz="1600" dirty="0" smtClean="0"/>
              <a:t>Κάρτα ήχου</a:t>
            </a:r>
          </a:p>
          <a:p>
            <a:pPr lvl="1">
              <a:buFont typeface="Arial" pitchFamily="34" charset="0"/>
              <a:buChar char="•"/>
            </a:pPr>
            <a:r>
              <a:rPr lang="el-GR" sz="1600" dirty="0" smtClean="0"/>
              <a:t>Κάρτα δικτύου</a:t>
            </a:r>
          </a:p>
          <a:p>
            <a:pPr lvl="1">
              <a:buNone/>
            </a:pPr>
            <a:r>
              <a:rPr lang="el-GR" sz="1600" dirty="0" smtClean="0"/>
              <a:t>                                                  </a:t>
            </a:r>
          </a:p>
          <a:p>
            <a:pPr lvl="1">
              <a:buClr>
                <a:srgbClr val="FB19BA"/>
              </a:buClr>
              <a:buSzPct val="126000"/>
              <a:buFont typeface="Wingdings 2" pitchFamily="18" charset="2"/>
              <a:buChar char=""/>
            </a:pPr>
            <a:endParaRPr lang="el-GR" sz="1600" dirty="0" smtClean="0"/>
          </a:p>
          <a:p>
            <a:pPr>
              <a:buClr>
                <a:srgbClr val="FB19BA"/>
              </a:buClr>
              <a:buSzPct val="126000"/>
              <a:buNone/>
            </a:pPr>
            <a:endParaRPr lang="el-GR" sz="1800" dirty="0" smtClean="0"/>
          </a:p>
          <a:p>
            <a:pPr>
              <a:buClr>
                <a:srgbClr val="FB19BA"/>
              </a:buClr>
              <a:buSzPct val="126000"/>
              <a:buFont typeface="Wingdings 2" pitchFamily="18" charset="2"/>
              <a:buChar char=""/>
            </a:pPr>
            <a:endParaRPr lang="el-GR" sz="1800" dirty="0"/>
          </a:p>
        </p:txBody>
      </p:sp>
      <p:pic>
        <p:nvPicPr>
          <p:cNvPr id="25602" name="Picture 2" descr="http://2.bp.blogspot.com/-2a_TaZCwkUg/UiIV5rl-LdI/AAAAAAAADp4/z3ELxTLNFjc/s1600/animated_computer_student_3.gif">
            <a:hlinkClick r:id="rId2"/>
          </p:cNvPr>
          <p:cNvPicPr>
            <a:picLocks noChangeAspect="1" noChangeArrowheads="1" noCrop="1"/>
          </p:cNvPicPr>
          <p:nvPr/>
        </p:nvPicPr>
        <p:blipFill>
          <a:blip r:embed="rId3"/>
          <a:srcRect/>
          <a:stretch>
            <a:fillRect/>
          </a:stretch>
        </p:blipFill>
        <p:spPr bwMode="auto">
          <a:xfrm>
            <a:off x="6477000" y="2667000"/>
            <a:ext cx="2244436" cy="2057400"/>
          </a:xfrm>
          <a:prstGeom prst="rect">
            <a:avLst/>
          </a:prstGeom>
          <a:noFill/>
        </p:spPr>
      </p:pic>
      <p:sp>
        <p:nvSpPr>
          <p:cNvPr id="5" name="TextBox 4"/>
          <p:cNvSpPr txBox="1"/>
          <p:nvPr/>
        </p:nvSpPr>
        <p:spPr>
          <a:xfrm>
            <a:off x="3714744" y="3429001"/>
            <a:ext cx="2714644" cy="677108"/>
          </a:xfrm>
          <a:prstGeom prst="rect">
            <a:avLst/>
          </a:prstGeom>
          <a:noFill/>
        </p:spPr>
        <p:txBody>
          <a:bodyPr wrap="square" rtlCol="0">
            <a:spAutoFit/>
          </a:bodyPr>
          <a:lstStyle/>
          <a:p>
            <a:r>
              <a:rPr lang="el-GR" dirty="0" smtClean="0"/>
              <a:t>Ας τις δούμε αναλυτικά </a:t>
            </a:r>
          </a:p>
          <a:p>
            <a:r>
              <a:rPr lang="el-GR" sz="1000" dirty="0" smtClean="0"/>
              <a:t>«Εσωτερικές κάρτες»  από το εμπλουτισμένο βιβλίο</a:t>
            </a:r>
            <a:endParaRPr lang="el-GR" dirty="0"/>
          </a:p>
        </p:txBody>
      </p:sp>
      <p:sp>
        <p:nvSpPr>
          <p:cNvPr id="6" name="Rectangle 5"/>
          <p:cNvSpPr/>
          <p:nvPr/>
        </p:nvSpPr>
        <p:spPr>
          <a:xfrm>
            <a:off x="304800" y="4419600"/>
            <a:ext cx="5192447" cy="369332"/>
          </a:xfrm>
          <a:prstGeom prst="rect">
            <a:avLst/>
          </a:prstGeom>
        </p:spPr>
        <p:txBody>
          <a:bodyPr wrap="none">
            <a:spAutoFit/>
          </a:bodyPr>
          <a:lstStyle/>
          <a:p>
            <a:pPr>
              <a:buClr>
                <a:srgbClr val="FB19BA"/>
              </a:buClr>
              <a:buSzPct val="151000"/>
              <a:buFont typeface="Arial" pitchFamily="34" charset="0"/>
              <a:buChar char="•"/>
            </a:pPr>
            <a:r>
              <a:rPr lang="en-US" dirty="0" smtClean="0"/>
              <a:t> </a:t>
            </a:r>
            <a:r>
              <a:rPr lang="el-GR" dirty="0" smtClean="0"/>
              <a:t>Μερικές ακόμη: </a:t>
            </a:r>
            <a:r>
              <a:rPr lang="el-GR" sz="1600" dirty="0" smtClean="0">
                <a:solidFill>
                  <a:schemeClr val="tx2"/>
                </a:solidFill>
              </a:rPr>
              <a:t>κάρτα </a:t>
            </a:r>
            <a:r>
              <a:rPr lang="en-US" sz="1600" dirty="0" smtClean="0">
                <a:solidFill>
                  <a:schemeClr val="tx2"/>
                </a:solidFill>
              </a:rPr>
              <a:t>video, </a:t>
            </a:r>
            <a:r>
              <a:rPr lang="el-GR" sz="1600" dirty="0" smtClean="0">
                <a:solidFill>
                  <a:schemeClr val="tx2"/>
                </a:solidFill>
              </a:rPr>
              <a:t>ραδιοφώνου, </a:t>
            </a:r>
            <a:r>
              <a:rPr lang="en-US" sz="1600" dirty="0" smtClean="0">
                <a:solidFill>
                  <a:schemeClr val="tx2"/>
                </a:solidFill>
              </a:rPr>
              <a:t>modem</a:t>
            </a:r>
          </a:p>
        </p:txBody>
      </p:sp>
      <p:sp>
        <p:nvSpPr>
          <p:cNvPr id="7" name="Rectangle 6"/>
          <p:cNvSpPr/>
          <p:nvPr/>
        </p:nvSpPr>
        <p:spPr>
          <a:xfrm>
            <a:off x="457200" y="5105400"/>
            <a:ext cx="8468985" cy="923330"/>
          </a:xfrm>
          <a:prstGeom prst="rect">
            <a:avLst/>
          </a:prstGeom>
        </p:spPr>
        <p:txBody>
          <a:bodyPr wrap="none">
            <a:spAutoFit/>
          </a:bodyPr>
          <a:lstStyle/>
          <a:p>
            <a:r>
              <a:rPr lang="el-GR" dirty="0" smtClean="0">
                <a:solidFill>
                  <a:srgbClr val="0070C0"/>
                </a:solidFill>
              </a:rPr>
              <a:t>Πολλές από τις κάρτες υπάρχουν ήδη στον υπολογιστή μας, Σε πολλές σύγχρονες</a:t>
            </a:r>
          </a:p>
          <a:p>
            <a:r>
              <a:rPr lang="el-GR" dirty="0" smtClean="0">
                <a:solidFill>
                  <a:srgbClr val="0070C0"/>
                </a:solidFill>
              </a:rPr>
              <a:t> μητρικές πλακέτες ενσωματώνονται διάφορες εσωτερικές κάρτες, όπως η κάρτα </a:t>
            </a:r>
          </a:p>
          <a:p>
            <a:r>
              <a:rPr lang="el-GR" dirty="0" smtClean="0">
                <a:solidFill>
                  <a:srgbClr val="0070C0"/>
                </a:solidFill>
              </a:rPr>
              <a:t>ήχου, η κάρτα οθόνης, ή η κάρτα δικτύου.</a:t>
            </a:r>
            <a:endParaRPr lang="el-GR"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Θύρες Σύνδεσης</a:t>
            </a:r>
            <a:endParaRPr lang="el-GR" b="1" dirty="0">
              <a:solidFill>
                <a:srgbClr val="FB19BA"/>
              </a:solidFill>
            </a:endParaRPr>
          </a:p>
        </p:txBody>
      </p:sp>
      <p:sp>
        <p:nvSpPr>
          <p:cNvPr id="3" name="Content Placeholder 2"/>
          <p:cNvSpPr>
            <a:spLocks noGrp="1"/>
          </p:cNvSpPr>
          <p:nvPr>
            <p:ph sz="quarter" idx="1"/>
          </p:nvPr>
        </p:nvSpPr>
        <p:spPr>
          <a:xfrm>
            <a:off x="6324600" y="5105400"/>
            <a:ext cx="2590800" cy="823930"/>
          </a:xfrm>
        </p:spPr>
        <p:txBody>
          <a:bodyPr>
            <a:noAutofit/>
          </a:bodyPr>
          <a:lstStyle/>
          <a:p>
            <a:pPr>
              <a:buNone/>
            </a:pPr>
            <a:r>
              <a:rPr lang="el-GR" sz="1800" dirty="0" smtClean="0"/>
              <a:t>Ας δούμε τι μάθαμε </a:t>
            </a:r>
            <a:r>
              <a:rPr lang="en-US" sz="1800" dirty="0" smtClean="0"/>
              <a:t> </a:t>
            </a:r>
            <a:r>
              <a:rPr lang="el-GR" sz="1800" dirty="0" smtClean="0"/>
              <a:t>...</a:t>
            </a:r>
          </a:p>
          <a:p>
            <a:pPr>
              <a:buNone/>
            </a:pPr>
            <a:r>
              <a:rPr lang="el-GR" sz="1000" dirty="0" smtClean="0"/>
              <a:t>«Σύνδεση περιφερειακών συσκευών» </a:t>
            </a:r>
          </a:p>
          <a:p>
            <a:pPr>
              <a:buNone/>
            </a:pPr>
            <a:r>
              <a:rPr lang="el-GR" sz="1000" dirty="0" smtClean="0"/>
              <a:t>από το  εμπλουτισμένο βιβλίο </a:t>
            </a:r>
          </a:p>
          <a:p>
            <a:pPr>
              <a:buNone/>
            </a:pPr>
            <a:endParaRPr lang="el-GR" sz="1800" dirty="0" smtClean="0"/>
          </a:p>
          <a:p>
            <a:pPr>
              <a:buNone/>
            </a:pPr>
            <a:endParaRPr lang="el-GR" sz="1800" dirty="0" smtClean="0"/>
          </a:p>
          <a:p>
            <a:pPr>
              <a:buNone/>
            </a:pPr>
            <a:endParaRPr lang="el-GR" sz="1800" dirty="0" smtClean="0"/>
          </a:p>
          <a:p>
            <a:pPr>
              <a:buNone/>
            </a:pPr>
            <a:endParaRPr lang="el-GR" sz="1800" dirty="0"/>
          </a:p>
        </p:txBody>
      </p:sp>
      <p:pic>
        <p:nvPicPr>
          <p:cNvPr id="26626" name="Picture 2" descr="http://fermatroom.com/La%20Habitaci%C3%B3n%20de%20Fermat_files/einstein.gif">
            <a:hlinkClick r:id="rId2"/>
          </p:cNvPr>
          <p:cNvPicPr>
            <a:picLocks noChangeAspect="1" noChangeArrowheads="1" noCrop="1"/>
          </p:cNvPicPr>
          <p:nvPr/>
        </p:nvPicPr>
        <p:blipFill>
          <a:blip r:embed="rId3"/>
          <a:srcRect/>
          <a:stretch>
            <a:fillRect/>
          </a:stretch>
        </p:blipFill>
        <p:spPr bwMode="auto">
          <a:xfrm>
            <a:off x="4495800" y="3733800"/>
            <a:ext cx="2094479" cy="2094479"/>
          </a:xfrm>
          <a:prstGeom prst="rect">
            <a:avLst/>
          </a:prstGeom>
          <a:noFill/>
        </p:spPr>
      </p:pic>
      <p:pic>
        <p:nvPicPr>
          <p:cNvPr id="26627" name="Picture 3"/>
          <p:cNvPicPr>
            <a:picLocks noChangeAspect="1" noChangeArrowheads="1"/>
          </p:cNvPicPr>
          <p:nvPr/>
        </p:nvPicPr>
        <p:blipFill>
          <a:blip r:embed="rId4"/>
          <a:srcRect/>
          <a:stretch>
            <a:fillRect/>
          </a:stretch>
        </p:blipFill>
        <p:spPr bwMode="auto">
          <a:xfrm>
            <a:off x="228600" y="1600200"/>
            <a:ext cx="4155337" cy="4343400"/>
          </a:xfrm>
          <a:prstGeom prst="rect">
            <a:avLst/>
          </a:prstGeom>
          <a:noFill/>
          <a:ln w="9525">
            <a:noFill/>
            <a:miter lim="800000"/>
            <a:headEnd/>
            <a:tailEnd/>
          </a:ln>
          <a:effectLst/>
        </p:spPr>
      </p:pic>
      <p:sp>
        <p:nvSpPr>
          <p:cNvPr id="24" name="TextBox 23"/>
          <p:cNvSpPr txBox="1"/>
          <p:nvPr/>
        </p:nvSpPr>
        <p:spPr>
          <a:xfrm>
            <a:off x="4953000" y="2057400"/>
            <a:ext cx="2255746" cy="646331"/>
          </a:xfrm>
          <a:prstGeom prst="rect">
            <a:avLst/>
          </a:prstGeom>
          <a:noFill/>
        </p:spPr>
        <p:txBody>
          <a:bodyPr wrap="none" rtlCol="0">
            <a:spAutoFit/>
          </a:bodyPr>
          <a:lstStyle/>
          <a:p>
            <a:r>
              <a:rPr lang="el-GR" sz="1600" dirty="0" smtClean="0"/>
              <a:t>Ας τις δούμε μία-μία ...</a:t>
            </a:r>
          </a:p>
          <a:p>
            <a:r>
              <a:rPr lang="el-GR" sz="1000" dirty="0" smtClean="0"/>
              <a:t>«Θύρες Σύνδεσης» από το </a:t>
            </a:r>
          </a:p>
          <a:p>
            <a:r>
              <a:rPr lang="el-GR" sz="1000" dirty="0" smtClean="0"/>
              <a:t>εμπλουτισμένο βιβλίο </a:t>
            </a:r>
            <a:endParaRPr lang="el-GR" sz="1000" dirty="0"/>
          </a:p>
        </p:txBody>
      </p:sp>
      <p:pic>
        <p:nvPicPr>
          <p:cNvPr id="26629" name="Picture 5" descr="https://hcsresources1415.wikispaces.com/file/view/animated%20teacher.gif/516215240/animated%20teacher.gif">
            <a:hlinkClick r:id="rId5"/>
          </p:cNvPr>
          <p:cNvPicPr>
            <a:picLocks noChangeAspect="1" noChangeArrowheads="1" noCrop="1"/>
          </p:cNvPicPr>
          <p:nvPr/>
        </p:nvPicPr>
        <p:blipFill>
          <a:blip r:embed="rId6"/>
          <a:srcRect/>
          <a:stretch>
            <a:fillRect/>
          </a:stretch>
        </p:blipFill>
        <p:spPr bwMode="auto">
          <a:xfrm>
            <a:off x="7286644" y="1571612"/>
            <a:ext cx="1600200" cy="1733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B19BA"/>
                </a:solidFill>
              </a:rPr>
              <a:t>HDMI, USB </a:t>
            </a:r>
            <a:r>
              <a:rPr lang="el-GR" b="1" dirty="0" smtClean="0">
                <a:solidFill>
                  <a:srgbClr val="FB19BA"/>
                </a:solidFill>
              </a:rPr>
              <a:t>θύρες</a:t>
            </a:r>
            <a:endParaRPr lang="el-GR" b="1" dirty="0">
              <a:solidFill>
                <a:srgbClr val="FB19BA"/>
              </a:solidFill>
            </a:endParaRPr>
          </a:p>
        </p:txBody>
      </p:sp>
      <p:sp>
        <p:nvSpPr>
          <p:cNvPr id="3" name="Content Placeholder 2"/>
          <p:cNvSpPr>
            <a:spLocks noGrp="1"/>
          </p:cNvSpPr>
          <p:nvPr>
            <p:ph sz="quarter" idx="1"/>
          </p:nvPr>
        </p:nvSpPr>
        <p:spPr>
          <a:xfrm>
            <a:off x="301752" y="1527048"/>
            <a:ext cx="5870448" cy="4416552"/>
          </a:xfrm>
        </p:spPr>
        <p:txBody>
          <a:bodyPr>
            <a:normAutofit/>
          </a:bodyPr>
          <a:lstStyle/>
          <a:p>
            <a:r>
              <a:rPr lang="en-US" sz="1800" b="1" dirty="0" smtClean="0"/>
              <a:t>HDMI</a:t>
            </a:r>
            <a:r>
              <a:rPr lang="en-US" sz="1800" dirty="0" smtClean="0"/>
              <a:t>: </a:t>
            </a:r>
            <a:r>
              <a:rPr lang="el-GR" sz="1800" dirty="0" smtClean="0"/>
              <a:t>Μοιάζει με το USB  με τη διαφορά ότι μπορεί να μεταφέρει δεδομένα με ταχύτητα μέχρι και 5,5 Gbps σε αποστάσεις μέχρι και 100 μέτρα! Αυτό σημαίνει ότι μπορεί να μεταφέρει πρακτικά ακόμα και ασυμπίεστο σήμα εικόνας και ήχου υψηλής ποιότητας.</a:t>
            </a:r>
            <a:endParaRPr lang="en-US" sz="1800" dirty="0" smtClean="0"/>
          </a:p>
          <a:p>
            <a:endParaRPr lang="en-US" sz="1800" dirty="0" smtClean="0"/>
          </a:p>
          <a:p>
            <a:pPr>
              <a:buSzPct val="127000"/>
            </a:pPr>
            <a:r>
              <a:rPr lang="el-GR" sz="1800" dirty="0" smtClean="0"/>
              <a:t>Το </a:t>
            </a:r>
            <a:r>
              <a:rPr lang="en-US" sz="1800" b="1" dirty="0" smtClean="0"/>
              <a:t>USB</a:t>
            </a:r>
            <a:r>
              <a:rPr lang="en-US" sz="1800" dirty="0" smtClean="0"/>
              <a:t> </a:t>
            </a:r>
            <a:r>
              <a:rPr lang="el-GR" sz="1800" dirty="0" smtClean="0"/>
              <a:t>λειτουργεί με τις εξής ταχύτητες:</a:t>
            </a:r>
          </a:p>
          <a:p>
            <a:pPr lvl="1">
              <a:buFont typeface="Arial" pitchFamily="34" charset="0"/>
              <a:buChar char="•"/>
            </a:pPr>
            <a:r>
              <a:rPr lang="el-GR" sz="1600" dirty="0" smtClean="0"/>
              <a:t>1.5 </a:t>
            </a:r>
            <a:r>
              <a:rPr lang="en-US" sz="1600" dirty="0" err="1" smtClean="0"/>
              <a:t>Mbit</a:t>
            </a:r>
            <a:r>
              <a:rPr lang="en-US" sz="1600" dirty="0" smtClean="0"/>
              <a:t>/s (</a:t>
            </a:r>
            <a:r>
              <a:rPr lang="el-GR" sz="1600" dirty="0" smtClean="0"/>
              <a:t>χαμηλή-</a:t>
            </a:r>
            <a:r>
              <a:rPr lang="en-US" sz="1600" dirty="0" smtClean="0"/>
              <a:t>low </a:t>
            </a:r>
            <a:r>
              <a:rPr lang="el-GR" sz="1600" dirty="0" smtClean="0"/>
              <a:t>ταχύτητα),</a:t>
            </a:r>
          </a:p>
          <a:p>
            <a:pPr lvl="1">
              <a:buFont typeface="Arial" pitchFamily="34" charset="0"/>
              <a:buChar char="•"/>
            </a:pPr>
            <a:r>
              <a:rPr lang="el-GR" sz="1600" dirty="0" smtClean="0"/>
              <a:t>12 </a:t>
            </a:r>
            <a:r>
              <a:rPr lang="en-US" sz="1600" dirty="0" err="1" smtClean="0"/>
              <a:t>Mbit</a:t>
            </a:r>
            <a:r>
              <a:rPr lang="en-US" sz="1600" dirty="0" smtClean="0"/>
              <a:t>/s (</a:t>
            </a:r>
            <a:r>
              <a:rPr lang="el-GR" sz="1600" dirty="0" smtClean="0"/>
              <a:t>πλήρης-</a:t>
            </a:r>
            <a:r>
              <a:rPr lang="en-US" sz="1600" dirty="0" smtClean="0"/>
              <a:t>full </a:t>
            </a:r>
            <a:r>
              <a:rPr lang="el-GR" sz="1600" dirty="0" smtClean="0"/>
              <a:t>ταχύτητα, </a:t>
            </a:r>
            <a:r>
              <a:rPr lang="en-US" sz="1600" dirty="0" smtClean="0"/>
              <a:t>USB 1.1),</a:t>
            </a:r>
          </a:p>
          <a:p>
            <a:pPr lvl="1">
              <a:buFont typeface="Arial" pitchFamily="34" charset="0"/>
              <a:buChar char="•"/>
            </a:pPr>
            <a:r>
              <a:rPr lang="en-US" sz="1600" dirty="0" smtClean="0"/>
              <a:t>480 </a:t>
            </a:r>
            <a:r>
              <a:rPr lang="en-US" sz="1600" dirty="0" err="1" smtClean="0"/>
              <a:t>Mbit</a:t>
            </a:r>
            <a:r>
              <a:rPr lang="en-US" sz="1600" dirty="0" smtClean="0"/>
              <a:t>/s (</a:t>
            </a:r>
            <a:r>
              <a:rPr lang="el-GR" sz="1600" dirty="0" smtClean="0"/>
              <a:t>υψηλή-</a:t>
            </a:r>
            <a:r>
              <a:rPr lang="en-US" sz="1600" dirty="0" smtClean="0"/>
              <a:t>high </a:t>
            </a:r>
            <a:r>
              <a:rPr lang="el-GR" sz="1600" dirty="0" smtClean="0"/>
              <a:t>ταχύτητα, </a:t>
            </a:r>
            <a:r>
              <a:rPr lang="en-US" sz="1600" dirty="0" smtClean="0"/>
              <a:t>USB 2),</a:t>
            </a:r>
          </a:p>
          <a:p>
            <a:pPr lvl="1">
              <a:buFont typeface="Arial" pitchFamily="34" charset="0"/>
              <a:buChar char="•"/>
            </a:pPr>
            <a:r>
              <a:rPr lang="en-US" sz="1600" dirty="0" smtClean="0"/>
              <a:t>5 </a:t>
            </a:r>
            <a:r>
              <a:rPr lang="en-US" sz="1600" dirty="0" err="1" smtClean="0"/>
              <a:t>Gbit</a:t>
            </a:r>
            <a:r>
              <a:rPr lang="en-US" sz="1600" dirty="0" smtClean="0"/>
              <a:t>/s (</a:t>
            </a:r>
            <a:r>
              <a:rPr lang="el-GR" sz="1600" dirty="0" smtClean="0"/>
              <a:t>υπερυψηλή-</a:t>
            </a:r>
            <a:r>
              <a:rPr lang="en-US" sz="1600" dirty="0" smtClean="0"/>
              <a:t>Super Speed </a:t>
            </a:r>
            <a:r>
              <a:rPr lang="el-GR" sz="1600" dirty="0" smtClean="0"/>
              <a:t>ή </a:t>
            </a:r>
            <a:r>
              <a:rPr lang="en-US" sz="1600" dirty="0" smtClean="0"/>
              <a:t>SSUSB/USB 3).</a:t>
            </a:r>
          </a:p>
          <a:p>
            <a:endParaRPr lang="el-GR" sz="1800" dirty="0"/>
          </a:p>
        </p:txBody>
      </p:sp>
      <p:pic>
        <p:nvPicPr>
          <p:cNvPr id="27652" name="Picture 4"/>
          <p:cNvPicPr>
            <a:picLocks noChangeAspect="1" noChangeArrowheads="1"/>
          </p:cNvPicPr>
          <p:nvPr/>
        </p:nvPicPr>
        <p:blipFill>
          <a:blip r:embed="rId2"/>
          <a:srcRect/>
          <a:stretch>
            <a:fillRect/>
          </a:stretch>
        </p:blipFill>
        <p:spPr bwMode="auto">
          <a:xfrm>
            <a:off x="6400800" y="1600200"/>
            <a:ext cx="2290164" cy="1524000"/>
          </a:xfrm>
          <a:prstGeom prst="rect">
            <a:avLst/>
          </a:prstGeom>
          <a:noFill/>
          <a:ln w="9525">
            <a:noFill/>
            <a:miter lim="800000"/>
            <a:headEnd/>
            <a:tailEnd/>
          </a:ln>
          <a:effectLst/>
        </p:spPr>
      </p:pic>
      <p:pic>
        <p:nvPicPr>
          <p:cNvPr id="27656" name="Picture 8" descr="http://blog.tinydeal.com/wp-content/uploads/2013/03/079-01.jpg"/>
          <p:cNvPicPr>
            <a:picLocks noChangeAspect="1" noChangeArrowheads="1"/>
          </p:cNvPicPr>
          <p:nvPr/>
        </p:nvPicPr>
        <p:blipFill>
          <a:blip r:embed="rId3"/>
          <a:srcRect/>
          <a:stretch>
            <a:fillRect/>
          </a:stretch>
        </p:blipFill>
        <p:spPr bwMode="auto">
          <a:xfrm>
            <a:off x="5410200" y="3505200"/>
            <a:ext cx="3590925" cy="26955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6429388" y="1428736"/>
            <a:ext cx="2571748" cy="1600200"/>
          </a:xfrm>
          <a:prstGeom prst="rect">
            <a:avLst/>
          </a:prstGeom>
          <a:noFill/>
          <a:ln w="9525">
            <a:noFill/>
            <a:miter lim="800000"/>
            <a:headEnd/>
            <a:tailEnd/>
          </a:ln>
          <a:effectLst/>
        </p:spPr>
      </p:pic>
      <p:sp>
        <p:nvSpPr>
          <p:cNvPr id="15" name="Rounded Rectangle 14"/>
          <p:cNvSpPr/>
          <p:nvPr/>
        </p:nvSpPr>
        <p:spPr>
          <a:xfrm>
            <a:off x="2643174" y="4572008"/>
            <a:ext cx="2928958" cy="500066"/>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Rounded Rectangle 13"/>
          <p:cNvSpPr/>
          <p:nvPr/>
        </p:nvSpPr>
        <p:spPr>
          <a:xfrm>
            <a:off x="2714612" y="6643711"/>
            <a:ext cx="3357586" cy="214290"/>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Rounded Rectangle 18"/>
          <p:cNvSpPr/>
          <p:nvPr/>
        </p:nvSpPr>
        <p:spPr>
          <a:xfrm>
            <a:off x="2714612" y="6429396"/>
            <a:ext cx="2214578"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Rounded Rectangle 19"/>
          <p:cNvSpPr/>
          <p:nvPr/>
        </p:nvSpPr>
        <p:spPr>
          <a:xfrm>
            <a:off x="2571736" y="5857892"/>
            <a:ext cx="1785950"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Rounded Rectangle 15"/>
          <p:cNvSpPr/>
          <p:nvPr/>
        </p:nvSpPr>
        <p:spPr>
          <a:xfrm>
            <a:off x="2643174" y="5429264"/>
            <a:ext cx="1785950"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ounded Rectangle 12"/>
          <p:cNvSpPr/>
          <p:nvPr/>
        </p:nvSpPr>
        <p:spPr>
          <a:xfrm>
            <a:off x="2643174" y="4357694"/>
            <a:ext cx="1785950"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ounded Rectangle 16"/>
          <p:cNvSpPr/>
          <p:nvPr/>
        </p:nvSpPr>
        <p:spPr>
          <a:xfrm>
            <a:off x="2643174" y="4143380"/>
            <a:ext cx="2000264" cy="214314"/>
          </a:xfrm>
          <a:prstGeom prst="round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ounded Rectangle 9"/>
          <p:cNvSpPr/>
          <p:nvPr/>
        </p:nvSpPr>
        <p:spPr>
          <a:xfrm>
            <a:off x="2714612" y="3071810"/>
            <a:ext cx="2500330"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ounded Rectangle 11"/>
          <p:cNvSpPr/>
          <p:nvPr/>
        </p:nvSpPr>
        <p:spPr>
          <a:xfrm>
            <a:off x="2714612" y="2000240"/>
            <a:ext cx="3000396"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ounded Rectangle 10"/>
          <p:cNvSpPr/>
          <p:nvPr/>
        </p:nvSpPr>
        <p:spPr>
          <a:xfrm>
            <a:off x="2714612" y="3714752"/>
            <a:ext cx="4857784" cy="500066"/>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Rounded Rectangle 8"/>
          <p:cNvSpPr/>
          <p:nvPr/>
        </p:nvSpPr>
        <p:spPr>
          <a:xfrm>
            <a:off x="2643174" y="2857496"/>
            <a:ext cx="2071702"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Rounded Rectangle 17"/>
          <p:cNvSpPr/>
          <p:nvPr/>
        </p:nvSpPr>
        <p:spPr>
          <a:xfrm>
            <a:off x="2643174" y="2428868"/>
            <a:ext cx="4714908"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ounded Rectangle 7"/>
          <p:cNvSpPr/>
          <p:nvPr/>
        </p:nvSpPr>
        <p:spPr>
          <a:xfrm>
            <a:off x="2714612" y="1785926"/>
            <a:ext cx="1785950"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ounded Rectangle 6"/>
          <p:cNvSpPr/>
          <p:nvPr/>
        </p:nvSpPr>
        <p:spPr>
          <a:xfrm>
            <a:off x="2714612" y="3286124"/>
            <a:ext cx="2286016" cy="214314"/>
          </a:xfrm>
          <a:prstGeom prst="roundRect">
            <a:avLst/>
          </a:prstGeom>
          <a:gradFill>
            <a:gsLst>
              <a:gs pos="0">
                <a:srgbClr val="FFFF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285720" y="142852"/>
            <a:ext cx="8534400" cy="758952"/>
          </a:xfrm>
        </p:spPr>
        <p:txBody>
          <a:bodyPr>
            <a:normAutofit/>
          </a:bodyPr>
          <a:lstStyle/>
          <a:p>
            <a:r>
              <a:rPr lang="el-GR" sz="2400" b="1" dirty="0" smtClean="0">
                <a:solidFill>
                  <a:srgbClr val="FB19BA"/>
                </a:solidFill>
              </a:rPr>
              <a:t>Αγορά Η/Υ – ποια χαρακτηριστικά μας ενδιαφέρουν</a:t>
            </a:r>
            <a:endParaRPr lang="el-GR" sz="2400" b="1" dirty="0">
              <a:solidFill>
                <a:srgbClr val="FB19BA"/>
              </a:solidFill>
            </a:endParaRPr>
          </a:p>
        </p:txBody>
      </p:sp>
      <p:sp>
        <p:nvSpPr>
          <p:cNvPr id="4" name="TextBox 3"/>
          <p:cNvSpPr txBox="1"/>
          <p:nvPr/>
        </p:nvSpPr>
        <p:spPr>
          <a:xfrm>
            <a:off x="2643174" y="1428736"/>
            <a:ext cx="4910319" cy="5755422"/>
          </a:xfrm>
          <a:prstGeom prst="rect">
            <a:avLst/>
          </a:prstGeom>
          <a:noFill/>
        </p:spPr>
        <p:txBody>
          <a:bodyPr wrap="none" rtlCol="0">
            <a:spAutoFit/>
          </a:bodyPr>
          <a:lstStyle/>
          <a:p>
            <a:pPr fontAlgn="ctr"/>
            <a:r>
              <a:rPr lang="el-GR" sz="1400" b="1" dirty="0" smtClean="0"/>
              <a:t>Τύπος Προϊόντος:Laptop-Notebook</a:t>
            </a:r>
          </a:p>
          <a:p>
            <a:pPr fontAlgn="ctr"/>
            <a:r>
              <a:rPr lang="el-GR" sz="1400" dirty="0" smtClean="0"/>
              <a:t>Ανάλυση: 1366 x 768</a:t>
            </a:r>
          </a:p>
          <a:p>
            <a:pPr fontAlgn="ctr"/>
            <a:r>
              <a:rPr lang="el-GR" sz="1400" dirty="0" smtClean="0"/>
              <a:t>Μνήμη Κάρτας Γραφικών: 1024 MB</a:t>
            </a:r>
          </a:p>
          <a:p>
            <a:pPr fontAlgn="ctr"/>
            <a:r>
              <a:rPr lang="el-GR" sz="1400" dirty="0" smtClean="0"/>
              <a:t>Κατασκευαστής Επεξεργαστή: Intel</a:t>
            </a:r>
          </a:p>
          <a:p>
            <a:pPr fontAlgn="ctr"/>
            <a:r>
              <a:rPr lang="el-GR" sz="1400" dirty="0" smtClean="0"/>
              <a:t>Τεχνολογία Επεξεργαστή:Intel Core i7 3537U (2.00 GHz)</a:t>
            </a:r>
          </a:p>
          <a:p>
            <a:pPr fontAlgn="ctr"/>
            <a:r>
              <a:rPr lang="el-GR" sz="1400" dirty="0" smtClean="0"/>
              <a:t>Τύπος Μνήμης:DDR3 </a:t>
            </a:r>
          </a:p>
          <a:p>
            <a:pPr fontAlgn="ctr"/>
            <a:r>
              <a:rPr lang="el-GR" sz="1400" dirty="0" smtClean="0"/>
              <a:t>Μέγεθος Μνήμης: 4 GB</a:t>
            </a:r>
          </a:p>
          <a:p>
            <a:pPr fontAlgn="ctr"/>
            <a:r>
              <a:rPr lang="el-GR" sz="1400" dirty="0" smtClean="0"/>
              <a:t>Χωρητικότητα Δίσκου: 500 GB</a:t>
            </a:r>
          </a:p>
          <a:p>
            <a:pPr fontAlgn="ctr"/>
            <a:r>
              <a:rPr lang="el-GR" sz="1400" dirty="0" smtClean="0"/>
              <a:t>Διαγώνιος Οθόνης:15.6''</a:t>
            </a:r>
          </a:p>
          <a:p>
            <a:pPr fontAlgn="ctr"/>
            <a:r>
              <a:rPr lang="el-GR" sz="1400" dirty="0" smtClean="0"/>
              <a:t>Τύπος Οθόνης:LED Backlight</a:t>
            </a:r>
          </a:p>
          <a:p>
            <a:pPr fontAlgn="ctr"/>
            <a:r>
              <a:rPr lang="el-GR" sz="1400" dirty="0" smtClean="0"/>
              <a:t>Τύπος Κάρτας Γραφικών:Αυτόνομη</a:t>
            </a:r>
          </a:p>
          <a:p>
            <a:pPr fontAlgn="ctr"/>
            <a:r>
              <a:rPr lang="el-GR" sz="1400" dirty="0" smtClean="0"/>
              <a:t>Μοντέλο Κάρτας Γραφικών:Nvidia GeForce GT 710M - 1GB</a:t>
            </a:r>
          </a:p>
          <a:p>
            <a:pPr fontAlgn="ctr"/>
            <a:r>
              <a:rPr lang="el-GR" sz="1400" dirty="0" smtClean="0"/>
              <a:t>Οπτικό Μέσο:DVD RW</a:t>
            </a:r>
          </a:p>
          <a:p>
            <a:pPr fontAlgn="ctr"/>
            <a:r>
              <a:rPr lang="el-GR" sz="1400" dirty="0" smtClean="0"/>
              <a:t>WebCam:Ναί</a:t>
            </a:r>
          </a:p>
          <a:p>
            <a:pPr fontAlgn="ctr"/>
            <a:r>
              <a:rPr lang="en-US" sz="1400" dirty="0" smtClean="0"/>
              <a:t>Wireless </a:t>
            </a:r>
            <a:r>
              <a:rPr lang="en-US" sz="1400" dirty="0" err="1" smtClean="0"/>
              <a:t>Lan</a:t>
            </a:r>
            <a:r>
              <a:rPr lang="en-US" sz="1400" dirty="0" smtClean="0"/>
              <a:t> (802.11a/b/g/n):</a:t>
            </a:r>
            <a:r>
              <a:rPr lang="el-GR" sz="1400" dirty="0" smtClean="0"/>
              <a:t>Ναί</a:t>
            </a:r>
          </a:p>
          <a:p>
            <a:pPr fontAlgn="ctr"/>
            <a:r>
              <a:rPr lang="en-US" sz="1400" dirty="0" smtClean="0"/>
              <a:t>Bluetooth:</a:t>
            </a:r>
            <a:r>
              <a:rPr lang="el-GR" sz="1400" dirty="0" smtClean="0"/>
              <a:t>Ναί</a:t>
            </a:r>
          </a:p>
          <a:p>
            <a:pPr fontAlgn="ctr"/>
            <a:r>
              <a:rPr lang="el-GR" sz="1400" dirty="0" smtClean="0"/>
              <a:t>Θύρα</a:t>
            </a:r>
            <a:r>
              <a:rPr lang="en-US" sz="1400" dirty="0" smtClean="0"/>
              <a:t> Ethernet:</a:t>
            </a:r>
            <a:r>
              <a:rPr lang="el-GR" sz="1400" dirty="0" smtClean="0"/>
              <a:t>Ναί</a:t>
            </a:r>
          </a:p>
          <a:p>
            <a:pPr fontAlgn="ctr"/>
            <a:r>
              <a:rPr lang="en-US" sz="1400" dirty="0" smtClean="0"/>
              <a:t>Card Reader:</a:t>
            </a:r>
            <a:r>
              <a:rPr lang="el-GR" sz="1400" dirty="0" smtClean="0"/>
              <a:t>Ναί</a:t>
            </a:r>
          </a:p>
          <a:p>
            <a:pPr fontAlgn="ctr"/>
            <a:r>
              <a:rPr lang="en-US" sz="1400" dirty="0" smtClean="0"/>
              <a:t>USB 3.0:2</a:t>
            </a:r>
            <a:endParaRPr lang="el-GR" sz="1400" dirty="0" smtClean="0"/>
          </a:p>
          <a:p>
            <a:pPr fontAlgn="ctr"/>
            <a:r>
              <a:rPr lang="en-US" sz="1400" dirty="0" smtClean="0"/>
              <a:t>VGA out:</a:t>
            </a:r>
            <a:r>
              <a:rPr lang="el-GR" sz="1400" dirty="0" smtClean="0"/>
              <a:t>Ναί</a:t>
            </a:r>
          </a:p>
          <a:p>
            <a:pPr fontAlgn="ctr"/>
            <a:r>
              <a:rPr lang="en-US" sz="1400" dirty="0" smtClean="0"/>
              <a:t>HDMI out:</a:t>
            </a:r>
            <a:r>
              <a:rPr lang="el-GR" sz="1400" dirty="0" smtClean="0"/>
              <a:t>Ναί</a:t>
            </a:r>
          </a:p>
          <a:p>
            <a:pPr fontAlgn="ctr"/>
            <a:r>
              <a:rPr lang="en-US" sz="1400" dirty="0" smtClean="0"/>
              <a:t>Microphone in:</a:t>
            </a:r>
            <a:r>
              <a:rPr lang="el-GR" sz="1400" dirty="0" smtClean="0"/>
              <a:t>Ναί</a:t>
            </a:r>
          </a:p>
          <a:p>
            <a:pPr fontAlgn="ctr"/>
            <a:r>
              <a:rPr lang="en-US" sz="1400" dirty="0" smtClean="0"/>
              <a:t>Headphone Out</a:t>
            </a:r>
            <a:r>
              <a:rPr lang="el-GR" sz="1400" dirty="0" smtClean="0"/>
              <a:t>Ναί</a:t>
            </a:r>
          </a:p>
          <a:p>
            <a:pPr fontAlgn="ctr"/>
            <a:r>
              <a:rPr lang="el-GR" sz="1400" dirty="0" smtClean="0"/>
              <a:t>Τύπος Μπαταρίας</a:t>
            </a:r>
            <a:r>
              <a:rPr lang="en-US" sz="1400" dirty="0" smtClean="0"/>
              <a:t>:Li-Ion</a:t>
            </a:r>
            <a:endParaRPr lang="el-GR" sz="1400" dirty="0" smtClean="0"/>
          </a:p>
          <a:p>
            <a:pPr fontAlgn="ctr"/>
            <a:r>
              <a:rPr lang="el-GR" sz="1400" dirty="0" smtClean="0"/>
              <a:t>Λειτουργικό Σύστημα</a:t>
            </a:r>
            <a:r>
              <a:rPr lang="en-US" sz="1400" dirty="0" smtClean="0"/>
              <a:t>:Windows 8 GR/EN</a:t>
            </a:r>
            <a:endParaRPr lang="el-GR" sz="1400" dirty="0" smtClean="0"/>
          </a:p>
          <a:p>
            <a:endParaRPr lang="el-GR" dirty="0"/>
          </a:p>
        </p:txBody>
      </p:sp>
      <p:sp>
        <p:nvSpPr>
          <p:cNvPr id="5" name="Content Placeholder 2"/>
          <p:cNvSpPr txBox="1">
            <a:spLocks/>
          </p:cNvSpPr>
          <p:nvPr/>
        </p:nvSpPr>
        <p:spPr>
          <a:xfrm rot="20233706">
            <a:off x="130048" y="1406820"/>
            <a:ext cx="2331424" cy="1141476"/>
          </a:xfrm>
          <a:prstGeom prst="rect">
            <a:avLst/>
          </a:prstGeom>
        </p:spPr>
        <p:txBody>
          <a:bodyPr vert="horz">
            <a:normAutofit fontScale="4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a:buNone/>
            </a:pPr>
            <a:r>
              <a:rPr lang="el-GR" sz="2000" dirty="0" smtClean="0">
                <a:solidFill>
                  <a:srgbClr val="FB19BA"/>
                </a:solidFill>
              </a:rPr>
              <a:t>Οι Επιδόσεις του Η/Υ  ε</a:t>
            </a:r>
            <a:r>
              <a:rPr lang="el-GR" sz="2400" dirty="0" smtClean="0">
                <a:solidFill>
                  <a:srgbClr val="FB19BA"/>
                </a:solidFill>
              </a:rPr>
              <a:t>ξαρτώνται </a:t>
            </a:r>
          </a:p>
          <a:p>
            <a:pPr>
              <a:buFont typeface="Wingdings 2"/>
              <a:buNone/>
            </a:pPr>
            <a:r>
              <a:rPr lang="el-GR" sz="2400" dirty="0" smtClean="0">
                <a:solidFill>
                  <a:srgbClr val="FB19BA"/>
                </a:solidFill>
              </a:rPr>
              <a:t>κυρίως από:</a:t>
            </a:r>
          </a:p>
          <a:p>
            <a:pPr>
              <a:buFont typeface="Wingdings 2"/>
              <a:buNone/>
            </a:pPr>
            <a:endParaRPr lang="el-GR" sz="2400" dirty="0" smtClean="0"/>
          </a:p>
          <a:p>
            <a:pPr>
              <a:buClr>
                <a:schemeClr val="bg1">
                  <a:lumMod val="75000"/>
                </a:schemeClr>
              </a:buClr>
              <a:buSzPct val="123000"/>
              <a:buFont typeface="Wingdings" pitchFamily="2" charset="2"/>
              <a:buChar char="v"/>
            </a:pPr>
            <a:r>
              <a:rPr lang="el-GR" sz="2400" dirty="0" smtClean="0"/>
              <a:t>την ταχύτητα της </a:t>
            </a:r>
            <a:r>
              <a:rPr lang="en-US" sz="2400" dirty="0" smtClean="0"/>
              <a:t>CPU</a:t>
            </a:r>
            <a:r>
              <a:rPr lang="el-GR" sz="2400" dirty="0" smtClean="0"/>
              <a:t> </a:t>
            </a:r>
          </a:p>
          <a:p>
            <a:pPr>
              <a:buClr>
                <a:schemeClr val="bg1">
                  <a:lumMod val="75000"/>
                </a:schemeClr>
              </a:buClr>
              <a:buSzPct val="123000"/>
              <a:buFont typeface="Wingdings" pitchFamily="2" charset="2"/>
              <a:buChar char="v"/>
            </a:pPr>
            <a:r>
              <a:rPr lang="el-GR" sz="2400" dirty="0" smtClean="0"/>
              <a:t>το μέγεθος της </a:t>
            </a:r>
            <a:r>
              <a:rPr lang="en-US" sz="2400" dirty="0" smtClean="0"/>
              <a:t>RAM</a:t>
            </a:r>
            <a:r>
              <a:rPr lang="el-GR" sz="2400" dirty="0"/>
              <a:t> </a:t>
            </a:r>
            <a:r>
              <a:rPr lang="en-US" sz="2400" dirty="0"/>
              <a:t> </a:t>
            </a:r>
            <a:r>
              <a:rPr lang="el-GR" sz="2400" dirty="0" smtClean="0"/>
              <a:t> </a:t>
            </a:r>
          </a:p>
          <a:p>
            <a:pPr>
              <a:buFont typeface="Wingdings 2"/>
              <a:buNone/>
            </a:pPr>
            <a:endParaRPr lang="el-GR" dirty="0"/>
          </a:p>
        </p:txBody>
      </p:sp>
      <p:pic>
        <p:nvPicPr>
          <p:cNvPr id="2050" name="Picture 2" descr="http://i00.i.aliimg.com/img/pb/089/900/119/1119900089_513.jpeg"/>
          <p:cNvPicPr>
            <a:picLocks noChangeAspect="1" noChangeArrowheads="1"/>
          </p:cNvPicPr>
          <p:nvPr/>
        </p:nvPicPr>
        <p:blipFill>
          <a:blip r:embed="rId3" cstate="print"/>
          <a:srcRect/>
          <a:stretch>
            <a:fillRect/>
          </a:stretch>
        </p:blipFill>
        <p:spPr bwMode="auto">
          <a:xfrm rot="20402876">
            <a:off x="357158" y="3357562"/>
            <a:ext cx="1714512" cy="1285884"/>
          </a:xfrm>
          <a:prstGeom prst="rect">
            <a:avLst/>
          </a:prstGeom>
          <a:noFill/>
        </p:spPr>
      </p:pic>
      <p:sp>
        <p:nvSpPr>
          <p:cNvPr id="2052" name="AutoShape 4" descr="data:image/jpeg;base64,/9j/4AAQSkZJRgABAQAAAQABAAD/2wCEAAkGBxQREBQUExQWFREVFRUWFBUSEBUXFxcSFBcXFxQVFxUYHSogHBolHBUUITEhJSkrLi4uFx8zODQuNygtLisBCgoKDg0OGhAQGCwdHCQtLCwsLCwsLCwsLCwtLCwsLSwsLCwvLCwsOCwtLCwsLC8sLCwsLC4zNzcsNywsLCwsLv/AABEIAKgBLAMBIgACEQEDEQH/xAAcAAEAAQUBAQAAAAAAAAAAAAAAAQMEBQYHAgj/xABDEAACAQIDBAUIBwYFBQAAAAAAAQIDEQQhMQUSQVEGImFxkQcTcoGhsdHwMjNCUmKSwRQjgqKy4QgkY8LxQ1OEo7P/xAAZAQEBAQEBAQAAAAAAAAAAAAAAAQIDBAX/xAAkEQEBAAICAQMEAwAAAAAAAAAAAQIRAzEhBBJBE1GhsRRScf/aAAwDAQACEQMRAD8A6sAAAAAAAAAQBIIAEggkAAAAIAEgFOtWjCLlKSjFZuUmkkubb0AqA5v0j8ruGoS3MNF4md7OW9uUl3Ts3L1K3aetn+VSEkvO4acb8aVWE14S3WWTaWyOjA1jB9PMFU/6koPlUpTX8yTXtM3g9qUav1danP0KkX7Exqm4vAQCKkEACQQAJBAAkAIAAAAAAAAAAAAAAEEkAAAAAAAAAAAAAMB006UQ2dhnVlaVR5UqTlZzk2vXurVvkgLrpH0goYGi6tee7HSMVnOcvuwjxfu1djgvS7pdW2pVtNunh1d06MXkraSm/tS9i4Li8Nt/btbG1nVrz3p6JLKMI/dhHgjH4efW8SyM2qNaG5LW9jcKNRQasrpXyak1nfXdz480afiJXkZBTaeXb72WXTNm220aic7pq1mt2M3dyytK9TefDjfUytCi5LSPdUhd655xdl4PQ0eltCayyfevlewyeE6QuLV4W57rtf1Kxr3RNV0nAucGlGdSGXCpNLTLq6GS2T0r83iKVGvU3lXT3ZScb06nVcYS3Uspb2TfG3M0bZ/Sum5Zua9LPuVrSftMhV2JSxzhV85VhGMYwgoyhZqP2mmmlK988nkPFWbdfB5pq0V3LXuPRzdAAAAAAJRBKAAAAAAAAAAAAAABBJAAAAAAAAAAEN2OVdPvKgob1DAyTlmp4hWcY81S5v8AFpyvwG2x9O/KBR2cnTharimsqafVhfSVRrT0dX2anBds7XrYutKtXm51JcXolwjFaRiuSLSpNybk22225Sbbbb1bb1Z4SuzUYtQeqWpM4ikUW9VdYydWooyacb563fHusYytqZWtTvJ5pPta+N/YRaQq03xlH3eGbLmnCDeVWP8AF1fay1hgpPRX7tPF2EcDJ6Rb9HP3ERkqezKkpdTdn6M/jZHQ+iF/MKL+kpyVrp2zus0+TT9ZyZwcHmnG3Fpr3nR+hNLfpxm5S3qc6iVqkknGUnZNaNLd46Gse1dopfRXcvceinhXeEfRXuKhhoAAAAACUQSAAAAAAAAAAAAAACCSAAAAAAAAAOSeW/b1anOlhYT3aVSlv1VHJz6ziot/d6unHichudD8uM77SguWFp+2pVfwOdFYvaX8/oVMPG55SLjCLXvNYdpenipJJ2Ji7p24W/UYjJ5q6ZXpwSpJ82r+06WdssXiPpGSxUesY3ERSlkZKvWlGT3cv4Y8+45OijGPKxXhXqR0nK3LebXg8jz+3T4pS9JN/qVVj4t9alG34Hu+5EFbD7ZrQ0a/Kl7Y2ZvHRKvUkk4uFt794mpZrelZxzyet+dzRXVw8vsVIc2nf3y/Q3Do5iIwgt3flGUoxuottS3qj61krLPXM1j2O3YB3pQ9GPuK5abJlehTf4EXhitIAAAAACSCUAAAAAAAAAAAAAACCSAAAAAAAAAOB+WyV9qPsoUV7aj/AFNBXz8+Ju/lfnvbWrfhhRX8if8AuNNqKKUbO7avLJ5PkuZph4+fn1F3gtH3/oWi8Pn2GUhhdyjCp97ebXJK27d8bo3h2zl0t3UjLJ92ZXrUt2gkn9vXvTLbcjUl1css8i+xFPdw8Vykvczpeqz8xgMTe+fsMjOUbvevq84259rMdiZpyyL2pG7fe+XPtODqqfu+Emu2UW17Ir3lSNCDWVWF+Tsv936FxhMW4JK0srLJKXuZkcNtOnbrwTeec6GXZfIaTbFQ2TOWcXB90n8Dceh8HGE4yylvJpXWnW+DMXKeBnSndUFV3ZbrheGdurllncdDoQnGSqRUlGcZRT+zJRWa5avxNY9m3fNiP/L0vRRemO6PSvhqfc/ezImL22AAgAAASiCUAAAAAAAAAAAAAACCSAAAAAAAAAPnXynpy2ti3ey36au3yo07pGo5LtNj8pLT2rjdd7z0UuW6oK9+26j7TXFVlu7l+re9rLXK7vrwXgaY0qUrNSvKz+yrZN8c+Bn8dNeajFaKMF/64Gu1qbja6tvRUlmndPR+/wADKVKnU/J/84G8O0y6Wjw9nePv9xkMU/3aX4l7i0hMqYip1F3/AKHXx7ax8sNivpFeer72WuIXW1uXNRpa8W/f3HndUqcub/MyrDF1FpJr1L4Fuq0flsuKXm39qw1RVhtGa1s+9fBozWwMTObe44Qlk31G01lwvrnrcwksPF/Rmn6/7GR2NUVGTcnk8r68uXcbxl35R9C9EJXwdP8Ai/qZmDXugU74Gn6U/wCpmwnPLtqdAAIoAABKIJQAAAAAAAAAAAAAAIJIAAAAAAABKA+YenNa+1ca2r/vqiyds11U/U0nbsMHSRkOk0747GPnia3h5yRjFL57yskmZCrU6r71/RAx9sm+CLmKck0ravWSSskuLZrFKmMycRUulnbPnY8uKWsk/RTfteRSrTV8ruPba5u3wmlpKJcKnvSenrb59xSjVklKKb3ZW3lfW2auX+Ak08r5trJxWifZc8+Vslenh45nnIlYP8UfW18D3+w+j+WP9jI0oTk7LffDJwf3ut8+JewwkPtynF7+59XTlaScbyylp2I8/wBax9S+gwvjf4atXgouzjH8s17mXuz8VKMN5Z7t8rP6N1o3qedsqManUk3GyzacM91N5Jvj8ooYST3ZLetlLNu9+zPmerjy3Nvk8/H7M7j9n0R5Lqrns6DaafnKmTa+92G2Gk+SCd9mpN3tVqK9vRf6m7Fy7c50AAigAAEoglAAAAAAAAAAAAAAAgkgAAAAAAEogSdlcD5R21Z1q0uMsRXvnnZSusvXLwZaycdyNn1s7rd7XZp8eB5xVTenOXOcn4tspXKy9qpaLjZZtO+d1a+Sztnf2I9UlvZNqKzd5N29i1KLZ6o24uy7rllFW3e12JlOpLPLTtJbXaeJ5vku8KuKVF+ZnJr7tm122dme8B9p2u1+De1TK3V/ZdetbTe/E+FyhgLdZ5X4Xk1qnfQ8+9y/6+lMJhycev67/dXtV2vdLW31T1blb5+ApxbzUbrS6pySvfs4ZP4FjiZ2k0tFdK0nzfxNw2Nt2hHDwhKVnFQU4yfGLVnHK7zzy5cbiYeDm9VZlqRqWId7Z5clJ2ukk9SjhpLO6urSyuXm06ilVqSi+rKc3HNLqtprq8Cwwje9lraWq7Dpg8vqPN2735EaiezppK27XktLawpv9ToJzPyDVL4LELliL+NKn8DphuvPAAEUAAAlEEoAAAAAAAAAAAAAAEEkAAAAAAAo42e7SnLlCT8ItlYstuT3cLXfKjVf8kgPkyFrEXIXDuPUksrO/qtZ8islVq+SsrKybvw5+IpW439Vv1Datx3r+rdt7xStxA93R5k89MuWp7uvlnics8lZcFe9vWDS9Ve+GlG30d3O64yb0/5I2bfrWu+xOK1UuZZ+caTjfKVrrnbQrYKVpcM76xvwdjlcdSvdx83u5MN/E1+15XwzbvZvXjB3+lnr2dveTTpOPCV720jrf6Xs/uVakEr5LLL6uXHeKW7ZvJfd+rlq7/P6HKV7suOS7eakXbjy0jr1bv1mNoWvnpnw7C6xrs7aNcN23fe/cWtF9ZcTthPD53qst5a+zt3kCl/lcUv9aD8aa+B1I5R/h/l+5xa/1Kb/AJX8Dq5t5oAAAAABKIJQAAAAAAAAAAAAAAIJIAAAAAABh+mdXc2di5csPW/oZmCy25gf2jC1qP8A3KU4ZtpXlFpXa0V7AfKG8uS8B5632Y+BtG3/ACe43BxjKpGEoyur06m9mld3TSenLkzC7K2BiMVLdoU/OSz6qnGL6uuUmmVlYvEfhj4FNM2Kr0C2jHXBVv4Upf0tljX6NYyn9PCYiPfh6nwBpjLkWKtfCzp/ThOF9N+Eo+9FJgVI7u7K6bllutPJZ539R6wtfcd7X10k081YoXPW8jHtdMeS42WfDJPGLLKXG37yWjvr4nhYtcpaNfWPR39uaLFRb4P8rJlSkldxklzcWl42M/Tj0fzORUxdVTatFqytnJyftKFPVHkuKOBqTV405yjzjTk125pG5NR5s87ld113/D8+rjF20X7KnwOunIPINQnTqYuM4TjvQotb8JRXVdRPXj1kdfKkAAAAAAlEEoAAAAAAAAAAAAAAEAAAABJAAEkAAUq+GhO29FO17X4XVnb1GO2f0YwlCr52lh6cKufXjHrdb6WfbcgAZckACy2psqjiYqNelTqpXcVVhGSUmrXVzlPSDyS16k4Og6Cikt68pQzy3moxg+NwBtNNw6EdDpYN1fP+YqKe5uKFCCcd2+9eW6m73XdY22OFgtIQXdCPwACqiguS8EWO3dnPE4arRU3TdSDipxV3G/FIADm+D8jjjW85UxnnP/Haf5vOHSti7P8A2ahClvOe4mt55NptteF7eoAbNL4gAAAAJIAAEgAAAAAAAA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5" name="Picture 7" descr="https://encrypted-tbn3.gstatic.com/images?q=tbn:ANd9GcS8C_OUbLNAgxpRaLeo9TprPS0JxdPOoXxHLUX94urpDF5BcCX5QA"/>
          <p:cNvPicPr>
            <a:picLocks noChangeAspect="1" noChangeArrowheads="1"/>
          </p:cNvPicPr>
          <p:nvPr/>
        </p:nvPicPr>
        <p:blipFill>
          <a:blip r:embed="rId4"/>
          <a:srcRect/>
          <a:stretch>
            <a:fillRect/>
          </a:stretch>
        </p:blipFill>
        <p:spPr bwMode="auto">
          <a:xfrm rot="1012159">
            <a:off x="6603225" y="4491808"/>
            <a:ext cx="2133600" cy="151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1" nodeType="clickEffect">
                                  <p:stCondLst>
                                    <p:cond delay="0"/>
                                  </p:stCondLst>
                                  <p:childTnLst>
                                    <p:animEffect transition="out" filter="dissolv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10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16"/>
                                        </p:tgtEl>
                                      </p:cBhvr>
                                    </p:animEffect>
                                    <p:set>
                                      <p:cBhvr>
                                        <p:cTn id="112" dur="1" fill="hold">
                                          <p:stCondLst>
                                            <p:cond delay="499"/>
                                          </p:stCondLst>
                                        </p:cTn>
                                        <p:tgtEl>
                                          <p:spTgt spid="1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10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10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xit" presetSubtype="0" fill="hold" grpId="1" nodeType="clickEffect">
                                  <p:stCondLst>
                                    <p:cond delay="0"/>
                                  </p:stCondLst>
                                  <p:childTnLst>
                                    <p:animEffect transition="out" filter="dissolv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1000"/>
                                        <p:tgtEl>
                                          <p:spTgt spid="2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xit" presetSubtype="0" fill="hold" grpId="1" nodeType="clickEffect">
                                  <p:stCondLst>
                                    <p:cond delay="0"/>
                                  </p:stCondLst>
                                  <p:childTnLst>
                                    <p:animEffect transition="out" filter="dissolv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9" grpId="0" animBg="1"/>
      <p:bldP spid="19" grpId="1" animBg="1"/>
      <p:bldP spid="20" grpId="0" animBg="1"/>
      <p:bldP spid="20" grpId="1" animBg="1"/>
      <p:bldP spid="16" grpId="0" animBg="1"/>
      <p:bldP spid="16" grpId="1" animBg="1"/>
      <p:bldP spid="13" grpId="0" animBg="1"/>
      <p:bldP spid="13" grpId="1" animBg="1"/>
      <p:bldP spid="17" grpId="0" animBg="1"/>
      <p:bldP spid="17" grpId="1" animBg="1"/>
      <p:bldP spid="10" grpId="0" animBg="1"/>
      <p:bldP spid="10" grpId="1" animBg="1"/>
      <p:bldP spid="12" grpId="0" animBg="1"/>
      <p:bldP spid="12" grpId="1" animBg="1"/>
      <p:bldP spid="11" grpId="0" animBg="1"/>
      <p:bldP spid="11" grpId="1" animBg="1"/>
      <p:bldP spid="9" grpId="0" animBg="1"/>
      <p:bldP spid="9" grpId="1" animBg="1"/>
      <p:bldP spid="18" grpId="1" animBg="1"/>
      <p:bldP spid="8" grpId="0" animBg="1"/>
      <p:bldP spid="8" grpId="1"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76200"/>
            <a:ext cx="8534400" cy="1524000"/>
          </a:xfrm>
        </p:spPr>
        <p:txBody>
          <a:bodyPr>
            <a:normAutofit fontScale="90000"/>
          </a:bodyPr>
          <a:lstStyle/>
          <a:p>
            <a:r>
              <a:rPr lang="el-GR" b="1" dirty="0" smtClean="0">
                <a:solidFill>
                  <a:srgbClr val="FB19BA"/>
                </a:solidFill>
              </a:rPr>
              <a:t>Έλεγχος των γνώσεών σας στο συγκεκριμένο κεφάλαιο</a:t>
            </a:r>
            <a:br>
              <a:rPr lang="el-GR" b="1" dirty="0" smtClean="0">
                <a:solidFill>
                  <a:srgbClr val="FB19BA"/>
                </a:solidFill>
              </a:rPr>
            </a:br>
            <a:endParaRPr lang="el-GR" b="1" dirty="0">
              <a:solidFill>
                <a:srgbClr val="FB19BA"/>
              </a:solidFill>
            </a:endParaRPr>
          </a:p>
        </p:txBody>
      </p:sp>
      <p:pic>
        <p:nvPicPr>
          <p:cNvPr id="4" name="Picture 2" descr="http://fermatroom.com/La%20Habitaci%C3%B3n%20de%20Fermat_files/einstein.gif">
            <a:hlinkClick r:id="rId2"/>
          </p:cNvPr>
          <p:cNvPicPr>
            <a:picLocks noChangeAspect="1" noChangeArrowheads="1" noCrop="1"/>
          </p:cNvPicPr>
          <p:nvPr/>
        </p:nvPicPr>
        <p:blipFill>
          <a:blip r:embed="rId3"/>
          <a:srcRect/>
          <a:stretch>
            <a:fillRect/>
          </a:stretch>
        </p:blipFill>
        <p:spPr bwMode="auto">
          <a:xfrm>
            <a:off x="2895600" y="2515565"/>
            <a:ext cx="3048000" cy="3048000"/>
          </a:xfrm>
          <a:prstGeom prst="rect">
            <a:avLst/>
          </a:prstGeom>
          <a:noFill/>
        </p:spPr>
      </p:pic>
      <p:sp>
        <p:nvSpPr>
          <p:cNvPr id="5" name="TextBox 4"/>
          <p:cNvSpPr txBox="1"/>
          <p:nvPr/>
        </p:nvSpPr>
        <p:spPr>
          <a:xfrm flipH="1">
            <a:off x="2786050" y="5643578"/>
            <a:ext cx="1857388" cy="230832"/>
          </a:xfrm>
          <a:prstGeom prst="rect">
            <a:avLst/>
          </a:prstGeom>
          <a:noFill/>
        </p:spPr>
        <p:txBody>
          <a:bodyPr wrap="square" rtlCol="0">
            <a:spAutoFit/>
          </a:bodyPr>
          <a:lstStyle/>
          <a:p>
            <a:r>
              <a:rPr lang="el-GR" sz="900" dirty="0" smtClean="0"/>
              <a:t>Από τον Αθανάσιο Τσαγκατάκη</a:t>
            </a:r>
            <a:r>
              <a:rPr lang="el-GR" sz="900" b="1" dirty="0" smtClean="0"/>
              <a:t> </a:t>
            </a:r>
            <a:r>
              <a:rPr lang="en-US" sz="900" dirty="0" smtClean="0"/>
              <a:t> </a:t>
            </a:r>
            <a:endParaRPr lang="el-GR" sz="900" dirty="0"/>
          </a:p>
        </p:txBody>
      </p:sp>
    </p:spTree>
    <p:extLst>
      <p:ext uri="{BB962C8B-B14F-4D97-AF65-F5344CB8AC3E}">
        <p14:creationId xmlns:p14="http://schemas.microsoft.com/office/powerpoint/2010/main" val="189784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endParaRPr lang="el-GR" dirty="0"/>
          </a:p>
        </p:txBody>
      </p:sp>
      <p:sp>
        <p:nvSpPr>
          <p:cNvPr id="6" name="Title 5"/>
          <p:cNvSpPr>
            <a:spLocks noGrp="1"/>
          </p:cNvSpPr>
          <p:nvPr>
            <p:ph type="title"/>
          </p:nvPr>
        </p:nvSpPr>
        <p:spPr>
          <a:xfrm>
            <a:off x="304800" y="384048"/>
            <a:ext cx="8534400" cy="758952"/>
          </a:xfrm>
        </p:spPr>
        <p:txBody>
          <a:bodyPr>
            <a:normAutofit fontScale="90000"/>
          </a:bodyPr>
          <a:lstStyle/>
          <a:p>
            <a:r>
              <a:rPr lang="el-GR" dirty="0" smtClean="0">
                <a:solidFill>
                  <a:srgbClr val="FB19BA"/>
                </a:solidFill>
              </a:rPr>
              <a:t>Τα κυριότερα μέρη στο εσωτερικό της κεντρικής μονάδας</a:t>
            </a:r>
            <a:endParaRPr lang="el-GR" dirty="0">
              <a:solidFill>
                <a:srgbClr val="FB19BA"/>
              </a:solidFill>
            </a:endParaRPr>
          </a:p>
        </p:txBody>
      </p:sp>
      <p:pic>
        <p:nvPicPr>
          <p:cNvPr id="15362" name="Picture 2" descr="http://blogs.sch.gr/tsomokou/files/2012/10/inside_pc.jpg"/>
          <p:cNvPicPr>
            <a:picLocks noChangeAspect="1" noChangeArrowheads="1"/>
          </p:cNvPicPr>
          <p:nvPr/>
        </p:nvPicPr>
        <p:blipFill>
          <a:blip r:embed="rId2"/>
          <a:srcRect/>
          <a:stretch>
            <a:fillRect/>
          </a:stretch>
        </p:blipFill>
        <p:spPr bwMode="auto">
          <a:xfrm>
            <a:off x="1357290" y="1714488"/>
            <a:ext cx="6038850" cy="41434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609600"/>
          </a:xfrm>
        </p:spPr>
        <p:txBody>
          <a:bodyPr>
            <a:normAutofit fontScale="90000"/>
          </a:bodyPr>
          <a:lstStyle/>
          <a:p>
            <a:r>
              <a:rPr lang="el-GR" sz="4000" b="1" dirty="0" smtClean="0">
                <a:solidFill>
                  <a:srgbClr val="FB19BA"/>
                </a:solidFill>
              </a:rPr>
              <a:t>Τροφοδοτικό</a:t>
            </a:r>
            <a:endParaRPr lang="el-GR" sz="4000" b="1" dirty="0">
              <a:solidFill>
                <a:srgbClr val="FB19BA"/>
              </a:solidFill>
            </a:endParaRPr>
          </a:p>
        </p:txBody>
      </p:sp>
      <p:pic>
        <p:nvPicPr>
          <p:cNvPr id="14338" name="Picture 2"/>
          <p:cNvPicPr>
            <a:picLocks noGrp="1" noChangeAspect="1" noChangeArrowheads="1"/>
          </p:cNvPicPr>
          <p:nvPr>
            <p:ph sz="quarter" idx="1"/>
          </p:nvPr>
        </p:nvPicPr>
        <p:blipFill>
          <a:blip r:embed="rId2"/>
          <a:srcRect/>
          <a:stretch>
            <a:fillRect/>
          </a:stretch>
        </p:blipFill>
        <p:spPr bwMode="auto">
          <a:xfrm>
            <a:off x="4267200" y="1828800"/>
            <a:ext cx="4610894" cy="4038600"/>
          </a:xfrm>
          <a:prstGeom prst="rect">
            <a:avLst/>
          </a:prstGeom>
          <a:noFill/>
          <a:ln w="9525">
            <a:noFill/>
            <a:miter lim="800000"/>
            <a:headEnd/>
            <a:tailEnd/>
          </a:ln>
          <a:effectLst/>
        </p:spPr>
      </p:pic>
      <p:sp>
        <p:nvSpPr>
          <p:cNvPr id="6" name="TextBox 5"/>
          <p:cNvSpPr txBox="1"/>
          <p:nvPr/>
        </p:nvSpPr>
        <p:spPr>
          <a:xfrm>
            <a:off x="152400" y="2133600"/>
            <a:ext cx="4136069" cy="2862322"/>
          </a:xfrm>
          <a:prstGeom prst="rect">
            <a:avLst/>
          </a:prstGeom>
          <a:noFill/>
        </p:spPr>
        <p:txBody>
          <a:bodyPr wrap="none" rtlCol="0">
            <a:spAutoFit/>
          </a:bodyPr>
          <a:lstStyle/>
          <a:p>
            <a:pPr>
              <a:buClr>
                <a:srgbClr val="FB19BA"/>
              </a:buClr>
              <a:buSzPct val="120000"/>
              <a:buFont typeface="Wingdings" pitchFamily="2" charset="2"/>
              <a:buChar char="v"/>
            </a:pPr>
            <a:r>
              <a:rPr lang="el-GR" dirty="0" smtClean="0"/>
              <a:t> Μετατρέπει το εναλλασσόμενο </a:t>
            </a:r>
          </a:p>
          <a:p>
            <a:pPr>
              <a:buClr>
                <a:srgbClr val="FB19BA"/>
              </a:buClr>
              <a:buSzPct val="120000"/>
            </a:pPr>
            <a:r>
              <a:rPr lang="el-GR" dirty="0" smtClean="0"/>
              <a:t>     ρεύμα  σε συνεχές.</a:t>
            </a:r>
          </a:p>
          <a:p>
            <a:pPr>
              <a:buClr>
                <a:srgbClr val="FB19BA"/>
              </a:buClr>
              <a:buSzPct val="120000"/>
            </a:pPr>
            <a:endParaRPr lang="el-GR" dirty="0" smtClean="0"/>
          </a:p>
          <a:p>
            <a:pPr>
              <a:buClr>
                <a:srgbClr val="FB19BA"/>
              </a:buClr>
              <a:buSzPct val="120000"/>
              <a:buFont typeface="Wingdings" pitchFamily="2" charset="2"/>
              <a:buChar char="v"/>
            </a:pPr>
            <a:r>
              <a:rPr lang="el-GR" dirty="0" smtClean="0"/>
              <a:t> Παρέχει τις κατάλληλες τάσεις </a:t>
            </a:r>
          </a:p>
          <a:p>
            <a:pPr>
              <a:buClr>
                <a:srgbClr val="FB19BA"/>
              </a:buClr>
              <a:buSzPct val="120000"/>
            </a:pPr>
            <a:r>
              <a:rPr lang="el-GR" dirty="0" smtClean="0"/>
              <a:t>      5 και 12 Volt, σε όλες τις επιμέρους </a:t>
            </a:r>
          </a:p>
          <a:p>
            <a:r>
              <a:rPr lang="el-GR" dirty="0" smtClean="0"/>
              <a:t>      συσκευές στο κουτί του Η/Υ</a:t>
            </a:r>
          </a:p>
          <a:p>
            <a:endParaRPr lang="el-GR" dirty="0" smtClean="0"/>
          </a:p>
          <a:p>
            <a:r>
              <a:rPr lang="el-GR" dirty="0" smtClean="0">
                <a:solidFill>
                  <a:srgbClr val="00B050"/>
                </a:solidFill>
              </a:rPr>
              <a:t>Όλες οι συσκευές στο εσωτερικό του </a:t>
            </a:r>
          </a:p>
          <a:p>
            <a:r>
              <a:rPr lang="el-GR" dirty="0" smtClean="0">
                <a:solidFill>
                  <a:srgbClr val="00B050"/>
                </a:solidFill>
              </a:rPr>
              <a:t>Η/Υ συνδέονται άμεσα, ή έμμεσα</a:t>
            </a:r>
          </a:p>
          <a:p>
            <a:r>
              <a:rPr lang="el-GR" dirty="0" smtClean="0">
                <a:solidFill>
                  <a:srgbClr val="00B050"/>
                </a:solidFill>
              </a:rPr>
              <a:t>στο τροφοδοτικό.</a:t>
            </a:r>
            <a:endParaRPr lang="el-GR"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  Μητρική πλακέτα (</a:t>
            </a:r>
            <a:r>
              <a:rPr lang="en-US" b="1" dirty="0" smtClean="0">
                <a:solidFill>
                  <a:srgbClr val="FB19BA"/>
                </a:solidFill>
              </a:rPr>
              <a:t>motherboard)</a:t>
            </a:r>
            <a:endParaRPr lang="el-GR" b="1" dirty="0">
              <a:solidFill>
                <a:srgbClr val="FB19BA"/>
              </a:solidFill>
            </a:endParaRPr>
          </a:p>
        </p:txBody>
      </p:sp>
      <p:pic>
        <p:nvPicPr>
          <p:cNvPr id="15362" name="Picture 2"/>
          <p:cNvPicPr>
            <a:picLocks noGrp="1" noChangeAspect="1" noChangeArrowheads="1"/>
          </p:cNvPicPr>
          <p:nvPr>
            <p:ph sz="quarter" idx="1"/>
          </p:nvPr>
        </p:nvPicPr>
        <p:blipFill>
          <a:blip r:embed="rId2"/>
          <a:srcRect/>
          <a:stretch>
            <a:fillRect/>
          </a:stretch>
        </p:blipFill>
        <p:spPr bwMode="auto">
          <a:xfrm>
            <a:off x="4572000" y="1600200"/>
            <a:ext cx="4325144" cy="3316148"/>
          </a:xfrm>
          <a:prstGeom prst="rect">
            <a:avLst/>
          </a:prstGeom>
          <a:noFill/>
          <a:ln w="9525">
            <a:noFill/>
            <a:miter lim="800000"/>
            <a:headEnd/>
            <a:tailEnd/>
          </a:ln>
          <a:effectLst/>
        </p:spPr>
      </p:pic>
      <p:pic>
        <p:nvPicPr>
          <p:cNvPr id="15365" name="Picture 5">
            <a:hlinkClick r:id="rId3"/>
          </p:cNvPr>
          <p:cNvPicPr>
            <a:picLocks noChangeAspect="1" noChangeArrowheads="1"/>
          </p:cNvPicPr>
          <p:nvPr/>
        </p:nvPicPr>
        <p:blipFill>
          <a:blip r:embed="rId4"/>
          <a:srcRect/>
          <a:stretch>
            <a:fillRect/>
          </a:stretch>
        </p:blipFill>
        <p:spPr bwMode="auto">
          <a:xfrm>
            <a:off x="3571868" y="4929198"/>
            <a:ext cx="1600200" cy="1295400"/>
          </a:xfrm>
          <a:prstGeom prst="rect">
            <a:avLst/>
          </a:prstGeom>
          <a:noFill/>
          <a:ln w="9525">
            <a:noFill/>
            <a:miter lim="800000"/>
            <a:headEnd/>
            <a:tailEnd/>
          </a:ln>
          <a:effectLst/>
        </p:spPr>
      </p:pic>
      <p:sp>
        <p:nvSpPr>
          <p:cNvPr id="9" name="TextBox 8"/>
          <p:cNvSpPr txBox="1"/>
          <p:nvPr/>
        </p:nvSpPr>
        <p:spPr>
          <a:xfrm>
            <a:off x="128155" y="1676400"/>
            <a:ext cx="4443845" cy="3724096"/>
          </a:xfrm>
          <a:prstGeom prst="rect">
            <a:avLst/>
          </a:prstGeom>
          <a:noFill/>
        </p:spPr>
        <p:txBody>
          <a:bodyPr wrap="square" rtlCol="0">
            <a:spAutoFit/>
          </a:bodyPr>
          <a:lstStyle/>
          <a:p>
            <a:pPr>
              <a:buClr>
                <a:srgbClr val="FB19BA"/>
              </a:buClr>
              <a:buSzPct val="117000"/>
              <a:buFont typeface="Wingdings" pitchFamily="2" charset="2"/>
              <a:buChar char="v"/>
            </a:pPr>
            <a:r>
              <a:rPr lang="en-US" dirty="0" smtClean="0"/>
              <a:t> </a:t>
            </a:r>
            <a:r>
              <a:rPr lang="el-GR" dirty="0" smtClean="0"/>
              <a:t>Η μεγαλύτερη πλακέτα του Η/Υ</a:t>
            </a:r>
          </a:p>
          <a:p>
            <a:pPr>
              <a:buClr>
                <a:srgbClr val="FB19BA"/>
              </a:buClr>
              <a:buSzPct val="117000"/>
            </a:pPr>
            <a:endParaRPr lang="el-GR" dirty="0" smtClean="0"/>
          </a:p>
          <a:p>
            <a:pPr>
              <a:buClr>
                <a:srgbClr val="FB19BA"/>
              </a:buClr>
              <a:buSzPct val="117000"/>
              <a:buFont typeface="Wingdings" pitchFamily="2" charset="2"/>
              <a:buChar char="v"/>
            </a:pPr>
            <a:r>
              <a:rPr lang="el-GR" dirty="0" smtClean="0"/>
              <a:t> Τα περισσότερα εξαρτήματα  είναι </a:t>
            </a:r>
          </a:p>
          <a:p>
            <a:r>
              <a:rPr lang="en-US" dirty="0" smtClean="0"/>
              <a:t>      </a:t>
            </a:r>
            <a:r>
              <a:rPr lang="el-GR" dirty="0" smtClean="0"/>
              <a:t>τοποθετημένα πάνω της ή συνδέονται </a:t>
            </a:r>
            <a:endParaRPr lang="en-US" dirty="0" smtClean="0"/>
          </a:p>
          <a:p>
            <a:r>
              <a:rPr lang="en-US" dirty="0" smtClean="0"/>
              <a:t>       </a:t>
            </a:r>
            <a:r>
              <a:rPr lang="el-GR" dirty="0" smtClean="0"/>
              <a:t>με αυτή:</a:t>
            </a:r>
          </a:p>
          <a:p>
            <a:pPr marL="722313" lvl="1" indent="-190500" algn="just">
              <a:buFont typeface="Wingdings" pitchFamily="2" charset="2"/>
              <a:buChar char="§"/>
              <a:defRPr/>
            </a:pPr>
            <a:r>
              <a:rPr lang="el-GR" sz="1600" dirty="0" smtClean="0"/>
              <a:t>ο επεξεργαστής (</a:t>
            </a:r>
            <a:r>
              <a:rPr lang="en-US" sz="1600" dirty="0" smtClean="0"/>
              <a:t>CPU)</a:t>
            </a:r>
            <a:endParaRPr lang="el-GR" sz="1600" dirty="0" smtClean="0"/>
          </a:p>
          <a:p>
            <a:pPr marL="722313" lvl="1" indent="-190500" algn="just">
              <a:buFont typeface="Wingdings" pitchFamily="2" charset="2"/>
              <a:buChar char="§"/>
              <a:defRPr/>
            </a:pPr>
            <a:r>
              <a:rPr lang="el-GR" sz="1600" dirty="0" smtClean="0"/>
              <a:t>η μνήμη ROM, </a:t>
            </a:r>
          </a:p>
          <a:p>
            <a:pPr marL="722313" lvl="1" indent="-190500" algn="just">
              <a:buFont typeface="Wingdings" pitchFamily="2" charset="2"/>
              <a:buChar char="§"/>
              <a:defRPr/>
            </a:pPr>
            <a:r>
              <a:rPr lang="el-GR" sz="1600" dirty="0" smtClean="0"/>
              <a:t>η μνήμη RAM, </a:t>
            </a:r>
          </a:p>
          <a:p>
            <a:pPr marL="722313" lvl="1" indent="-190500" algn="just">
              <a:buFont typeface="Wingdings" pitchFamily="2" charset="2"/>
              <a:buChar char="§"/>
              <a:defRPr/>
            </a:pPr>
            <a:r>
              <a:rPr lang="el-GR" sz="1600" dirty="0" smtClean="0"/>
              <a:t>ηλεκτροφόροι αγωγοί (δίαυλοι) για την επικοινωνία των εξαρτημέτων</a:t>
            </a:r>
          </a:p>
          <a:p>
            <a:pPr marL="722313" lvl="1" indent="-190500" algn="just">
              <a:buFont typeface="Wingdings" pitchFamily="2" charset="2"/>
              <a:buChar char="§"/>
              <a:defRPr/>
            </a:pPr>
            <a:r>
              <a:rPr lang="el-GR" sz="1600" dirty="0" smtClean="0"/>
              <a:t>το ρολόι </a:t>
            </a:r>
          </a:p>
          <a:p>
            <a:pPr marL="722313" lvl="1" indent="-190500" algn="just">
              <a:buFont typeface="Wingdings" pitchFamily="2" charset="2"/>
              <a:buChar char="§"/>
              <a:defRPr/>
            </a:pPr>
            <a:r>
              <a:rPr lang="el-GR" sz="1600" dirty="0" smtClean="0"/>
              <a:t>υποδοχές  για κάρτες επέκτασης</a:t>
            </a:r>
          </a:p>
          <a:p>
            <a:pPr marL="722313" lvl="1" indent="-190500" algn="just">
              <a:buFont typeface="Wingdings" pitchFamily="2" charset="2"/>
              <a:buChar char="§"/>
              <a:defRPr/>
            </a:pPr>
            <a:r>
              <a:rPr lang="el-GR" sz="1600" dirty="0" smtClean="0"/>
              <a:t>θύρες σύνδεσης συσκευών</a:t>
            </a:r>
          </a:p>
          <a:p>
            <a:endParaRPr lang="el-GR" dirty="0"/>
          </a:p>
        </p:txBody>
      </p:sp>
      <p:sp>
        <p:nvSpPr>
          <p:cNvPr id="10" name="TextBox 9"/>
          <p:cNvSpPr txBox="1"/>
          <p:nvPr/>
        </p:nvSpPr>
        <p:spPr>
          <a:xfrm>
            <a:off x="457200" y="5486400"/>
            <a:ext cx="3549370" cy="530915"/>
          </a:xfrm>
          <a:prstGeom prst="rect">
            <a:avLst/>
          </a:prstGeom>
          <a:noFill/>
        </p:spPr>
        <p:txBody>
          <a:bodyPr wrap="none" rtlCol="0">
            <a:spAutoFit/>
          </a:bodyPr>
          <a:lstStyle/>
          <a:p>
            <a:r>
              <a:rPr lang="el-GR" dirty="0" smtClean="0"/>
              <a:t>Ας τα δούμε αναλυτικά ...</a:t>
            </a:r>
          </a:p>
          <a:p>
            <a:r>
              <a:rPr lang="el-GR" sz="1050" dirty="0" smtClean="0"/>
              <a:t>(κλικ: «Μητρική </a:t>
            </a:r>
            <a:r>
              <a:rPr lang="el-GR" sz="1050" dirty="0" smtClean="0"/>
              <a:t>πλακέτα» από το εμπλουτισμένο βιβλίο)</a:t>
            </a:r>
            <a:endParaRPr lang="el-G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9">
                                            <p:txEl>
                                              <p:pRg st="6" end="6"/>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9">
                                            <p:txEl>
                                              <p:pRg st="8" end="8"/>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9">
                                            <p:txEl>
                                              <p:pRg st="10" end="1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Επεξεργαστής (</a:t>
            </a:r>
            <a:r>
              <a:rPr lang="en-US" b="1" dirty="0" smtClean="0"/>
              <a:t>CPU </a:t>
            </a:r>
            <a:r>
              <a:rPr lang="el-GR" b="1" dirty="0" smtClean="0"/>
              <a:t>ή ΚΜΕ)</a:t>
            </a:r>
            <a:endParaRPr lang="el-GR" dirty="0"/>
          </a:p>
        </p:txBody>
      </p:sp>
      <p:sp>
        <p:nvSpPr>
          <p:cNvPr id="3" name="Content Placeholder 2"/>
          <p:cNvSpPr>
            <a:spLocks noGrp="1"/>
          </p:cNvSpPr>
          <p:nvPr>
            <p:ph sz="quarter" idx="1"/>
          </p:nvPr>
        </p:nvSpPr>
        <p:spPr/>
        <p:txBody>
          <a:bodyPr>
            <a:normAutofit/>
          </a:bodyPr>
          <a:lstStyle/>
          <a:p>
            <a:pPr>
              <a:spcBef>
                <a:spcPts val="0"/>
              </a:spcBef>
              <a:buFont typeface="Wingdings" pitchFamily="2" charset="2"/>
              <a:buChar char="v"/>
            </a:pPr>
            <a:r>
              <a:rPr lang="el-GR" sz="1800" dirty="0" smtClean="0">
                <a:latin typeface="Calibri" pitchFamily="34" charset="0"/>
              </a:rPr>
              <a:t>Βασικότατο εξάρτημα: ο «εγκέφαλος» του Η/Υ,</a:t>
            </a:r>
            <a:endParaRPr lang="en-US" sz="1800" dirty="0" smtClean="0">
              <a:latin typeface="Calibri" pitchFamily="34" charset="0"/>
            </a:endParaRPr>
          </a:p>
          <a:p>
            <a:pPr>
              <a:spcBef>
                <a:spcPts val="0"/>
              </a:spcBef>
              <a:buNone/>
            </a:pPr>
            <a:r>
              <a:rPr lang="en-US" sz="1800" dirty="0" smtClean="0">
                <a:latin typeface="Calibri" pitchFamily="34" charset="0"/>
              </a:rPr>
              <a:t>	</a:t>
            </a:r>
            <a:r>
              <a:rPr lang="el-GR" sz="1800" dirty="0" smtClean="0">
                <a:latin typeface="Calibri" pitchFamily="34" charset="0"/>
              </a:rPr>
              <a:t>υπεύθυνος για όλη τη λειτουργία του</a:t>
            </a:r>
          </a:p>
          <a:p>
            <a:pPr>
              <a:spcBef>
                <a:spcPts val="0"/>
              </a:spcBef>
              <a:buFont typeface="Wingdings" pitchFamily="2" charset="2"/>
              <a:buChar char="v"/>
            </a:pPr>
            <a:r>
              <a:rPr lang="el-GR" sz="1800" dirty="0" smtClean="0">
                <a:latin typeface="Calibri" pitchFamily="34" charset="0"/>
              </a:rPr>
              <a:t>είναι ένα </a:t>
            </a:r>
            <a:r>
              <a:rPr lang="en-US" sz="1800" dirty="0" smtClean="0">
                <a:latin typeface="Calibri" pitchFamily="34" charset="0"/>
              </a:rPr>
              <a:t>chip</a:t>
            </a:r>
            <a:r>
              <a:rPr lang="el-GR" sz="1800" dirty="0" smtClean="0">
                <a:latin typeface="Calibri" pitchFamily="34" charset="0"/>
              </a:rPr>
              <a:t> πάνω στη μητρική πλακέτα </a:t>
            </a:r>
          </a:p>
          <a:p>
            <a:pPr>
              <a:spcBef>
                <a:spcPts val="0"/>
              </a:spcBef>
              <a:buFont typeface="Wingdings" pitchFamily="2" charset="2"/>
              <a:buChar char="v"/>
            </a:pPr>
            <a:r>
              <a:rPr lang="el-GR" sz="1800" dirty="0" smtClean="0">
                <a:latin typeface="Calibri" pitchFamily="34" charset="0"/>
              </a:rPr>
              <a:t>επεξεργάζεται τα δεδομένα από το πληκτρολόγιο</a:t>
            </a:r>
            <a:endParaRPr lang="en-US" sz="1800" dirty="0" smtClean="0">
              <a:latin typeface="Calibri" pitchFamily="34" charset="0"/>
            </a:endParaRPr>
          </a:p>
          <a:p>
            <a:pPr>
              <a:spcBef>
                <a:spcPts val="0"/>
              </a:spcBef>
              <a:buNone/>
            </a:pPr>
            <a:r>
              <a:rPr lang="en-US" sz="1800" dirty="0" smtClean="0">
                <a:latin typeface="Calibri" pitchFamily="34" charset="0"/>
              </a:rPr>
              <a:t>     </a:t>
            </a:r>
            <a:r>
              <a:rPr lang="el-GR" sz="1800" dirty="0" smtClean="0">
                <a:latin typeface="Calibri" pitchFamily="34" charset="0"/>
              </a:rPr>
              <a:t> ή από τη</a:t>
            </a:r>
            <a:r>
              <a:rPr lang="en-US" sz="1800" dirty="0" smtClean="0">
                <a:latin typeface="Calibri" pitchFamily="34" charset="0"/>
              </a:rPr>
              <a:t> </a:t>
            </a:r>
            <a:r>
              <a:rPr lang="el-GR" sz="1800" dirty="0" smtClean="0">
                <a:latin typeface="Calibri" pitchFamily="34" charset="0"/>
              </a:rPr>
              <a:t>μνήμη</a:t>
            </a:r>
          </a:p>
          <a:p>
            <a:pPr>
              <a:spcBef>
                <a:spcPts val="0"/>
              </a:spcBef>
              <a:buFont typeface="Wingdings" pitchFamily="2" charset="2"/>
              <a:buChar char="v"/>
            </a:pPr>
            <a:r>
              <a:rPr lang="en-US" sz="1800" dirty="0" smtClean="0">
                <a:latin typeface="Calibri" pitchFamily="34" charset="0"/>
              </a:rPr>
              <a:t>o</a:t>
            </a:r>
            <a:r>
              <a:rPr lang="el-GR" sz="1800" dirty="0" smtClean="0">
                <a:latin typeface="Calibri" pitchFamily="34" charset="0"/>
              </a:rPr>
              <a:t>ι σημερινοί Η/Υ διαθέτουν συνήθως </a:t>
            </a:r>
          </a:p>
          <a:p>
            <a:pPr>
              <a:spcBef>
                <a:spcPts val="0"/>
              </a:spcBef>
              <a:buNone/>
            </a:pPr>
            <a:r>
              <a:rPr lang="el-GR" sz="1800" dirty="0" smtClean="0">
                <a:latin typeface="Calibri" pitchFamily="34" charset="0"/>
              </a:rPr>
              <a:t>      περισσότερους από έναν επεξεργαστές</a:t>
            </a:r>
          </a:p>
          <a:p>
            <a:pPr>
              <a:spcBef>
                <a:spcPts val="0"/>
              </a:spcBef>
              <a:buFont typeface="Wingdings" pitchFamily="2" charset="2"/>
              <a:buChar char="v"/>
            </a:pPr>
            <a:r>
              <a:rPr lang="en-US" sz="1800" dirty="0" smtClean="0">
                <a:latin typeface="Calibri" pitchFamily="34" charset="0"/>
              </a:rPr>
              <a:t>x</a:t>
            </a:r>
            <a:r>
              <a:rPr lang="el-GR" sz="1800" dirty="0" smtClean="0">
                <a:latin typeface="Calibri" pitchFamily="34" charset="0"/>
              </a:rPr>
              <a:t>αρακτηριστικά επεξεργαστή: </a:t>
            </a:r>
            <a:endParaRPr lang="el-GR" sz="1600" dirty="0" smtClean="0">
              <a:latin typeface="Calibri" pitchFamily="34" charset="0"/>
            </a:endParaRPr>
          </a:p>
          <a:p>
            <a:pPr lvl="1">
              <a:spcBef>
                <a:spcPts val="0"/>
              </a:spcBef>
              <a:buFont typeface="Wingdings" pitchFamily="2" charset="2"/>
              <a:buChar char="q"/>
            </a:pPr>
            <a:r>
              <a:rPr lang="en-US" sz="1600" dirty="0" smtClean="0">
                <a:solidFill>
                  <a:schemeClr val="tx1"/>
                </a:solidFill>
                <a:latin typeface="Calibri" pitchFamily="34" charset="0"/>
              </a:rPr>
              <a:t>    </a:t>
            </a:r>
            <a:r>
              <a:rPr lang="el-GR" sz="1600" dirty="0" smtClean="0">
                <a:solidFill>
                  <a:schemeClr val="tx1"/>
                </a:solidFill>
                <a:latin typeface="Calibri" pitchFamily="34" charset="0"/>
              </a:rPr>
              <a:t>εταιρία κατασκευής (</a:t>
            </a:r>
            <a:r>
              <a:rPr lang="en-US" sz="1600" dirty="0" smtClean="0">
                <a:solidFill>
                  <a:schemeClr val="tx1"/>
                </a:solidFill>
                <a:latin typeface="Calibri" pitchFamily="34" charset="0"/>
              </a:rPr>
              <a:t>Intel, </a:t>
            </a:r>
            <a:r>
              <a:rPr lang="el-GR" sz="1600" dirty="0" smtClean="0">
                <a:solidFill>
                  <a:schemeClr val="tx1"/>
                </a:solidFill>
                <a:latin typeface="Calibri" pitchFamily="34" charset="0"/>
              </a:rPr>
              <a:t> </a:t>
            </a:r>
            <a:r>
              <a:rPr lang="en-US" sz="1600" dirty="0" smtClean="0">
                <a:solidFill>
                  <a:schemeClr val="tx1"/>
                </a:solidFill>
                <a:latin typeface="Calibri" pitchFamily="34" charset="0"/>
              </a:rPr>
              <a:t>AMD)</a:t>
            </a:r>
          </a:p>
          <a:p>
            <a:pPr marL="725170" lvl="1" indent="-450850" algn="just">
              <a:buFont typeface="Wingdings" pitchFamily="2" charset="2"/>
              <a:buChar char="q"/>
            </a:pPr>
            <a:r>
              <a:rPr lang="el-GR" sz="1600" dirty="0" smtClean="0">
                <a:solidFill>
                  <a:schemeClr val="tx1"/>
                </a:solidFill>
                <a:latin typeface="Calibri" pitchFamily="34" charset="0"/>
              </a:rPr>
              <a:t>η γενιά του (</a:t>
            </a:r>
            <a:r>
              <a:rPr lang="en-US" sz="1600" dirty="0" smtClean="0">
                <a:solidFill>
                  <a:schemeClr val="tx1"/>
                </a:solidFill>
                <a:latin typeface="Calibri" pitchFamily="34" charset="0"/>
              </a:rPr>
              <a:t>Pentium IV, </a:t>
            </a:r>
            <a:r>
              <a:rPr lang="el-GR" sz="1600" dirty="0" smtClean="0">
                <a:solidFill>
                  <a:schemeClr val="tx1"/>
                </a:solidFill>
                <a:latin typeface="Calibri" pitchFamily="34" charset="0"/>
              </a:rPr>
              <a:t>Ι5, Ι7 κ.λ.π.)</a:t>
            </a:r>
          </a:p>
          <a:p>
            <a:pPr marL="725170" lvl="1" indent="-450850" algn="just">
              <a:buFont typeface="Wingdings" pitchFamily="2" charset="2"/>
              <a:buChar char="q"/>
            </a:pPr>
            <a:r>
              <a:rPr lang="el-GR" sz="1600" dirty="0" smtClean="0">
                <a:solidFill>
                  <a:schemeClr val="tx1"/>
                </a:solidFill>
                <a:latin typeface="Calibri" pitchFamily="34" charset="0"/>
              </a:rPr>
              <a:t>η συχνότητα λειτουργίας του (π.χ </a:t>
            </a:r>
            <a:r>
              <a:rPr lang="en-US" sz="1600" dirty="0" smtClean="0">
                <a:solidFill>
                  <a:schemeClr val="tx1"/>
                </a:solidFill>
                <a:latin typeface="Calibri" pitchFamily="34" charset="0"/>
              </a:rPr>
              <a:t>3,6 GHz, </a:t>
            </a:r>
            <a:r>
              <a:rPr lang="el-GR" sz="1600" dirty="0" smtClean="0">
                <a:solidFill>
                  <a:schemeClr val="tx1"/>
                </a:solidFill>
                <a:latin typeface="Calibri" pitchFamily="34" charset="0"/>
              </a:rPr>
              <a:t>4 </a:t>
            </a:r>
            <a:r>
              <a:rPr lang="en-US" sz="1600" dirty="0" smtClean="0">
                <a:solidFill>
                  <a:schemeClr val="tx1"/>
                </a:solidFill>
                <a:latin typeface="Calibri" pitchFamily="34" charset="0"/>
              </a:rPr>
              <a:t>GHz)</a:t>
            </a:r>
          </a:p>
          <a:p>
            <a:pPr marL="725170" lvl="1" indent="-450850" algn="just">
              <a:buFont typeface="Wingdings" pitchFamily="2" charset="2"/>
              <a:buChar char="q"/>
            </a:pPr>
            <a:r>
              <a:rPr lang="el-GR" sz="1600" dirty="0" smtClean="0">
                <a:solidFill>
                  <a:schemeClr val="tx1"/>
                </a:solidFill>
                <a:latin typeface="Calibri" pitchFamily="34" charset="0"/>
              </a:rPr>
              <a:t>ο μέγιστος αριθμός </a:t>
            </a:r>
            <a:r>
              <a:rPr lang="en-US" sz="1600" dirty="0" smtClean="0">
                <a:solidFill>
                  <a:schemeClr val="tx1"/>
                </a:solidFill>
                <a:latin typeface="Calibri" pitchFamily="34" charset="0"/>
              </a:rPr>
              <a:t>bits</a:t>
            </a:r>
            <a:r>
              <a:rPr lang="el-GR" sz="1600" dirty="0" smtClean="0">
                <a:solidFill>
                  <a:schemeClr val="tx1"/>
                </a:solidFill>
                <a:latin typeface="Calibri" pitchFamily="34" charset="0"/>
              </a:rPr>
              <a:t> που επεξεργάζεται ταυτόχρονα</a:t>
            </a:r>
          </a:p>
          <a:p>
            <a:pPr marL="725170" lvl="1" indent="-450850" algn="just">
              <a:buNone/>
            </a:pPr>
            <a:r>
              <a:rPr lang="en-US" sz="1600" dirty="0" smtClean="0">
                <a:solidFill>
                  <a:schemeClr val="tx1"/>
                </a:solidFill>
                <a:latin typeface="Calibri" pitchFamily="34" charset="0"/>
              </a:rPr>
              <a:t>           </a:t>
            </a:r>
            <a:r>
              <a:rPr lang="el-GR" sz="1600" dirty="0" smtClean="0">
                <a:solidFill>
                  <a:schemeClr val="tx1"/>
                </a:solidFill>
                <a:latin typeface="Calibri" pitchFamily="34" charset="0"/>
              </a:rPr>
              <a:t>(32, 64 </a:t>
            </a:r>
            <a:r>
              <a:rPr lang="en-US" sz="1600" dirty="0" smtClean="0">
                <a:solidFill>
                  <a:schemeClr val="tx1"/>
                </a:solidFill>
                <a:latin typeface="Calibri" pitchFamily="34" charset="0"/>
              </a:rPr>
              <a:t>bits)</a:t>
            </a:r>
            <a:endParaRPr lang="el-GR" sz="1600" dirty="0" smtClean="0">
              <a:solidFill>
                <a:schemeClr val="tx1"/>
              </a:solidFill>
              <a:latin typeface="Calibri" pitchFamily="34" charset="0"/>
            </a:endParaRPr>
          </a:p>
          <a:p>
            <a:pPr>
              <a:spcBef>
                <a:spcPts val="0"/>
              </a:spcBef>
              <a:buNone/>
            </a:pPr>
            <a:endParaRPr lang="el-GR" sz="1800" dirty="0" smtClean="0">
              <a:latin typeface="Calibri" pitchFamily="34" charset="0"/>
            </a:endParaRPr>
          </a:p>
        </p:txBody>
      </p:sp>
      <p:pic>
        <p:nvPicPr>
          <p:cNvPr id="17413" name="Picture 5"/>
          <p:cNvPicPr>
            <a:picLocks noChangeAspect="1" noChangeArrowheads="1"/>
          </p:cNvPicPr>
          <p:nvPr/>
        </p:nvPicPr>
        <p:blipFill>
          <a:blip r:embed="rId2"/>
          <a:srcRect/>
          <a:stretch>
            <a:fillRect/>
          </a:stretch>
        </p:blipFill>
        <p:spPr bwMode="auto">
          <a:xfrm>
            <a:off x="6096000" y="1600200"/>
            <a:ext cx="2143125" cy="2143125"/>
          </a:xfrm>
          <a:prstGeom prst="rect">
            <a:avLst/>
          </a:prstGeom>
          <a:noFill/>
          <a:ln w="9525">
            <a:noFill/>
            <a:miter lim="800000"/>
            <a:headEnd/>
            <a:tailEnd/>
          </a:ln>
          <a:effectLst/>
        </p:spPr>
      </p:pic>
      <p:pic>
        <p:nvPicPr>
          <p:cNvPr id="17414" name="Picture 6"/>
          <p:cNvPicPr>
            <a:picLocks noChangeAspect="1" noChangeArrowheads="1"/>
          </p:cNvPicPr>
          <p:nvPr/>
        </p:nvPicPr>
        <p:blipFill>
          <a:blip r:embed="rId3"/>
          <a:srcRect/>
          <a:stretch>
            <a:fillRect/>
          </a:stretch>
        </p:blipFill>
        <p:spPr bwMode="auto">
          <a:xfrm>
            <a:off x="6172200" y="4038600"/>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Μνήμη Η/Υ</a:t>
            </a:r>
            <a:endParaRPr lang="el-GR" b="1" dirty="0">
              <a:solidFill>
                <a:srgbClr val="FB19BA"/>
              </a:solidFill>
            </a:endParaRPr>
          </a:p>
        </p:txBody>
      </p:sp>
      <p:sp>
        <p:nvSpPr>
          <p:cNvPr id="18436" name="AutoShape 4" descr="data:image/jpeg;base64,/9j/4AAQSkZJRgABAQAAAQABAAD/2wCEAAkGBxQTEhQUEhQWFRUVFBcYFhcXGBgcGRgXFhQXFxUYFxoYHSggGRwlHhQXITEhJSkrLi4uHB8zODMsNygtLisBCgoKDg0OGxAQGiwkHCYsLDAsLDcsLCw3LCwsLCwsLzYsLCwsLCwsLCw3LCwsLCwsNCwsLCwuLCwsLCwsLCwsLP/AABEIAOEA4QMBIgACEQEDEQH/xAAcAAEAAgMBAQEAAAAAAAAAAAAABQYDBAcCAQj/xABEEAACAQIDBAcFBgQFAQkAAAABAgADEQQSIQUGMUETIlFhcYGhBzJykbEUI0JSgvAzorLBFUNiktHhFlNUY5Sjs8LU/8QAFwEBAQEBAAAAAAAAAAAAAAAAAAECA//EACYRAQEAAgIABQMFAAAAAAAAAAABAhEhMQMSE0FRMqHwImFxsdH/2gAMAwEAAhEDEQA/AO4xEQEREBERAREQEREBERAREQEREBERAREQEREBERAREQEREBERAREQEREBERASM3j2l9nw9SpfrWsvxNoPlx8pJzmvtR2tdloqdEF2+Nhp8l/qMJleEZh95tpJSNYFmog2zMFI45eJ6x10uNLyQ2T7R67sFOHWoeeTMthzZj1gFHM8BKNSxNZkFBWdkLXFMEkE8dFHz9ZPbM3NxR62cUbixsSWseRyaW7rxqs/wvdbfujSIFemyZiwBVkdTlNidCGA7LjWb+D3ywVT3a6j47r/AFACc8x+5GIdi/TLUY8S+YE+J1kRit0MWn+VmHahU+l7+kSccrdu5YfFI4ujq47VYH6TNPznVw9akbstSmRzIZfUzdwe9eMp+5iKngzZh8muJdHmrv8AE43hPaZi0tnFOp4rY/ykD0k1hfawn+bh2HejA+hA+sh5nSolOwntKwD+870/jQ/VMwk7g94sLVNqeIpMfy51zf7Sb+kLuJSIBiFIiICIiAiIgIiICIiAiIgIiICIiBgxuJWlTeo3BFLHyHCcH2zjGrVWZtSzEnxJ5fSdJ9pm1clJaIOr9ZvhU9Ueba/plH3J2f02JVmF1pfeN3kHqDza2nYDLGLzV13W3bFBVBH3rgdI3MX1KjuHqR4WteKYIuVdJj2anFz4f8zFinuxkbaDo17hj5z4Kj87GbBM8mBiFb8wmji9kYWqLVKNNrm+qDiL2NxrfU698kGnhkECs4jcHCNfoy9Mn8lUm3gKmYekiMV7OG/y8QT3VKYPqhH0l4amJiZCOBI85dmnNH3PxlFw4pUa4W/VznW4sLq2Xhe/vSK3mfGVCOlw9ZFBBtlap1soUsXXMTcAcTYcp1t69Qc7+Os16mOI95FPhcSam9prjTieD25Wom1KvUpkfhV2U+YBEu+72+2OyMz4xSApIVxSZgEIzs4OVrWPVCkljLNiq2HqXFWlcf6lVh6iQeJ3b2bU4ItM/wCgtT9FNos30kxkZcP7ZKqsQ9CnVUEgMpakWF9DlOe1xraWTY/tXw1Zgho11axNlUOLAXJ0N/SUatuBRbWliHHcSjj6A+sw091cXQuKT0nUm5V0GtgQL3U6a8L2i9cGrt13Db8YFzb7QqNppVDUzrw/iAScw2Lp1Bem6uO1WDD0n5nx2wMWCWdGc/mBDeHO/lPuDxVOgvXpVBV43YW6wbqhSCrItr34km3ADWXchuv07E/NOzt8ccjAU8U6gtYZ3LItzz6TNYCXBvaZiqCqWqUa5IGhQdaxIchqTgKumhK3PZFuuCV2aJyzZftgD3FTCt1QWJpuDoOJswHb2zomxNqpiqCVqYYK4Ng1gwsxUg2JHEHnLtZdt+IiFIiICIiAiJW9/drdBhWsbPU6i9oFuuflp4kQluopntMRftJOe5KLcX922gHdzNu+S+4+zujwykjr1jnPw8KY+RLfqnPti4ZsViEpXNmbrHsUdZz45QZ2nAUxe4FgvAchyUeAH0jpMZ7t1+ogHd6yOYzPiqlzNcw08meSJ9nyB5M8kz2xmMiB8MxsJ7M8GBhZZqV0m65mrVECNr0xIvE4UG+kmqyzQrLAgauBHEXHhMSPVT3arjzvJWqJo1hAy4fbzr/EAqDvFj8xN7G1qNWlmAGUmxVtbHz4iVzGVAi3MjsVtDJSax0y5rd9xl+kDS3i2UKRzp7pOo7L8PL/AJEhRLFvLiQ2DD/mC28bg+ljK9sxlZk6Q2S4zGxOg1I6uuvDSXbFjawuEYlSVbLe1yDa4F7X7Z3j2e4oiilEDRB6kksfmTOVYbEDEVVYXsLk3vfMTwuWJYABFBOthOxblYHJTzczOeNtu61JpZ7xETavsREBERATivtR250uJNNT1aXUHxX+8Pz0/TOq7z7VGGw1WrzVbJ3u2i+pv4Az869etVCrdndwq9pZjYfMmWMZd6dE9mWz7JUrkauejT4RZqh8zlHk06QnVUDzPiZG7G2ctGnTpLqtJAt+0jVm/UxJ85u1nkajwxmMifWM8wpPhM1dq7Rp4ejUrVTlSmpZj3DkO0k2AHMkSvU3Y0Gx+PBCohrU8Nc5KSqM9MuP8ysbA3PumwUA3JCebaVMmoqMKj07B6dMqXUngCpIy+dppVMfiSOphLHsq16af/EKko+yt4qtDDYesMPQbGbRxB6qL0eemCQHcre5LPfMeT3PAmWbY29hqYh8LicO2GrJSNUjOlRMgIuc68OIOogbLYvH/wDhcN/6p/8A88wttnFp/E2e5HM0K1Kp6Pkb0mnuLvh9u6cPkVkclFAcHofwu5N1vrbQj3SbSy0sUj36N0e3HKwa3jY6QIbC714ao/Rs7Uap4U66NSY+GcAN5EyUqCROPx+ExFWtg6yioaSZ6ishKqCFNw3JuuvDXslf2biXwOMpYQu1XC4lScMzG70iNejudWXUAfEvfAtlRZpVlm/VE0q0CMxCyNr8ZK4qRWKNlJgVbeLE3Nhy0kC9Y1CKY1zsB5DS/wBT5zf2u/E8zw+g/ufKY91MMGqtUPu0x+/SRXrfHFALSw68KYufEiw9Af8AdIrCroJhxlc1azP+ZifLl6WkpgMOSQbGw+vIectuptzy+F13MwF7acSB8uPqT8p3HZtDIijunPPZ/szVf9IHz5n5zpqiTGajb7ERKEREBETBjsUtKm9RzZUUs3gouYHLvbJtu7JhlOiDO/xMOqPJST+qQfst2VnxDV2HVoL1e+q4IX5LmPccsre18c2Ir1Kr8XYse7XgPAaeU7DuXsf7PhaVMizt95U+NwDY/CoVf0mVzx5u0+mi+P0ExForP++7lMBeR0eyYM8Zp6vApftdv/h97ZkFeiai9qZuHm+QSY27gqe0sE1OnVK066oy1FF+DB1uOYutiPGS2Lw6VEanUUMjqVZTwKnQic5fd7aGzGZtnN9ow5NzQfVlvx0uLn/UpBOlwYFgp7qn/EaWIJT7Ph8MKWHpgtmRgMtyLZeDPqDyXslXx+ycYtLa2Kei3T4hhSpoCGYYfMFZlyE3+7yiw16hNpvYX2qU1ITF4ath35i1wPFWyuPkZNYb2gbPfhiAvxpUT+pQIFK3iqhdmbOoU2NKhVbJWqVFZBmU9cVALEIXNRj8PGbOy9lOmNoV6KYKlToK32lsJWurUmRipqIbEe4bcbnX8N5bsZvTs2opSpiMO6HirlWBHeDxkE239i0EqJT6ICqhWoKNF+spBBUsq8NTzgePZwcyYvH1iF+0VmN2IAWmhJ1J0ABYr+gTXXE/4ltOi9EE4bBZiattHqNY2XzVPIE8xeXTdDCYihhcy1ehp070qTNl/iHPmqBdc5v2jn3yw4bCpSQU6SKiLoFUAAeQgfHM1Kwm5UE063CBG4oyI2ktxlHEyXr8ZqZB95Ubgin0EDm28DAOQOC6eZ/Z+c2rdBs8ng1Y277Nx/lBmrXwxq1lXm73PgdfpPu+uJBqrRX3aS2t/qNifTL6xBDYNec6DuzdqOUaqXGlua5T9bSi4dNAJ2HcrBqhpU2HBQT8Tan62mcpLZKzjbva97nYHJSBI1Mscx0KYAAEyTTRERAREQE597X9s9HQXDqetVN2+BTp82t/tM6ATPzzvttn7Xi6jg9W+VPgXRfnq36oYzvGnrcfZf2jFIGF0X7x/gQiynuZiq+ZnakOhPM6fPj+++Uv2cbL6PDmqferkEd1OmSF/wBzFj4ZZcMS1h4C3nzlq4zUa9WrrPHSTXLRm1kaY9sbYp4al0tUm2YKoUFmd2NlRFGrMez/AImlht43zotXBYmitRgquQjqCxsOk6J2NPxIsOZEjcUem2rRpt7mEw7V7dtWq3Robc8qhjfkTJfebbBw1A1FXPUZkp0kOmerUYKgPdrc9wMCZvPhlN2hXxeEOHqVMUK/S4ilReiaVNV+9Nj0JUBgV1PWJuBrNwbwYipVrrhcMlWnQq9EXavkLOEVnCjoyOqWy6nlAsGKw6VBlqIrr2OoYfIiQdfcvANxwtIfAMn9BE+V98KC5zlrPTpkipVp0XekhX3wXA62XmVBAm9j8cSlE0Gpk1qiBCwLKyMpdmGVhwpqzjttbncBDn2fbO4/Z/8A3K30zzZo7oYBPdwtE2/Ouf8ArvPezNvGq6IaTDOXKuPcNIIrJVBNrhs6iwvlJFzwvu7R2hTo9H0jW6WotNLAkl2vlFlB7DrwEDOfKY2MwjadEu1MVaZdTZkzrmB71vcfKZnMDAxmtiJtGaldoEfXawJkbt5smGVOdVtfhXrMf6R5mSVUXZV7Tc+Alb3oxeaq9vdpjox4jWofG+kCH2UoFSrXb3aan6XPpaU0u1WqWOrMxPmx4estO3anQ4NU/FWa58Bqf/qPORm5+EzVgx4IC9ri5I0RVzKwZixFltrJbqbEzgdg5MSilgVXVgSuYZBdrhSRa+gN51TcjB5nLmUfAm9RwCTlApj3raG9QhWAKXbTLYAZdJ1zdLBZKQ7TMYbvNNSdJ4CfYidAiIgIiIFW9o+2fs+Cexs9X7te3rDrnyW/mROJ7EwJxFZKS8ajBb9gOrN5KCfKWb2q7Z6fFmkp6lAZB8Zsah+dl/TJD2W7K1qYhvw/dU/iNmqnyGVf1NEcvqydCwdBVyqgsqKFUdiqAFHoJrbQflJFBlQt28PAfs+khqz3JMOrWaeVnppiMDR2psJKzrWz1KVZFyirRfK+Qm5RrghlvrZgZh2jsB3o0lTEO1WjXWvTqVsr3dQRldVCjJZiNLEcZLBvCew0CEqbPxLuuIxBpVGw6u2HoUQwRqxQgM7VTqeQGgF73n3A7PrYXZbol2xXQVXNrEtiKgZ24cTmNh4CT4PbPYgc/wBimgcPTwuH2m9NnpdF9ndKTFWdbOoQotRTmLH3petnYFaNGlRXVaVNUF+YVQtz42mfTsgmBj6BQQ1hcLlBHJbgkDsGg+QkHTx9SptB6SN9zh6C9KLDrVqxugJtplRc2h/FJ+0g8FsyphqeIKFatetVerd7opZrBFNsxCqoAsOzleBpb2tQJWl9mpYnE1b9EjopsOBq1CRdEXt4ngJt7ubGGEoCkGLG5ZjwGZuORfwoOAUfW89bC2P0AZ6jdLiKtjWqkcTyRR+GmvALJMwMLzTqzaqmRu0K+VSflA1WxIRalY8EBt4jgPM2EpxpFyiE3LG7d5PWcn0Eltu4wZKdIcznfwXUA+JI+Uj6Vfo1q1j+BSB3tx+thCqtvhiukxBUcKYCDy1b1NvKWPdnDdDhzUKnr3fUNYqmlMFSyrUUub3BJFh26U7Z9BqtTtZmsOGrMe/TUmX3baBEWjTsLsEAAS/U6t2C3KsWLtcNYgXnLxbxpI39xsCXKn8zX8hoP7nznbMJSyqB2CUT2f7NA1tooAHgOE6AJ0xmpofYiJQiIgJF7zbVGFw1WseKr1R2udEHzI8ryUnKfbLtrWnhlOidd/iYEID4Lc/qEM5XUc361R72LMzebMx08SSfWd42FsnoKNKgOKKAxHNz1qjf7ix8LTk3s2oLUxyZh/CVqoHIstgnyZw3lOr7U2g1JC6jl1j+Uc28BLUwmo2dq4oE5F4DSRbyKr7fpA2BueZ757pbTVucjbecTCRC4gHmJ8NQQPhM+q08sYUwNhXmRHmBWmRDAzgxPE+3gejPB1n28+MYGN54JnsmYah74GGq8q+8WNswW/efrLDi6gAJPKc027tC7sf34fOw84GtXxxeqzfpHly+c+711+joU6IOrddvLh/Mb+U19gYYvWUcQup/fjNLeGv0uKa2oUhR4Lp9c0CX3GwN3z80UlRpcs3VWylWz21NgL6SeC9LirL7lFQq6sbfhUDNqBbMbcs097BomjhC1iMw6Q3FS2pyUQVuo1N2DqTw8JIbjYDOwJ/G2Y+HBfQCcfqzXqOobsYPo6S98mpjw6WUDsEyTshERAREQMOMxK0qb1HNlRSzHuUXP0nHd4q6NhKlWsA7Vm6W2YWFarpSCOiEk06aktSdhxEvW/1R6opYKiQHxDEsTwWnT6xJtyJA8bEThWMqVVzUajOAlRr0yxyq46rHLewbS15LN1nfKU3K2qMNi6bubI10c9itwPkwU+AM7f0SVFINmR1IPMFWFjw4ggz85AyW2ZvnjMGLUmD0/wAlQFgO3LqCPI27rzVJXreDdCtgqjCn0hp3OVkvw5ZgJpYXbmIpnSqD3Oo/6H1luwftjU6YnCedNwf5XAH80lE3v2NiP4g6Mn/vKRHzZQV9ZlpVsNvtWX36KN3oxHoc0k6G/wBR4OlRD22BHob+kl03V2XidcNXQn/y6in0vInbXs7NJGcYhQii5NTgB4wJHDb2YV+FdATwzHKfk1pJUscDqCD3jX6ThOKroSbAHXQhSP7i3yMxUauXVGZD2qbf8fWB+gBjZsLjROHYHb+JUgCuzDsbrepB+sm6e91VRcqreFwf7/SB12njAeczLXE5ON9VFs4ZL9liP35SSwm99JuFUeeh+RlHSek8J5Zu+U2lvD2WM2qe8A5wLKxmCo0i6W2VPOZmxYMDQ3lxWSiTOVV62bzN/If9T/LLxv8A4q1IAHUyg0VLFVHFiFH0+tzIqw7LfoMLVr8GYWTx91fU3kFu7gTWqqq3JdgBYXPebc7DXykrvnV6NKWHXgFDN9F+jGb24+AHXdgLKoUZsmUM+gLZtQALm4BtJldTadprbxUinSS3WNhYDRAMihbszoMoYlSeJl+3CwFhmt4SgUfvsUSNQllXUHjoLEAX6oHLnOybvYTo6SjumPCnG1qVERE6oREQEREDl3tApYyjjDiaDNY01UMuTqge8lmvcXGbhznPNpYupVrivVuKmZWJyKt2S1ja2W+g5WPZO87xbI6dbSm4rdCqOGs5+S73KcK3j9sYautTPSIZlr5WalTchqmUqQy5TnuD1iLKNAOcoj0iOIInSa+wai8U9JqvhSPepg+IkxmeP7lkvu5u9BTxE13wC8tJ0ars6g3vUreH7E0qu7dFvddl8f2Jr1PmVPLfZQjgTwuPEi9u+YHxFXLlYEi4IzFzlI7Bmy+hl0xO7DjVXVhNrYFGlTDriqaMDUplSaZY2DEOCysGVQNbAEtw4SXxcNcEl93NbT5lnVDu9gKoADAMRTHVqWZiaxRmCVwLMwy2QNZBqSfxaGM9ni2ulQi4/GjBRasab3qIWUKmhLmwN9Ly+piunObT30rcLkjsOv1lpxO42IF8mWpbjkZSReoaa3W4brMNBa/cNZDY3YlakSKlNlsWGoI9w5Wtca2OhtzmpZehpnFMeP78uHpNrZGHatVCJTLsQxsOxVLE6W7Oyab0SOIM393tsVMHXWvStmCstiLgh1KkMLi41B4jhxlE39hZOKVE8jPSVmHCpfxk/g/agp0rYZT8Df2qAf1SSp7xbLrjrr0ZI/HTNv8Act19ZBWKWPqDlfwP9puLvCRpqPGWCnu/gK4vQrA/A6n0mpjNy3H8KrfuYQIj/DnxdR1qNYpTLIBwJtp4Aesi91MIGxILe7SFz48BLQiV6Lh2VbhcpIIA4cTKxitooi1FpsGaoSXZeGvFUP8AfgPHSBG7UxX2jFO/ItZfhGi+gv5mX7ZlqGEBB1yl7q2geoLLZkW4ZaYJKM1tRKXu7gOlrIpsASL8QAo1bUAkC19baS77xVC7U6WvXOYg57hbaC7WDWRbBso4+M5+LeoRJ7ibPzMpI4nMfPh6WE6/SWwAlP3EwNlzkS5zpJqaCIiUIiICIiAnwifYgY3oKeIE1K2yabcVE34gV3E7qUm4C0icVuUPwmXiIHMMTujVXhrIjFbvuOKfvynZSsxvh1PECS4y9rvThWI2P8QmkNnVU1pvbhwJXgcw4dh18Z3evsik3FRIzE7p0m4C0x6WPsb+XHHx+MX3r1AA9swVyOkYM5BtmBJUa3uOVtJk/wC1DAEPSy3Diys6KCzKy2Rsy5VIvktZr6879JxW5P5TIfF7o1RyuJi+D8X8+y7VHEbRwlXOXTU9MQWpIWOfKR1qTKS9wQDayj5nXxOwMFVLZCqm9S2WqOIph00rqD0YOYFr3J4C3uzWL3Wt71L5C30kVX3dA4F19RJ5M8ev7OKj8XuGq5jTc2voHpve3RdIuqZhmbWyDW1ibcJFPubWv92FqagA0qitc9H0htrfReJ4X0vJtdmVqZvSqWsSRYshuRYkZediRxmQY3FLbMvSAZRZlVwQgIVeF8ozHS/949TOdz7f4eX82puI2XVSxdWXQEF0I0YXU3Yc7G02MNtDEpwqVCOwVH/5t6S77O2vUJX7s3U0zdXZTdLhmKtmVmZTl1FgALAWBGXo6RA6XDkWFMa0g2iubgPSIIGU3ZiLt6SzxpUuNUDGYyrV965+Jnbzsxy+k8YbBHnLv/hOFfg2U2/C9ibVcrEpVAILKRlQE25ntgsdh+jqOn5WIFyCbX0vlJF7W4TtjlKxdpbc6ioZ7Gz5QqgFg1ieuwsQDZQdCdfru7MXpsS7gAAEKoAsNbE2W5tplFr9srlOnazMDlsTe2hC8bHnrpOhez/ZhJTMNfeb4mNz9bTFx/WuN4dL2HhclJR3SRnmmthPU6KREQEREBERAREQEREBERAREQEREBPhWfYgYnw6niBNOvsak3FRJGIFbxO6VJuAtIjFbk/lMvcQOXYndOqvAXmjUwFdOR+v1nXisxPhlPECS4y9xZbHG6wJ99AfETUqYKi3Gnl8J2OvsWk3FRIvE7o0m4aTHpY+3BvfbkuJwNyigkoGGhvYLfMQOy5AnU9x8DlTMec06m5VjcGW7ZuF6NAvZLjj5UbcRE2EREBERAREQEREBERAREQEREBERAREQEREBERAREQEREBERAREQEREBERAREQEREBERAREQEREBERAREQEREBERAREQEREBERAREQEREBERAREQ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Rectangle 6"/>
          <p:cNvSpPr/>
          <p:nvPr/>
        </p:nvSpPr>
        <p:spPr>
          <a:xfrm>
            <a:off x="2971800" y="1600200"/>
            <a:ext cx="31242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Μνήμη Η/Υ</a:t>
            </a:r>
            <a:endParaRPr lang="el-GR" dirty="0"/>
          </a:p>
        </p:txBody>
      </p:sp>
      <p:sp>
        <p:nvSpPr>
          <p:cNvPr id="8" name="Rectangle 7"/>
          <p:cNvSpPr/>
          <p:nvPr/>
        </p:nvSpPr>
        <p:spPr>
          <a:xfrm>
            <a:off x="457200" y="2819400"/>
            <a:ext cx="2590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smtClean="0">
                <a:solidFill>
                  <a:schemeClr val="bg1">
                    <a:lumMod val="20000"/>
                    <a:lumOff val="80000"/>
                  </a:schemeClr>
                </a:solidFill>
              </a:rPr>
              <a:t>Κύρια ή Κεντρική</a:t>
            </a:r>
            <a:endParaRPr lang="el-GR" b="1" dirty="0">
              <a:solidFill>
                <a:schemeClr val="bg1">
                  <a:lumMod val="20000"/>
                  <a:lumOff val="80000"/>
                </a:schemeClr>
              </a:solidFill>
            </a:endParaRPr>
          </a:p>
        </p:txBody>
      </p:sp>
      <p:sp>
        <p:nvSpPr>
          <p:cNvPr id="9" name="Rectangle 8"/>
          <p:cNvSpPr/>
          <p:nvPr/>
        </p:nvSpPr>
        <p:spPr>
          <a:xfrm>
            <a:off x="5638800" y="2819400"/>
            <a:ext cx="2590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b="1" dirty="0" smtClean="0">
                <a:solidFill>
                  <a:schemeClr val="bg1">
                    <a:lumMod val="20000"/>
                    <a:lumOff val="80000"/>
                  </a:schemeClr>
                </a:solidFill>
              </a:rPr>
              <a:t>Περιφερειακή</a:t>
            </a:r>
            <a:endParaRPr lang="el-GR" b="1" dirty="0">
              <a:solidFill>
                <a:schemeClr val="bg1">
                  <a:lumMod val="20000"/>
                  <a:lumOff val="80000"/>
                </a:schemeClr>
              </a:solidFill>
            </a:endParaRPr>
          </a:p>
        </p:txBody>
      </p:sp>
      <p:sp>
        <p:nvSpPr>
          <p:cNvPr id="10" name="Rectangle 9"/>
          <p:cNvSpPr/>
          <p:nvPr/>
        </p:nvSpPr>
        <p:spPr>
          <a:xfrm>
            <a:off x="523884" y="4191000"/>
            <a:ext cx="83820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lumMod val="20000"/>
                    <a:lumOff val="80000"/>
                  </a:schemeClr>
                </a:solidFill>
              </a:rPr>
              <a:t>RAM</a:t>
            </a:r>
            <a:endParaRPr lang="el-GR" b="1" dirty="0">
              <a:solidFill>
                <a:schemeClr val="bg1">
                  <a:lumMod val="20000"/>
                  <a:lumOff val="80000"/>
                </a:schemeClr>
              </a:solidFill>
            </a:endParaRPr>
          </a:p>
        </p:txBody>
      </p:sp>
      <p:sp>
        <p:nvSpPr>
          <p:cNvPr id="11" name="Rectangle 10"/>
          <p:cNvSpPr/>
          <p:nvPr/>
        </p:nvSpPr>
        <p:spPr>
          <a:xfrm>
            <a:off x="1971684" y="4191000"/>
            <a:ext cx="9144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1">
                    <a:lumMod val="20000"/>
                    <a:lumOff val="80000"/>
                  </a:schemeClr>
                </a:solidFill>
              </a:rPr>
              <a:t>ROM</a:t>
            </a:r>
            <a:endParaRPr lang="el-GR" b="1" dirty="0">
              <a:solidFill>
                <a:schemeClr val="bg1">
                  <a:lumMod val="20000"/>
                  <a:lumOff val="80000"/>
                </a:schemeClr>
              </a:solidFill>
            </a:endParaRPr>
          </a:p>
        </p:txBody>
      </p:sp>
      <p:sp>
        <p:nvSpPr>
          <p:cNvPr id="12" name="Rectangle 11"/>
          <p:cNvSpPr/>
          <p:nvPr/>
        </p:nvSpPr>
        <p:spPr>
          <a:xfrm>
            <a:off x="4029084" y="4114800"/>
            <a:ext cx="1143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Σκληρός Δίσκος</a:t>
            </a:r>
            <a:endParaRPr lang="el-GR" dirty="0"/>
          </a:p>
        </p:txBody>
      </p:sp>
      <p:sp>
        <p:nvSpPr>
          <p:cNvPr id="13" name="Rectangle 12"/>
          <p:cNvSpPr/>
          <p:nvPr/>
        </p:nvSpPr>
        <p:spPr>
          <a:xfrm>
            <a:off x="5257800" y="4114800"/>
            <a:ext cx="10668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Δισκέτα</a:t>
            </a:r>
            <a:endParaRPr lang="el-GR" dirty="0"/>
          </a:p>
        </p:txBody>
      </p:sp>
      <p:sp>
        <p:nvSpPr>
          <p:cNvPr id="14" name="Rectangle 13"/>
          <p:cNvSpPr/>
          <p:nvPr/>
        </p:nvSpPr>
        <p:spPr>
          <a:xfrm>
            <a:off x="6423950" y="4114800"/>
            <a:ext cx="9144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CD, </a:t>
            </a:r>
          </a:p>
          <a:p>
            <a:pPr algn="ctr"/>
            <a:r>
              <a:rPr lang="en-US" dirty="0" smtClean="0"/>
              <a:t>DVD</a:t>
            </a:r>
            <a:endParaRPr lang="el-GR" dirty="0"/>
          </a:p>
        </p:txBody>
      </p:sp>
      <p:sp>
        <p:nvSpPr>
          <p:cNvPr id="15" name="Rectangle 14"/>
          <p:cNvSpPr/>
          <p:nvPr/>
        </p:nvSpPr>
        <p:spPr>
          <a:xfrm>
            <a:off x="7696200" y="4114800"/>
            <a:ext cx="1143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Flash (USB sticks)</a:t>
            </a:r>
            <a:endParaRPr lang="el-GR" dirty="0"/>
          </a:p>
        </p:txBody>
      </p:sp>
      <p:cxnSp>
        <p:nvCxnSpPr>
          <p:cNvPr id="17" name="Straight Arrow Connector 16"/>
          <p:cNvCxnSpPr>
            <a:stCxn id="7" idx="2"/>
            <a:endCxn id="8" idx="0"/>
          </p:cNvCxnSpPr>
          <p:nvPr/>
        </p:nvCxnSpPr>
        <p:spPr>
          <a:xfrm rot="5400000">
            <a:off x="2724150" y="1009650"/>
            <a:ext cx="838200" cy="278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9" idx="0"/>
          </p:cNvCxnSpPr>
          <p:nvPr/>
        </p:nvCxnSpPr>
        <p:spPr>
          <a:xfrm rot="16200000" flipH="1">
            <a:off x="5314950" y="1200150"/>
            <a:ext cx="838200" cy="240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942984" y="33147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1" idx="0"/>
          </p:cNvCxnSpPr>
          <p:nvPr/>
        </p:nvCxnSpPr>
        <p:spPr>
          <a:xfrm rot="16200000" flipH="1">
            <a:off x="1666884" y="34290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2" idx="0"/>
          </p:cNvCxnSpPr>
          <p:nvPr/>
        </p:nvCxnSpPr>
        <p:spPr>
          <a:xfrm rot="5400000">
            <a:off x="5348292" y="2528892"/>
            <a:ext cx="838200" cy="2333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010284" y="3124200"/>
            <a:ext cx="838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5400000">
            <a:off x="6488575" y="3669175"/>
            <a:ext cx="838200" cy="53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15" idx="0"/>
          </p:cNvCxnSpPr>
          <p:nvPr/>
        </p:nvCxnSpPr>
        <p:spPr>
          <a:xfrm rot="16200000" flipH="1">
            <a:off x="7181850" y="3028950"/>
            <a:ext cx="838200"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15200" y="4572000"/>
            <a:ext cx="372218" cy="369332"/>
          </a:xfrm>
          <a:prstGeom prst="rect">
            <a:avLst/>
          </a:prstGeom>
          <a:noFill/>
        </p:spPr>
        <p:txBody>
          <a:bodyPr wrap="none" rtlCol="0">
            <a:spAutoFit/>
          </a:bodyPr>
          <a:lstStyle/>
          <a:p>
            <a:r>
              <a:rPr lang="en-US" dirty="0" smtClean="0"/>
              <a:t>…</a:t>
            </a:r>
            <a:endParaRPr lang="el-GR" dirty="0"/>
          </a:p>
        </p:txBody>
      </p:sp>
      <p:sp>
        <p:nvSpPr>
          <p:cNvPr id="11266" name="AutoShape 2" descr="data:image/jpeg;base64,/9j/4AAQSkZJRgABAQAAAQABAAD/2wCEAAkGBxQTEhQUEhQWFRUXFxwYFxUXFxYcHRwaGhcaHRcaGhkYHCggHRolHRYYITEhJSkrLy8wGiAzODMsNygtLisBCgoKDg0OGxAQGywkICQsLCwsLCwsLCwsLCwsLCwsLCwsLCwsLCwsLCwsLCwsLCwsLCwsLCwsLCwsLCwsLCwsLP/AABEIAKoBKAMBIgACEQEDEQH/xAAcAAEAAgMBAQEAAAAAAAAAAAAABAUDBgcCAQj/xABEEAABAwIDBAgEAwUHAwUBAAABAAIRAyEEEjEFQVFhBgcTIjJxgZFCUqGxwdHwFGJyguEVI0OSssLxM1OiJERjg9II/8QAGAEBAQEBAQAAAAAAAAAAAAAAAAECAwT/xAAlEQACAgICAQUBAAMAAAAAAAAAAQIRAyESMUEEEzJRYSIUcYH/2gAMAwEAAhEDEQA/AO4oiIAi8vcAJJgDUleWVmnRwPkQgMiL4vqAIiIAiIgCIiAIiIAiIgCIiAIiIAiIgCIiAIiIAiKk290qwuEH99VAd/2295/+UaesIG6LtR8bjadJpfVe2m0aue4NHuVybb/W1UcCMJTFMfPUhzvPKO6Pdy5/tbadau/NXqvqujVziQJG4aD0AUs4yzxX6de6Qda2GpS3DNdXfpN2MB8yJPoPVc46Q9OcbibPqmmw/BSloid5Bl3kStVqV78eJWJ2OA0k+X9VOznyySf4d66sOmv7UwYeu7/1DBYn/EYPi/iG/wB+K35flDBYt9NzK1FxY9hlrhaP1wX6P6D9IxjsK2rlLXjuvEWzACS07wZ9NFUdoTvTNhREVOgREQBERAaf1o7T7HBOYD3qzhTH8Or/APxEeq4yx4DpZLQd1ied481uPW1tPtMY2iDaiwCP33953/jk+q0TFVYjLzM8pga6aLHbPLk5SnSLXDYyuPBUrCL92o/8Dop9PpHi2WGJrDzqF33VLsWtUfVazN3Td1h4Wgk232FucK9o7OouLspqa/unhNgP3vutUyezNLTJ+H6a45oH/qC7+JlM/wC2/up1LrCxo17F3IsM/wDi4Ki/YGTGdwPAs/Ir7SwjdRUYfPMPTRKZFHN0bVR6x6/xUqR8i9v4lTaXWQfiw3tV/Ni1GtgnGC0sjeAWiYGnPztvlBs2pub7Efmps3J5Ym8UuselPeoVW+RY7h+8OKmU+n+EOpqN86ZP+mVzapg3t1a72P4LE2iL+KRuLY+505pbCyZG+jrNPpngj/jgfxNePu1S6XSTCO0xNH/O0fcri1dgBtbeAYn1iyjPunIzL1EovaO/UsfSd4ajHeT2n7FSAV+dHsG4D9for1SfUYCWPc2wPdeRY6Gx9E5FXqfw/RK+r8+0tvYpvhxNcRuNV5H1KlUemmPGmKf6tpu/1MKcjX+TE7wi4lS6yMc342P/AIqbf9kclLodauLHipUHeQe3/cQnJGv8iF1Z2JFy6l1tOBh+E/y1fzYptHraoHxUKw8iw/iFbRpZYPydERaPR60sCde1b505/wBJKotvdbWrcJS/+yr9wwH7n0S0V5IrydRrVmtBc5wa0akkADzJWl7e6zcJQkUicQ/gyzfV5/AFch21t3EYp016z6gmzSYA4Q1oDQeYCq3kW3Heo2cZZ/ETbekHWFjcRLc3YsPwUpBj9585vaFqFarJlxufusxouILjYD4nWHK+9QXVKYN5efYe+v2RKzCjKfyJBeXQLk+5/wCFLZswxNRwYPcqFh8TUcYpNDRwA+5VvUpU3FrqtjERP6suvtrs37Cj2VwwdF+amA7NEh54qjqUCxxa4XFlu1FrSDkEFpII3gjj91WbawOduZo7zRpxHDzVcdaOqdM1rD14kHQ/Rd12d1u4Onhm5qL2Pa3L2VNoySB8LpgDzErgj3XUhrDkuBc2mZHP8L/kuRWq2j9abC2vSxdBlei6WPE+R3tPMFWC0Pqg2AMNg21BW7QVw2plHhba4H724m2kblvippdBERChY61UMaXOIDWgkk7gBJKyLW+sRtU7PxAoglxaAQAScpcA6ANTE/VRg0frDxmy8S11Sk/tcW4NDXU3PgAEAFw8Np01NlzOu6SVlw2GDXODw5r2tMtIIvuseAuZjcozaFf/ALYN4s5o3xoT+pG5Dmlbtm3dBcJJqVDuGQet3fQD3V1jadOO5lb4i4tcGmW6+29ahsXpLVw7OzOGLhMyDeTHCZ3JV2+XMLTQrC3eIbpJlx3agkLVmzZqDX3GZ9hM5w7XQfivVIuy94PkWJLBv/KFqrNuUZl+dgL3O7zNRAAAg3AEeqyYXbNKJ7UBxeXnxDcCBppmB90sGyOxGUCA0k8WkRreytsJXphoOZoLrm+/1WqYHaUU2jt5JdJl+gvx8h7rJQ2k/sXOLmucXWHcdGhiPLMPQKA3HtBuI919lazTxr/C4NIB0yxZrdbfvBfcF0gqGAWN1AETped/Bv1VBeYmg5xGUtA3gtBUOvgyBLmUj/KBbzXmrtwNMFs8wd3dg6b84VjWp9pTG6RMHmND7qEpMocfs+maVVxYAGsJBa52oFrTC1JmPe3MO6ZESWgkcwdx5rb9t0TSwzxM5iGgcBMxO+wK0osUFIzUcSXOIOsTI9rrLYiZ8lCwkS8nSAD9SfwWerViwHKb8DyjWN88istbPHkx3LR4Y8knQWgab55a2WesBuIJsDoL3Gg8gsFFhE2mf1p6nVZOyGY5uH11UNTcONHgAzxOlr8gvjjfWOf6C+PWB9cAe0R9ZSjnGMpR/lGWpY6zvXl5k2HoFFdi72FlMwuJyGfhPi/h+YHl+aqWx7ck9mP9nOrjljhrflpyUzCUwPC2TGrr38tFLq0mi7iPXTko2LxeSABrME6SN363TwXdRSPTSMVbD1a05jDeJ09lE/sxjD335rxDdN8SecH2Kz0MaXEtfdrpgRvgggj0+juSz0cDILXGW7ryYMcN+l+LZ3lDS0YKdfL3WgNAvA3jQ+oNiPzXmjhXTa4tDiZtuPMj6gn5is73spkGpDY4+ImIkAX05aKLiNvnSkyB87/wCWkC6w1EUxncctspJMCPhmdYuAeCrsZt+k0xTBqO46NHrvVBiar6pGdxfy/IDzX2q0teRUkxYj0sR6QQsuf0Qx1XgvNSGguJJA0Em8L627hJAFrkHjqYX1w4d0bpib6Ex6cl6DACQb/U21B3A+6wWrJ1DauJoB7cNiK7KU3yPe1u6bAxm3Sui9UHTzK/9jxLyWOM0ajzcOJuxx5kyDxJ4rmBoufG5o0H9BElfcHSc10WgC/5ys8l4K7irP1uCi0fqexOfZ8TOSq9sjnDv9yLSdm07RvK0Ppb09fhcRUo0sOKwpsa6o/PGUuNhlAM2LfdbzWqhrS51g0Ek8gJK/Ne2mVsRUr4rKcr3lxdMASe6OcCEbJJ0XG3tpmpVdUrw6q7vdywaYa3KZkhsCBrMKloPIIcRLQR9LiBN9PorKlsF5Y1wD+8JzC8jLOgE31/5Xmrsyq0yc7S1sA5Sc2uaTEC7YvwJ0WFkg/JOEjHVe172loN9xtfS3pxVl2ABLRo4AkDWJ0Pn+Ki0NnvzZi0QD4I71jYGN5MTzngVNwuAqhrpAJIAbBbJNiYkW7oO9W14CiydXwzSASBNgARY6HuiRviV8/sag9p/uqbjfVgJA0Fgdwjj91mNKq2nndTcTmgNbkkC0d0mDedDK9031GFkU3Z3AWIJguJgEtaRMZTr8UIboh0eiWHd4qTYkGW2JE7ogf1lesV0Qw8k9iGstlIe6T8xMH7cCrfD4hoqGm3K2CZLY+AEkkWtDVLZj21KZAFmhpJBa6JcA3wkib6Kg03EdDmB0U6uIY3cXOadcvyjmTruUV3RyqzKW4t4M27kxeCSc9tf1dbs57A1xcakZi1rY0IAcZMWEPb7hV9Qi0OEmIHHMO7bnIPNLZDVTsbFZZ/aGEBoJzMFmi8Gdwgeyl/2ptBoBHY1AYItlMETyWw4ijlnN3REnPwm0jgo+G2XVqeBsNIIl9mkHgCJI9EtkNV2ptrF1RlfhxDTJyEG9wCbnmqui6o8mKL7amBA8yulbM6MtguxDDmB7rQ7uxziLzNpIurOrhWtbla0Bo3AAD2TkRtnNcNstzWEutn70QcwGkEHTSdPZeOwDdAto203KWtDYm0gWF4HqJn0VJiaTg0gAQYBGozQDALjb05KHCWOU29lfUOlo/VtV6q95sjXyJP24/dZaoFogxZxItJk2Gsa+xUZlSNdP1/wjOSXF8ZeSsxtUiIMT954+xUFytMbSDgfeeBvG4cFUg+h3haR6ML/mgTZZ8JXix9PLeFHcVhdXgiDfcBrKHSUVJUzZNkVs7TSeNPDfVpExPKbcvJe61EwWEF0XtyNjPGLKnlwcHNhpgOmTMkTeeZOutxN4XnE4qrUJFV9vlbYevFbUjNUTsTi6VMxmk/KwAnTQnThvlRam0qh7rB2Td8XceU/wDCiU2ATFp4LLQeA6SCQBMD9TH6kLLkxZGZRlx3ncXG5/rC9Gxj33+0GFkqsEl0Q0mfIE2EnWJHHQr0xpmAJkTvGnrJETZRijwKJADiYmCBMGPmA9ju5SvR1OriRNjMRbxRceUaBZ24AzLjxtw8juF/qsnasYba8tf6fnPFc3k+tnWON/6MTMK4iCYEnu+sxzHnxC9P7OmNw+v0XwVX1PCIncNfdYdobNLWBzrd4fWVVjlL5FuMeiNidqn4B6leKNdxBkSo7mgacFc9HcK2rUZTLg3M7KXEwBJsSdwutcUloxkbZ1//APn6qf2XEMPw1Q70cwf/AJRbR0E6Hf2f2kVRUFTLYMywWzvzGfEiqKjYtrYPtqNWlMdoxzJ4ZgRP1XLcX1VYgtytq0iOBLx9IK66iNJhpM5UdgbWpxFPD1AIjK6NMsWJG5jR6c15Y/aVPx7PLhacj5nwjcDqGn/M5dXRcZemxPwdVlkvJyxnSKqyBW2fiQN5DJ1EONwPmqH+YLO3pngjarRfTnUPojXvXtPzn/LzXTF8c0HUT5rK9LBdB5G+zQqHSLZbtHsbqQC17LmTwHFo91YUMRgHnuV6XpVA05E8AffyWw4jZNB/jo0nebGn7hV9bohgna4amPIZf9MLaxtGbR8o7LpOBDHkggizmnWJFt2vsvtXYLSzIcpBgkFjbxpmtfX6rXNobD2YwkU2Pc4bqVR0DzcTlHlM8lEwOyryytVp/K3tHuAvvPdk+kCy0kyOUV5LrH9G6WVrCKYiS1rWkGXakBt/hH09cLeiBqPDj/dNEQ0ue6Q0ANOTNAsJvor/AGfWpUWZS4ZgJe7ed8k6m3ssT9qNcJY4OFxaSJBM8l0UTEpJFJU2LRoQGgvLbCpUcXu9C7T0hYqmLjTX7eabTx9iZFuJAHutZFHMHU21HNLm/AIA4XIk6NuImAq1qjEduywx/ShtNzQ7KBq7Unh3RM7wRbcRaxWLCdJqVcVC1rhkiGmJcDvAmNQbeXFc5xNMtc5rvECQZ471n2ZjTRqNqRIFnDi0+Iee8cwFjijbRu+0CKlLMwzmALTPtpwP2K1kVh8wOexjjpYgTGmnyt0mFa9IK4qAUw0EENexw0IMweHC3NUNShYBx4mLCJk91tgBAIEbwFDMSPiqbmOMeF3EaHXeJ0BvwlYjMX1jhERM77+f2WVkSMvdJ7pIgxEGYER4RoON7L5g2hju9qZaZ89NZP490xeUMzxqSMZZIsBI3753xxaQbeRVTjsOT3m3Npbx3SP19lb4xga4xLhEiDE2m0fFu+igOxNwREcue+d6I5pb5R8eCrOBcY7RwYCYjfynlMaLLRYGCA0T8xv+v6KRiASTv8tfztH15rwKQEZiNLAb9bSLD8iFbO1t9Cnhy4OM6CSTFz+cA+y8UnG4gHfMTEeXnvQiR3RPCBJNpFucacVJobPe8SGwDoSQRyvpEgab4UbS7CjZCywfPja/lqf+Fmw+HcSQBI1vuNpt9Z5K2pbPZTEucSBzsNfwuP4SFDxW2mNsyCRwgNFz+J9nLn7jeoo6rHXehR2aB4iTvy7pnSeE8OIKx4nadNlm3P7v4/Q+hVTiMVVqkjdwGnLz3LFTwTj6ydOB8uSqxt7ky8lH4ozVdquedwbwv+HmpGDxrRd1Iu8jH4LwdnllyOGpE30kDSfyWRjW5TYlxECLixaZHoDv3rrGl0cpSbLhm3qTRBpObpplO7zUXbe0KVSllZmzFwgOED3VbTAE5pHAgaGd4kbl4ceH1WubMkdtB0TH1CkMYWSHAgkWEA+h84QExYx7qSKPZuYXjfcCDYHkYWS8jpfUVtOscTUpVKlRzDSlrXOcWiHDwgmBY7kW5dA6Gypp1MHVa6tliDUIfcd4GmSPsiI2jfERFShEVTtrpHhsL/1qrWmJDBdx8mi/qgbotlgxeLZSaXVHtY0fE4gD6rme2+s2o4EYVjabfnqQX6xZgMA775lp2Lx9Ss8PrVHVHG8uMx5bh5AKHGeeMejqeN6dsLzTwzDUd875YwfTM72A5qBVxNSretUL9+Qd1g/lFz/MStQwuNIE78tidLaAndYfQKxwe2HF7W5ZEd+BJ0O+YHw+c8ll2yqTey0bg20xDBA4fmdfdYMRjDTAjfN+duWsEkeRUgYrOLADcbgwfS0rEKYBJAudTvW0Xhb2G4hzmxlj95+ukWHi42JGvJR6tJ7Q0M715lxsNLxoTzMm2qlZkLlTdESngZntHF0/TyUbEF7XHLEbhJHtxTG7bawd0ZjEg6NgAE35NObyVhQrhzA/QETfdxB8kBqHS/Z5BbWjxAB/JwFj6j/StdAW1dI+k2HLH0aZNao4WFMSARvJ0tC13D7BxFS9U9k3XK3vPi5OltBOu9ZBP2diS5nZi76ZBbe+UmANdAe75OHBeqr2wXnR7QBppltfSe6AItpPObsDYtGmCASHmxcbkzqJNt3AbjZYNo4QsJa64Jk2EG8z5yBKhllXVe0P7w70XIkBsEGJMEExFps/dC8YtoEkE/MdbgQNQPL/AJlZtpHtHCbGJzREiQBMakGbjXmoBeGyPFM2vBECZHpx3aINsnVazT3hFh3BrMOM8rmdxieSo8VQdmzNGVrjYSDE6t4+QjfyUwMrOByNBM+ERItPhHAAD2sqgvcXSe9vEzB9o+ihiKkn+Gdx72URoLzYmNCTyMa7hwVpgtive24NPi5/IiDGtiRMjSDKusNisNTpU3ttIluY5nTe0cWuzNmBLXa2VVjNuvdamMo4uuYuNNNDG+wC485S1FHoWNR7JIwdKi0Z4JG94A42gc5addxVdtDbkWptJ5kemnO3qJUenh31XgAOqPcbASSfIBbtsHqtxdaDWigz967/APIPxIWli8y2acq6OZ16r6ju+6OWg1/qVJw+y6US57TyB5T+S/ROw+rnBYeCafbPHxVYInk3w+4KssV0OwFTx4SgefZtH1AC6cfrRm/s/ObdnUxZtr7o+bj5BfH7PbEAkDhfeBI1/eK73X6s9mO/9sG/wvqD7OVfW6o8AfC7EM/hqz/qaVnhL7H8/Rwv+ziNCJjXfaSPsF9dhnzfKdRoDrY7hwXZa3U7R+DF12/xCm78Aq6v1PVge5jGO/jpEfZxSpionJxScJOUXAsJGg5HUyvMRMsNySIcdDoLjdzXSK/VNjh4amHf/M9v3byVfiOrbaTf8Bj/AOGqzn80cVbmTjH7NEIEAQQYG5uoidBPFfK9VhkBhEWBzyec++4bltdboZj2+LCVv5QHf6SVV4vYmIaRmoVWEGe9TcPwV5PyjLjSJnVniS3aWEOUN72Qkb80i/O6KZsioBisM8UhTLarC4yTMOG4oikZi7P0Y4xqtS291hYTDy1ru3f8tIggH95+g+p5LlvS/beLq1q1OvV7tKo5nZghrTDoHcHitBvNlrgqWPG1+V5H2V5WcsmbjpI3TbHWJicQSA7sKfy0vEfOoYcPNsLUTUJMkyTck3k851UdzouY/UaaSbg6qy2ZgTVa6s5+Snm1jM5xEEgAmwHnuV2cuE8itswGpMacFZYPBPIDiA1p+J5yiI3Teb7lZ4PCUmCaWUWvVqEEjgRu0vISnVDsxBNc6EuMME8J19FaNw9NTts+UKLJsO1PEDK2+ptciRvKlmu2ACREHuUxb8tVhZXcDldLjIytpggAef3XjEYgUwczm+G7aepFt8QLOaZk6qnpLHZu0GQSQGSZAFyeZ5r3iNpFt3xTZoC43PCB6Ki/ahka6mMoeCC7VwJ4HcZDhaPhVdVx7GUnsxDw1wMtBMkm9wNYmQOTygNgdtMF0sBzXZmcd4kgRpe+vFvFUjsa8lxqv8JkOcYbI3X0DgfoOKhUq2Jqf9Cg4DKJqVGn4dCG7jYHfMBTcJ0dY/8AvMQ99d8zcy2JjugcxOsQRYKWA7a3bPy4Sm6s4HNnPdYCDMknUd53CzuQXpmxqjgwYl73tzx2NOW0wInvZbnf3pGmt73mHp02nuiASA0NsA02gRJmC4Rvn1U3tC0AzLSYg2LTG8GIsN6lgrKWDpU2QxjaYF53nWbnhlaZM8oCzNqyIGmg10FrTutZeMVimtJgyYmGjSInjpI53HFVVXGPfZpA4gETHn6EKEJuLqsYQ/NJBkCd8mLaep4Ku2ltovGUFs6zqeUA7zrumCpuxej9SoB/dnxG82AkN77+RIBA03hbLs7ohSpBpqOJcDNz3QSYvNu7Ulpj55lcZ5oQ7NxxyZoOHwFSs6BmfHiDL2EZjO+JmPNbHg+iRYS6o/s7EFrQ0wNCSSCAQYdq7uvtCsdo9L8LhwW0AHuFw2mBlB1bmdpIzPYYkkELStq9IsRXkF2RmmRlrQQAXanumOcBclPLk6VI68Ix72bNjdp4bCSGBoqcGd58iYzO1s4Fsk3a5Quh3R3DbQfi23pVIz4dkiBc5ptcSRbcConR/oFjMTBbS7Nhv2lSWjzA8R8wF1Hon1d0cI9tZ1R9Ss3Q+FokEGGi5sTqV2x4uO+zMp3o5HgeiOLrVHU6dB5c1xa4kQ0EGDLjZb9sLqjaIdi6ub/46Vh5F5ufQBdTRdqMWV2ydh4fDNy0KTKY4gXPm43PqVYoipAiIgCIiAIiIAiIgCIiAxVMMx3iY0+YBRZUQHEet7ZfZY0VQO7XYHfzshrvpkK0er4bAzGvP9fort/W3sk1sFnaJdReH/ynuv8AoZ/lXD3U6gaC5hDJ8V4nRYPLkxvk2loq803K27oNUD+0oP0PfbG4gZXfQj2WqV2w4+6m7Gx3Y1qdT5XCfLf9CV0R3i7Vo6RU2UxtPKxoNxAdv5exKqsa5gOW75Bcxo7rZaAY4zfcN4Vxt2owUS5z2tiHNJIAMbgeYkeq0vH7fY9wGHY6q4PzB3haDebxJEk8LBqGi2rY19W0wyoyQBu4zzBI/wAjlR1dr0qYaHnM9sg02Q6W3sXCw8Th6NUOrQrVGntX5Gz3aTbNiZN+N98/VZ8A1lMHIwDLGadSCYdBHI8f6yyWjxhquIqtyscKLJveXE21O6+XhuVps/Z1FglpHaRBLu84kiZkj9cbrE/ESAA2eQEETeBFyZJ+izYcCXdoC0kGAXTFr75OtrfhMslloxzmjXdcTExHNZMLXJdADY3ONx9h5W4e1M/HiS2DYSCCSTNo4e/uUpVKz/C2xuDlMQBo3MbCx0+inQot6m0Q3vC+8GYkC8+Vp+mqxMx1asYpszTbO5gJAtIF4G+5kq12V0CeSHViGt1dLYNnDMMnIGYJFriVtowuDwLc1Qsp7u8ZIMgOyDXuuyvBuYJXJ5Yro6KDNQ2T0SqVTmAdwDnkhp1ygA6tOUwbiY422an0fw9BueqWvyw6Xw1tmy2x3OaHC5MOaqLbfWQTIwtPcf7ypYAmCcrBwcJBJ3my12hsrHbRfmyvqifE7u0xJJtMN1J0XNxnP8NpJGy7W6f0WSzDsNYi2Yy1hA7u+5zMiYESAVpuL2ji8a/IS+qT/h0wY3CcrdfCDJ4Louwuqmm2HYuoXn/t07N8i43PpC37Zmy6OHbko02028GjXzOp9VuHp4xDyM5HsHqrxFSHYhzaDflEOf7Cw9z5Lo+wuheEwsGnSDnj/Eqd53pNh6ALYUXejFhERUgREQBERAEREAREQBERAEREAREQBERAeajA4EOAIIgg3BB1BC5N1qdOKApVMDRZmfmDahLYDA03DZHitEiwXW1wvre6Mv8A28VKTSRWaDAEy9tnW8sp9VGZldaOeV4ILxOWTreBO8+ywUs7/A23zGwVvjMNVY7JVpluhywWnfuN/wBBR21XNgaReIjztzkn1SzCdaPFTZ7hBrPzgCwJdl5AcjNjvWQEZoZ3RuE6eo81nw4cYEw28AaATA1HExB5LJQrCm+W6RIEDUm8QJ3eiDbMAYQXFwJykZp8+e4xqs9aiMxjM4BoykAGZFrjduXx2Kc5zp1JggTJHIcwVI2fsStVbDWkEiA5xsRmjXRoEgcjqo2ltljGzz2jWyGvzObd8B0NAyyc1riTI0tzUrB4CtiHhrBe9jN90RvMzqtk2R0Rp0yC+o4jMHAW7pILDJi+V8AxAIhWGM6UYegC2iAXXOSmBAJ7wzO0ltRu86OK8svU+Mas9EcHmWiPsPoSIDqx73dLA03u3OARpDoe2bkFoV7X2tg8CABlkXa1olx3gxuzMeWk2Ehak7amOxziygxzWz4aUyO9mGapug3GmpWw7B6qXHvYqpknVjILj5vNvusrDlyO5v8A4buEeil2n06xFXuYZvZNNgSM1QwHNFrgEtIB10XvZPQDG4o9pWJpg6vrEl58m6+8LrOxejuGwoijSa0/ObuPm439Far0wxRj0c3Ns1HYfV7hKEF7e2ePiqaejNPeVtjGAAAAADQDRekXUwEREAREQBERAEREAREQBERAEREAREQBERAEREAREQBRNp42nQpvrVbMpgkkAkgb4AvwUtRto4QVqVSk7wvYWHycCEYOAdPulQ2hiWvpscyixhYxxEF15JJH0HLmtWdUc50EzuBESRo2Tv4SV6x2ErMqOoOmaT3NDeBmD9lM2Rhg8mk+xAJI+aDMcZ/JYcqVs4tXLREf4mkToQ4C8DcSYgC4HIBWuB2LUe5zzLW5QJ0zAFpdM3kSN1wFb0m0aF7SN55EmAObXkei+Mx9Wq4Mw9NzjuJBMwC0EMF/CQL8F53llL4I9KxJfJkvB7IoUgS8AwZcTYWJa4HiMr2uEr5iekjQMtJufcT4WXBa70MNdZXGyOrbE1yHYp/Zjg7vO0GjAcosBqZ5LoGw+hmFw0FtPO8fHUhx9Nw9Ai9Ny3N2b9xR1E5bgej20Mfchwpm8uljLxNvE4GAbSt32D1Y4elBrntnD4R3WewufU+i3wIvTGCiqSOTk2YcLhWU2hlNjWNGjWgAewWZEWiBERAEREAREQBERAEREAREQBERAEREAREQBERAEREAREQBERAEREBxvrHwDsPtDt2MaRWYHXBjMO67TfYH+Za/s7ovi8VW7Wm0yT4wIaLRqbaea7htjCsqPoCoxrx2hs5oPwnj5BWTWgCAIA0AWOOzKjuznWwuqxjSH4qoXn5WTHkXm/sAt72bsujQblo02sHIXPmdT6qYi0lRoIiKgIiIAiIgCIiAIiIAiIgCIiAIiIAiIgCIiAIiIAiIgC+Er6viASvq8hekAREQBER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6" name="Picture 31" descr="MCj04338520000[1]"/>
          <p:cNvPicPr>
            <a:picLocks noChangeAspect="1" noChangeArrowheads="1"/>
          </p:cNvPicPr>
          <p:nvPr/>
        </p:nvPicPr>
        <p:blipFill>
          <a:blip r:embed="rId2"/>
          <a:srcRect/>
          <a:stretch>
            <a:fillRect/>
          </a:stretch>
        </p:blipFill>
        <p:spPr bwMode="auto">
          <a:xfrm>
            <a:off x="5500694" y="4929198"/>
            <a:ext cx="627063" cy="627063"/>
          </a:xfrm>
          <a:prstGeom prst="rect">
            <a:avLst/>
          </a:prstGeom>
          <a:noFill/>
          <a:ln w="9525">
            <a:noFill/>
            <a:miter lim="800000"/>
            <a:headEnd/>
            <a:tailEnd/>
          </a:ln>
        </p:spPr>
      </p:pic>
      <p:pic>
        <p:nvPicPr>
          <p:cNvPr id="30" name="Picture 52" descr="03-Cd"/>
          <p:cNvPicPr>
            <a:picLocks noChangeAspect="1" noChangeArrowheads="1"/>
          </p:cNvPicPr>
          <p:nvPr/>
        </p:nvPicPr>
        <p:blipFill>
          <a:blip r:embed="rId3"/>
          <a:srcRect/>
          <a:stretch>
            <a:fillRect/>
          </a:stretch>
        </p:blipFill>
        <p:spPr bwMode="auto">
          <a:xfrm>
            <a:off x="6572264" y="4929198"/>
            <a:ext cx="720725" cy="649288"/>
          </a:xfrm>
          <a:prstGeom prst="rect">
            <a:avLst/>
          </a:prstGeom>
          <a:noFill/>
          <a:ln w="9525">
            <a:noFill/>
            <a:miter lim="800000"/>
            <a:headEnd/>
            <a:tailEnd/>
          </a:ln>
        </p:spPr>
      </p:pic>
      <p:pic>
        <p:nvPicPr>
          <p:cNvPr id="32" name="Picture 32" descr="MCj04338790000[1]"/>
          <p:cNvPicPr>
            <a:picLocks noChangeAspect="1" noChangeArrowheads="1"/>
          </p:cNvPicPr>
          <p:nvPr/>
        </p:nvPicPr>
        <p:blipFill>
          <a:blip r:embed="rId4"/>
          <a:srcRect/>
          <a:stretch>
            <a:fillRect/>
          </a:stretch>
        </p:blipFill>
        <p:spPr bwMode="auto">
          <a:xfrm>
            <a:off x="8001024" y="4997464"/>
            <a:ext cx="431800" cy="431800"/>
          </a:xfrm>
          <a:prstGeom prst="rect">
            <a:avLst/>
          </a:prstGeom>
          <a:noFill/>
          <a:ln w="9525">
            <a:noFill/>
            <a:miter lim="800000"/>
            <a:headEnd/>
            <a:tailEnd/>
          </a:ln>
        </p:spPr>
      </p:pic>
      <p:pic>
        <p:nvPicPr>
          <p:cNvPr id="11269" name="Picture 5"/>
          <p:cNvPicPr>
            <a:picLocks noChangeAspect="1" noChangeArrowheads="1"/>
          </p:cNvPicPr>
          <p:nvPr/>
        </p:nvPicPr>
        <p:blipFill>
          <a:blip r:embed="rId5"/>
          <a:srcRect/>
          <a:stretch>
            <a:fillRect/>
          </a:stretch>
        </p:blipFill>
        <p:spPr bwMode="auto">
          <a:xfrm>
            <a:off x="4143372" y="4929198"/>
            <a:ext cx="819150" cy="781050"/>
          </a:xfrm>
          <a:prstGeom prst="rect">
            <a:avLst/>
          </a:prstGeom>
          <a:noFill/>
          <a:ln w="9525">
            <a:noFill/>
            <a:miter lim="800000"/>
            <a:headEnd/>
            <a:tailEnd/>
          </a:ln>
          <a:effectLst/>
        </p:spPr>
      </p:pic>
      <p:sp>
        <p:nvSpPr>
          <p:cNvPr id="35" name="AutoShape 70" descr="ram"/>
          <p:cNvSpPr>
            <a:spLocks noChangeArrowheads="1"/>
          </p:cNvSpPr>
          <p:nvPr/>
        </p:nvSpPr>
        <p:spPr bwMode="auto">
          <a:xfrm rot="2434371">
            <a:off x="543221" y="5036026"/>
            <a:ext cx="785818" cy="642942"/>
          </a:xfrm>
          <a:prstGeom prst="roundRect">
            <a:avLst>
              <a:gd name="adj" fmla="val 16667"/>
            </a:avLst>
          </a:prstGeom>
          <a:blipFill dpi="0" rotWithShape="1">
            <a:blip r:embed="rId6"/>
            <a:srcRect/>
            <a:stretch>
              <a:fillRect/>
            </a:stretch>
          </a:blipFill>
          <a:ln w="12700" cap="rnd">
            <a:solidFill>
              <a:srgbClr val="B2B2B2"/>
            </a:solidFill>
            <a:prstDash val="sysDot"/>
            <a:round/>
            <a:headEnd/>
            <a:tailEnd/>
          </a:ln>
        </p:spPr>
        <p:txBody>
          <a:bodyPr wrap="none" anchor="ctr"/>
          <a:lstStyle/>
          <a:p>
            <a:endParaRPr lang="el-GR"/>
          </a:p>
        </p:txBody>
      </p:sp>
      <p:pic>
        <p:nvPicPr>
          <p:cNvPr id="11272" name="Picture 8"/>
          <p:cNvPicPr>
            <a:picLocks noChangeAspect="1" noChangeArrowheads="1"/>
          </p:cNvPicPr>
          <p:nvPr/>
        </p:nvPicPr>
        <p:blipFill>
          <a:blip r:embed="rId7"/>
          <a:srcRect/>
          <a:stretch>
            <a:fillRect/>
          </a:stretch>
        </p:blipFill>
        <p:spPr bwMode="auto">
          <a:xfrm>
            <a:off x="2000232" y="4929198"/>
            <a:ext cx="856110" cy="6429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nodeType="with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par>
                                <p:cTn id="25" presetID="10" presetClass="entr" presetSubtype="0"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10" presetClass="entr" presetSubtype="0" fill="hold" nodeType="withEffect">
                                  <p:stCondLst>
                                    <p:cond delay="50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par>
                                <p:cTn id="40" presetID="10" presetClass="entr" presetSubtype="0" fill="hold" nodeType="withEffect">
                                  <p:stCondLst>
                                    <p:cond delay="5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5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childTnLst>
                                </p:cTn>
                              </p:par>
                              <p:par>
                                <p:cTn id="58" presetID="10" presetClass="entr" presetSubtype="0" fill="hold" nodeType="withEffect">
                                  <p:stCondLst>
                                    <p:cond delay="5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11272"/>
                                        </p:tgtEl>
                                        <p:attrNameLst>
                                          <p:attrName>style.visibility</p:attrName>
                                        </p:attrNameLst>
                                      </p:cBhvr>
                                      <p:to>
                                        <p:strVal val="visible"/>
                                      </p:to>
                                    </p:set>
                                    <p:animEffect transition="in" filter="fade">
                                      <p:cBhvr>
                                        <p:cTn id="68" dur="1000"/>
                                        <p:tgtEl>
                                          <p:spTgt spid="11272"/>
                                        </p:tgtEl>
                                      </p:cBhvr>
                                    </p:animEffect>
                                  </p:childTnLst>
                                </p:cTn>
                              </p:par>
                            </p:childTnLst>
                          </p:cTn>
                        </p:par>
                        <p:par>
                          <p:cTn id="69" fill="hold">
                            <p:stCondLst>
                              <p:cond delay="6000"/>
                            </p:stCondLst>
                            <p:childTnLst>
                              <p:par>
                                <p:cTn id="70" presetID="10" presetClass="entr" presetSubtype="0" fill="hold" nodeType="afterEffect">
                                  <p:stCondLst>
                                    <p:cond delay="0"/>
                                  </p:stCondLst>
                                  <p:childTnLst>
                                    <p:set>
                                      <p:cBhvr>
                                        <p:cTn id="71" dur="1" fill="hold">
                                          <p:stCondLst>
                                            <p:cond delay="0"/>
                                          </p:stCondLst>
                                        </p:cTn>
                                        <p:tgtEl>
                                          <p:spTgt spid="11269"/>
                                        </p:tgtEl>
                                        <p:attrNameLst>
                                          <p:attrName>style.visibility</p:attrName>
                                        </p:attrNameLst>
                                      </p:cBhvr>
                                      <p:to>
                                        <p:strVal val="visible"/>
                                      </p:to>
                                    </p:set>
                                    <p:animEffect transition="in" filter="fade">
                                      <p:cBhvr>
                                        <p:cTn id="72" dur="1000"/>
                                        <p:tgtEl>
                                          <p:spTgt spid="11269"/>
                                        </p:tgtEl>
                                      </p:cBhvr>
                                    </p:animEffect>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childTnLst>
                                </p:cTn>
                              </p:par>
                            </p:childTnLst>
                          </p:cTn>
                        </p:par>
                        <p:par>
                          <p:cTn id="77" fill="hold">
                            <p:stCondLst>
                              <p:cond delay="8000"/>
                            </p:stCondLst>
                            <p:childTnLst>
                              <p:par>
                                <p:cTn id="78" presetID="10"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33"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B19BA"/>
                </a:solidFill>
              </a:rPr>
              <a:t>RAM</a:t>
            </a:r>
            <a:r>
              <a:rPr lang="en-US" dirty="0" smtClean="0">
                <a:solidFill>
                  <a:srgbClr val="FB19BA"/>
                </a:solidFill>
              </a:rPr>
              <a:t> (</a:t>
            </a:r>
            <a:r>
              <a:rPr lang="en-US" b="1" dirty="0" smtClean="0">
                <a:solidFill>
                  <a:srgbClr val="FB19BA"/>
                </a:solidFill>
              </a:rPr>
              <a:t>R</a:t>
            </a:r>
            <a:r>
              <a:rPr lang="en-US" dirty="0" smtClean="0">
                <a:solidFill>
                  <a:srgbClr val="FB19BA"/>
                </a:solidFill>
              </a:rPr>
              <a:t>andom </a:t>
            </a:r>
            <a:r>
              <a:rPr lang="en-US" b="1" dirty="0" smtClean="0">
                <a:solidFill>
                  <a:srgbClr val="FB19BA"/>
                </a:solidFill>
              </a:rPr>
              <a:t>A</a:t>
            </a:r>
            <a:r>
              <a:rPr lang="en-US" dirty="0" smtClean="0">
                <a:solidFill>
                  <a:srgbClr val="FB19BA"/>
                </a:solidFill>
              </a:rPr>
              <a:t>ccess </a:t>
            </a:r>
            <a:r>
              <a:rPr lang="en-US" b="1" dirty="0" smtClean="0">
                <a:solidFill>
                  <a:srgbClr val="FB19BA"/>
                </a:solidFill>
              </a:rPr>
              <a:t>M</a:t>
            </a:r>
            <a:r>
              <a:rPr lang="en-US" dirty="0" smtClean="0">
                <a:solidFill>
                  <a:srgbClr val="FB19BA"/>
                </a:solidFill>
              </a:rPr>
              <a:t>emory)</a:t>
            </a:r>
            <a:endParaRPr lang="el-GR" dirty="0">
              <a:solidFill>
                <a:srgbClr val="FB19BA"/>
              </a:solidFill>
            </a:endParaRPr>
          </a:p>
        </p:txBody>
      </p:sp>
      <p:sp>
        <p:nvSpPr>
          <p:cNvPr id="3" name="Content Placeholder 2"/>
          <p:cNvSpPr>
            <a:spLocks noGrp="1"/>
          </p:cNvSpPr>
          <p:nvPr>
            <p:ph sz="quarter" idx="1"/>
          </p:nvPr>
        </p:nvSpPr>
        <p:spPr>
          <a:xfrm>
            <a:off x="228600" y="1447800"/>
            <a:ext cx="8503920" cy="4572000"/>
          </a:xfrm>
        </p:spPr>
        <p:txBody>
          <a:bodyPr>
            <a:normAutofit/>
          </a:bodyPr>
          <a:lstStyle/>
          <a:p>
            <a:pPr>
              <a:buClr>
                <a:srgbClr val="FF0000"/>
              </a:buClr>
              <a:buSzPct val="115000"/>
              <a:buFont typeface="Wingdings" pitchFamily="2" charset="2"/>
              <a:buChar char="v"/>
            </a:pPr>
            <a:r>
              <a:rPr lang="el-GR" sz="1800" dirty="0" smtClean="0"/>
              <a:t>Αποθηκεύει </a:t>
            </a:r>
            <a:r>
              <a:rPr lang="el-GR" sz="1800" b="1" dirty="0" smtClean="0"/>
              <a:t>προσωρινά</a:t>
            </a:r>
            <a:r>
              <a:rPr lang="el-GR" sz="1800" dirty="0" smtClean="0"/>
              <a:t> </a:t>
            </a:r>
            <a:r>
              <a:rPr lang="el-GR" sz="1800" u="sng" dirty="0" smtClean="0"/>
              <a:t>οποιοδήποτε πρόγραμμα </a:t>
            </a:r>
            <a:r>
              <a:rPr lang="el-GR" sz="1800" dirty="0" smtClean="0"/>
              <a:t>χρησιμοποιήσουμε ή οποιαδήποτε εργασία κάνουμε</a:t>
            </a:r>
          </a:p>
          <a:p>
            <a:pPr>
              <a:buClr>
                <a:srgbClr val="FF0000"/>
              </a:buClr>
              <a:buSzPct val="115000"/>
              <a:buFont typeface="Wingdings" pitchFamily="2" charset="2"/>
              <a:buChar char="v"/>
            </a:pPr>
            <a:r>
              <a:rPr lang="el-GR" sz="1800" dirty="0" smtClean="0"/>
              <a:t>Τα περιεχόμενά της χάνονται μόλις διακοπεί η τροφοδοσία του υπολογιστή με ηλεκτρικό ρεύμα</a:t>
            </a:r>
            <a:endParaRPr lang="en-US" sz="1800" dirty="0" smtClean="0"/>
          </a:p>
          <a:p>
            <a:pPr>
              <a:buClr>
                <a:srgbClr val="FF0000"/>
              </a:buClr>
              <a:buSzPct val="115000"/>
              <a:buFont typeface="Wingdings" pitchFamily="2" charset="2"/>
              <a:buChar char="v"/>
            </a:pPr>
            <a:r>
              <a:rPr lang="el-GR" sz="1800" dirty="0" smtClean="0"/>
              <a:t>Αποτελείται από μία ή περισσότερες μικρές κάρτες με </a:t>
            </a:r>
            <a:r>
              <a:rPr lang="en-US" sz="1800" dirty="0" smtClean="0"/>
              <a:t>chips</a:t>
            </a:r>
            <a:r>
              <a:rPr lang="el-GR" sz="1800" dirty="0" smtClean="0"/>
              <a:t>, τοποθετημένες πάνω στην μητρική πλακέτα </a:t>
            </a:r>
          </a:p>
          <a:p>
            <a:pPr>
              <a:buClr>
                <a:srgbClr val="FF0000"/>
              </a:buClr>
              <a:buSzPct val="115000"/>
              <a:buFont typeface="Wingdings" pitchFamily="2" charset="2"/>
              <a:buChar char="v"/>
            </a:pPr>
            <a:r>
              <a:rPr lang="el-GR" sz="1800" dirty="0" smtClean="0"/>
              <a:t>Έχει χωρητικότητα </a:t>
            </a:r>
            <a:r>
              <a:rPr lang="en-US" sz="1800" dirty="0" smtClean="0"/>
              <a:t> </a:t>
            </a:r>
            <a:r>
              <a:rPr lang="el-GR" sz="1800" dirty="0" smtClean="0"/>
              <a:t>συνήθως 1-8 </a:t>
            </a:r>
            <a:r>
              <a:rPr lang="en-US" sz="1800" dirty="0" smtClean="0"/>
              <a:t>GB</a:t>
            </a:r>
            <a:endParaRPr lang="el-GR" sz="1800" dirty="0" smtClean="0"/>
          </a:p>
          <a:p>
            <a:pPr>
              <a:buClr>
                <a:srgbClr val="FF0000"/>
              </a:buClr>
              <a:buSzPct val="115000"/>
              <a:buFont typeface="Wingdings" pitchFamily="2" charset="2"/>
              <a:buChar char="v"/>
            </a:pPr>
            <a:r>
              <a:rPr lang="el-GR" sz="1800" dirty="0" smtClean="0"/>
              <a:t>Προσθέτοντας επιπλέον κάρτες  </a:t>
            </a:r>
            <a:r>
              <a:rPr lang="en-US" sz="1800" dirty="0" smtClean="0"/>
              <a:t>RAM</a:t>
            </a:r>
            <a:r>
              <a:rPr lang="el-GR" sz="1800" dirty="0" smtClean="0"/>
              <a:t>,</a:t>
            </a:r>
          </a:p>
          <a:p>
            <a:pPr>
              <a:buClr>
                <a:srgbClr val="FF0000"/>
              </a:buClr>
              <a:buSzPct val="115000"/>
              <a:buNone/>
            </a:pPr>
            <a:r>
              <a:rPr lang="el-GR" sz="1800" dirty="0" smtClean="0"/>
              <a:t>      αυξάνεται η χωρητικότητα της</a:t>
            </a:r>
          </a:p>
          <a:p>
            <a:pPr>
              <a:buClr>
                <a:srgbClr val="FF0000"/>
              </a:buClr>
              <a:buSzPct val="115000"/>
              <a:buNone/>
            </a:pPr>
            <a:endParaRPr lang="el-GR" sz="1800" dirty="0" smtClean="0"/>
          </a:p>
        </p:txBody>
      </p:sp>
      <p:pic>
        <p:nvPicPr>
          <p:cNvPr id="4" name="Picture 5">
            <a:hlinkClick r:id="rId2"/>
          </p:cNvPr>
          <p:cNvPicPr>
            <a:picLocks noChangeAspect="1" noChangeArrowheads="1"/>
          </p:cNvPicPr>
          <p:nvPr/>
        </p:nvPicPr>
        <p:blipFill>
          <a:blip r:embed="rId3"/>
          <a:srcRect/>
          <a:stretch>
            <a:fillRect/>
          </a:stretch>
        </p:blipFill>
        <p:spPr bwMode="auto">
          <a:xfrm>
            <a:off x="240175" y="4701606"/>
            <a:ext cx="1600200" cy="1295400"/>
          </a:xfrm>
          <a:prstGeom prst="rect">
            <a:avLst/>
          </a:prstGeom>
          <a:noFill/>
          <a:ln w="9525">
            <a:noFill/>
            <a:miter lim="800000"/>
            <a:headEnd/>
            <a:tailEnd/>
          </a:ln>
          <a:effectLst/>
        </p:spPr>
      </p:pic>
      <p:sp>
        <p:nvSpPr>
          <p:cNvPr id="5" name="TextBox 4"/>
          <p:cNvSpPr txBox="1"/>
          <p:nvPr/>
        </p:nvSpPr>
        <p:spPr>
          <a:xfrm>
            <a:off x="1684671" y="4698712"/>
            <a:ext cx="2887329" cy="1169551"/>
          </a:xfrm>
          <a:prstGeom prst="rect">
            <a:avLst/>
          </a:prstGeom>
          <a:noFill/>
        </p:spPr>
        <p:txBody>
          <a:bodyPr wrap="none" rtlCol="0">
            <a:spAutoFit/>
          </a:bodyPr>
          <a:lstStyle/>
          <a:p>
            <a:r>
              <a:rPr lang="el-GR" sz="1400" dirty="0" smtClean="0"/>
              <a:t>Ας δούμε τι γίνεται στη </a:t>
            </a:r>
            <a:r>
              <a:rPr lang="en-US" sz="1400" dirty="0" smtClean="0"/>
              <a:t>RAM</a:t>
            </a:r>
            <a:r>
              <a:rPr lang="el-GR" sz="1400" dirty="0" smtClean="0"/>
              <a:t> όταν</a:t>
            </a:r>
          </a:p>
          <a:p>
            <a:r>
              <a:rPr lang="el-GR" sz="1400" dirty="0" smtClean="0"/>
              <a:t>εκτελούμε ένα πρόγραμμα </a:t>
            </a:r>
            <a:r>
              <a:rPr lang="el-GR" dirty="0" smtClean="0"/>
              <a:t>...</a:t>
            </a:r>
          </a:p>
          <a:p>
            <a:r>
              <a:rPr lang="el-GR" sz="1000" dirty="0" smtClean="0"/>
              <a:t>(Κλικ «Πώς </a:t>
            </a:r>
            <a:r>
              <a:rPr lang="el-GR" sz="1000" dirty="0" smtClean="0"/>
              <a:t>τρέχει ένα πρόγραμμα » από το  </a:t>
            </a:r>
          </a:p>
          <a:p>
            <a:r>
              <a:rPr lang="el-GR" sz="1000" dirty="0" smtClean="0"/>
              <a:t>εμπλουτισμένο  βιβλίο της Γ΄)</a:t>
            </a:r>
          </a:p>
          <a:p>
            <a:endParaRPr lang="el-GR" dirty="0"/>
          </a:p>
        </p:txBody>
      </p:sp>
      <p:pic>
        <p:nvPicPr>
          <p:cNvPr id="1026" name="Picture 2" descr="http://news.techgenie.com/files/RAM3.jpg"/>
          <p:cNvPicPr>
            <a:picLocks noChangeAspect="1" noChangeArrowheads="1"/>
          </p:cNvPicPr>
          <p:nvPr/>
        </p:nvPicPr>
        <p:blipFill>
          <a:blip r:embed="rId4"/>
          <a:srcRect/>
          <a:stretch>
            <a:fillRect/>
          </a:stretch>
        </p:blipFill>
        <p:spPr bwMode="auto">
          <a:xfrm>
            <a:off x="4572000" y="3657600"/>
            <a:ext cx="4419600" cy="266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B19BA"/>
                </a:solidFill>
              </a:rPr>
              <a:t>ROM </a:t>
            </a:r>
            <a:r>
              <a:rPr lang="el-GR" sz="3600" b="1" dirty="0" smtClean="0">
                <a:solidFill>
                  <a:srgbClr val="FB19BA"/>
                </a:solidFill>
              </a:rPr>
              <a:t>(</a:t>
            </a:r>
            <a:r>
              <a:rPr lang="en-US" sz="3600" b="1" dirty="0" smtClean="0">
                <a:solidFill>
                  <a:srgbClr val="FB19BA"/>
                </a:solidFill>
              </a:rPr>
              <a:t>R</a:t>
            </a:r>
            <a:r>
              <a:rPr lang="en-US" sz="3600" dirty="0" smtClean="0">
                <a:solidFill>
                  <a:srgbClr val="FB19BA"/>
                </a:solidFill>
              </a:rPr>
              <a:t>ead</a:t>
            </a:r>
            <a:r>
              <a:rPr lang="en-US" sz="3600" b="1" dirty="0" smtClean="0">
                <a:solidFill>
                  <a:srgbClr val="FB19BA"/>
                </a:solidFill>
              </a:rPr>
              <a:t> O</a:t>
            </a:r>
            <a:r>
              <a:rPr lang="en-US" sz="3600" dirty="0" smtClean="0">
                <a:solidFill>
                  <a:srgbClr val="FB19BA"/>
                </a:solidFill>
              </a:rPr>
              <a:t>nly</a:t>
            </a:r>
            <a:r>
              <a:rPr lang="en-US" sz="3600" b="1" dirty="0" smtClean="0">
                <a:solidFill>
                  <a:srgbClr val="FB19BA"/>
                </a:solidFill>
              </a:rPr>
              <a:t> M</a:t>
            </a:r>
            <a:r>
              <a:rPr lang="en-US" sz="3600" dirty="0" smtClean="0">
                <a:solidFill>
                  <a:srgbClr val="FB19BA"/>
                </a:solidFill>
              </a:rPr>
              <a:t>emory</a:t>
            </a:r>
            <a:r>
              <a:rPr lang="el-GR" sz="3600" b="1" dirty="0" smtClean="0">
                <a:solidFill>
                  <a:srgbClr val="FB19BA"/>
                </a:solidFill>
              </a:rPr>
              <a:t>)</a:t>
            </a:r>
            <a:endParaRPr lang="el-GR" b="1" dirty="0">
              <a:solidFill>
                <a:srgbClr val="FB19BA"/>
              </a:solidFill>
            </a:endParaRPr>
          </a:p>
        </p:txBody>
      </p:sp>
      <p:sp>
        <p:nvSpPr>
          <p:cNvPr id="3" name="Content Placeholder 2"/>
          <p:cNvSpPr>
            <a:spLocks noGrp="1"/>
          </p:cNvSpPr>
          <p:nvPr>
            <p:ph sz="quarter" idx="1"/>
          </p:nvPr>
        </p:nvSpPr>
        <p:spPr>
          <a:xfrm>
            <a:off x="301752" y="1527048"/>
            <a:ext cx="8503920" cy="4264152"/>
          </a:xfrm>
        </p:spPr>
        <p:txBody>
          <a:bodyPr>
            <a:noAutofit/>
          </a:bodyPr>
          <a:lstStyle/>
          <a:p>
            <a:pPr>
              <a:buClr>
                <a:schemeClr val="bg1">
                  <a:lumMod val="75000"/>
                </a:schemeClr>
              </a:buClr>
              <a:buSzPct val="117000"/>
              <a:buFont typeface="Wingdings" pitchFamily="2" charset="2"/>
              <a:buChar char="v"/>
            </a:pPr>
            <a:r>
              <a:rPr lang="el-GR" sz="1800" dirty="0" smtClean="0"/>
              <a:t>Μικρής χωρητικότητας μνήμη (</a:t>
            </a:r>
            <a:r>
              <a:rPr lang="el-GR" sz="1800" dirty="0" smtClean="0">
                <a:sym typeface="Symbol"/>
              </a:rPr>
              <a:t> 500 ΚΒ)</a:t>
            </a:r>
            <a:endParaRPr lang="el-GR" sz="1800" dirty="0" smtClean="0"/>
          </a:p>
          <a:p>
            <a:pPr>
              <a:buClr>
                <a:schemeClr val="bg1">
                  <a:lumMod val="75000"/>
                </a:schemeClr>
              </a:buClr>
              <a:buSzPct val="117000"/>
              <a:buFont typeface="Wingdings" pitchFamily="2" charset="2"/>
              <a:buChar char="v"/>
            </a:pPr>
            <a:r>
              <a:rPr lang="el-GR" sz="1800" dirty="0" smtClean="0"/>
              <a:t>Μνήμη μόνο για ανάγνωση – τα περιεχόμενά της καθορίζονται από τον κατασκευαστή της</a:t>
            </a:r>
          </a:p>
          <a:p>
            <a:pPr>
              <a:buClr>
                <a:schemeClr val="bg1">
                  <a:lumMod val="75000"/>
                </a:schemeClr>
              </a:buClr>
              <a:buSzPct val="117000"/>
              <a:buFont typeface="Wingdings" pitchFamily="2" charset="2"/>
              <a:buChar char="v"/>
            </a:pPr>
            <a:r>
              <a:rPr lang="el-GR" sz="1800" dirty="0" smtClean="0"/>
              <a:t>Είναι ένα </a:t>
            </a:r>
            <a:r>
              <a:rPr lang="en-US" sz="1800" dirty="0" smtClean="0"/>
              <a:t>chip</a:t>
            </a:r>
            <a:r>
              <a:rPr lang="el-GR" sz="1800" dirty="0" smtClean="0"/>
              <a:t> πάνω στην μητρική πλακέτα</a:t>
            </a:r>
          </a:p>
          <a:p>
            <a:pPr>
              <a:spcBef>
                <a:spcPts val="0"/>
              </a:spcBef>
              <a:buClr>
                <a:schemeClr val="bg1">
                  <a:lumMod val="75000"/>
                </a:schemeClr>
              </a:buClr>
              <a:buSzPct val="117000"/>
              <a:buFont typeface="Wingdings" pitchFamily="2" charset="2"/>
              <a:buChar char="v"/>
            </a:pPr>
            <a:r>
              <a:rPr lang="el-GR" sz="1800" dirty="0" smtClean="0"/>
              <a:t>Στη ROM βρίσκεται το λογισμικό με το </a:t>
            </a:r>
            <a:endParaRPr lang="en-US" sz="1800" dirty="0" smtClean="0"/>
          </a:p>
          <a:p>
            <a:pPr>
              <a:spcBef>
                <a:spcPts val="0"/>
              </a:spcBef>
              <a:buClr>
                <a:schemeClr val="bg1">
                  <a:lumMod val="75000"/>
                </a:schemeClr>
              </a:buClr>
              <a:buSzPct val="117000"/>
              <a:buNone/>
            </a:pPr>
            <a:r>
              <a:rPr lang="en-US" sz="1800" dirty="0" smtClean="0"/>
              <a:t>	</a:t>
            </a:r>
            <a:r>
              <a:rPr lang="el-GR" sz="1800" dirty="0" smtClean="0"/>
              <a:t>όνομα </a:t>
            </a:r>
            <a:r>
              <a:rPr lang="el-GR" sz="1800" b="1" dirty="0" smtClean="0">
                <a:solidFill>
                  <a:schemeClr val="bg1">
                    <a:lumMod val="50000"/>
                  </a:schemeClr>
                </a:solidFill>
              </a:rPr>
              <a:t>BIOS</a:t>
            </a:r>
            <a:r>
              <a:rPr lang="el-GR" sz="1800" dirty="0" smtClean="0"/>
              <a:t>. Με το </a:t>
            </a:r>
            <a:r>
              <a:rPr lang="en-US" sz="1800" dirty="0" smtClean="0"/>
              <a:t>“</a:t>
            </a:r>
            <a:r>
              <a:rPr lang="el-GR" sz="1800" dirty="0" smtClean="0"/>
              <a:t>άνοιγμα</a:t>
            </a:r>
            <a:r>
              <a:rPr lang="en-US" sz="1800" dirty="0" smtClean="0"/>
              <a:t>”</a:t>
            </a:r>
            <a:r>
              <a:rPr lang="el-GR" sz="1800" dirty="0" smtClean="0"/>
              <a:t> του υπολογιστή</a:t>
            </a:r>
            <a:endParaRPr lang="en-US" sz="1800" dirty="0" smtClean="0"/>
          </a:p>
          <a:p>
            <a:pPr>
              <a:spcBef>
                <a:spcPts val="0"/>
              </a:spcBef>
              <a:buClr>
                <a:schemeClr val="bg1">
                  <a:lumMod val="75000"/>
                </a:schemeClr>
              </a:buClr>
              <a:buSzPct val="117000"/>
              <a:buNone/>
            </a:pPr>
            <a:r>
              <a:rPr lang="en-US" sz="1800" dirty="0" smtClean="0"/>
              <a:t>	</a:t>
            </a:r>
            <a:r>
              <a:rPr lang="el-GR" sz="1800" dirty="0" smtClean="0"/>
              <a:t>η κύρια μνήμη</a:t>
            </a:r>
            <a:r>
              <a:rPr lang="en-US" sz="1800" dirty="0" smtClean="0"/>
              <a:t> 	</a:t>
            </a:r>
            <a:r>
              <a:rPr lang="el-GR" sz="1800" dirty="0" smtClean="0"/>
              <a:t>δεν έχει κανένα στοιχείο οπότε ο</a:t>
            </a:r>
            <a:endParaRPr lang="en-US" sz="1800" dirty="0" smtClean="0"/>
          </a:p>
          <a:p>
            <a:pPr>
              <a:spcBef>
                <a:spcPts val="0"/>
              </a:spcBef>
              <a:buClr>
                <a:schemeClr val="bg1">
                  <a:lumMod val="75000"/>
                </a:schemeClr>
              </a:buClr>
              <a:buSzPct val="117000"/>
              <a:buNone/>
            </a:pPr>
            <a:r>
              <a:rPr lang="en-US" sz="1800" dirty="0" smtClean="0"/>
              <a:t>	</a:t>
            </a:r>
            <a:r>
              <a:rPr lang="el-GR" sz="1800" dirty="0" smtClean="0"/>
              <a:t>υπολογιστής </a:t>
            </a:r>
            <a:r>
              <a:rPr lang="en-US" sz="1800" dirty="0" smtClean="0"/>
              <a:t> </a:t>
            </a:r>
            <a:r>
              <a:rPr lang="el-GR" sz="1800" dirty="0" smtClean="0"/>
              <a:t>δεν είναι σε θέση να εκτελέσει </a:t>
            </a:r>
          </a:p>
          <a:p>
            <a:pPr>
              <a:spcBef>
                <a:spcPts val="0"/>
              </a:spcBef>
              <a:buClr>
                <a:schemeClr val="bg1">
                  <a:lumMod val="75000"/>
                </a:schemeClr>
              </a:buClr>
              <a:buSzPct val="117000"/>
              <a:buNone/>
            </a:pPr>
            <a:r>
              <a:rPr lang="el-GR" sz="1800" dirty="0" smtClean="0"/>
              <a:t>	καμία λειτουργία. Το </a:t>
            </a:r>
            <a:r>
              <a:rPr lang="en-US" sz="1800" dirty="0" smtClean="0"/>
              <a:t>BIOS</a:t>
            </a:r>
            <a:r>
              <a:rPr lang="el-GR" sz="1800" dirty="0" smtClean="0"/>
              <a:t> είναι υπεύθυνο να </a:t>
            </a:r>
          </a:p>
          <a:p>
            <a:pPr>
              <a:spcBef>
                <a:spcPts val="0"/>
              </a:spcBef>
              <a:buClr>
                <a:schemeClr val="bg1">
                  <a:lumMod val="75000"/>
                </a:schemeClr>
              </a:buClr>
              <a:buSzPct val="117000"/>
              <a:buNone/>
            </a:pPr>
            <a:r>
              <a:rPr lang="el-GR" sz="1800" dirty="0" smtClean="0"/>
              <a:t>	εκτελέσει κατά την εκκίνηση του υπολογιστή </a:t>
            </a:r>
          </a:p>
          <a:p>
            <a:pPr>
              <a:spcBef>
                <a:spcPts val="0"/>
              </a:spcBef>
              <a:buClr>
                <a:schemeClr val="bg1">
                  <a:lumMod val="75000"/>
                </a:schemeClr>
              </a:buClr>
              <a:buSzPct val="117000"/>
              <a:buNone/>
            </a:pPr>
            <a:r>
              <a:rPr lang="el-GR" sz="1800" dirty="0" smtClean="0"/>
              <a:t>	ελέγχους σχετικούς με τη σωστή λειτουργία των </a:t>
            </a:r>
            <a:endParaRPr lang="en-US" sz="1800" dirty="0" smtClean="0"/>
          </a:p>
          <a:p>
            <a:pPr algn="just">
              <a:spcBef>
                <a:spcPts val="0"/>
              </a:spcBef>
              <a:buClr>
                <a:schemeClr val="bg1">
                  <a:lumMod val="75000"/>
                </a:schemeClr>
              </a:buClr>
              <a:buSzPct val="117000"/>
              <a:buNone/>
            </a:pPr>
            <a:r>
              <a:rPr lang="en-US" sz="1800" dirty="0" smtClean="0"/>
              <a:t>	</a:t>
            </a:r>
            <a:r>
              <a:rPr lang="el-GR" sz="1800" dirty="0" smtClean="0"/>
              <a:t>τμημάτων του και στη συνέχεια να «φορτώσει»</a:t>
            </a:r>
            <a:endParaRPr lang="en-US" sz="1800" dirty="0" smtClean="0"/>
          </a:p>
          <a:p>
            <a:pPr algn="just">
              <a:spcBef>
                <a:spcPts val="0"/>
              </a:spcBef>
              <a:buClr>
                <a:schemeClr val="bg1">
                  <a:lumMod val="75000"/>
                </a:schemeClr>
              </a:buClr>
              <a:buSzPct val="117000"/>
              <a:buNone/>
            </a:pPr>
            <a:r>
              <a:rPr lang="en-US" sz="1800" dirty="0" smtClean="0"/>
              <a:t>	</a:t>
            </a:r>
            <a:r>
              <a:rPr lang="el-GR" sz="1800" dirty="0" smtClean="0"/>
              <a:t>το Λειτουργικό Σύστημα από κάποιο </a:t>
            </a:r>
            <a:endParaRPr lang="en-US" sz="1800" dirty="0" smtClean="0"/>
          </a:p>
          <a:p>
            <a:pPr algn="just">
              <a:spcBef>
                <a:spcPts val="0"/>
              </a:spcBef>
              <a:buClr>
                <a:schemeClr val="bg1">
                  <a:lumMod val="75000"/>
                </a:schemeClr>
              </a:buClr>
              <a:buSzPct val="117000"/>
              <a:buNone/>
            </a:pPr>
            <a:r>
              <a:rPr lang="en-US" sz="1800" dirty="0" smtClean="0"/>
              <a:t>	</a:t>
            </a:r>
            <a:r>
              <a:rPr lang="el-GR" sz="1800" dirty="0" smtClean="0"/>
              <a:t>αποθηκευτικό</a:t>
            </a:r>
            <a:r>
              <a:rPr lang="en-US" sz="1800" dirty="0" smtClean="0"/>
              <a:t>	</a:t>
            </a:r>
            <a:r>
              <a:rPr lang="el-GR" sz="1800" dirty="0" smtClean="0"/>
              <a:t>μέσο στη μνήμη RAM. </a:t>
            </a:r>
            <a:endParaRPr lang="el-GR" sz="1800" dirty="0"/>
          </a:p>
        </p:txBody>
      </p:sp>
      <p:pic>
        <p:nvPicPr>
          <p:cNvPr id="20483" name="Picture 3"/>
          <p:cNvPicPr>
            <a:picLocks noChangeAspect="1" noChangeArrowheads="1"/>
          </p:cNvPicPr>
          <p:nvPr/>
        </p:nvPicPr>
        <p:blipFill>
          <a:blip r:embed="rId2"/>
          <a:srcRect/>
          <a:stretch>
            <a:fillRect/>
          </a:stretch>
        </p:blipFill>
        <p:spPr bwMode="auto">
          <a:xfrm>
            <a:off x="5715000" y="2438400"/>
            <a:ext cx="321818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FB19BA"/>
                </a:solidFill>
              </a:rPr>
              <a:t>Ρολόι του Η/Υ</a:t>
            </a:r>
            <a:endParaRPr lang="el-GR" b="1" dirty="0">
              <a:solidFill>
                <a:srgbClr val="FB19BA"/>
              </a:solidFill>
            </a:endParaRPr>
          </a:p>
        </p:txBody>
      </p:sp>
      <p:sp>
        <p:nvSpPr>
          <p:cNvPr id="5" name="Text Box 29"/>
          <p:cNvSpPr txBox="1">
            <a:spLocks noGrp="1" noChangeArrowheads="1"/>
          </p:cNvSpPr>
          <p:nvPr>
            <p:ph sz="quarter" idx="1"/>
          </p:nvPr>
        </p:nvSpPr>
        <p:spPr bwMode="auto">
          <a:xfrm>
            <a:off x="301752" y="1527048"/>
            <a:ext cx="8503920" cy="2825389"/>
          </a:xfrm>
          <a:prstGeom prst="rect">
            <a:avLst/>
          </a:prstGeom>
          <a:noFill/>
          <a:ln w="9525">
            <a:noFill/>
            <a:miter lim="800000"/>
            <a:headEnd/>
            <a:tailEnd/>
          </a:ln>
          <a:effectLst/>
        </p:spPr>
        <p:txBody>
          <a:bodyPr>
            <a:spAutoFit/>
          </a:bodyPr>
          <a:lstStyle/>
          <a:p>
            <a:pPr algn="just">
              <a:buClr>
                <a:srgbClr val="00B050"/>
              </a:buClr>
              <a:buSzPct val="104000"/>
              <a:buFont typeface="Wingdings" pitchFamily="2" charset="2"/>
              <a:buChar char="q"/>
              <a:defRPr/>
            </a:pPr>
            <a:r>
              <a:rPr lang="el-GR" sz="1800" dirty="0" smtClean="0">
                <a:effectLst>
                  <a:outerShdw blurRad="38100" dist="38100" dir="2700000" algn="tl">
                    <a:srgbClr val="C0C0C0"/>
                  </a:outerShdw>
                </a:effectLst>
              </a:rPr>
              <a:t>Μικρό</a:t>
            </a:r>
            <a:r>
              <a:rPr lang="el-GR" sz="1800" dirty="0" smtClean="0">
                <a:solidFill>
                  <a:schemeClr val="accent2"/>
                </a:solidFill>
                <a:effectLst>
                  <a:outerShdw blurRad="38100" dist="38100" dir="2700000" algn="tl">
                    <a:srgbClr val="C0C0C0"/>
                  </a:outerShdw>
                </a:effectLst>
              </a:rPr>
              <a:t> </a:t>
            </a:r>
            <a:r>
              <a:rPr lang="el-GR" sz="1800" dirty="0" smtClean="0">
                <a:effectLst>
                  <a:outerShdw blurRad="38100" dist="38100" dir="2700000" algn="tl">
                    <a:srgbClr val="C0C0C0"/>
                  </a:outerShdw>
                </a:effectLst>
              </a:rPr>
              <a:t>εξάρτημα</a:t>
            </a:r>
            <a:r>
              <a:rPr lang="el-GR" sz="1800" dirty="0" smtClean="0">
                <a:solidFill>
                  <a:schemeClr val="accent2"/>
                </a:solidFill>
                <a:effectLst>
                  <a:outerShdw blurRad="38100" dist="38100" dir="2700000" algn="tl">
                    <a:srgbClr val="C0C0C0"/>
                  </a:outerShdw>
                </a:effectLst>
              </a:rPr>
              <a:t> </a:t>
            </a:r>
            <a:r>
              <a:rPr lang="el-GR" sz="1800" dirty="0" smtClean="0"/>
              <a:t>πάνω στη μητρική πλακέτα. </a:t>
            </a:r>
          </a:p>
          <a:p>
            <a:pPr algn="just">
              <a:buClr>
                <a:srgbClr val="00B050"/>
              </a:buClr>
              <a:buSzPct val="104000"/>
              <a:buFont typeface="Wingdings" pitchFamily="2" charset="2"/>
              <a:buChar char="q"/>
              <a:defRPr/>
            </a:pPr>
            <a:r>
              <a:rPr lang="el-GR" sz="1800" dirty="0" smtClean="0"/>
              <a:t>Παράγει </a:t>
            </a:r>
            <a:r>
              <a:rPr lang="el-GR" sz="1800" dirty="0"/>
              <a:t>ένα συγκεκριμένο αριθμό παλμών </a:t>
            </a:r>
            <a:r>
              <a:rPr lang="el-GR" sz="1800" dirty="0" smtClean="0"/>
              <a:t>ανά δευτερόλεπτο οι οποίοι μεταφέρονται σε όλα τα άλλα εξαρτήματα μέσω των διαύλων. </a:t>
            </a:r>
            <a:r>
              <a:rPr lang="el-GR" sz="1800" dirty="0" smtClean="0">
                <a:solidFill>
                  <a:srgbClr val="336600"/>
                </a:solidFill>
                <a:effectLst>
                  <a:outerShdw blurRad="38100" dist="38100" dir="2700000" algn="tl">
                    <a:srgbClr val="C0C0C0"/>
                  </a:outerShdw>
                </a:effectLst>
              </a:rPr>
              <a:t>Το </a:t>
            </a:r>
            <a:r>
              <a:rPr lang="el-GR" sz="1800" dirty="0">
                <a:solidFill>
                  <a:srgbClr val="336600"/>
                </a:solidFill>
                <a:effectLst>
                  <a:outerShdw blurRad="38100" dist="38100" dir="2700000" algn="tl">
                    <a:srgbClr val="C0C0C0"/>
                  </a:outerShdw>
                </a:effectLst>
              </a:rPr>
              <a:t>ρολόι</a:t>
            </a:r>
            <a:r>
              <a:rPr lang="el-GR" sz="1800" dirty="0"/>
              <a:t> είναι υπεύθυνο για τον συντονισμό των υπόλοιπων εξαρτημάτων της Κ.Μ.Ε. </a:t>
            </a:r>
            <a:r>
              <a:rPr lang="el-GR" sz="1800" dirty="0" smtClean="0"/>
              <a:t> </a:t>
            </a:r>
          </a:p>
          <a:p>
            <a:pPr algn="just">
              <a:buClr>
                <a:srgbClr val="00B050"/>
              </a:buClr>
              <a:buSzPct val="104000"/>
              <a:buFont typeface="Wingdings" pitchFamily="2" charset="2"/>
              <a:buChar char="q"/>
              <a:defRPr/>
            </a:pPr>
            <a:r>
              <a:rPr lang="el-GR" sz="1800" dirty="0" smtClean="0"/>
              <a:t>Όσο ταχύτερο το ρολόι τόσο </a:t>
            </a:r>
            <a:r>
              <a:rPr lang="el-GR" sz="1800" dirty="0"/>
              <a:t>ταχύτερος είναι ο μικροεπεξεργαστής. </a:t>
            </a:r>
            <a:r>
              <a:rPr lang="el-GR" sz="1800" dirty="0" smtClean="0"/>
              <a:t>Η ταχύτητά </a:t>
            </a:r>
            <a:r>
              <a:rPr lang="el-GR" sz="1800" smtClean="0"/>
              <a:t>του μετριέτα</a:t>
            </a:r>
            <a:r>
              <a:rPr lang="el-GR" sz="1800"/>
              <a:t>ι</a:t>
            </a:r>
            <a:r>
              <a:rPr lang="el-GR" sz="1800" smtClean="0"/>
              <a:t> </a:t>
            </a:r>
            <a:r>
              <a:rPr lang="el-GR" sz="1800" dirty="0" smtClean="0"/>
              <a:t>σε </a:t>
            </a:r>
            <a:r>
              <a:rPr lang="en-US" sz="1800" dirty="0" smtClean="0"/>
              <a:t>GHz</a:t>
            </a:r>
            <a:r>
              <a:rPr lang="el-GR" sz="1800" dirty="0" smtClean="0"/>
              <a:t>. </a:t>
            </a:r>
          </a:p>
          <a:p>
            <a:pPr algn="just">
              <a:buClr>
                <a:srgbClr val="00B050"/>
              </a:buClr>
              <a:buSzPct val="104000"/>
              <a:buNone/>
              <a:defRPr/>
            </a:pPr>
            <a:r>
              <a:rPr lang="el-GR" sz="1800" dirty="0" smtClean="0"/>
              <a:t>	Π.χ</a:t>
            </a:r>
            <a:r>
              <a:rPr lang="en-US" sz="1800" dirty="0" smtClean="0"/>
              <a:t>   </a:t>
            </a:r>
            <a:r>
              <a:rPr lang="el-GR" sz="1800" dirty="0" smtClean="0"/>
              <a:t>3 </a:t>
            </a:r>
            <a:r>
              <a:rPr lang="en-US" sz="1800" dirty="0" smtClean="0"/>
              <a:t>GHz =  3.000.000.000 </a:t>
            </a:r>
            <a:r>
              <a:rPr lang="el-GR" sz="1800" dirty="0" smtClean="0"/>
              <a:t>παλμοί </a:t>
            </a:r>
            <a:r>
              <a:rPr lang="el-GR" sz="1800" b="1" dirty="0" smtClean="0">
                <a:solidFill>
                  <a:schemeClr val="accent3">
                    <a:lumMod val="75000"/>
                  </a:schemeClr>
                </a:solidFill>
              </a:rPr>
              <a:t>το δευτερόλεπτο </a:t>
            </a:r>
            <a:r>
              <a:rPr lang="el-GR" sz="1800" dirty="0" smtClean="0"/>
              <a:t>!</a:t>
            </a:r>
          </a:p>
          <a:p>
            <a:pPr algn="just">
              <a:buClr>
                <a:srgbClr val="00B050"/>
              </a:buClr>
              <a:buSzPct val="104000"/>
              <a:buNone/>
              <a:defRPr/>
            </a:pPr>
            <a:endParaRPr lang="el-GR" sz="1800" dirty="0"/>
          </a:p>
          <a:p>
            <a:pPr algn="just">
              <a:defRPr/>
            </a:pPr>
            <a:endParaRPr lang="el-GR" sz="1600" dirty="0"/>
          </a:p>
        </p:txBody>
      </p:sp>
      <p:sp>
        <p:nvSpPr>
          <p:cNvPr id="6" name="AutoShape 22" descr="clock"/>
          <p:cNvSpPr>
            <a:spLocks noChangeArrowheads="1"/>
          </p:cNvSpPr>
          <p:nvPr/>
        </p:nvSpPr>
        <p:spPr bwMode="auto">
          <a:xfrm>
            <a:off x="3276600" y="4038600"/>
            <a:ext cx="2736850" cy="1728788"/>
          </a:xfrm>
          <a:prstGeom prst="roundRect">
            <a:avLst>
              <a:gd name="adj" fmla="val 16667"/>
            </a:avLst>
          </a:prstGeom>
          <a:blipFill dpi="0" rotWithShape="1">
            <a:blip r:embed="rId2"/>
            <a:srcRect/>
            <a:stretch>
              <a:fillRect/>
            </a:stretch>
          </a:blipFill>
          <a:ln w="9525" cap="rnd">
            <a:solidFill>
              <a:schemeClr val="tx1"/>
            </a:solidFill>
            <a:prstDash val="sysDot"/>
            <a:round/>
            <a:headEnd/>
            <a:tailEnd/>
          </a:ln>
        </p:spPr>
        <p:txBody>
          <a:bodyPr wrap="none" anchor="ctr"/>
          <a:lstStyle/>
          <a:p>
            <a:endParaRPr lang="el-GR"/>
          </a:p>
        </p:txBody>
      </p:sp>
      <p:sp>
        <p:nvSpPr>
          <p:cNvPr id="7" name="TextBox 6"/>
          <p:cNvSpPr txBox="1"/>
          <p:nvPr/>
        </p:nvSpPr>
        <p:spPr>
          <a:xfrm>
            <a:off x="2805403" y="5791200"/>
            <a:ext cx="4204997" cy="307777"/>
          </a:xfrm>
          <a:prstGeom prst="rect">
            <a:avLst/>
          </a:prstGeom>
          <a:noFill/>
        </p:spPr>
        <p:txBody>
          <a:bodyPr wrap="none" rtlCol="0">
            <a:spAutoFit/>
          </a:bodyPr>
          <a:lstStyle/>
          <a:p>
            <a:pPr algn="ctr"/>
            <a:r>
              <a:rPr lang="el-GR" sz="1400" dirty="0" smtClean="0"/>
              <a:t>Ρολόι Μπαταρίας</a:t>
            </a:r>
            <a:r>
              <a:rPr lang="ru-RU" sz="1400" dirty="0" smtClean="0">
                <a:latin typeface="Arial" charset="0"/>
              </a:rPr>
              <a:t> </a:t>
            </a:r>
            <a:r>
              <a:rPr lang="el-GR" sz="1400" dirty="0" smtClean="0">
                <a:latin typeface="Arial" charset="0"/>
              </a:rPr>
              <a:t>της </a:t>
            </a:r>
            <a:r>
              <a:rPr lang="el-GR" sz="1400" dirty="0" smtClean="0"/>
              <a:t>Μητρικής Κάρτας </a:t>
            </a:r>
            <a:r>
              <a:rPr lang="ru-RU" sz="1400" dirty="0" smtClean="0"/>
              <a:t>CR840 </a:t>
            </a:r>
            <a:r>
              <a:rPr lang="ru-RU" sz="1400" dirty="0" smtClean="0">
                <a:latin typeface="Arial" charset="0"/>
              </a:rPr>
              <a:t>    </a:t>
            </a:r>
            <a:endParaRPr lang="ru-RU" sz="1400" dirty="0">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3">
      <a:dk1>
        <a:sysClr val="windowText" lastClr="000000"/>
      </a:dk1>
      <a:lt1>
        <a:srgbClr val="92D050"/>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566</TotalTime>
  <Words>720</Words>
  <Application>Microsoft Office PowerPoint</Application>
  <PresentationFormat>Προβολή στην οθόνη (4:3)</PresentationFormat>
  <Paragraphs>160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Civic</vt:lpstr>
      <vt:lpstr>    Το εσωτερικό του υπολογιστή</vt:lpstr>
      <vt:lpstr>Τα κυριότερα μέρη στο εσωτερικό της κεντρικής μονάδας</vt:lpstr>
      <vt:lpstr>Τροφοδοτικό</vt:lpstr>
      <vt:lpstr>  Μητρική πλακέτα (motherboard)</vt:lpstr>
      <vt:lpstr>Επεξεργαστής (CPU ή ΚΜΕ)</vt:lpstr>
      <vt:lpstr>Μνήμη Η/Υ</vt:lpstr>
      <vt:lpstr>RAM (Random Access Memory)</vt:lpstr>
      <vt:lpstr>ROM (Read Only Memory)</vt:lpstr>
      <vt:lpstr>Ρολόι του Η/Υ</vt:lpstr>
      <vt:lpstr>Ανεμιστήρας - Ψύκτρα</vt:lpstr>
      <vt:lpstr>Δείτε κι αυτό </vt:lpstr>
      <vt:lpstr>Εσωτερικές Κάρτες</vt:lpstr>
      <vt:lpstr>Θύρες Σύνδεσης</vt:lpstr>
      <vt:lpstr>HDMI, USB θύρες</vt:lpstr>
      <vt:lpstr>Αγορά Η/Υ – ποια χαρακτηριστικά μας ενδιαφέρουν</vt:lpstr>
      <vt:lpstr>Έλεγχος των γνώσεών σας στο συγκεκριμένο κεφάλαιο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εσωτερικό του υπολογιστή</dc:title>
  <dc:creator>Ιωάννα Γαρδίκη</dc:creator>
  <cp:lastModifiedBy>Ιωάννα Γαρδίκη</cp:lastModifiedBy>
  <cp:revision>33</cp:revision>
  <dcterms:created xsi:type="dcterms:W3CDTF">2006-08-16T00:00:00Z</dcterms:created>
  <dcterms:modified xsi:type="dcterms:W3CDTF">2016-12-05T19:21:47Z</dcterms:modified>
</cp:coreProperties>
</file>