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media/image1.png" ContentType="image/png"/>
  <Override PartName="/ppt/media/image2.png" ContentType="image/png"/>
  <Override PartName="/ppt/media/image3.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19.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3C84DC08-1660-493F-8F0E-3E3FE79BC1C6}"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28" name="PlaceHolder 2"/>
          <p:cNvSpPr>
            <a:spLocks noGrp="1"/>
          </p:cNvSpPr>
          <p:nvPr>
            <p:ph/>
          </p:nvPr>
        </p:nvSpPr>
        <p:spPr>
          <a:xfrm>
            <a:off x="504000" y="1768680"/>
            <a:ext cx="907200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29" name="PlaceHolder 3"/>
          <p:cNvSpPr>
            <a:spLocks noGrp="1"/>
          </p:cNvSpPr>
          <p:nvPr>
            <p:ph/>
          </p:nvPr>
        </p:nvSpPr>
        <p:spPr>
          <a:xfrm>
            <a:off x="504000" y="4058640"/>
            <a:ext cx="907200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8ABBFF7B-7AA9-4788-9A8E-80F3D0E7CBE8}"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31"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32"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33"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34" name="PlaceHolder 5"/>
          <p:cNvSpPr>
            <a:spLocks noGrp="1"/>
          </p:cNvSpPr>
          <p:nvPr>
            <p:ph/>
          </p:nvPr>
        </p:nvSpPr>
        <p:spPr>
          <a:xfrm>
            <a:off x="5152680" y="405864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BBAC7DE9-950F-4CA9-BC21-B910C904F8B7}"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36" name="PlaceHolder 2"/>
          <p:cNvSpPr>
            <a:spLocks noGrp="1"/>
          </p:cNvSpPr>
          <p:nvPr>
            <p:ph/>
          </p:nvPr>
        </p:nvSpPr>
        <p:spPr>
          <a:xfrm>
            <a:off x="504000" y="1768680"/>
            <a:ext cx="292104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37" name="PlaceHolder 3"/>
          <p:cNvSpPr>
            <a:spLocks noGrp="1"/>
          </p:cNvSpPr>
          <p:nvPr>
            <p:ph/>
          </p:nvPr>
        </p:nvSpPr>
        <p:spPr>
          <a:xfrm>
            <a:off x="3571560" y="1768680"/>
            <a:ext cx="292104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38" name="PlaceHolder 4"/>
          <p:cNvSpPr>
            <a:spLocks noGrp="1"/>
          </p:cNvSpPr>
          <p:nvPr>
            <p:ph/>
          </p:nvPr>
        </p:nvSpPr>
        <p:spPr>
          <a:xfrm>
            <a:off x="6639120" y="1768680"/>
            <a:ext cx="292104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39" name="PlaceHolder 5"/>
          <p:cNvSpPr>
            <a:spLocks noGrp="1"/>
          </p:cNvSpPr>
          <p:nvPr>
            <p:ph/>
          </p:nvPr>
        </p:nvSpPr>
        <p:spPr>
          <a:xfrm>
            <a:off x="504000" y="4058640"/>
            <a:ext cx="292104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40" name="PlaceHolder 6"/>
          <p:cNvSpPr>
            <a:spLocks noGrp="1"/>
          </p:cNvSpPr>
          <p:nvPr>
            <p:ph/>
          </p:nvPr>
        </p:nvSpPr>
        <p:spPr>
          <a:xfrm>
            <a:off x="3571560" y="4058640"/>
            <a:ext cx="292104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41" name="PlaceHolder 7"/>
          <p:cNvSpPr>
            <a:spLocks noGrp="1"/>
          </p:cNvSpPr>
          <p:nvPr>
            <p:ph/>
          </p:nvPr>
        </p:nvSpPr>
        <p:spPr>
          <a:xfrm>
            <a:off x="6639120" y="4058640"/>
            <a:ext cx="292104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7E1DFB32-373E-428A-8C90-347DAAC3BEA9}"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7" name="PlaceHolder 2"/>
          <p:cNvSpPr>
            <a:spLocks noGrp="1"/>
          </p:cNvSpPr>
          <p:nvPr>
            <p:ph type="subTitle"/>
          </p:nvPr>
        </p:nvSpPr>
        <p:spPr>
          <a:xfrm>
            <a:off x="504000" y="1768680"/>
            <a:ext cx="9072000" cy="4384080"/>
          </a:xfrm>
          <a:prstGeom prst="rect">
            <a:avLst/>
          </a:prstGeom>
          <a:noFill/>
          <a:ln w="0">
            <a:noFill/>
          </a:ln>
        </p:spPr>
        <p:txBody>
          <a:bodyPr lIns="0" rIns="0" tIns="0" bIns="0" anchor="ctr">
            <a:noAutofit/>
          </a:bodyPr>
          <a:p>
            <a:pPr algn="ctr">
              <a:buNone/>
            </a:pPr>
            <a:endParaRPr b="0" lang="el-GR"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928E846-EF20-4E99-8A09-E1F9BCC57BE7}"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9" name="PlaceHolder 2"/>
          <p:cNvSpPr>
            <a:spLocks noGrp="1"/>
          </p:cNvSpPr>
          <p:nvPr>
            <p:ph/>
          </p:nvPr>
        </p:nvSpPr>
        <p:spPr>
          <a:xfrm>
            <a:off x="504000" y="1768680"/>
            <a:ext cx="9072000" cy="43840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746F9D1-BEE7-4AF5-AD22-A00BF11CDCB7}"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11"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12"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8D26AFE-A02E-4218-BC62-BBD4C5AF81DF}"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0FCC8F3-C805-4EA2-9791-E8C27F409EBA}"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04000" y="301320"/>
            <a:ext cx="9072000" cy="5850360"/>
          </a:xfrm>
          <a:prstGeom prst="rect">
            <a:avLst/>
          </a:prstGeom>
          <a:noFill/>
          <a:ln w="0">
            <a:noFill/>
          </a:ln>
        </p:spPr>
        <p:txBody>
          <a:bodyPr lIns="0" rIns="0" tIns="0" bIns="0" anchor="ctr">
            <a:noAutofit/>
          </a:bodyPr>
          <a:p>
            <a:pPr algn="ctr">
              <a:buNone/>
            </a:pPr>
            <a:endParaRPr b="0" lang="el-GR"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1C7A371-E336-4F24-9C62-C8272B7D757D}"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16"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17" name="PlaceHolder 3"/>
          <p:cNvSpPr>
            <a:spLocks noGrp="1"/>
          </p:cNvSpPr>
          <p:nvPr>
            <p:ph/>
          </p:nvPr>
        </p:nvSpPr>
        <p:spPr>
          <a:xfrm>
            <a:off x="5152680" y="1768680"/>
            <a:ext cx="4426920" cy="43840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18"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ACD34EF-8D31-4979-A547-C831BCC8BB83}"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20" name="PlaceHolder 2"/>
          <p:cNvSpPr>
            <a:spLocks noGrp="1"/>
          </p:cNvSpPr>
          <p:nvPr>
            <p:ph/>
          </p:nvPr>
        </p:nvSpPr>
        <p:spPr>
          <a:xfrm>
            <a:off x="504000" y="1768680"/>
            <a:ext cx="4426920" cy="43840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21"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22" name="PlaceHolder 4"/>
          <p:cNvSpPr>
            <a:spLocks noGrp="1"/>
          </p:cNvSpPr>
          <p:nvPr>
            <p:ph/>
          </p:nvPr>
        </p:nvSpPr>
        <p:spPr>
          <a:xfrm>
            <a:off x="5152680" y="405864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C2B71FC-8C0F-47D0-9D42-3CEA85A844D8}"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endParaRPr b="0" lang="el-GR" sz="1800" spc="-1" strike="noStrike">
              <a:solidFill>
                <a:srgbClr val="000000"/>
              </a:solidFill>
              <a:latin typeface="Calibri"/>
            </a:endParaRPr>
          </a:p>
        </p:txBody>
      </p:sp>
      <p:sp>
        <p:nvSpPr>
          <p:cNvPr id="24"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25"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26" name="PlaceHolder 4"/>
          <p:cNvSpPr>
            <a:spLocks noGrp="1"/>
          </p:cNvSpPr>
          <p:nvPr>
            <p:ph/>
          </p:nvPr>
        </p:nvSpPr>
        <p:spPr>
          <a:xfrm>
            <a:off x="504000" y="4058640"/>
            <a:ext cx="9072000" cy="2090880"/>
          </a:xfrm>
          <a:prstGeom prst="rect">
            <a:avLst/>
          </a:prstGeom>
          <a:noFill/>
          <a:ln w="0">
            <a:noFill/>
          </a:ln>
        </p:spPr>
        <p:txBody>
          <a:bodyPr lIns="0" rIns="0" tIns="0" bIns="0" anchor="t">
            <a:normAutofit/>
          </a:bodyPr>
          <a:p>
            <a:endParaRPr b="0" lang="de-DE" sz="26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9ECBD97-8A11-4CC6-AD23-2A6A88C708D3}"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720" y="720"/>
            <a:ext cx="10079280" cy="7559280"/>
          </a:xfrm>
          <a:prstGeom prst="rect">
            <a:avLst/>
          </a:prstGeom>
          <a:ln w="0">
            <a:noFill/>
          </a:ln>
        </p:spPr>
      </p:pic>
      <p:sp>
        <p:nvSpPr>
          <p:cNvPr id="1" name="PlaceHolder 1"/>
          <p:cNvSpPr>
            <a:spLocks noGrp="1"/>
          </p:cNvSpPr>
          <p:nvPr>
            <p:ph type="dt" idx="1"/>
          </p:nvPr>
        </p:nvSpPr>
        <p:spPr>
          <a:xfrm>
            <a:off x="504000" y="6887160"/>
            <a:ext cx="2347920" cy="520920"/>
          </a:xfrm>
          <a:prstGeom prst="rect">
            <a:avLst/>
          </a:prstGeom>
          <a:noFill/>
          <a:ln w="0">
            <a:noFill/>
          </a:ln>
        </p:spPr>
        <p:txBody>
          <a:bodyPr lIns="0" rIns="0" tIns="0" bIns="0" anchor="t">
            <a:noAutofit/>
          </a:bodyPr>
          <a:lstStyle>
            <a:lvl1pPr>
              <a:defRPr b="0" lang="el-GR" sz="1400" spc="-1" strike="noStrike">
                <a:latin typeface="Times New Roman"/>
              </a:defRPr>
            </a:lvl1pPr>
          </a:lstStyle>
          <a:p>
            <a:r>
              <a:rPr b="0" lang="el-GR" sz="1400" spc="-1" strike="noStrike">
                <a:latin typeface="Times New Roman"/>
              </a:rPr>
              <a:t> </a:t>
            </a:r>
            <a:endParaRPr b="0" lang="el-GR" sz="1400" spc="-1" strike="noStrike">
              <a:latin typeface="Times New Roman"/>
            </a:endParaRPr>
          </a:p>
        </p:txBody>
      </p:sp>
      <p:sp>
        <p:nvSpPr>
          <p:cNvPr id="2" name="PlaceHolder 2"/>
          <p:cNvSpPr>
            <a:spLocks noGrp="1"/>
          </p:cNvSpPr>
          <p:nvPr>
            <p:ph type="ftr" idx="2"/>
          </p:nvPr>
        </p:nvSpPr>
        <p:spPr>
          <a:xfrm>
            <a:off x="3447360" y="6887160"/>
            <a:ext cx="3194640" cy="520920"/>
          </a:xfrm>
          <a:prstGeom prst="rect">
            <a:avLst/>
          </a:prstGeom>
          <a:noFill/>
          <a:ln w="0">
            <a:noFill/>
          </a:ln>
        </p:spPr>
        <p:txBody>
          <a:bodyPr lIns="0" rIns="0" tIns="0" bIns="0" anchor="t">
            <a:noAutofit/>
          </a:bodyPr>
          <a:lstStyle>
            <a:lvl1pPr algn="ctr">
              <a:buNone/>
              <a:defRPr b="0" lang="el-GR" sz="1400" spc="-1" strike="noStrike">
                <a:latin typeface="Times New Roman"/>
              </a:defRPr>
            </a:lvl1pPr>
          </a:lstStyle>
          <a:p>
            <a:pPr algn="ctr">
              <a:buNone/>
            </a:pPr>
            <a:r>
              <a:rPr b="0" lang="el-GR" sz="1400" spc="-1" strike="noStrike">
                <a:latin typeface="Times New Roman"/>
              </a:rPr>
              <a:t> </a:t>
            </a:r>
            <a:endParaRPr b="0" lang="el-GR" sz="1400" spc="-1" strike="noStrike">
              <a:latin typeface="Times New Roman"/>
            </a:endParaRPr>
          </a:p>
        </p:txBody>
      </p:sp>
      <p:sp>
        <p:nvSpPr>
          <p:cNvPr id="3" name="PlaceHolder 3"/>
          <p:cNvSpPr>
            <a:spLocks noGrp="1"/>
          </p:cNvSpPr>
          <p:nvPr>
            <p:ph type="sldNum" idx="3"/>
          </p:nvPr>
        </p:nvSpPr>
        <p:spPr>
          <a:xfrm>
            <a:off x="7227000" y="6887160"/>
            <a:ext cx="2347920" cy="520920"/>
          </a:xfrm>
          <a:prstGeom prst="rect">
            <a:avLst/>
          </a:prstGeom>
          <a:noFill/>
          <a:ln w="0">
            <a:noFill/>
          </a:ln>
        </p:spPr>
        <p:txBody>
          <a:bodyPr lIns="0" rIns="0" tIns="0" bIns="0" anchor="t">
            <a:noAutofit/>
          </a:bodyPr>
          <a:lstStyle>
            <a:lvl1pPr algn="r">
              <a:lnSpc>
                <a:spcPct val="100000"/>
              </a:lnSpc>
              <a:buNone/>
              <a:defRPr b="0" lang="de-DE" sz="1400" spc="-1" strike="noStrike">
                <a:solidFill>
                  <a:srgbClr val="000000"/>
                </a:solidFill>
                <a:latin typeface="Times New Roman"/>
                <a:ea typeface="Arial"/>
              </a:defRPr>
            </a:lvl1pPr>
          </a:lstStyle>
          <a:p>
            <a:pPr algn="r">
              <a:lnSpc>
                <a:spcPct val="100000"/>
              </a:lnSpc>
              <a:buNone/>
            </a:pPr>
            <a:fld id="{B6170BB9-8191-4813-B9BA-5E2F2C05A320}" type="slidenum">
              <a:rPr b="0" lang="de-DE" sz="1400" spc="-1" strike="noStrike">
                <a:solidFill>
                  <a:srgbClr val="000000"/>
                </a:solidFill>
                <a:latin typeface="Times New Roman"/>
                <a:ea typeface="Arial"/>
              </a:rPr>
              <a:t>1</a:t>
            </a:fld>
            <a:endParaRPr b="0" lang="el-GR" sz="1400" spc="-1" strike="noStrike">
              <a:latin typeface="Times New Roman"/>
            </a:endParaRPr>
          </a:p>
        </p:txBody>
      </p:sp>
      <p:sp>
        <p:nvSpPr>
          <p:cNvPr id="4" name="PlaceHolder 4"/>
          <p:cNvSpPr>
            <a:spLocks noGrp="1"/>
          </p:cNvSpPr>
          <p:nvPr>
            <p:ph type="title"/>
          </p:nvPr>
        </p:nvSpPr>
        <p:spPr>
          <a:xfrm>
            <a:off x="504000" y="301320"/>
            <a:ext cx="9072000" cy="1261800"/>
          </a:xfrm>
          <a:prstGeom prst="rect">
            <a:avLst/>
          </a:prstGeom>
          <a:noFill/>
          <a:ln w="0">
            <a:noFill/>
          </a:ln>
        </p:spPr>
        <p:txBody>
          <a:bodyPr lIns="0" rIns="0" tIns="0" bIns="0" anchor="ctr">
            <a:noAutofit/>
          </a:bodyPr>
          <a:p>
            <a:r>
              <a:rPr b="0" lang="el-GR" sz="1800" spc="-1" strike="noStrike">
                <a:solidFill>
                  <a:srgbClr val="000000"/>
                </a:solidFill>
                <a:latin typeface="Calibri"/>
              </a:rPr>
              <a:t>Πατήστε για </a:t>
            </a:r>
            <a:r>
              <a:rPr b="0" lang="el-GR" sz="1800" spc="-1" strike="noStrike">
                <a:solidFill>
                  <a:srgbClr val="000000"/>
                </a:solidFill>
                <a:latin typeface="Calibri"/>
              </a:rPr>
              <a:t>επεξεργασία της </a:t>
            </a:r>
            <a:r>
              <a:rPr b="0" lang="el-GR" sz="1800" spc="-1" strike="noStrike">
                <a:solidFill>
                  <a:srgbClr val="000000"/>
                </a:solidFill>
                <a:latin typeface="Calibri"/>
              </a:rPr>
              <a:t>μορφής κειμένου </a:t>
            </a:r>
            <a:r>
              <a:rPr b="0" lang="el-GR" sz="1800" spc="-1" strike="noStrike">
                <a:solidFill>
                  <a:srgbClr val="000000"/>
                </a:solidFill>
                <a:latin typeface="Calibri"/>
              </a:rPr>
              <a:t>του τίτλου</a:t>
            </a:r>
            <a:endParaRPr b="0" lang="el-GR" sz="1800" spc="-1" strike="noStrike">
              <a:solidFill>
                <a:srgbClr val="000000"/>
              </a:solidFill>
              <a:latin typeface="Calibri"/>
            </a:endParaRPr>
          </a:p>
        </p:txBody>
      </p:sp>
      <p:sp>
        <p:nvSpPr>
          <p:cNvPr id="5" name="PlaceHolder 5"/>
          <p:cNvSpPr>
            <a:spLocks noGrp="1"/>
          </p:cNvSpPr>
          <p:nvPr>
            <p:ph type="body"/>
          </p:nvPr>
        </p:nvSpPr>
        <p:spPr>
          <a:xfrm>
            <a:off x="504000" y="1768680"/>
            <a:ext cx="90720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de-DE" sz="2600" spc="-1" strike="noStrike">
                <a:solidFill>
                  <a:srgbClr val="000000"/>
                </a:solidFill>
                <a:latin typeface="Arial"/>
              </a:rPr>
              <a:t>Πατήστε για επεξεργασία της μορφής κειμένου διάρθρωσης</a:t>
            </a:r>
            <a:endParaRPr b="0" lang="de-DE" sz="26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de-DE" sz="1800" spc="-1" strike="noStrike">
                <a:solidFill>
                  <a:srgbClr val="000000"/>
                </a:solidFill>
                <a:latin typeface="Calibri"/>
              </a:rPr>
              <a:t>Δεύτερο επίπεδο διάρθρωσης</a:t>
            </a:r>
            <a:endParaRPr b="0" lang="de-DE" sz="1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de-DE" sz="1800" spc="-1" strike="noStrike">
                <a:solidFill>
                  <a:srgbClr val="000000"/>
                </a:solidFill>
                <a:latin typeface="Calibri"/>
              </a:rPr>
              <a:t>Τρίτο επίπεδο διάρθρωσης</a:t>
            </a:r>
            <a:endParaRPr b="0" lang="de-DE"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de-DE" sz="1800" spc="-1" strike="noStrike">
                <a:solidFill>
                  <a:srgbClr val="000000"/>
                </a:solidFill>
                <a:latin typeface="Calibri"/>
              </a:rPr>
              <a:t>Τέταρτο επίπεδο διάρθρωσης</a:t>
            </a:r>
            <a:endParaRPr b="0" lang="de-DE"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de-DE" sz="2000" spc="-1" strike="noStrike">
                <a:solidFill>
                  <a:srgbClr val="000000"/>
                </a:solidFill>
                <a:latin typeface="Calibri"/>
              </a:rPr>
              <a:t>Πέμπτο επίπεδο διάρθρωσης</a:t>
            </a:r>
            <a:endParaRPr b="0" lang="de-DE"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de-DE" sz="2000" spc="-1" strike="noStrike">
                <a:solidFill>
                  <a:srgbClr val="000000"/>
                </a:solidFill>
                <a:latin typeface="Calibri"/>
              </a:rPr>
              <a:t>Έκτο επίπεδο διάρθρωσης</a:t>
            </a:r>
            <a:endParaRPr b="0" lang="de-DE"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de-DE" sz="2000" spc="-1" strike="noStrike">
                <a:solidFill>
                  <a:srgbClr val="000000"/>
                </a:solidFill>
                <a:latin typeface="Calibri"/>
              </a:rPr>
              <a:t>Έβδομο επίπεδο διάρθρωσης</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4920"/>
            <a:ext cx="7199640" cy="1262160"/>
          </a:xfrm>
          <a:prstGeom prst="rect">
            <a:avLst/>
          </a:prstGeom>
          <a:noFill/>
          <a:ln w="0">
            <a:noFill/>
          </a:ln>
        </p:spPr>
        <p:txBody>
          <a:bodyPr lIns="0" rIns="0" tIns="0" bIns="0" anchor="ctr">
            <a:noAutofit/>
          </a:bodyPr>
          <a:p>
            <a:pPr>
              <a:lnSpc>
                <a:spcPct val="100000"/>
              </a:lnSpc>
              <a:buNone/>
            </a:pPr>
            <a:r>
              <a:rPr b="0" lang="de-DE" sz="3600" spc="-1" strike="noStrike">
                <a:latin typeface="Arial"/>
              </a:rPr>
              <a:t>Βάσεις </a:t>
            </a:r>
            <a:r>
              <a:rPr b="0" lang="de-DE" sz="3600" spc="-1" strike="noStrike">
                <a:latin typeface="Arial"/>
              </a:rPr>
              <a:t>Δεδομέ</a:t>
            </a:r>
            <a:r>
              <a:rPr b="0" lang="de-DE" sz="3600" spc="-1" strike="noStrike">
                <a:latin typeface="Arial"/>
              </a:rPr>
              <a:t>νων </a:t>
            </a:r>
            <a:r>
              <a:rPr b="0" lang="de-DE" sz="3600" spc="-1" strike="noStrike">
                <a:latin typeface="Arial"/>
              </a:rPr>
              <a:t>Κεφ. 1</a:t>
            </a:r>
            <a:endParaRPr b="0" lang="el-GR" sz="3600" spc="-1" strike="noStrike">
              <a:solidFill>
                <a:srgbClr val="000000"/>
              </a:solidFill>
              <a:latin typeface="Calibri"/>
            </a:endParaRPr>
          </a:p>
        </p:txBody>
      </p:sp>
      <p:sp>
        <p:nvSpPr>
          <p:cNvPr id="43" name="PlaceHolder 2"/>
          <p:cNvSpPr>
            <a:spLocks noGrp="1"/>
          </p:cNvSpPr>
          <p:nvPr>
            <p:ph type="subTitle"/>
          </p:nvPr>
        </p:nvSpPr>
        <p:spPr>
          <a:xfrm>
            <a:off x="504000" y="1800000"/>
            <a:ext cx="9071640" cy="4384440"/>
          </a:xfrm>
          <a:prstGeom prst="rect">
            <a:avLst/>
          </a:prstGeom>
          <a:noFill/>
          <a:ln w="0">
            <a:noFill/>
          </a:ln>
        </p:spPr>
        <p:txBody>
          <a:bodyPr lIns="0" rIns="0" tIns="0" bIns="0" anchor="ctr">
            <a:noAutofit/>
          </a:bodyPr>
          <a:p>
            <a:pPr algn="ctr">
              <a:lnSpc>
                <a:spcPct val="100000"/>
              </a:lnSpc>
              <a:buNone/>
              <a:tabLst>
                <a:tab algn="l" pos="0"/>
              </a:tabLst>
            </a:pPr>
            <a:r>
              <a:rPr b="0" lang="de-DE" sz="3200" spc="-1" strike="noStrike">
                <a:latin typeface="Arial"/>
                <a:ea typeface="WenQuanYi Zen Hei"/>
              </a:rPr>
              <a:t>Πλεονεκτήματα Β.Δ. έναντι αρχείων</a:t>
            </a:r>
            <a:endParaRPr b="0" lang="el-GR" sz="3200" spc="-1" strike="noStrike">
              <a:latin typeface="Arial"/>
            </a:endParaRPr>
          </a:p>
          <a:p>
            <a:pPr algn="ctr">
              <a:lnSpc>
                <a:spcPct val="100000"/>
              </a:lnSpc>
              <a:buNone/>
              <a:tabLst>
                <a:tab algn="l" pos="0"/>
              </a:tabLst>
            </a:pPr>
            <a:r>
              <a:rPr b="0" lang="de-DE" sz="3200" spc="-1" strike="noStrike">
                <a:latin typeface="Arial"/>
                <a:ea typeface="WenQuanYi Zen Hei"/>
              </a:rPr>
              <a:t>Βασικές λειτουργίες Β.Δ.</a:t>
            </a:r>
            <a:endParaRPr b="0" lang="el-GR" sz="3200" spc="-1" strike="noStrike">
              <a:latin typeface="Arial"/>
            </a:endParaRPr>
          </a:p>
          <a:p>
            <a:pPr algn="ctr">
              <a:lnSpc>
                <a:spcPct val="100000"/>
              </a:lnSpc>
              <a:buNone/>
              <a:tabLst>
                <a:tab algn="l" pos="0"/>
              </a:tabLst>
            </a:pPr>
            <a:r>
              <a:rPr b="0" lang="de-DE" sz="3200" spc="-1" strike="noStrike">
                <a:latin typeface="Arial"/>
                <a:ea typeface="WenQuanYi Zen Hei"/>
              </a:rPr>
              <a:t>Εφαρμογές Β.Δ. στην καθημερινή ζωή</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Τύποι Βάσεων Δεδομένων</a:t>
            </a:r>
            <a:endParaRPr b="0" lang="el-GR" sz="3600" spc="-1" strike="noStrike">
              <a:solidFill>
                <a:srgbClr val="000000"/>
              </a:solidFill>
              <a:latin typeface="Calibri"/>
            </a:endParaRPr>
          </a:p>
        </p:txBody>
      </p:sp>
      <p:sp>
        <p:nvSpPr>
          <p:cNvPr id="69"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Ιεραρχικό</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Δικτυωτό</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Σχεσιακό</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Αντικειμενοστραφές</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NoSQL</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Αρχιτεκτονική 3 επιπέδων</a:t>
            </a:r>
            <a:endParaRPr b="0" lang="el-GR" sz="3600" spc="-1" strike="noStrike">
              <a:solidFill>
                <a:srgbClr val="000000"/>
              </a:solidFill>
              <a:latin typeface="Calibri"/>
            </a:endParaRPr>
          </a:p>
        </p:txBody>
      </p:sp>
      <p:sp>
        <p:nvSpPr>
          <p:cNvPr id="71"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Εσωτερικό επίπεδο</a:t>
            </a:r>
            <a:endParaRPr b="0" lang="de-DE" sz="2600" spc="-1" strike="noStrike">
              <a:solidFill>
                <a:srgbClr val="000000"/>
              </a:solidFill>
              <a:latin typeface="Arial"/>
            </a:endParaRPr>
          </a:p>
          <a:p>
            <a:pPr lvl="1" marL="864000" indent="-324000">
              <a:lnSpc>
                <a:spcPct val="100000"/>
              </a:lnSpc>
              <a:spcAft>
                <a:spcPts val="1134"/>
              </a:spcAft>
              <a:buClr>
                <a:srgbClr val="000000"/>
              </a:buClr>
              <a:buSzPct val="75000"/>
              <a:buFont typeface="Symbol" charset="2"/>
              <a:buChar char=""/>
            </a:pPr>
            <a:r>
              <a:rPr b="0" lang="de-DE" sz="2600" spc="-1" strike="noStrike">
                <a:latin typeface="Arial"/>
                <a:ea typeface="WenQuanYi Zen Hei"/>
              </a:rPr>
              <a:t>Πως αποθηκεύονται τα αρχεία στο φυσικό μέσο</a:t>
            </a:r>
            <a:endParaRPr b="0" lang="de-DE" sz="2600" spc="-1" strike="noStrike">
              <a:solidFill>
                <a:srgbClr val="000000"/>
              </a:solidFill>
              <a:latin typeface="Calibri"/>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Εξωτερικό επίπεδο</a:t>
            </a:r>
            <a:endParaRPr b="0" lang="de-DE" sz="2600" spc="-1" strike="noStrike">
              <a:solidFill>
                <a:srgbClr val="000000"/>
              </a:solidFill>
              <a:latin typeface="Arial"/>
            </a:endParaRPr>
          </a:p>
          <a:p>
            <a:pPr lvl="1" marL="864000" indent="-324000">
              <a:lnSpc>
                <a:spcPct val="100000"/>
              </a:lnSpc>
              <a:spcAft>
                <a:spcPts val="1134"/>
              </a:spcAft>
              <a:buClr>
                <a:srgbClr val="000000"/>
              </a:buClr>
              <a:buSzPct val="75000"/>
              <a:buFont typeface="Symbol" charset="2"/>
              <a:buChar char=""/>
            </a:pPr>
            <a:r>
              <a:rPr b="0" lang="de-DE" sz="2600" spc="-1" strike="noStrike">
                <a:latin typeface="Arial"/>
                <a:ea typeface="WenQuanYi Zen Hei"/>
              </a:rPr>
              <a:t>Έχει να κάνει με τους χρήστες είτε είναι απλοί χειριστές, είτε προγραμματιστές είτε διαχειριστές της βάσης</a:t>
            </a:r>
            <a:endParaRPr b="0" lang="de-DE" sz="2600" spc="-1" strike="noStrike">
              <a:solidFill>
                <a:srgbClr val="000000"/>
              </a:solidFill>
              <a:latin typeface="Calibri"/>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Εννοιολογικό επίπεδο</a:t>
            </a:r>
            <a:endParaRPr b="0" lang="de-DE" sz="2600" spc="-1" strike="noStrike">
              <a:solidFill>
                <a:srgbClr val="000000"/>
              </a:solidFill>
              <a:latin typeface="Arial"/>
            </a:endParaRPr>
          </a:p>
          <a:p>
            <a:pPr lvl="1" marL="864000" indent="-324000">
              <a:lnSpc>
                <a:spcPct val="100000"/>
              </a:lnSpc>
              <a:spcAft>
                <a:spcPts val="1134"/>
              </a:spcAft>
              <a:buClr>
                <a:srgbClr val="000000"/>
              </a:buClr>
              <a:buSzPct val="75000"/>
              <a:buFont typeface="Symbol" charset="2"/>
              <a:buChar char=""/>
            </a:pPr>
            <a:r>
              <a:rPr b="0" lang="de-DE" sz="2600" spc="-1" strike="noStrike">
                <a:latin typeface="Arial"/>
                <a:ea typeface="WenQuanYi Zen Hei"/>
              </a:rPr>
              <a:t>Ενδιάμεσο επίπεδο που συνδέει τα δύο άλλα επίπεδα και έχει να κάνει με την λογική σχεδίαση των αρχείων της Β.Δ.</a:t>
            </a:r>
            <a:endParaRPr b="0" lang="de-DE" sz="2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Σχεδιασμός Βάσεων Δεδομένων</a:t>
            </a:r>
            <a:endParaRPr b="0" lang="el-GR" sz="3600" spc="-1" strike="noStrike">
              <a:solidFill>
                <a:srgbClr val="000000"/>
              </a:solidFill>
              <a:latin typeface="Calibri"/>
            </a:endParaRPr>
          </a:p>
        </p:txBody>
      </p:sp>
      <p:sp>
        <p:nvSpPr>
          <p:cNvPr id="73" name="Freeform 2"/>
          <p:cNvSpPr/>
          <p:nvPr/>
        </p:nvSpPr>
        <p:spPr>
          <a:xfrm>
            <a:off x="720000" y="1728000"/>
            <a:ext cx="1655640" cy="1439640"/>
          </a:xfrm>
          <a:custGeom>
            <a:avLst/>
            <a:gdLst/>
            <a:ahLst/>
            <a:rect l="l" t="t" r="r" b="b"/>
            <a:pathLst>
              <a:path w="21600" h="21600">
                <a:moveTo>
                  <a:pt x="10800" y="0"/>
                </a:moveTo>
                <a:arcTo wR="10800" hR="10800" stAng="-5400000" swAng="-21600000"/>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εφαρμογή</a:t>
            </a:r>
            <a:endParaRPr b="0" lang="el-GR" sz="1800" spc="-1" strike="noStrike">
              <a:latin typeface="Arial"/>
            </a:endParaRPr>
          </a:p>
        </p:txBody>
      </p:sp>
      <p:sp>
        <p:nvSpPr>
          <p:cNvPr id="74" name="Freeform 3"/>
          <p:cNvSpPr/>
          <p:nvPr/>
        </p:nvSpPr>
        <p:spPr>
          <a:xfrm>
            <a:off x="3456000" y="1872000"/>
            <a:ext cx="1655640" cy="1223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Ανάλυση</a:t>
            </a:r>
            <a:endParaRPr b="0" lang="el-GR" sz="1800" spc="-1" strike="noStrike">
              <a:latin typeface="Arial"/>
            </a:endParaRPr>
          </a:p>
          <a:p>
            <a:pPr algn="ctr">
              <a:lnSpc>
                <a:spcPct val="100000"/>
              </a:lnSpc>
              <a:buNone/>
              <a:tabLst>
                <a:tab algn="l" pos="0"/>
              </a:tabLst>
            </a:pPr>
            <a:r>
              <a:rPr b="0" lang="de-DE" sz="1800" spc="-1" strike="noStrike">
                <a:solidFill>
                  <a:srgbClr val="000000"/>
                </a:solidFill>
                <a:latin typeface="Arial"/>
                <a:ea typeface="Droid Sans Fallback"/>
              </a:rPr>
              <a:t>απαιτήσεων</a:t>
            </a:r>
            <a:endParaRPr b="0" lang="el-GR" sz="1800" spc="-1" strike="noStrike">
              <a:latin typeface="Arial"/>
            </a:endParaRPr>
          </a:p>
        </p:txBody>
      </p:sp>
      <p:sp>
        <p:nvSpPr>
          <p:cNvPr id="75" name="Freeform 4"/>
          <p:cNvSpPr/>
          <p:nvPr/>
        </p:nvSpPr>
        <p:spPr>
          <a:xfrm>
            <a:off x="6552000" y="1872000"/>
            <a:ext cx="1655640" cy="1151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Εννοιολογικός</a:t>
            </a:r>
            <a:endParaRPr b="0" lang="el-GR" sz="1800" spc="-1" strike="noStrike">
              <a:latin typeface="Arial"/>
            </a:endParaRPr>
          </a:p>
          <a:p>
            <a:pPr algn="ctr">
              <a:lnSpc>
                <a:spcPct val="100000"/>
              </a:lnSpc>
              <a:buNone/>
              <a:tabLst>
                <a:tab algn="l" pos="0"/>
              </a:tabLst>
            </a:pPr>
            <a:r>
              <a:rPr b="0" lang="de-DE" sz="1800" spc="-1" strike="noStrike">
                <a:solidFill>
                  <a:srgbClr val="000000"/>
                </a:solidFill>
                <a:latin typeface="Arial"/>
                <a:ea typeface="Droid Sans Fallback"/>
              </a:rPr>
              <a:t>σχεδιασμός</a:t>
            </a:r>
            <a:endParaRPr b="0" lang="el-GR" sz="1800" spc="-1" strike="noStrike">
              <a:latin typeface="Arial"/>
            </a:endParaRPr>
          </a:p>
        </p:txBody>
      </p:sp>
      <p:sp>
        <p:nvSpPr>
          <p:cNvPr id="76" name="Freeform 5"/>
          <p:cNvSpPr/>
          <p:nvPr/>
        </p:nvSpPr>
        <p:spPr>
          <a:xfrm>
            <a:off x="6552000" y="4320000"/>
            <a:ext cx="1655640" cy="1007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Λογικός</a:t>
            </a:r>
            <a:endParaRPr b="0" lang="el-GR" sz="1800" spc="-1" strike="noStrike">
              <a:latin typeface="Arial"/>
            </a:endParaRPr>
          </a:p>
          <a:p>
            <a:pPr algn="ctr">
              <a:lnSpc>
                <a:spcPct val="100000"/>
              </a:lnSpc>
              <a:buNone/>
              <a:tabLst>
                <a:tab algn="l" pos="0"/>
              </a:tabLst>
            </a:pPr>
            <a:r>
              <a:rPr b="0" lang="de-DE" sz="1800" spc="-1" strike="noStrike">
                <a:solidFill>
                  <a:srgbClr val="000000"/>
                </a:solidFill>
                <a:latin typeface="Arial"/>
                <a:ea typeface="Droid Sans Fallback"/>
              </a:rPr>
              <a:t>σχεδιασμός</a:t>
            </a:r>
            <a:endParaRPr b="0" lang="el-GR" sz="1800" spc="-1" strike="noStrike">
              <a:latin typeface="Arial"/>
            </a:endParaRPr>
          </a:p>
        </p:txBody>
      </p:sp>
      <p:sp>
        <p:nvSpPr>
          <p:cNvPr id="77" name="Freeform 6"/>
          <p:cNvSpPr/>
          <p:nvPr/>
        </p:nvSpPr>
        <p:spPr>
          <a:xfrm>
            <a:off x="3168000" y="4392000"/>
            <a:ext cx="1583640" cy="1151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Φυσικός</a:t>
            </a:r>
            <a:endParaRPr b="0" lang="el-GR" sz="1800" spc="-1" strike="noStrike">
              <a:latin typeface="Arial"/>
            </a:endParaRPr>
          </a:p>
          <a:p>
            <a:pPr algn="ctr">
              <a:lnSpc>
                <a:spcPct val="100000"/>
              </a:lnSpc>
              <a:buNone/>
              <a:tabLst>
                <a:tab algn="l" pos="0"/>
              </a:tabLst>
            </a:pPr>
            <a:r>
              <a:rPr b="0" lang="de-DE" sz="1800" spc="-1" strike="noStrike">
                <a:solidFill>
                  <a:srgbClr val="000000"/>
                </a:solidFill>
                <a:latin typeface="Arial"/>
                <a:ea typeface="Droid Sans Fallback"/>
              </a:rPr>
              <a:t>Σχεδιασμός</a:t>
            </a:r>
            <a:endParaRPr b="0" lang="el-GR" sz="1800" spc="-1" strike="noStrike">
              <a:latin typeface="Arial"/>
            </a:endParaRPr>
          </a:p>
        </p:txBody>
      </p:sp>
      <p:sp>
        <p:nvSpPr>
          <p:cNvPr id="78" name="Straight Connector 7"/>
          <p:cNvSpPr/>
          <p:nvPr/>
        </p:nvSpPr>
        <p:spPr>
          <a:xfrm>
            <a:off x="2232000" y="2448000"/>
            <a:ext cx="1224000" cy="360"/>
          </a:xfrm>
          <a:prstGeom prst="line">
            <a:avLst/>
          </a:prstGeom>
          <a:ln w="0">
            <a:solidFill>
              <a:srgbClr val="000000"/>
            </a:solidFill>
            <a:tailEnd len="med" type="arrow" w="med"/>
          </a:ln>
        </p:spPr>
        <p:style>
          <a:lnRef idx="0"/>
          <a:fillRef idx="0"/>
          <a:effectRef idx="0"/>
          <a:fontRef idx="minor"/>
        </p:style>
      </p:sp>
      <p:sp>
        <p:nvSpPr>
          <p:cNvPr id="79" name="Straight Connector 8"/>
          <p:cNvSpPr/>
          <p:nvPr/>
        </p:nvSpPr>
        <p:spPr>
          <a:xfrm>
            <a:off x="5184000" y="2448000"/>
            <a:ext cx="1224000" cy="360"/>
          </a:xfrm>
          <a:prstGeom prst="line">
            <a:avLst/>
          </a:prstGeom>
          <a:ln w="0">
            <a:solidFill>
              <a:srgbClr val="000000"/>
            </a:solidFill>
            <a:tailEnd len="med" type="arrow" w="med"/>
          </a:ln>
        </p:spPr>
        <p:style>
          <a:lnRef idx="0"/>
          <a:fillRef idx="0"/>
          <a:effectRef idx="0"/>
          <a:fontRef idx="minor"/>
        </p:style>
      </p:sp>
      <p:sp>
        <p:nvSpPr>
          <p:cNvPr id="80" name="Straight Connector 9"/>
          <p:cNvSpPr/>
          <p:nvPr/>
        </p:nvSpPr>
        <p:spPr>
          <a:xfrm>
            <a:off x="7128000" y="3168000"/>
            <a:ext cx="360" cy="936000"/>
          </a:xfrm>
          <a:prstGeom prst="line">
            <a:avLst/>
          </a:prstGeom>
          <a:ln w="0">
            <a:solidFill>
              <a:srgbClr val="000000"/>
            </a:solidFill>
            <a:tailEnd len="med" type="arrow" w="med"/>
          </a:ln>
        </p:spPr>
        <p:style>
          <a:lnRef idx="0"/>
          <a:fillRef idx="0"/>
          <a:effectRef idx="0"/>
          <a:fontRef idx="minor"/>
        </p:style>
      </p:sp>
      <p:sp>
        <p:nvSpPr>
          <p:cNvPr id="81" name="Straight Connector 10"/>
          <p:cNvSpPr/>
          <p:nvPr/>
        </p:nvSpPr>
        <p:spPr>
          <a:xfrm flipH="1">
            <a:off x="4752000" y="4896000"/>
            <a:ext cx="1656000" cy="360"/>
          </a:xfrm>
          <a:prstGeom prst="line">
            <a:avLst/>
          </a:prstGeom>
          <a:ln w="0">
            <a:solidFill>
              <a:srgbClr val="000000"/>
            </a:solidFill>
            <a:tailEnd len="med" type="arrow" w="med"/>
          </a:ln>
        </p:spPr>
        <p:style>
          <a:lnRef idx="0"/>
          <a:fillRef idx="0"/>
          <a:effectRef idx="0"/>
          <a:fontRef idx="minor"/>
        </p:style>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Μοντέλο οντοτήτων συσχετίσεων</a:t>
            </a:r>
            <a:endParaRPr b="0" lang="el-GR" sz="3600" spc="-1" strike="noStrike">
              <a:solidFill>
                <a:srgbClr val="000000"/>
              </a:solidFill>
              <a:latin typeface="Calibri"/>
            </a:endParaRPr>
          </a:p>
        </p:txBody>
      </p:sp>
      <p:sp>
        <p:nvSpPr>
          <p:cNvPr id="83"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Οντότητα</a:t>
            </a:r>
            <a:endParaRPr b="0" lang="de-DE" sz="2600" spc="-1" strike="noStrike">
              <a:solidFill>
                <a:srgbClr val="000000"/>
              </a:solidFill>
              <a:latin typeface="Arial"/>
            </a:endParaRPr>
          </a:p>
          <a:p>
            <a:pPr lvl="1" marL="864000" indent="-324000">
              <a:lnSpc>
                <a:spcPct val="100000"/>
              </a:lnSpc>
              <a:spcAft>
                <a:spcPts val="1134"/>
              </a:spcAft>
              <a:buClr>
                <a:srgbClr val="000000"/>
              </a:buClr>
              <a:buSzPct val="75000"/>
              <a:buFont typeface="Symbol" charset="2"/>
              <a:buChar char=""/>
            </a:pPr>
            <a:r>
              <a:rPr b="0" lang="de-DE" sz="2600" spc="-1" strike="noStrike">
                <a:latin typeface="Arial"/>
                <a:ea typeface="WenQuanYi Zen Hei"/>
              </a:rPr>
              <a:t>Μία οντότητα (entity) είναι ένα σύνολο από στιγμιότυπα του ίδιου τύπου που έχουν κοινές ιδιότητες ή γνωρίσματα</a:t>
            </a:r>
            <a:endParaRPr b="0" lang="de-DE" sz="2600" spc="-1" strike="noStrike">
              <a:solidFill>
                <a:srgbClr val="000000"/>
              </a:solidFill>
              <a:latin typeface="Calibri"/>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Στιγμιότυπο</a:t>
            </a:r>
            <a:endParaRPr b="0" lang="de-DE" sz="2600" spc="-1" strike="noStrike">
              <a:solidFill>
                <a:srgbClr val="000000"/>
              </a:solidFill>
              <a:latin typeface="Arial"/>
            </a:endParaRPr>
          </a:p>
          <a:p>
            <a:pPr lvl="1" marL="864000" indent="-324000">
              <a:lnSpc>
                <a:spcPct val="100000"/>
              </a:lnSpc>
              <a:spcAft>
                <a:spcPts val="1134"/>
              </a:spcAft>
              <a:buClr>
                <a:srgbClr val="000000"/>
              </a:buClr>
              <a:buSzPct val="75000"/>
              <a:buFont typeface="Symbol" charset="2"/>
              <a:buChar char=""/>
            </a:pPr>
            <a:r>
              <a:rPr b="0" lang="de-DE" sz="2600" spc="-1" strike="noStrike">
                <a:latin typeface="Arial"/>
                <a:ea typeface="WenQuanYi Zen Hei"/>
              </a:rPr>
              <a:t>Ένα στιγμιότυπο (instance) είναι ένα «αντικείμενο» του πραγματικού κόσμου το οποίο ξεχωρίζει από τα άλλα αντικείμενα</a:t>
            </a:r>
            <a:endParaRPr b="0" lang="de-DE" sz="2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Τύποι συσχετίσεων οντοτήτων</a:t>
            </a:r>
            <a:endParaRPr b="0" lang="el-GR" sz="3600" spc="-1" strike="noStrike">
              <a:solidFill>
                <a:srgbClr val="000000"/>
              </a:solidFill>
              <a:latin typeface="Calibri"/>
            </a:endParaRPr>
          </a:p>
        </p:txBody>
      </p:sp>
      <p:sp>
        <p:nvSpPr>
          <p:cNvPr id="85"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1-1 ένα προς ένα</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1-Μ ένα προς πολλά</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Μ-Μ πολλά προς πολλά</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Απεικόνιση συσχετίσεων</a:t>
            </a:r>
            <a:endParaRPr b="0" lang="el-GR" sz="3600" spc="-1" strike="noStrike">
              <a:solidFill>
                <a:srgbClr val="000000"/>
              </a:solidFill>
              <a:latin typeface="Calibri"/>
            </a:endParaRPr>
          </a:p>
        </p:txBody>
      </p:sp>
      <p:sp>
        <p:nvSpPr>
          <p:cNvPr id="87" name="Freeform 2"/>
          <p:cNvSpPr/>
          <p:nvPr/>
        </p:nvSpPr>
        <p:spPr>
          <a:xfrm>
            <a:off x="1224000" y="2555640"/>
            <a:ext cx="1439640" cy="935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εργαζόμενος</a:t>
            </a:r>
            <a:endParaRPr b="0" lang="el-GR" sz="1800" spc="-1" strike="noStrike">
              <a:latin typeface="Arial"/>
            </a:endParaRPr>
          </a:p>
        </p:txBody>
      </p:sp>
      <p:sp>
        <p:nvSpPr>
          <p:cNvPr id="88" name="Freeform 3"/>
          <p:cNvSpPr/>
          <p:nvPr/>
        </p:nvSpPr>
        <p:spPr>
          <a:xfrm>
            <a:off x="5760000" y="2520000"/>
            <a:ext cx="1439640" cy="935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εργασία</a:t>
            </a:r>
            <a:endParaRPr b="0" lang="el-GR" sz="1800" spc="-1" strike="noStrike">
              <a:latin typeface="Arial"/>
            </a:endParaRPr>
          </a:p>
        </p:txBody>
      </p:sp>
      <p:sp>
        <p:nvSpPr>
          <p:cNvPr id="89" name="Straight Connector 4"/>
          <p:cNvSpPr/>
          <p:nvPr/>
        </p:nvSpPr>
        <p:spPr>
          <a:xfrm>
            <a:off x="2880000" y="2951640"/>
            <a:ext cx="2880000" cy="360"/>
          </a:xfrm>
          <a:prstGeom prst="line">
            <a:avLst/>
          </a:prstGeom>
          <a:ln w="0">
            <a:solidFill>
              <a:srgbClr val="000000"/>
            </a:solidFill>
          </a:ln>
        </p:spPr>
        <p:style>
          <a:lnRef idx="0"/>
          <a:fillRef idx="0"/>
          <a:effectRef idx="0"/>
          <a:fontRef idx="minor"/>
        </p:style>
        <p:txBody>
          <a:bodyPr lIns="90000" rIns="90000" tIns="0" bIns="0" anchor="t" anchorCtr="1">
            <a:noAutofit/>
          </a:bodyPr>
          <a:p>
            <a:pPr algn="ctr">
              <a:lnSpc>
                <a:spcPct val="100000"/>
              </a:lnSpc>
              <a:buNone/>
              <a:tabLst>
                <a:tab algn="l" pos="0"/>
              </a:tabLst>
            </a:pPr>
            <a:r>
              <a:rPr b="0" lang="de-DE" sz="1800" spc="-1" strike="noStrike">
                <a:solidFill>
                  <a:srgbClr val="000000"/>
                </a:solidFill>
                <a:latin typeface="Arial"/>
                <a:ea typeface="Droid Sans Fallback"/>
              </a:rPr>
              <a:t>έχει</a:t>
            </a:r>
            <a:endParaRPr b="0" lang="el-GR" sz="1800" spc="-1" strike="noStrike">
              <a:latin typeface="Arial"/>
            </a:endParaRPr>
          </a:p>
        </p:txBody>
      </p:sp>
      <p:sp>
        <p:nvSpPr>
          <p:cNvPr id="90" name="Freeform 5"/>
          <p:cNvSpPr/>
          <p:nvPr/>
        </p:nvSpPr>
        <p:spPr>
          <a:xfrm>
            <a:off x="1296000" y="3852000"/>
            <a:ext cx="1439640" cy="935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εργαζόμενος</a:t>
            </a:r>
            <a:endParaRPr b="0" lang="el-GR" sz="1800" spc="-1" strike="noStrike">
              <a:latin typeface="Arial"/>
            </a:endParaRPr>
          </a:p>
        </p:txBody>
      </p:sp>
      <p:sp>
        <p:nvSpPr>
          <p:cNvPr id="91" name="Freeform 6"/>
          <p:cNvSpPr/>
          <p:nvPr/>
        </p:nvSpPr>
        <p:spPr>
          <a:xfrm>
            <a:off x="6120000" y="3960000"/>
            <a:ext cx="1439640" cy="935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εργασία</a:t>
            </a:r>
            <a:endParaRPr b="0" lang="el-GR" sz="1800" spc="-1" strike="noStrike">
              <a:latin typeface="Arial"/>
            </a:endParaRPr>
          </a:p>
        </p:txBody>
      </p:sp>
      <p:sp>
        <p:nvSpPr>
          <p:cNvPr id="92" name="Straight Connector 7"/>
          <p:cNvSpPr/>
          <p:nvPr/>
        </p:nvSpPr>
        <p:spPr>
          <a:xfrm>
            <a:off x="4392000" y="4320000"/>
            <a:ext cx="1800000" cy="360"/>
          </a:xfrm>
          <a:prstGeom prst="line">
            <a:avLst/>
          </a:prstGeom>
          <a:ln w="0">
            <a:solidFill>
              <a:srgbClr val="000000"/>
            </a:solidFill>
            <a:custDash>
              <a:ds d="1440000" sp="1440000"/>
              <a:ds d="1440000" sp="1440000"/>
            </a:custDash>
          </a:ln>
        </p:spPr>
        <p:style>
          <a:lnRef idx="0"/>
          <a:fillRef idx="0"/>
          <a:effectRef idx="0"/>
          <a:fontRef idx="minor"/>
        </p:style>
        <p:txBody>
          <a:bodyPr lIns="90000" rIns="90000" tIns="0" bIns="0" anchor="t" anchorCtr="1">
            <a:noAutofit/>
          </a:bodyPr>
          <a:p>
            <a:pPr algn="ctr">
              <a:lnSpc>
                <a:spcPct val="100000"/>
              </a:lnSpc>
              <a:buNone/>
              <a:tabLst>
                <a:tab algn="l" pos="0"/>
              </a:tabLst>
            </a:pPr>
            <a:r>
              <a:rPr b="0" lang="de-DE" sz="1800" spc="-1" strike="noStrike">
                <a:solidFill>
                  <a:srgbClr val="000000"/>
                </a:solidFill>
                <a:latin typeface="Arial"/>
                <a:ea typeface="Droid Sans Fallback"/>
              </a:rPr>
              <a:t>προαιρετική</a:t>
            </a:r>
            <a:endParaRPr b="0" lang="el-GR" sz="1800" spc="-1" strike="noStrike">
              <a:latin typeface="Arial"/>
            </a:endParaRPr>
          </a:p>
        </p:txBody>
      </p:sp>
      <p:sp>
        <p:nvSpPr>
          <p:cNvPr id="93" name="Straight Connector 8"/>
          <p:cNvSpPr/>
          <p:nvPr/>
        </p:nvSpPr>
        <p:spPr>
          <a:xfrm>
            <a:off x="2880000" y="4320000"/>
            <a:ext cx="1656000" cy="360"/>
          </a:xfrm>
          <a:prstGeom prst="line">
            <a:avLst/>
          </a:prstGeom>
          <a:ln w="0">
            <a:solidFill>
              <a:srgbClr val="000000"/>
            </a:solidFill>
          </a:ln>
        </p:spPr>
        <p:style>
          <a:lnRef idx="0"/>
          <a:fillRef idx="0"/>
          <a:effectRef idx="0"/>
          <a:fontRef idx="minor"/>
        </p:style>
        <p:txBody>
          <a:bodyPr lIns="90000" rIns="90000" tIns="0" bIns="0" anchor="t" anchorCtr="1">
            <a:noAutofit/>
          </a:bodyPr>
          <a:p>
            <a:pPr algn="ctr">
              <a:lnSpc>
                <a:spcPct val="100000"/>
              </a:lnSpc>
              <a:buNone/>
              <a:tabLst>
                <a:tab algn="l" pos="0"/>
              </a:tabLst>
            </a:pPr>
            <a:r>
              <a:rPr b="0" lang="de-DE" sz="1800" spc="-1" strike="noStrike">
                <a:solidFill>
                  <a:srgbClr val="000000"/>
                </a:solidFill>
                <a:latin typeface="Arial"/>
                <a:ea typeface="Droid Sans Fallback"/>
              </a:rPr>
              <a:t>πολλά</a:t>
            </a:r>
            <a:endParaRPr b="0" lang="el-GR" sz="1800" spc="-1" strike="noStrike">
              <a:latin typeface="Arial"/>
            </a:endParaRPr>
          </a:p>
        </p:txBody>
      </p:sp>
      <p:sp>
        <p:nvSpPr>
          <p:cNvPr id="94" name="Straight Connector 9"/>
          <p:cNvSpPr/>
          <p:nvPr/>
        </p:nvSpPr>
        <p:spPr>
          <a:xfrm flipH="1" flipV="1">
            <a:off x="2880000" y="4104000"/>
            <a:ext cx="216000" cy="216000"/>
          </a:xfrm>
          <a:prstGeom prst="line">
            <a:avLst/>
          </a:prstGeom>
          <a:ln w="0">
            <a:solidFill>
              <a:srgbClr val="000000"/>
            </a:solidFill>
          </a:ln>
        </p:spPr>
        <p:style>
          <a:lnRef idx="0"/>
          <a:fillRef idx="0"/>
          <a:effectRef idx="0"/>
          <a:fontRef idx="minor"/>
        </p:style>
      </p:sp>
      <p:sp>
        <p:nvSpPr>
          <p:cNvPr id="95" name="Straight Connector 10"/>
          <p:cNvSpPr/>
          <p:nvPr/>
        </p:nvSpPr>
        <p:spPr>
          <a:xfrm flipH="1">
            <a:off x="2880000" y="4320000"/>
            <a:ext cx="216000" cy="216000"/>
          </a:xfrm>
          <a:prstGeom prst="line">
            <a:avLst/>
          </a:prstGeom>
          <a:ln w="0">
            <a:solidFill>
              <a:srgbClr val="000000"/>
            </a:solid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200" spc="-1" strike="noStrike">
                <a:latin typeface="Arial"/>
              </a:rPr>
              <a:t>Επίλυση σχέσης πολλά προς πολλά</a:t>
            </a:r>
            <a:endParaRPr b="0" lang="el-GR" sz="3200" spc="-1" strike="noStrike">
              <a:solidFill>
                <a:srgbClr val="000000"/>
              </a:solidFill>
              <a:latin typeface="Calibri"/>
            </a:endParaRPr>
          </a:p>
        </p:txBody>
      </p:sp>
      <p:sp>
        <p:nvSpPr>
          <p:cNvPr id="97" name="Freeform 2"/>
          <p:cNvSpPr/>
          <p:nvPr/>
        </p:nvSpPr>
        <p:spPr>
          <a:xfrm>
            <a:off x="1008000" y="4680000"/>
            <a:ext cx="1871640" cy="1079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πελάτης</a:t>
            </a:r>
            <a:endParaRPr b="0" lang="el-GR" sz="1800" spc="-1" strike="noStrike">
              <a:latin typeface="Arial"/>
            </a:endParaRPr>
          </a:p>
        </p:txBody>
      </p:sp>
      <p:sp>
        <p:nvSpPr>
          <p:cNvPr id="98" name="Freeform 3"/>
          <p:cNvSpPr/>
          <p:nvPr/>
        </p:nvSpPr>
        <p:spPr>
          <a:xfrm>
            <a:off x="5400000" y="2520000"/>
            <a:ext cx="1871640" cy="1079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προϊόν</a:t>
            </a:r>
            <a:endParaRPr b="0" lang="el-GR" sz="1800" spc="-1" strike="noStrike">
              <a:latin typeface="Arial"/>
            </a:endParaRPr>
          </a:p>
        </p:txBody>
      </p:sp>
      <p:sp>
        <p:nvSpPr>
          <p:cNvPr id="99" name="Straight Connector 4"/>
          <p:cNvSpPr/>
          <p:nvPr/>
        </p:nvSpPr>
        <p:spPr>
          <a:xfrm>
            <a:off x="3671640" y="3024000"/>
            <a:ext cx="1728360" cy="360"/>
          </a:xfrm>
          <a:prstGeom prst="line">
            <a:avLst/>
          </a:prstGeom>
          <a:ln w="0">
            <a:solidFill>
              <a:srgbClr val="000000"/>
            </a:solidFill>
          </a:ln>
        </p:spPr>
        <p:style>
          <a:lnRef idx="0"/>
          <a:fillRef idx="0"/>
          <a:effectRef idx="0"/>
          <a:fontRef idx="minor"/>
        </p:style>
      </p:sp>
      <p:sp>
        <p:nvSpPr>
          <p:cNvPr id="100" name="Straight Connector 5"/>
          <p:cNvSpPr/>
          <p:nvPr/>
        </p:nvSpPr>
        <p:spPr>
          <a:xfrm flipH="1">
            <a:off x="3671640" y="3024000"/>
            <a:ext cx="360000" cy="360000"/>
          </a:xfrm>
          <a:prstGeom prst="line">
            <a:avLst/>
          </a:prstGeom>
          <a:ln w="0">
            <a:solidFill>
              <a:srgbClr val="000000"/>
            </a:solidFill>
          </a:ln>
        </p:spPr>
        <p:style>
          <a:lnRef idx="0"/>
          <a:fillRef idx="0"/>
          <a:effectRef idx="0"/>
          <a:fontRef idx="minor"/>
        </p:style>
      </p:sp>
      <p:sp>
        <p:nvSpPr>
          <p:cNvPr id="101" name="Straight Connector 6"/>
          <p:cNvSpPr/>
          <p:nvPr/>
        </p:nvSpPr>
        <p:spPr>
          <a:xfrm flipH="1" flipV="1">
            <a:off x="3671640" y="2736000"/>
            <a:ext cx="360000" cy="288000"/>
          </a:xfrm>
          <a:prstGeom prst="line">
            <a:avLst/>
          </a:prstGeom>
          <a:ln w="0">
            <a:solidFill>
              <a:srgbClr val="000000"/>
            </a:solidFill>
          </a:ln>
        </p:spPr>
        <p:style>
          <a:lnRef idx="0"/>
          <a:fillRef idx="0"/>
          <a:effectRef idx="0"/>
          <a:fontRef idx="minor"/>
        </p:style>
      </p:sp>
      <p:sp>
        <p:nvSpPr>
          <p:cNvPr id="102" name="Straight Connector 7"/>
          <p:cNvSpPr/>
          <p:nvPr/>
        </p:nvSpPr>
        <p:spPr>
          <a:xfrm flipV="1">
            <a:off x="5040000" y="2736000"/>
            <a:ext cx="360000" cy="288000"/>
          </a:xfrm>
          <a:prstGeom prst="line">
            <a:avLst/>
          </a:prstGeom>
          <a:ln w="0">
            <a:solidFill>
              <a:srgbClr val="000000"/>
            </a:solidFill>
          </a:ln>
        </p:spPr>
        <p:style>
          <a:lnRef idx="0"/>
          <a:fillRef idx="0"/>
          <a:effectRef idx="0"/>
          <a:fontRef idx="minor"/>
        </p:style>
      </p:sp>
      <p:sp>
        <p:nvSpPr>
          <p:cNvPr id="103" name="Straight Connector 8"/>
          <p:cNvSpPr/>
          <p:nvPr/>
        </p:nvSpPr>
        <p:spPr>
          <a:xfrm>
            <a:off x="5040000" y="3024000"/>
            <a:ext cx="360000" cy="287640"/>
          </a:xfrm>
          <a:prstGeom prst="line">
            <a:avLst/>
          </a:prstGeom>
          <a:ln w="0">
            <a:solidFill>
              <a:srgbClr val="000000"/>
            </a:solidFill>
          </a:ln>
        </p:spPr>
        <p:style>
          <a:lnRef idx="0"/>
          <a:fillRef idx="0"/>
          <a:effectRef idx="0"/>
          <a:fontRef idx="minor"/>
        </p:style>
      </p:sp>
      <p:sp>
        <p:nvSpPr>
          <p:cNvPr id="104" name="Freeform 9"/>
          <p:cNvSpPr/>
          <p:nvPr/>
        </p:nvSpPr>
        <p:spPr>
          <a:xfrm>
            <a:off x="1008000" y="1800000"/>
            <a:ext cx="7847640" cy="2591640"/>
          </a:xfrm>
          <a:custGeom>
            <a:avLst/>
            <a:gdLst/>
            <a:ahLst/>
            <a:rect l="l" t="t" r="r" b="b"/>
            <a:pathLst>
              <a:path w="21600" h="21600">
                <a:moveTo>
                  <a:pt x="10800" y="0"/>
                </a:moveTo>
                <a:arcTo wR="10800" hR="10800" stAng="-5400000" swAng="-21600000"/>
                <a:close/>
              </a:path>
            </a:pathLst>
          </a:custGeom>
          <a:noFill/>
          <a:ln w="0">
            <a:solidFill>
              <a:srgbClr val="3465a4"/>
            </a:solidFill>
          </a:ln>
        </p:spPr>
        <p:style>
          <a:lnRef idx="0"/>
          <a:fillRef idx="0"/>
          <a:effectRef idx="0"/>
          <a:fontRef idx="minor"/>
        </p:style>
        <p:txBody>
          <a:bodyPr wrap="none" lIns="90000" rIns="90000" tIns="45000" bIns="45000" anchor="t">
            <a:noAutofit/>
          </a:bodyPr>
          <a:p>
            <a:pPr algn="ctr">
              <a:lnSpc>
                <a:spcPct val="100000"/>
              </a:lnSpc>
              <a:buNone/>
              <a:tabLst>
                <a:tab algn="l" pos="0"/>
              </a:tabLst>
            </a:pPr>
            <a:r>
              <a:rPr b="0" lang="de-DE" sz="1800" spc="-1" strike="noStrike">
                <a:solidFill>
                  <a:srgbClr val="000000"/>
                </a:solidFill>
                <a:latin typeface="Arial"/>
                <a:ea typeface="Droid Sans Fallback"/>
              </a:rPr>
              <a:t>Πολλά προς πολλά</a:t>
            </a:r>
            <a:endParaRPr b="0" lang="el-GR" sz="1800" spc="-1" strike="noStrike">
              <a:latin typeface="Arial"/>
            </a:endParaRPr>
          </a:p>
        </p:txBody>
      </p:sp>
      <p:sp>
        <p:nvSpPr>
          <p:cNvPr id="105" name="Freeform 10"/>
          <p:cNvSpPr/>
          <p:nvPr/>
        </p:nvSpPr>
        <p:spPr>
          <a:xfrm>
            <a:off x="1007640" y="1799640"/>
            <a:ext cx="7847640" cy="2591640"/>
          </a:xfrm>
          <a:custGeom>
            <a:avLst/>
            <a:gdLst/>
            <a:ahLst/>
            <a:rect l="l" t="t" r="r" b="b"/>
            <a:pathLst>
              <a:path w="21600" h="21600">
                <a:moveTo>
                  <a:pt x="10800" y="0"/>
                </a:moveTo>
                <a:arcTo wR="10800" hR="10800" stAng="-5400000" swAng="-21600000"/>
                <a:close/>
              </a:path>
            </a:pathLst>
          </a:custGeom>
          <a:noFill/>
          <a:ln w="0">
            <a:solidFill>
              <a:srgbClr val="3465a4"/>
            </a:solidFill>
          </a:ln>
        </p:spPr>
        <p:style>
          <a:lnRef idx="0"/>
          <a:fillRef idx="0"/>
          <a:effectRef idx="0"/>
          <a:fontRef idx="minor"/>
        </p:style>
        <p:txBody>
          <a:bodyPr wrap="none" lIns="90000" rIns="90000" tIns="45000" bIns="45000" anchor="t">
            <a:noAutofit/>
          </a:bodyPr>
          <a:p>
            <a:pPr algn="ctr">
              <a:lnSpc>
                <a:spcPct val="100000"/>
              </a:lnSpc>
              <a:buNone/>
              <a:tabLst>
                <a:tab algn="l" pos="0"/>
              </a:tabLst>
            </a:pPr>
            <a:r>
              <a:rPr b="0" lang="de-DE" sz="1800" spc="-1" strike="noStrike">
                <a:solidFill>
                  <a:srgbClr val="000000"/>
                </a:solidFill>
                <a:latin typeface="Arial"/>
                <a:ea typeface="Droid Sans Fallback"/>
              </a:rPr>
              <a:t>Πολλά προς πολλά</a:t>
            </a:r>
            <a:endParaRPr b="0" lang="el-GR" sz="1800" spc="-1" strike="noStrike">
              <a:latin typeface="Arial"/>
            </a:endParaRPr>
          </a:p>
        </p:txBody>
      </p:sp>
      <p:sp>
        <p:nvSpPr>
          <p:cNvPr id="106" name="Freeform 11"/>
          <p:cNvSpPr/>
          <p:nvPr/>
        </p:nvSpPr>
        <p:spPr>
          <a:xfrm>
            <a:off x="720000" y="4464000"/>
            <a:ext cx="8135640" cy="2663640"/>
          </a:xfrm>
          <a:custGeom>
            <a:avLst/>
            <a:gdLst/>
            <a:ahLst/>
            <a:rect l="l" t="t" r="r" b="b"/>
            <a:pathLst>
              <a:path w="21600" h="21600">
                <a:moveTo>
                  <a:pt x="0" y="0"/>
                </a:moveTo>
                <a:lnTo>
                  <a:pt x="21600" y="0"/>
                </a:lnTo>
                <a:lnTo>
                  <a:pt x="21600" y="21600"/>
                </a:lnTo>
                <a:lnTo>
                  <a:pt x="0" y="21600"/>
                </a:lnTo>
                <a:lnTo>
                  <a:pt x="0" y="0"/>
                </a:lnTo>
                <a:close/>
              </a:path>
            </a:pathLst>
          </a:custGeom>
          <a:noFill/>
          <a:ln w="0">
            <a:solidFill>
              <a:srgbClr val="3465a4"/>
            </a:solidFill>
          </a:ln>
        </p:spPr>
        <p:style>
          <a:lnRef idx="0"/>
          <a:fillRef idx="0"/>
          <a:effectRef idx="0"/>
          <a:fontRef idx="minor"/>
        </p:style>
      </p:sp>
      <p:sp>
        <p:nvSpPr>
          <p:cNvPr id="107" name="Freeform 12"/>
          <p:cNvSpPr/>
          <p:nvPr/>
        </p:nvSpPr>
        <p:spPr>
          <a:xfrm>
            <a:off x="6552000" y="4680000"/>
            <a:ext cx="1871640" cy="1079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προϊόν</a:t>
            </a:r>
            <a:endParaRPr b="0" lang="el-GR" sz="1800" spc="-1" strike="noStrike">
              <a:latin typeface="Arial"/>
            </a:endParaRPr>
          </a:p>
        </p:txBody>
      </p:sp>
      <p:sp>
        <p:nvSpPr>
          <p:cNvPr id="108" name="Freeform 13"/>
          <p:cNvSpPr/>
          <p:nvPr/>
        </p:nvSpPr>
        <p:spPr>
          <a:xfrm>
            <a:off x="3816000" y="5832000"/>
            <a:ext cx="1871640" cy="1079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παραγγελία</a:t>
            </a:r>
            <a:endParaRPr b="0" lang="el-GR" sz="1800" spc="-1" strike="noStrike">
              <a:latin typeface="Arial"/>
            </a:endParaRPr>
          </a:p>
        </p:txBody>
      </p:sp>
      <p:sp>
        <p:nvSpPr>
          <p:cNvPr id="109" name="Freeform 14"/>
          <p:cNvSpPr/>
          <p:nvPr/>
        </p:nvSpPr>
        <p:spPr>
          <a:xfrm>
            <a:off x="1800000" y="2520000"/>
            <a:ext cx="1871640" cy="1079640"/>
          </a:xfrm>
          <a:custGeom>
            <a:avLst/>
            <a:gdLst/>
            <a:ahLst/>
            <a:rect l="l" t="t" r="r" b="b"/>
            <a:pathLst>
              <a:path w="21600" h="21600">
                <a:moveTo>
                  <a:pt x="0" y="0"/>
                </a:moveTo>
                <a:lnTo>
                  <a:pt x="21600" y="0"/>
                </a:lnTo>
                <a:lnTo>
                  <a:pt x="21600" y="21600"/>
                </a:lnTo>
                <a:lnTo>
                  <a:pt x="0" y="21600"/>
                </a:lnTo>
                <a:lnTo>
                  <a:pt x="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πελάτης</a:t>
            </a:r>
            <a:endParaRPr b="0" lang="el-GR" sz="1800" spc="-1" strike="noStrike">
              <a:latin typeface="Arial"/>
            </a:endParaRPr>
          </a:p>
        </p:txBody>
      </p:sp>
      <p:sp>
        <p:nvSpPr>
          <p:cNvPr id="110" name="Elbow Connector 15"/>
          <p:cNvSpPr/>
          <p:nvPr/>
        </p:nvSpPr>
        <p:spPr>
          <a:xfrm>
            <a:off x="1944000" y="5760000"/>
            <a:ext cx="1871640" cy="611640"/>
          </a:xfrm>
          <a:prstGeom prst="bentConnector3">
            <a:avLst>
              <a:gd name="adj1" fmla="val 50000"/>
            </a:avLst>
          </a:prstGeom>
          <a:noFill/>
          <a:ln w="0">
            <a:solidFill>
              <a:srgbClr val="3465a4"/>
            </a:solidFill>
          </a:ln>
        </p:spPr>
        <p:style>
          <a:lnRef idx="0"/>
          <a:fillRef idx="0"/>
          <a:effectRef idx="0"/>
          <a:fontRef idx="minor"/>
        </p:style>
      </p:sp>
      <p:sp>
        <p:nvSpPr>
          <p:cNvPr id="111" name="Elbow Connector 16"/>
          <p:cNvSpPr/>
          <p:nvPr/>
        </p:nvSpPr>
        <p:spPr>
          <a:xfrm flipH="1">
            <a:off x="5687280" y="5760000"/>
            <a:ext cx="1799640" cy="611640"/>
          </a:xfrm>
          <a:prstGeom prst="bentConnector3">
            <a:avLst>
              <a:gd name="adj1" fmla="val 50000"/>
            </a:avLst>
          </a:prstGeom>
          <a:noFill/>
          <a:ln w="0">
            <a:solidFill>
              <a:srgbClr val="3465a4"/>
            </a:solidFill>
          </a:ln>
        </p:spPr>
        <p:style>
          <a:lnRef idx="0"/>
          <a:fillRef idx="0"/>
          <a:effectRef idx="0"/>
          <a:fontRef idx="minor"/>
        </p:style>
      </p:sp>
      <p:sp>
        <p:nvSpPr>
          <p:cNvPr id="112" name="Straight Connector 17"/>
          <p:cNvSpPr/>
          <p:nvPr/>
        </p:nvSpPr>
        <p:spPr>
          <a:xfrm>
            <a:off x="3528000" y="6372000"/>
            <a:ext cx="288000" cy="251640"/>
          </a:xfrm>
          <a:prstGeom prst="line">
            <a:avLst/>
          </a:prstGeom>
          <a:ln w="0">
            <a:solidFill>
              <a:srgbClr val="000000"/>
            </a:solidFill>
          </a:ln>
        </p:spPr>
        <p:style>
          <a:lnRef idx="0"/>
          <a:fillRef idx="0"/>
          <a:effectRef idx="0"/>
          <a:fontRef idx="minor"/>
        </p:style>
      </p:sp>
      <p:sp>
        <p:nvSpPr>
          <p:cNvPr id="113" name="Straight Connector 18"/>
          <p:cNvSpPr/>
          <p:nvPr/>
        </p:nvSpPr>
        <p:spPr>
          <a:xfrm flipV="1">
            <a:off x="3528000" y="6120000"/>
            <a:ext cx="360000" cy="216000"/>
          </a:xfrm>
          <a:prstGeom prst="line">
            <a:avLst/>
          </a:prstGeom>
          <a:ln w="0">
            <a:solidFill>
              <a:srgbClr val="000000"/>
            </a:solidFill>
          </a:ln>
        </p:spPr>
        <p:style>
          <a:lnRef idx="0"/>
          <a:fillRef idx="0"/>
          <a:effectRef idx="0"/>
          <a:fontRef idx="minor"/>
        </p:style>
      </p:sp>
      <p:sp>
        <p:nvSpPr>
          <p:cNvPr id="114" name="Straight Connector 19"/>
          <p:cNvSpPr/>
          <p:nvPr/>
        </p:nvSpPr>
        <p:spPr>
          <a:xfrm flipH="1" flipV="1">
            <a:off x="5688000" y="6192000"/>
            <a:ext cx="215640" cy="180000"/>
          </a:xfrm>
          <a:prstGeom prst="line">
            <a:avLst/>
          </a:prstGeom>
          <a:ln w="0">
            <a:solidFill>
              <a:srgbClr val="000000"/>
            </a:solidFill>
          </a:ln>
        </p:spPr>
        <p:style>
          <a:lnRef idx="0"/>
          <a:fillRef idx="0"/>
          <a:effectRef idx="0"/>
          <a:fontRef idx="minor"/>
        </p:style>
      </p:sp>
      <p:sp>
        <p:nvSpPr>
          <p:cNvPr id="115" name="Straight Connector 20"/>
          <p:cNvSpPr/>
          <p:nvPr/>
        </p:nvSpPr>
        <p:spPr>
          <a:xfrm flipH="1">
            <a:off x="5688000" y="6372000"/>
            <a:ext cx="215640" cy="251640"/>
          </a:xfrm>
          <a:prstGeom prst="line">
            <a:avLst/>
          </a:prstGeom>
          <a:ln w="0">
            <a:solidFill>
              <a:srgbClr val="000000"/>
            </a:solid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Πρωτεύον κλειδί</a:t>
            </a:r>
            <a:endParaRPr b="0" lang="el-GR" sz="3600" spc="-1" strike="noStrike">
              <a:solidFill>
                <a:srgbClr val="000000"/>
              </a:solidFill>
              <a:latin typeface="Calibri"/>
            </a:endParaRPr>
          </a:p>
        </p:txBody>
      </p:sp>
      <p:sp>
        <p:nvSpPr>
          <p:cNvPr id="117"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None/>
              <a:tabLst>
                <a:tab algn="l" pos="0"/>
              </a:tabLst>
            </a:pPr>
            <a:r>
              <a:rPr b="0" lang="de-DE" sz="2600" spc="-1" strike="noStrike">
                <a:latin typeface="Arial"/>
                <a:ea typeface="WenQuanYi Zen Hei"/>
              </a:rPr>
              <a:t>Πρωτεύον κλειδί ονομάζουμε ένα χαρακτηριστικό ή ιδιότητα του πίνακα, το οποίο μπορεί να διαχωρίζει τις διαφορετικές εγγραφές του πίνακα, δηλαδή να είναι μοναδικό για κάθε διαφορετική εγγραφή του πίνακα</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tabLst>
                <a:tab algn="l" pos="0"/>
              </a:tabLst>
            </a:pPr>
            <a:r>
              <a:rPr b="0" lang="de-DE" sz="2600" spc="-1" strike="noStrike">
                <a:latin typeface="Arial"/>
                <a:ea typeface="WenQuanYi Zen Hei"/>
              </a:rPr>
              <a:t>π.χ. Πινακίδα αυτοκινήτου, ταυτότητα, αριθμός μητρώου μαθητή κ.λ.π.</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200" spc="-1" strike="noStrike">
                <a:latin typeface="Arial"/>
              </a:rPr>
              <a:t>Κανονικοποίηση, 1η κανονική μορφή</a:t>
            </a:r>
            <a:endParaRPr b="0" lang="el-GR" sz="3200" spc="-1" strike="noStrike">
              <a:solidFill>
                <a:srgbClr val="000000"/>
              </a:solidFill>
              <a:latin typeface="Calibri"/>
            </a:endParaRPr>
          </a:p>
        </p:txBody>
      </p:sp>
      <p:sp>
        <p:nvSpPr>
          <p:cNvPr id="119"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None/>
              <a:tabLst>
                <a:tab algn="l" pos="0"/>
              </a:tabLst>
            </a:pPr>
            <a:r>
              <a:rPr b="0" lang="de-DE" sz="2600" spc="-1" strike="noStrike">
                <a:latin typeface="Arial"/>
                <a:ea typeface="WenQuanYi Zen Hei"/>
              </a:rPr>
              <a:t>Ένας πίνακας βρίσκεται στην πρώτη κανονική μορφή όταν οι τιμές που λαμβάνει κάθε στήλη του πίνακα είναι ατομικές. Επομένως, η πρώτη κανονική μορφή απαγορεύει την ύπαρξη στηλών οι οποίες περιέχουν χαρακτηριστικά πολλαπλής τιμής.</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Ξένο κλειδί</a:t>
            </a:r>
            <a:endParaRPr b="0" lang="el-GR" sz="3600" spc="-1" strike="noStrike">
              <a:solidFill>
                <a:srgbClr val="000000"/>
              </a:solidFill>
              <a:latin typeface="Calibri"/>
            </a:endParaRPr>
          </a:p>
        </p:txBody>
      </p:sp>
      <p:sp>
        <p:nvSpPr>
          <p:cNvPr id="121"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None/>
              <a:tabLst>
                <a:tab algn="l" pos="0"/>
              </a:tabLst>
            </a:pPr>
            <a:r>
              <a:rPr b="0" lang="de-DE" sz="2600" spc="-1" strike="noStrike">
                <a:latin typeface="Arial"/>
                <a:ea typeface="WenQuanYi Zen Hei"/>
              </a:rPr>
              <a:t>Ένα ξένο κλειδί (foreign key (FK)) είναι μία στήλη ή ένας συνδυασμός από στήλες ενός πίνακα που μας επιτρέπει να «συνδεθούμε» με μία γραμμή ενός άλλου πίνακα.</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Βασικές λειτουργιες Β.Δ.</a:t>
            </a:r>
            <a:endParaRPr b="0" lang="el-GR" sz="3600" spc="-1" strike="noStrike">
              <a:solidFill>
                <a:srgbClr val="000000"/>
              </a:solidFill>
              <a:latin typeface="Calibri"/>
            </a:endParaRPr>
          </a:p>
        </p:txBody>
      </p:sp>
      <p:sp>
        <p:nvSpPr>
          <p:cNvPr id="45"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Αναζήτηση</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Ανάκτηση/προβολή</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Επεξεργασία</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Αποθήκευση</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Διαγραφή</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424080"/>
            <a:ext cx="7199640" cy="1023840"/>
          </a:xfrm>
          <a:prstGeom prst="rect">
            <a:avLst/>
          </a:prstGeom>
          <a:noFill/>
          <a:ln w="0">
            <a:noFill/>
          </a:ln>
        </p:spPr>
        <p:txBody>
          <a:bodyPr lIns="0" rIns="0" tIns="0" bIns="0" anchor="ctr">
            <a:noAutofit/>
          </a:bodyPr>
          <a:p>
            <a:pPr>
              <a:lnSpc>
                <a:spcPct val="100000"/>
              </a:lnSpc>
              <a:buNone/>
            </a:pPr>
            <a:r>
              <a:rPr b="0" lang="de-DE" sz="3600" spc="-1" strike="noStrike">
                <a:latin typeface="Arial"/>
              </a:rPr>
              <a:t>Μετασχηματισμός από τον εννοιολογικό στο σχεσιακό μοντέλο</a:t>
            </a:r>
            <a:endParaRPr b="0" lang="el-GR" sz="3600" spc="-1" strike="noStrike">
              <a:solidFill>
                <a:srgbClr val="000000"/>
              </a:solidFill>
              <a:latin typeface="Calibri"/>
            </a:endParaRPr>
          </a:p>
        </p:txBody>
      </p:sp>
      <p:sp>
        <p:nvSpPr>
          <p:cNvPr id="123"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Κάθε οντότητα γίνεται ένας πίνακας</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Κάθε γνώρισμα γίνεται στήλη (του αντίστοιχου σχεσιακού πίνακα)</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Κάθε μοναδικό αναγνωριστικό γίνεται πρωτεύον κλειδί</a:t>
            </a:r>
            <a:endParaRPr b="0" lang="de-DE" sz="2600" spc="-1" strike="noStrike">
              <a:solidFill>
                <a:srgbClr val="000000"/>
              </a:solidFill>
              <a:latin typeface="Arial"/>
            </a:endParaRPr>
          </a:p>
          <a:p>
            <a:pPr marL="432000" indent="-324000">
              <a:lnSpc>
                <a:spcPct val="100000"/>
              </a:lnSpc>
              <a:spcAft>
                <a:spcPts val="1417"/>
              </a:spcAft>
              <a:buClr>
                <a:srgbClr val="000000"/>
              </a:buClr>
              <a:buSzPct val="45000"/>
              <a:buFont typeface="Wingdings" charset="2"/>
              <a:buChar char=""/>
            </a:pPr>
            <a:r>
              <a:rPr b="0" lang="de-DE" sz="2600" spc="-1" strike="noStrike">
                <a:latin typeface="Arial"/>
                <a:ea typeface="WenQuanYi Zen Hei"/>
              </a:rPr>
              <a:t>Κάθε συσχέτιση μετασχηματίζεται σε ξένο κλειδί</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Βασικές έννοιες</a:t>
            </a:r>
            <a:endParaRPr b="0" lang="el-GR" sz="3600" spc="-1" strike="noStrike">
              <a:solidFill>
                <a:srgbClr val="000000"/>
              </a:solidFill>
              <a:latin typeface="Calibri"/>
            </a:endParaRPr>
          </a:p>
        </p:txBody>
      </p:sp>
      <p:sp>
        <p:nvSpPr>
          <p:cNvPr id="47" name="PlaceHolder 2"/>
          <p:cNvSpPr>
            <a:spLocks noGrp="1"/>
          </p:cNvSpPr>
          <p:nvPr>
            <p:ph/>
          </p:nvPr>
        </p:nvSpPr>
        <p:spPr>
          <a:xfrm>
            <a:off x="504000" y="1800000"/>
            <a:ext cx="9071640" cy="4384080"/>
          </a:xfrm>
          <a:prstGeom prst="rect">
            <a:avLst/>
          </a:prstGeom>
          <a:noFill/>
          <a:ln w="0">
            <a:noFill/>
          </a:ln>
        </p:spPr>
        <p:txBody>
          <a:bodyPr lIns="0" rIns="0" tIns="0" bIns="0" anchor="t">
            <a:noAutofit/>
          </a:bodyPr>
          <a:p>
            <a:pPr marL="457200" indent="-228600" algn="just">
              <a:lnSpc>
                <a:spcPct val="100000"/>
              </a:lnSpc>
              <a:spcAft>
                <a:spcPts val="1417"/>
              </a:spcAft>
              <a:buClr>
                <a:srgbClr val="000000"/>
              </a:buClr>
              <a:buSzPct val="45000"/>
              <a:buFont typeface="Wingdings" charset="2"/>
              <a:buChar char=""/>
            </a:pPr>
            <a:r>
              <a:rPr b="0" lang="de-DE" sz="2600" spc="-1" strike="noStrike">
                <a:latin typeface="Arial"/>
                <a:ea typeface="WenQuanYi Zen Hei"/>
              </a:rPr>
              <a:t>Αρχείο (file) είναι ένα σύνολο εγγραφών λογικά συνδεδεμένων μεταξύ τους, που είναι καταχωρισμένες σε ένα (ή και περισσότερα, σύμφωνα με τις δυνατότητες της σημερινής τεχνολογίας) μαγνητικό μέσο αποθήκευσης.</a:t>
            </a:r>
            <a:endParaRPr b="0" lang="de-DE" sz="2600" spc="-1" strike="noStrike">
              <a:solidFill>
                <a:srgbClr val="000000"/>
              </a:solidFill>
              <a:latin typeface="Arial"/>
            </a:endParaRPr>
          </a:p>
          <a:p>
            <a:pPr marL="457200" indent="-228600" algn="just">
              <a:lnSpc>
                <a:spcPct val="100000"/>
              </a:lnSpc>
              <a:spcAft>
                <a:spcPts val="1417"/>
              </a:spcAft>
              <a:buClr>
                <a:srgbClr val="000000"/>
              </a:buClr>
              <a:buSzPct val="45000"/>
              <a:buFont typeface="Wingdings" charset="2"/>
              <a:buChar char=""/>
            </a:pPr>
            <a:r>
              <a:rPr b="0" lang="de-DE" sz="2600" spc="-1" strike="noStrike">
                <a:latin typeface="Arial"/>
                <a:ea typeface="WenQuanYi Zen Hei"/>
              </a:rPr>
              <a:t>Εγγραφή (record) του αρχείου είναι το σύνολο των πεδίων που ανήκουν στην ίδια λογική ενότητα.</a:t>
            </a:r>
            <a:endParaRPr b="0" lang="de-DE" sz="2600" spc="-1" strike="noStrike">
              <a:solidFill>
                <a:srgbClr val="000000"/>
              </a:solidFill>
              <a:latin typeface="Arial"/>
            </a:endParaRPr>
          </a:p>
          <a:p>
            <a:pPr marL="457200" indent="-228600" algn="just">
              <a:lnSpc>
                <a:spcPct val="100000"/>
              </a:lnSpc>
              <a:spcAft>
                <a:spcPts val="1417"/>
              </a:spcAft>
              <a:buClr>
                <a:srgbClr val="000000"/>
              </a:buClr>
              <a:buSzPct val="45000"/>
              <a:buFont typeface="Wingdings" charset="2"/>
              <a:buChar char=""/>
            </a:pPr>
            <a:r>
              <a:rPr b="0" lang="de-DE" sz="2600" spc="-1" strike="noStrike">
                <a:latin typeface="Arial"/>
                <a:ea typeface="WenQuanYi Zen Hei"/>
              </a:rPr>
              <a:t>Πεδίο (field) είναι ένα από τα επιμέρους στοιχεία-πληροφορίες που συνθέτουν την εγγραφή, όπως αυτή θα καταχωριστεί σε ένα αρχείο.</a:t>
            </a:r>
            <a:endParaRPr b="0" lang="de-D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Τύποι πεδίων</a:t>
            </a:r>
            <a:endParaRPr b="0" lang="el-GR" sz="3600" spc="-1" strike="noStrike">
              <a:solidFill>
                <a:srgbClr val="000000"/>
              </a:solidFill>
              <a:latin typeface="Calibri"/>
            </a:endParaRPr>
          </a:p>
        </p:txBody>
      </p:sp>
      <p:pic>
        <p:nvPicPr>
          <p:cNvPr id="49" name="" descr=""/>
          <p:cNvPicPr/>
          <p:nvPr/>
        </p:nvPicPr>
        <p:blipFill>
          <a:blip r:embed="rId1"/>
          <a:stretch/>
        </p:blipFill>
        <p:spPr>
          <a:xfrm>
            <a:off x="504000" y="1831320"/>
            <a:ext cx="9071640" cy="500832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Προβλήματα που λύνουν οι Β.Δ.</a:t>
            </a:r>
            <a:endParaRPr b="0" lang="el-GR" sz="3600" spc="-1" strike="noStrike">
              <a:solidFill>
                <a:srgbClr val="000000"/>
              </a:solidFill>
              <a:latin typeface="Calibri"/>
            </a:endParaRPr>
          </a:p>
        </p:txBody>
      </p:sp>
      <p:pic>
        <p:nvPicPr>
          <p:cNvPr id="51" name="" descr=""/>
          <p:cNvPicPr/>
          <p:nvPr/>
        </p:nvPicPr>
        <p:blipFill>
          <a:blip r:embed="rId1"/>
          <a:stretch/>
        </p:blipFill>
        <p:spPr>
          <a:xfrm>
            <a:off x="1353600" y="1799640"/>
            <a:ext cx="7372080" cy="438408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Τι είναι Βάση Δεδομένων</a:t>
            </a:r>
            <a:endParaRPr b="0" lang="el-GR" sz="3600" spc="-1" strike="noStrike">
              <a:solidFill>
                <a:srgbClr val="000000"/>
              </a:solidFill>
              <a:latin typeface="Calibri"/>
            </a:endParaRPr>
          </a:p>
        </p:txBody>
      </p:sp>
      <p:sp>
        <p:nvSpPr>
          <p:cNvPr id="53" name="PlaceHolder 2"/>
          <p:cNvSpPr>
            <a:spLocks noGrp="1"/>
          </p:cNvSpPr>
          <p:nvPr>
            <p:ph/>
          </p:nvPr>
        </p:nvSpPr>
        <p:spPr>
          <a:xfrm>
            <a:off x="504000" y="1800000"/>
            <a:ext cx="9216360" cy="5364000"/>
          </a:xfrm>
          <a:prstGeom prst="rect">
            <a:avLst/>
          </a:prstGeom>
          <a:noFill/>
          <a:ln w="0">
            <a:noFill/>
          </a:ln>
        </p:spPr>
        <p:txBody>
          <a:bodyPr lIns="0" rIns="0" tIns="0" bIns="0" anchor="t">
            <a:noAutofit/>
          </a:bodyPr>
          <a:p>
            <a:pPr marL="432000" indent="-324000">
              <a:lnSpc>
                <a:spcPct val="100000"/>
              </a:lnSpc>
              <a:spcAft>
                <a:spcPts val="1417"/>
              </a:spcAft>
              <a:buNone/>
              <a:tabLst>
                <a:tab algn="l" pos="0"/>
              </a:tabLst>
            </a:pPr>
            <a:r>
              <a:rPr b="0" lang="de-DE" sz="4000" spc="-1" strike="noStrike">
                <a:latin typeface="Calibri"/>
                <a:ea typeface="WenQuanYi Zen Hei"/>
              </a:rPr>
              <a:t>Μια Βάση Δεδομένων ή ΒΔ θα μπορούσε να χαρακτηριστεί ως ένα σύνολο αρχείων τα οποία διαθέτουν υψηλό βαθμό οργάνωσης και είναι συνδεδεμένα μεταξύ τους με λογικές σχέσεις, ώστε να μπορούν να χρησιμοποιούνται από πολλές εφαρμογές και από πολλούς χρήστες.</a:t>
            </a:r>
            <a:endParaRPr b="0" lang="de-DE"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Τι είναι σύστημα διαχείρισης Β.Δ.</a:t>
            </a:r>
            <a:endParaRPr b="0" lang="el-GR" sz="3600" spc="-1" strike="noStrike">
              <a:solidFill>
                <a:srgbClr val="000000"/>
              </a:solidFill>
              <a:latin typeface="Calibri"/>
            </a:endParaRPr>
          </a:p>
        </p:txBody>
      </p:sp>
      <p:sp>
        <p:nvSpPr>
          <p:cNvPr id="55" name="PlaceHolder 2"/>
          <p:cNvSpPr>
            <a:spLocks noGrp="1"/>
          </p:cNvSpPr>
          <p:nvPr>
            <p:ph/>
          </p:nvPr>
        </p:nvSpPr>
        <p:spPr>
          <a:xfrm>
            <a:off x="504000" y="1800000"/>
            <a:ext cx="9072360" cy="5364000"/>
          </a:xfrm>
          <a:prstGeom prst="rect">
            <a:avLst/>
          </a:prstGeom>
          <a:noFill/>
          <a:ln w="0">
            <a:noFill/>
          </a:ln>
        </p:spPr>
        <p:txBody>
          <a:bodyPr lIns="0" rIns="0" tIns="0" bIns="0" anchor="t">
            <a:noAutofit/>
          </a:bodyPr>
          <a:p>
            <a:pPr marL="432000" indent="-324000" algn="just">
              <a:lnSpc>
                <a:spcPct val="100000"/>
              </a:lnSpc>
              <a:spcAft>
                <a:spcPts val="1417"/>
              </a:spcAft>
              <a:buNone/>
              <a:tabLst>
                <a:tab algn="l" pos="0"/>
              </a:tabLst>
            </a:pPr>
            <a:r>
              <a:rPr b="0" lang="de-DE" sz="3600" spc="-1" strike="noStrike">
                <a:latin typeface="Calibri"/>
                <a:ea typeface="WenQuanYi Zen Hei"/>
              </a:rPr>
              <a:t>To ΣΔΒΔ είναι ένα σύνολο προγραμμάτων και ρουτινών, που σκοπό έχουν το χειρισμό της βάσης, όσον αφορά τη δημιουργία, συντήρηση, επεξεργασία στοιχείων, ελέγχους ασφαλείας κτλ., και την εξυπηρέτηση των χρηστών, όσον αφορά την παροχή στοιχείων και πληροφοριών, χωρίς αυτοί να πρέπει να ασχολούνται με το πώς και το πού τα δεδομένα είναι αποθηκευμένα στη βάση.</a:t>
            </a:r>
            <a:endParaRPr b="0" lang="de-DE"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576000"/>
            <a:ext cx="7199640" cy="719640"/>
          </a:xfrm>
          <a:prstGeom prst="rect">
            <a:avLst/>
          </a:prstGeom>
          <a:noFill/>
          <a:ln w="0">
            <a:noFill/>
          </a:ln>
        </p:spPr>
        <p:txBody>
          <a:bodyPr lIns="0" rIns="0" tIns="0" bIns="0" anchor="ctr">
            <a:noAutofit/>
          </a:bodyPr>
          <a:p>
            <a:pPr>
              <a:lnSpc>
                <a:spcPct val="100000"/>
              </a:lnSpc>
              <a:buNone/>
            </a:pPr>
            <a:r>
              <a:rPr b="0" lang="de-DE" sz="3600" spc="-1" strike="noStrike">
                <a:latin typeface="Arial"/>
              </a:rPr>
              <a:t>Σ.Δ.Β.Δ. = Μεσάζων</a:t>
            </a:r>
            <a:endParaRPr b="0" lang="el-GR" sz="3600" spc="-1" strike="noStrike">
              <a:solidFill>
                <a:srgbClr val="000000"/>
              </a:solidFill>
              <a:latin typeface="Calibri"/>
            </a:endParaRPr>
          </a:p>
        </p:txBody>
      </p:sp>
      <p:sp>
        <p:nvSpPr>
          <p:cNvPr id="57" name="Freeform 2"/>
          <p:cNvSpPr/>
          <p:nvPr/>
        </p:nvSpPr>
        <p:spPr>
          <a:xfrm>
            <a:off x="1296000" y="3744000"/>
            <a:ext cx="1295640" cy="935640"/>
          </a:xfrm>
          <a:custGeom>
            <a:avLst/>
            <a:gdLst/>
            <a:ahLst/>
            <a:rect l="l" t="t" r="r" b="b"/>
            <a:pathLst>
              <a:path w="21600" h="21600">
                <a:moveTo>
                  <a:pt x="10800" y="0"/>
                </a:moveTo>
                <a:arcTo wR="10800" hR="10800" stAng="-5400000" swAng="-21600000"/>
                <a:close/>
              </a:path>
              <a:path w="21600" h="21600">
                <a:moveTo>
                  <a:pt x="7305" y="6350"/>
                </a:moveTo>
                <a:arcTo wR="1165" hR="1165" stAng="-5400000" swAng="-21600000"/>
                <a:close/>
              </a:path>
              <a:path w="21600" h="21600">
                <a:moveTo>
                  <a:pt x="14295" y="6350"/>
                </a:moveTo>
                <a:arcTo wR="1165" hR="1165" stAng="-5400000" swAng="-21600000"/>
                <a:close/>
              </a:path>
              <a:path fill="none" w="21600" h="21600">
                <a:moveTo>
                  <a:pt x="4870" y="15510"/>
                </a:moveTo>
                <a:cubicBezTo>
                  <a:pt x="8680" y="17520"/>
                  <a:pt x="12920" y="17520"/>
                  <a:pt x="16730" y="15510"/>
                </a:cubicBezTo>
              </a:path>
            </a:pathLst>
          </a:custGeom>
          <a:solidFill>
            <a:srgbClr val="729fcf"/>
          </a:solidFill>
          <a:ln w="0">
            <a:solidFill>
              <a:srgbClr val="3465a4"/>
            </a:solidFill>
          </a:ln>
        </p:spPr>
        <p:style>
          <a:lnRef idx="0"/>
          <a:fillRef idx="0"/>
          <a:effectRef idx="0"/>
          <a:fontRef idx="minor"/>
        </p:style>
      </p:sp>
      <p:sp>
        <p:nvSpPr>
          <p:cNvPr id="58" name="Freeform 3"/>
          <p:cNvSpPr/>
          <p:nvPr/>
        </p:nvSpPr>
        <p:spPr>
          <a:xfrm>
            <a:off x="7128000" y="2160000"/>
            <a:ext cx="1079640" cy="1223640"/>
          </a:xfrm>
          <a:custGeom>
            <a:avLst/>
            <a:gdLst/>
            <a:ahLst/>
            <a:rect l="l" t="t" r="r" b="b"/>
            <a:pathLst>
              <a:path w="21600" h="21600">
                <a:moveTo>
                  <a:pt x="0" y="3400"/>
                </a:moveTo>
                <a:arcTo wR="10800" hR="3400" stAng="10800000" swAng="5400000"/>
                <a:arcTo wR="10800" hR="3400" stAng="16200000" swAng="5400000"/>
                <a:lnTo>
                  <a:pt x="21600" y="18200"/>
                </a:lnTo>
                <a:arcTo wR="10800" hR="3400" stAng="0" swAng="5400000"/>
                <a:arcTo wR="10800" hR="3400" stAng="5400000" swAng="5400000"/>
                <a:close/>
              </a:path>
              <a:path w="21600" h="21600">
                <a:moveTo>
                  <a:pt x="0" y="3400"/>
                </a:moveTo>
                <a:arcTo wR="10800" hR="3400" stAng="10800000" swAng="-5400000"/>
                <a:arcTo wR="10800" hR="3400" stAng="5400000" swAng="-5400000"/>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Β.Δ.</a:t>
            </a:r>
            <a:endParaRPr b="0" lang="el-GR" sz="1800" spc="-1" strike="noStrike">
              <a:latin typeface="Arial"/>
            </a:endParaRPr>
          </a:p>
        </p:txBody>
      </p:sp>
      <p:sp>
        <p:nvSpPr>
          <p:cNvPr id="59" name="Freeform 4"/>
          <p:cNvSpPr/>
          <p:nvPr/>
        </p:nvSpPr>
        <p:spPr>
          <a:xfrm>
            <a:off x="3888000" y="3744000"/>
            <a:ext cx="1151640" cy="1079640"/>
          </a:xfrm>
          <a:custGeom>
            <a:avLst/>
            <a:gdLst/>
            <a:ahLst/>
            <a:rect l="l" t="t" r="r" b="b"/>
            <a:pathLst>
              <a:path w="21600" h="21600">
                <a:moveTo>
                  <a:pt x="4350" y="0"/>
                </a:moveTo>
                <a:lnTo>
                  <a:pt x="17250" y="0"/>
                </a:lnTo>
                <a:lnTo>
                  <a:pt x="21600" y="10800"/>
                </a:lnTo>
                <a:lnTo>
                  <a:pt x="17250" y="21600"/>
                </a:lnTo>
                <a:lnTo>
                  <a:pt x="4350" y="21600"/>
                </a:lnTo>
                <a:lnTo>
                  <a:pt x="0" y="10800"/>
                </a:lnTo>
                <a:lnTo>
                  <a:pt x="4350" y="0"/>
                </a:lnTo>
                <a:close/>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Σ.Δ.Β.Δ.</a:t>
            </a:r>
            <a:endParaRPr b="0" lang="el-GR" sz="1800" spc="-1" strike="noStrike">
              <a:latin typeface="Arial"/>
            </a:endParaRPr>
          </a:p>
        </p:txBody>
      </p:sp>
      <p:sp>
        <p:nvSpPr>
          <p:cNvPr id="60" name="Freeform 5"/>
          <p:cNvSpPr/>
          <p:nvPr/>
        </p:nvSpPr>
        <p:spPr>
          <a:xfrm>
            <a:off x="2952000" y="4176000"/>
            <a:ext cx="791640" cy="215640"/>
          </a:xfrm>
          <a:custGeom>
            <a:avLst/>
            <a:gdLst/>
            <a:ahLst/>
            <a:rect l="l" t="t" r="r" b="b"/>
            <a:pathLst>
              <a:path w="21600" h="21600">
                <a:moveTo>
                  <a:pt x="0" y="10800"/>
                </a:moveTo>
                <a:lnTo>
                  <a:pt x="4300" y="0"/>
                </a:lnTo>
                <a:lnTo>
                  <a:pt x="4300" y="5400"/>
                </a:lnTo>
                <a:lnTo>
                  <a:pt x="17300" y="5400"/>
                </a:lnTo>
                <a:lnTo>
                  <a:pt x="17300" y="0"/>
                </a:lnTo>
                <a:lnTo>
                  <a:pt x="21600" y="10800"/>
                </a:lnTo>
                <a:lnTo>
                  <a:pt x="17300" y="21600"/>
                </a:lnTo>
                <a:lnTo>
                  <a:pt x="17300" y="16200"/>
                </a:lnTo>
                <a:lnTo>
                  <a:pt x="4300" y="16200"/>
                </a:lnTo>
                <a:lnTo>
                  <a:pt x="4300" y="21600"/>
                </a:lnTo>
                <a:close/>
              </a:path>
            </a:pathLst>
          </a:custGeom>
          <a:solidFill>
            <a:srgbClr val="729fcf"/>
          </a:solidFill>
          <a:ln w="0">
            <a:solidFill>
              <a:srgbClr val="3465a4"/>
            </a:solidFill>
          </a:ln>
        </p:spPr>
        <p:style>
          <a:lnRef idx="0"/>
          <a:fillRef idx="0"/>
          <a:effectRef idx="0"/>
          <a:fontRef idx="minor"/>
        </p:style>
      </p:sp>
      <p:sp>
        <p:nvSpPr>
          <p:cNvPr id="61" name="Freeform 6"/>
          <p:cNvSpPr/>
          <p:nvPr/>
        </p:nvSpPr>
        <p:spPr>
          <a:xfrm>
            <a:off x="7128000" y="5256000"/>
            <a:ext cx="1079640" cy="1223640"/>
          </a:xfrm>
          <a:custGeom>
            <a:avLst/>
            <a:gdLst/>
            <a:ahLst/>
            <a:rect l="l" t="t" r="r" b="b"/>
            <a:pathLst>
              <a:path w="21600" h="21600">
                <a:moveTo>
                  <a:pt x="0" y="3400"/>
                </a:moveTo>
                <a:arcTo wR="10800" hR="3400" stAng="10800000" swAng="5400000"/>
                <a:arcTo wR="10800" hR="3400" stAng="16200000" swAng="5400000"/>
                <a:lnTo>
                  <a:pt x="21600" y="18200"/>
                </a:lnTo>
                <a:arcTo wR="10800" hR="3400" stAng="0" swAng="5400000"/>
                <a:arcTo wR="10800" hR="3400" stAng="5400000" swAng="5400000"/>
                <a:close/>
              </a:path>
              <a:path w="21600" h="21600">
                <a:moveTo>
                  <a:pt x="0" y="3400"/>
                </a:moveTo>
                <a:arcTo wR="10800" hR="3400" stAng="10800000" swAng="-5400000"/>
                <a:arcTo wR="10800" hR="3400" stAng="5400000" swAng="-5400000"/>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Β.Δ.</a:t>
            </a:r>
            <a:endParaRPr b="0" lang="el-GR" sz="1800" spc="-1" strike="noStrike">
              <a:latin typeface="Arial"/>
            </a:endParaRPr>
          </a:p>
        </p:txBody>
      </p:sp>
      <p:sp>
        <p:nvSpPr>
          <p:cNvPr id="62" name="Freeform 7"/>
          <p:cNvSpPr/>
          <p:nvPr/>
        </p:nvSpPr>
        <p:spPr>
          <a:xfrm>
            <a:off x="7128000" y="3672000"/>
            <a:ext cx="1079640" cy="1223640"/>
          </a:xfrm>
          <a:custGeom>
            <a:avLst/>
            <a:gdLst/>
            <a:ahLst/>
            <a:rect l="l" t="t" r="r" b="b"/>
            <a:pathLst>
              <a:path w="21600" h="21600">
                <a:moveTo>
                  <a:pt x="0" y="3400"/>
                </a:moveTo>
                <a:arcTo wR="10800" hR="3400" stAng="10800000" swAng="5400000"/>
                <a:arcTo wR="10800" hR="3400" stAng="16200000" swAng="5400000"/>
                <a:lnTo>
                  <a:pt x="21600" y="18200"/>
                </a:lnTo>
                <a:arcTo wR="10800" hR="3400" stAng="0" swAng="5400000"/>
                <a:arcTo wR="10800" hR="3400" stAng="5400000" swAng="5400000"/>
                <a:close/>
              </a:path>
              <a:path w="21600" h="21600">
                <a:moveTo>
                  <a:pt x="0" y="3400"/>
                </a:moveTo>
                <a:arcTo wR="10800" hR="3400" stAng="10800000" swAng="-5400000"/>
                <a:arcTo wR="10800" hR="3400" stAng="5400000" swAng="-5400000"/>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buNone/>
              <a:tabLst>
                <a:tab algn="l" pos="0"/>
              </a:tabLst>
            </a:pPr>
            <a:r>
              <a:rPr b="0" lang="de-DE" sz="1800" spc="-1" strike="noStrike">
                <a:solidFill>
                  <a:srgbClr val="000000"/>
                </a:solidFill>
                <a:latin typeface="Arial"/>
                <a:ea typeface="Droid Sans Fallback"/>
              </a:rPr>
              <a:t>Β.Δ.</a:t>
            </a:r>
            <a:endParaRPr b="0" lang="el-GR" sz="1800" spc="-1" strike="noStrike">
              <a:latin typeface="Arial"/>
            </a:endParaRPr>
          </a:p>
        </p:txBody>
      </p:sp>
      <p:sp>
        <p:nvSpPr>
          <p:cNvPr id="63" name="Freeform 8"/>
          <p:cNvSpPr/>
          <p:nvPr/>
        </p:nvSpPr>
        <p:spPr>
          <a:xfrm>
            <a:off x="5472000" y="4176000"/>
            <a:ext cx="1295640" cy="215640"/>
          </a:xfrm>
          <a:custGeom>
            <a:avLst/>
            <a:gdLst/>
            <a:ahLst/>
            <a:rect l="l" t="t" r="r" b="b"/>
            <a:pathLst>
              <a:path w="21600" h="21600">
                <a:moveTo>
                  <a:pt x="0" y="10800"/>
                </a:moveTo>
                <a:lnTo>
                  <a:pt x="4300" y="0"/>
                </a:lnTo>
                <a:lnTo>
                  <a:pt x="4300" y="5400"/>
                </a:lnTo>
                <a:lnTo>
                  <a:pt x="17300" y="5400"/>
                </a:lnTo>
                <a:lnTo>
                  <a:pt x="17300" y="0"/>
                </a:lnTo>
                <a:lnTo>
                  <a:pt x="21600" y="10800"/>
                </a:lnTo>
                <a:lnTo>
                  <a:pt x="17300" y="21600"/>
                </a:lnTo>
                <a:lnTo>
                  <a:pt x="17300" y="16200"/>
                </a:lnTo>
                <a:lnTo>
                  <a:pt x="4300" y="16200"/>
                </a:lnTo>
                <a:lnTo>
                  <a:pt x="4300" y="21600"/>
                </a:lnTo>
                <a:close/>
              </a:path>
            </a:pathLst>
          </a:custGeom>
          <a:solidFill>
            <a:srgbClr val="729fcf"/>
          </a:solidFill>
          <a:ln w="0">
            <a:solidFill>
              <a:srgbClr val="3465a4"/>
            </a:solidFill>
          </a:ln>
        </p:spPr>
        <p:style>
          <a:lnRef idx="0"/>
          <a:fillRef idx="0"/>
          <a:effectRef idx="0"/>
          <a:fontRef idx="minor"/>
        </p:style>
      </p:sp>
      <p:sp>
        <p:nvSpPr>
          <p:cNvPr id="64" name="Freeform 9"/>
          <p:cNvSpPr/>
          <p:nvPr/>
        </p:nvSpPr>
        <p:spPr>
          <a:xfrm rot="20158200">
            <a:off x="5384160" y="2894400"/>
            <a:ext cx="1295640" cy="215640"/>
          </a:xfrm>
          <a:custGeom>
            <a:avLst/>
            <a:gdLst/>
            <a:ahLst/>
            <a:rect l="l" t="t" r="r" b="b"/>
            <a:pathLst>
              <a:path w="21600" h="21600">
                <a:moveTo>
                  <a:pt x="0" y="10800"/>
                </a:moveTo>
                <a:lnTo>
                  <a:pt x="4300" y="0"/>
                </a:lnTo>
                <a:lnTo>
                  <a:pt x="4300" y="5400"/>
                </a:lnTo>
                <a:lnTo>
                  <a:pt x="17300" y="5400"/>
                </a:lnTo>
                <a:lnTo>
                  <a:pt x="17300" y="0"/>
                </a:lnTo>
                <a:lnTo>
                  <a:pt x="21600" y="10800"/>
                </a:lnTo>
                <a:lnTo>
                  <a:pt x="17300" y="21600"/>
                </a:lnTo>
                <a:lnTo>
                  <a:pt x="17300" y="16200"/>
                </a:lnTo>
                <a:lnTo>
                  <a:pt x="4300" y="16200"/>
                </a:lnTo>
                <a:lnTo>
                  <a:pt x="4300" y="21600"/>
                </a:lnTo>
                <a:close/>
              </a:path>
            </a:pathLst>
          </a:custGeom>
          <a:solidFill>
            <a:srgbClr val="729fcf"/>
          </a:solidFill>
          <a:ln w="0">
            <a:solidFill>
              <a:srgbClr val="3465a4"/>
            </a:solidFill>
          </a:ln>
        </p:spPr>
        <p:style>
          <a:lnRef idx="0"/>
          <a:fillRef idx="0"/>
          <a:effectRef idx="0"/>
          <a:fontRef idx="minor"/>
        </p:style>
      </p:sp>
      <p:sp>
        <p:nvSpPr>
          <p:cNvPr id="65" name="Freeform 10"/>
          <p:cNvSpPr/>
          <p:nvPr/>
        </p:nvSpPr>
        <p:spPr>
          <a:xfrm rot="1666800">
            <a:off x="5256000" y="5400000"/>
            <a:ext cx="1295640" cy="215640"/>
          </a:xfrm>
          <a:custGeom>
            <a:avLst/>
            <a:gdLst/>
            <a:ahLst/>
            <a:rect l="l" t="t" r="r" b="b"/>
            <a:pathLst>
              <a:path w="21600" h="21600">
                <a:moveTo>
                  <a:pt x="0" y="10800"/>
                </a:moveTo>
                <a:lnTo>
                  <a:pt x="4300" y="0"/>
                </a:lnTo>
                <a:lnTo>
                  <a:pt x="4300" y="5400"/>
                </a:lnTo>
                <a:lnTo>
                  <a:pt x="17300" y="5400"/>
                </a:lnTo>
                <a:lnTo>
                  <a:pt x="17300" y="0"/>
                </a:lnTo>
                <a:lnTo>
                  <a:pt x="21600" y="10800"/>
                </a:lnTo>
                <a:lnTo>
                  <a:pt x="17300" y="21600"/>
                </a:lnTo>
                <a:lnTo>
                  <a:pt x="17300" y="16200"/>
                </a:lnTo>
                <a:lnTo>
                  <a:pt x="4300" y="16200"/>
                </a:lnTo>
                <a:lnTo>
                  <a:pt x="4300" y="21600"/>
                </a:lnTo>
                <a:close/>
              </a:path>
            </a:pathLst>
          </a:custGeom>
          <a:solidFill>
            <a:srgbClr val="729fcf"/>
          </a:solidFill>
          <a:ln w="0">
            <a:solidFill>
              <a:srgbClr val="3465a4"/>
            </a:solid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576000"/>
            <a:ext cx="8135640" cy="719640"/>
          </a:xfrm>
          <a:prstGeom prst="rect">
            <a:avLst/>
          </a:prstGeom>
          <a:noFill/>
          <a:ln w="0">
            <a:noFill/>
          </a:ln>
        </p:spPr>
        <p:txBody>
          <a:bodyPr lIns="0" rIns="0" tIns="0" bIns="0" anchor="ctr">
            <a:noAutofit/>
          </a:bodyPr>
          <a:p>
            <a:pPr>
              <a:lnSpc>
                <a:spcPct val="100000"/>
              </a:lnSpc>
              <a:buNone/>
            </a:pPr>
            <a:r>
              <a:rPr b="1" lang="de-DE" sz="2600" spc="-1" strike="noStrike">
                <a:latin typeface="Arial"/>
              </a:rPr>
              <a:t>Ατομικότητα, συνέπεια, απομόνωση, μονιμότητα</a:t>
            </a:r>
            <a:endParaRPr b="0" lang="el-GR" sz="2600" spc="-1" strike="noStrike">
              <a:solidFill>
                <a:srgbClr val="000000"/>
              </a:solidFill>
              <a:latin typeface="Calibri"/>
            </a:endParaRPr>
          </a:p>
        </p:txBody>
      </p:sp>
      <p:sp>
        <p:nvSpPr>
          <p:cNvPr id="67" name="PlaceHolder 2"/>
          <p:cNvSpPr>
            <a:spLocks noGrp="1"/>
          </p:cNvSpPr>
          <p:nvPr>
            <p:ph/>
          </p:nvPr>
        </p:nvSpPr>
        <p:spPr>
          <a:xfrm>
            <a:off x="504000" y="1800000"/>
            <a:ext cx="9071640" cy="5399640"/>
          </a:xfrm>
          <a:prstGeom prst="rect">
            <a:avLst/>
          </a:prstGeom>
          <a:noFill/>
          <a:ln w="0">
            <a:noFill/>
          </a:ln>
        </p:spPr>
        <p:txBody>
          <a:bodyPr lIns="0" rIns="0" tIns="0" bIns="0" anchor="t">
            <a:noAutofit/>
          </a:bodyPr>
          <a:p>
            <a:pPr marL="457200" indent="-228600" algn="just">
              <a:lnSpc>
                <a:spcPct val="100000"/>
              </a:lnSpc>
              <a:spcAft>
                <a:spcPts val="1417"/>
              </a:spcAft>
              <a:buClr>
                <a:srgbClr val="000000"/>
              </a:buClr>
              <a:buSzPct val="45000"/>
              <a:buFont typeface="Wingdings" charset="2"/>
              <a:buChar char=""/>
            </a:pPr>
            <a:r>
              <a:rPr b="0" lang="de-DE" sz="1600" spc="-1" strike="noStrike">
                <a:latin typeface="Calibri"/>
                <a:ea typeface="WenQuanYi Zen Hei"/>
              </a:rPr>
              <a:t>Η </a:t>
            </a:r>
            <a:r>
              <a:rPr b="1" lang="de-DE" sz="1600" spc="-1" strike="noStrike">
                <a:latin typeface="Calibri"/>
                <a:ea typeface="WenQuanYi Zen Hei"/>
              </a:rPr>
              <a:t>Ατομικότητα</a:t>
            </a:r>
            <a:r>
              <a:rPr b="0" lang="de-DE" sz="1600" spc="-1" strike="noStrike">
                <a:latin typeface="Calibri"/>
                <a:ea typeface="WenQuanYi Zen Hei"/>
              </a:rPr>
              <a:t> απαιτεί η τροποποίηση που θα γίνει στην ΒΔ να τηρεί τον κανόνα όλα ή  τίποτα, αν δηλαδή ένα μέρος της συναλλαγής αποτύχει, αποτυγχάνει όλη η συναλλαγή και  η ΒΔ μένει όπως ήταν πριν εκτελεστεί η συναλλαγή. Η Ατομικότητα σημαίνει ότι οι χρήστες είναι απαλλαγμένοι από τον φόβο μη ολοκληρωμένων συναλλαγών.</a:t>
            </a:r>
            <a:endParaRPr b="0" lang="de-DE" sz="1600" spc="-1" strike="noStrike">
              <a:solidFill>
                <a:srgbClr val="000000"/>
              </a:solidFill>
              <a:latin typeface="Arial"/>
            </a:endParaRPr>
          </a:p>
          <a:p>
            <a:pPr marL="457200" indent="-228600" algn="just">
              <a:lnSpc>
                <a:spcPct val="100000"/>
              </a:lnSpc>
              <a:spcAft>
                <a:spcPts val="1417"/>
              </a:spcAft>
              <a:buClr>
                <a:srgbClr val="000000"/>
              </a:buClr>
              <a:buSzPct val="45000"/>
              <a:buFont typeface="Wingdings" charset="2"/>
              <a:buChar char=""/>
            </a:pPr>
            <a:r>
              <a:rPr b="0" lang="de-DE" sz="1600" spc="-1" strike="noStrike">
                <a:latin typeface="Calibri"/>
                <a:ea typeface="WenQuanYi Zen Hei"/>
              </a:rPr>
              <a:t>Η </a:t>
            </a:r>
            <a:r>
              <a:rPr b="1" lang="de-DE" sz="1600" spc="-1" strike="noStrike">
                <a:latin typeface="Calibri"/>
                <a:ea typeface="WenQuanYi Zen Hei"/>
              </a:rPr>
              <a:t>Συνέπεια</a:t>
            </a:r>
            <a:r>
              <a:rPr b="0" lang="de-DE" sz="1600" spc="-1" strike="noStrike">
                <a:latin typeface="Calibri"/>
                <a:ea typeface="WenQuanYi Zen Hei"/>
              </a:rPr>
              <a:t> διασφαλίζει ότι η ΒΔ διατηρείται σε μια συνεπή κατάσταση, συγκεκριμένα λέει ότι κάθε συναλλαγή θα οδηγεί την βάση δεδομένων από τη μια συνεπή κατάσταση στην άλλη. Σε περίπτωση που μια συναλλαγή παραβιάζει κάποιο κανόνα της συνέπειας, ανακαλείται προκειμένου η ΒΔ να έχει μόνο έγκυρα δεδομένα. Π.χ. αν σε μια ΒΔ ένα πεδίο είναι μόνο για ακέραιους αριθμούς τότε το ΣΔΒΔ μπορεί είτε να απορρίψει απόπειρες για  είσοδο δεκαδικών αριθμών είτε να τους στρογγυλοποιήσει. Και οι δυο αυτές ενέργειες  διατηρούν την συνέπεια. Υπάρχουν τρία είδη συνέπειας, ισχυρή, ασθενής και ενδεχόμενη, η  μελέτη τους όμως ξεφεύγει από το πλαίσιο του παρόντος βιβλίου.</a:t>
            </a:r>
            <a:endParaRPr b="0" lang="de-DE" sz="1600" spc="-1" strike="noStrike">
              <a:solidFill>
                <a:srgbClr val="000000"/>
              </a:solidFill>
              <a:latin typeface="Arial"/>
            </a:endParaRPr>
          </a:p>
          <a:p>
            <a:pPr marL="457200" indent="-228600" algn="just">
              <a:lnSpc>
                <a:spcPct val="100000"/>
              </a:lnSpc>
              <a:spcAft>
                <a:spcPts val="1417"/>
              </a:spcAft>
              <a:buClr>
                <a:srgbClr val="000000"/>
              </a:buClr>
              <a:buSzPct val="45000"/>
              <a:buFont typeface="Wingdings" charset="2"/>
              <a:buChar char=""/>
            </a:pPr>
            <a:r>
              <a:rPr b="0" lang="de-DE" sz="1600" spc="-1" strike="noStrike">
                <a:latin typeface="Calibri"/>
                <a:ea typeface="WenQuanYi Zen Hei"/>
              </a:rPr>
              <a:t>Η </a:t>
            </a:r>
            <a:r>
              <a:rPr b="1" lang="de-DE" sz="1600" spc="-1" strike="noStrike">
                <a:latin typeface="Calibri"/>
                <a:ea typeface="WenQuanYi Zen Hei"/>
              </a:rPr>
              <a:t>Απομόνωση</a:t>
            </a:r>
            <a:r>
              <a:rPr b="0" lang="de-DE" sz="1600" spc="-1" strike="noStrike">
                <a:latin typeface="Calibri"/>
                <a:ea typeface="WenQuanYi Zen Hei"/>
              </a:rPr>
              <a:t> αναφέρεται στην απαίτηση ότι όλες οι ενέργειες δεν μπορούν να έχουν πρόσβαση ή να δουν δεδομένα τα οποία τροποποιούνται εκείνη την στιγμή από μια συναλλαγή η οποία δεν έχει ακόμα ολοκληρωθεί.</a:t>
            </a:r>
            <a:endParaRPr b="0" lang="de-DE" sz="1600" spc="-1" strike="noStrike">
              <a:solidFill>
                <a:srgbClr val="000000"/>
              </a:solidFill>
              <a:latin typeface="Arial"/>
            </a:endParaRPr>
          </a:p>
          <a:p>
            <a:pPr marL="457200" indent="-228600" algn="just">
              <a:lnSpc>
                <a:spcPct val="100000"/>
              </a:lnSpc>
              <a:spcAft>
                <a:spcPts val="1417"/>
              </a:spcAft>
              <a:buClr>
                <a:srgbClr val="000000"/>
              </a:buClr>
              <a:buSzPct val="45000"/>
              <a:buFont typeface="Wingdings" charset="2"/>
              <a:buChar char=""/>
            </a:pPr>
            <a:r>
              <a:rPr b="0" lang="de-DE" sz="1600" spc="-1" strike="noStrike">
                <a:latin typeface="Calibri"/>
                <a:ea typeface="WenQuanYi Zen Hei"/>
              </a:rPr>
              <a:t>Η </a:t>
            </a:r>
            <a:r>
              <a:rPr b="1" lang="de-DE" sz="1600" spc="-1" strike="noStrike">
                <a:latin typeface="Calibri"/>
                <a:ea typeface="WenQuanYi Zen Hei"/>
              </a:rPr>
              <a:t>Μονιμότητα</a:t>
            </a:r>
            <a:r>
              <a:rPr b="0" lang="de-DE" sz="1600" spc="-1" strike="noStrike">
                <a:latin typeface="Calibri"/>
                <a:ea typeface="WenQuanYi Zen Hei"/>
              </a:rPr>
              <a:t> εγγυάται στον χρήστη ότι αν τελειώσει μια συναλλαγή επιτυχώς τότε τα αποτελέσματα της δεν θα χαθούν. Οι αλλαγές που έχει κάνει η συναλλαγή δεν θα χαθούν σε περίπτωση απώλειας ρεύματος ή άλλης καταστροφής.</a:t>
            </a:r>
            <a:endParaRPr b="0" lang="de-D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../../../../usr/lib/libreoffice/share/template/common/layout/Inspiration.otp</Template>
  <TotalTime>60</TotalTime>
  <Application>LibreOffice/7.3.7.2$Linux_X86_64 LibreOffice_project/30$Build-2</Application>
  <AppVersion>15.0000</AppVersion>
  <Words>1040</Words>
  <Paragraphs>152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2015-09-29T22:49:18Z</dcterms:created>
  <dc:creator>giannis</dc:creator>
  <dc:description/>
  <dc:language>en-US</dc:language>
  <cp:lastModifiedBy/>
  <dcterms:modified xsi:type="dcterms:W3CDTF">2023-12-21T16:55:12Z</dcterms:modified>
  <cp:revision>22</cp:revision>
  <dc:subject/>
  <dc:title>Βάσεις Δεδομένων Κεφ.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31</vt:i4>
  </property>
  <property fmtid="{D5CDD505-2E9C-101B-9397-08002B2CF9AE}" pid="3" name="PresentationFormat">
    <vt:lpwstr>On-screen Show (4:3)</vt:lpwstr>
  </property>
  <property fmtid="{D5CDD505-2E9C-101B-9397-08002B2CF9AE}" pid="4" name="Slides">
    <vt:i4>31</vt:i4>
  </property>
</Properties>
</file>