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82" r:id="rId4"/>
    <p:sldId id="258" r:id="rId5"/>
    <p:sldId id="259" r:id="rId6"/>
    <p:sldId id="263" r:id="rId7"/>
    <p:sldId id="261" r:id="rId8"/>
    <p:sldId id="264" r:id="rId9"/>
    <p:sldId id="260" r:id="rId10"/>
    <p:sldId id="265" r:id="rId11"/>
    <p:sldId id="279" r:id="rId12"/>
    <p:sldId id="262" r:id="rId13"/>
    <p:sldId id="266" r:id="rId14"/>
    <p:sldId id="278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4" r:id="rId23"/>
    <p:sldId id="276" r:id="rId24"/>
    <p:sldId id="267" r:id="rId25"/>
    <p:sldId id="280" r:id="rId26"/>
    <p:sldId id="281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87B"/>
    <a:srgbClr val="00FF00"/>
    <a:srgbClr val="FFFF99"/>
    <a:srgbClr val="F5F3E5"/>
    <a:srgbClr val="5F0129"/>
    <a:srgbClr val="520E1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4" d="100"/>
          <a:sy n="44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7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5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13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4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4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0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8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2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5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8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332AF1-166E-40F6-994D-CA4E540C0D1D}" type="datetimeFigureOut">
              <a:rPr lang="el-GR" smtClean="0"/>
              <a:t>06/10/2023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A277390-6D56-4D89-A631-9C8CA3AEB25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58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82237" y="581298"/>
            <a:ext cx="11201400" cy="3233057"/>
          </a:xfrm>
        </p:spPr>
        <p:txBody>
          <a:bodyPr>
            <a:noAutofit/>
          </a:bodyPr>
          <a:lstStyle/>
          <a:p>
            <a:r>
              <a:rPr lang="el-GR" sz="40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ΤΗΛΕΣΚΟΠΙΑ –ΕΝΑ ΜΑΤΙ ΣΤΟ ΣΥΜΠΑΝ!!!</a:t>
            </a:r>
            <a:br>
              <a:rPr lang="el-GR" sz="40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4000" b="1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54629" y="4516438"/>
            <a:ext cx="9144000" cy="1655762"/>
          </a:xfrm>
        </p:spPr>
        <p:txBody>
          <a:bodyPr>
            <a:normAutofit/>
          </a:bodyPr>
          <a:lstStyle/>
          <a:p>
            <a:r>
              <a:rPr lang="el-GR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Επιμελεια</a:t>
            </a:r>
            <a:r>
              <a:rPr lang="el-GR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Κατερίνα Παπαδημητρίου </a:t>
            </a:r>
          </a:p>
          <a:p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MSc in Clinical Biochemistry and Molecular Diagnostics </a:t>
            </a:r>
            <a:endParaRPr lang="el-GR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M.Med</a:t>
            </a:r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Assisted Reproduction Technology </a:t>
            </a:r>
            <a:endParaRPr lang="el-GR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998074" y="876691"/>
            <a:ext cx="3222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Πλεονεκτήματα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0374" y="1525504"/>
            <a:ext cx="111812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 εσωτερικό του σωλήνα υπάρχουν καθρέπτες αντί για φακούς και κάνουν διαδοχικές ανακλάσεις του φωτός, οδηγώντας το στο σημείο που θέλουμε. Έτσι από- κωδικοποιούμε τις πληροφορίες που φέρνει το φως.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l-GR" sz="3200" dirty="0">
              <a:solidFill>
                <a:srgbClr val="C628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l-GR" sz="3200" dirty="0">
              <a:solidFill>
                <a:srgbClr val="C6287B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265529" y="3013073"/>
            <a:ext cx="4203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Συλλέγουν καλύτερα το φως</a:t>
            </a:r>
            <a:endParaRPr lang="el-GR" sz="2400" dirty="0">
              <a:solidFill>
                <a:srgbClr val="C6287B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27691" y="3675500"/>
            <a:ext cx="3628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lvl="1" indent="-4572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 φθηνότερα</a:t>
            </a:r>
            <a:r>
              <a:rPr lang="el-GR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1200" dirty="0">
              <a:solidFill>
                <a:srgbClr val="C628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76507" y="5803460"/>
            <a:ext cx="80698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Τέτοιο τηλεσκόπιο χρησιμοποίησε ο Νεύτωνας </a:t>
            </a:r>
            <a:endParaRPr lang="el-GR" sz="3200" i="1" dirty="0">
              <a:solidFill>
                <a:srgbClr val="C0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97" y="2746317"/>
            <a:ext cx="3581086" cy="145684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" y="4683119"/>
            <a:ext cx="3414018" cy="1708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7152" y="4273222"/>
            <a:ext cx="5013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C62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Χρησιμοποιούνται κυρίως για ουράνιες.</a:t>
            </a:r>
          </a:p>
        </p:txBody>
      </p:sp>
    </p:spTree>
    <p:extLst>
      <p:ext uri="{BB962C8B-B14F-4D97-AF65-F5344CB8AC3E}">
        <p14:creationId xmlns:p14="http://schemas.microsoft.com/office/powerpoint/2010/main" val="7800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1193" y="787595"/>
            <a:ext cx="11029616" cy="566738"/>
          </a:xfrm>
        </p:spPr>
        <p:txBody>
          <a:bodyPr>
            <a:noAutofit/>
          </a:bodyPr>
          <a:lstStyle/>
          <a:p>
            <a:r>
              <a:rPr lang="el-GR" sz="4000" cap="non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Μειονεκτήματα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045029" y="1489166"/>
            <a:ext cx="574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Χρειάζονται περισσότερη συντήρηση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029" y="2660898"/>
            <a:ext cx="6779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Είναι απαραίτητη η προσεκτικότερη στόχευση του αντικειμένου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8584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2100" y="823463"/>
            <a:ext cx="1181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 Τα 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ΚΑΤΑΔΙΟΠΤΡΙΚΑ</a:t>
            </a:r>
            <a:r>
              <a:rPr lang="el-GR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που χρησιμοποιούν και καθρέπτες και φακούς</a:t>
            </a:r>
            <a:endParaRPr lang="el-GR" sz="4000" dirty="0">
              <a:solidFill>
                <a:srgbClr val="00B0F0"/>
              </a:solidFill>
            </a:endParaRPr>
          </a:p>
        </p:txBody>
      </p:sp>
      <p:pic>
        <p:nvPicPr>
          <p:cNvPr id="3" name="Εικόνα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05100" y="2387600"/>
            <a:ext cx="5524499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14391" y="1242572"/>
            <a:ext cx="8951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Διαθέτουν και φακούς και κάτοπτρα (καθρέφτες)</a:t>
            </a:r>
            <a:endParaRPr lang="el-GR" sz="3200" dirty="0">
              <a:solidFill>
                <a:srgbClr val="C6287B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14391" y="2014910"/>
            <a:ext cx="1167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κατασκευή τους είναι τόσο μελετημένη ώστε καταλαμβάνουν μικρότερο χώρο ως αντικείμενο</a:t>
            </a:r>
            <a:endParaRPr lang="el-GR" sz="3200" dirty="0">
              <a:solidFill>
                <a:srgbClr val="C6287B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8995" y="3232999"/>
            <a:ext cx="11179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Χρησιμοποιούνται περισσότερο για ουράνια παρατήρηση.</a:t>
            </a:r>
            <a:endParaRPr lang="el-GR" sz="3200" dirty="0">
              <a:solidFill>
                <a:srgbClr val="C6287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68995" y="4497780"/>
            <a:ext cx="10070962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4572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Δίνουν μεγαλύτερη ακρίβεια στην παρατήρηση </a:t>
            </a: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τα</a:t>
            </a:r>
          </a:p>
          <a:p>
            <a:pPr marL="228600">
              <a:spcAft>
                <a:spcPts val="800"/>
              </a:spcAft>
            </a:pP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κατοπτρικά </a:t>
            </a:r>
            <a:r>
              <a:rPr lang="el-GR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32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589" y="522514"/>
            <a:ext cx="553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Πλεονεκτήματα:</a:t>
            </a:r>
          </a:p>
        </p:txBody>
      </p:sp>
    </p:spTree>
    <p:extLst>
      <p:ext uri="{BB962C8B-B14F-4D97-AF65-F5344CB8AC3E}">
        <p14:creationId xmlns:p14="http://schemas.microsoft.com/office/powerpoint/2010/main" val="9734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11265" y="2259874"/>
            <a:ext cx="8825657" cy="78014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cap="none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Ακριβότερα από τα κατοπτρικά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23406" y="1541417"/>
            <a:ext cx="450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Μειονεκτήματα:</a:t>
            </a:r>
          </a:p>
        </p:txBody>
      </p:sp>
    </p:spTree>
    <p:extLst>
      <p:ext uri="{BB962C8B-B14F-4D97-AF65-F5344CB8AC3E}">
        <p14:creationId xmlns:p14="http://schemas.microsoft.com/office/powerpoint/2010/main" val="23965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317535" y="2353018"/>
            <a:ext cx="1009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Εμπειρικά θα σας πω ότι το καλύτερο τηλεσκόπιο για έναν απλό άνθρωπο είναι …….</a:t>
            </a:r>
          </a:p>
          <a:p>
            <a:r>
              <a:rPr lang="el-GR" sz="2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που </a:t>
            </a:r>
            <a:r>
              <a:rPr lang="el-GR" sz="28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μπορείς να βάλεις στο σακίδιό σου </a:t>
            </a:r>
            <a:r>
              <a:rPr lang="el-GR" sz="2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αυτό είναι </a:t>
            </a:r>
            <a:r>
              <a:rPr lang="el-GR" sz="2800" b="1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διοπτρικό </a:t>
            </a:r>
            <a:r>
              <a:rPr lang="el-GR" sz="2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τηλεσκόπιο.</a:t>
            </a:r>
            <a:endParaRPr lang="el-GR" sz="2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Ορθογώνιο 1"/>
          <p:cNvSpPr/>
          <p:nvPr/>
        </p:nvSpPr>
        <p:spPr>
          <a:xfrm>
            <a:off x="1979323" y="566449"/>
            <a:ext cx="9792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Δ. Το </a:t>
            </a:r>
            <a:r>
              <a:rPr lang="el-G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ΡΟΜΠΟΤΙΚΟ</a:t>
            </a:r>
            <a:r>
              <a:rPr lang="el-GR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τηλεσκόπιο, το οποίο είναι </a:t>
            </a:r>
          </a:p>
          <a:p>
            <a:r>
              <a:rPr lang="el-GR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υψηλής τεχνολογίας </a:t>
            </a:r>
            <a:endParaRPr lang="el-GR" sz="4000" dirty="0">
              <a:solidFill>
                <a:srgbClr val="00B0F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18987" y="164311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18986" y="1848063"/>
            <a:ext cx="3818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1.Τηλεσκόπιο 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Hubble </a:t>
            </a:r>
            <a:endParaRPr lang="el-GR" sz="3200" dirty="0">
              <a:solidFill>
                <a:srgbClr val="7030A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18986" y="2525606"/>
            <a:ext cx="11025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τηλεσκόπιο </a:t>
            </a: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Hubble</a:t>
            </a:r>
            <a:r>
              <a:rPr lang="el-GR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μπήκε σε τροχιά γύρω από τη γη το 1990 με τη βοήθεια του διαστημοπλοίου </a:t>
            </a: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Discovery</a:t>
            </a:r>
            <a:endParaRPr lang="el-GR" sz="2400" dirty="0">
              <a:solidFill>
                <a:schemeClr val="accent6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38877" y="3502741"/>
            <a:ext cx="11025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Έμεινε στο διάστημα περίπου 32 χρόνια και έδωσε πολύτιμες πληροφορίες για άστρα και τη δημιουργία τους για γαλαξίες και το ταξίδι τους, για μετεωρίτες κ.α.</a:t>
            </a:r>
            <a:endParaRPr lang="el-GR" sz="24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10626" y="4426506"/>
            <a:ext cx="6001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Χαρακτηρίστηκε το </a:t>
            </a:r>
            <a:r>
              <a:rPr lang="el-GR" sz="2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μάτι του διαστήματος.</a:t>
            </a:r>
            <a:endParaRPr lang="el-GR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0487" y="0"/>
            <a:ext cx="10695214" cy="6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55271" y="457200"/>
            <a:ext cx="9927771" cy="6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45291" y="672993"/>
            <a:ext cx="4808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2.Τηλεσκόπιο  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Webb </a:t>
            </a:r>
            <a:endParaRPr lang="el-GR" sz="3200" dirty="0">
              <a:solidFill>
                <a:srgbClr val="7030A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36814" y="1309692"/>
            <a:ext cx="1074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Δεκέμβριο του 2021 εκτοξεύθηκε και μπήκε σε 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δουλειά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ένα πιο εξελιγμένο τηλεσκόπιο το  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Webb.</a:t>
            </a:r>
            <a:endParaRPr lang="el-GR" sz="2800" dirty="0">
              <a:solidFill>
                <a:schemeClr val="accent6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57200" y="2438834"/>
            <a:ext cx="10923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800"/>
              </a:spcAft>
            </a:pPr>
            <a:r>
              <a:rPr lang="el-GR" sz="32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Πήρε το όνομά του από τον διευθυντή της 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</a:t>
            </a: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αυτόν που ανέλαβε τα ταξίδια στη Σελήνη με το πρόγραμμα Απόλλων.</a:t>
            </a:r>
            <a:endParaRPr lang="el-GR" sz="2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 descr="https://upload.wikimedia.org/wikipedia/commons/thumb/c/c3/James_E._Webb%2C_official_NASA_photo%2C_1966.jpg/220px-James_E._Webb%2C_official_NASA_photo%2C_19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63" y="4008494"/>
            <a:ext cx="2095500" cy="275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5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85799" y="762510"/>
            <a:ext cx="10205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τηλεσκόπιο είναι ένα όργανο που με τους φακούς και τα συστήματά του …..</a:t>
            </a:r>
            <a:endParaRPr lang="el-GR" sz="32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85799" y="1954963"/>
            <a:ext cx="10727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Μαζεύει το φως από τα διάφορα </a:t>
            </a:r>
          </a:p>
          <a:p>
            <a:r>
              <a:rPr lang="el-GR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σημεία του σύμπαντος με φακό και </a:t>
            </a:r>
          </a:p>
          <a:p>
            <a:r>
              <a:rPr lang="el-GR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αντικείμενα όπως </a:t>
            </a:r>
          </a:p>
          <a:p>
            <a:r>
              <a:rPr lang="el-GR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άστρα και οποιοδήποτε </a:t>
            </a:r>
          </a:p>
          <a:p>
            <a:r>
              <a:rPr lang="el-GR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ουράνιο σώμα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l-GR" sz="3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AutoShape 2" descr="Το Τηλεσκόπι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4" descr="Το Τηλεσκόπι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938" y="1839728"/>
            <a:ext cx="3364910" cy="39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Webb spacecraft at final integr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772899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5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19363" y="648091"/>
            <a:ext cx="5516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4572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πιο σύγχρονο τηλεσκόπιο </a:t>
            </a:r>
            <a:endParaRPr lang="el-GR" sz="2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61603" y="2071171"/>
            <a:ext cx="458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Δεν αντικαθιστά το 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Hubble</a:t>
            </a:r>
            <a:endParaRPr lang="el-GR" sz="2800" dirty="0">
              <a:solidFill>
                <a:schemeClr val="accent6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9071" y="2673113"/>
            <a:ext cx="5923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Ανιχνεύει πολύ πιο μακρινά σημεία 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61603" y="3300044"/>
            <a:ext cx="8386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Ερευνά τα πολύ απομακρυσμένα άστρα και γαλαξίες</a:t>
            </a:r>
            <a:endParaRPr lang="el-G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35668" y="3926975"/>
            <a:ext cx="104002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Διατηρεί το εσωτερικό του σε θερμοκρασία -223 βαθμούς Κελσίου για να μην αλλοιώνεται το φως που μπαίνει στους φακούς του</a:t>
            </a:r>
            <a:endParaRPr lang="el-GR" sz="2800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61603" y="4963534"/>
            <a:ext cx="10029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κατασκευασμένο από πιο πολύτιμα μέταλλα από τα άλλα τηλεσκόπια </a:t>
            </a:r>
            <a:endParaRPr lang="el-GR" sz="28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71" y="1042953"/>
            <a:ext cx="5630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φακός του έχει διάμετρο 6,5 μέτρα </a:t>
            </a:r>
            <a:endParaRPr lang="el-G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8091" y="809897"/>
            <a:ext cx="7432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Βρίσκεται σε μια περιοχή του ηλιακού μας συστήματος που λέγεται </a:t>
            </a:r>
            <a:r>
              <a:rPr lang="el-GR" sz="2800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Λαγκράνζ</a:t>
            </a:r>
            <a:r>
              <a:rPr lang="el-GR" sz="2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8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Αυτή η περιοχή απέχει 1,5 εκατομμύρια χιλιόμετρα από τη </a:t>
            </a:r>
            <a:r>
              <a:rPr lang="el-GR" sz="28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Γή</a:t>
            </a:r>
            <a:r>
              <a:rPr lang="el-GR" sz="28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 </a:t>
            </a:r>
            <a:endParaRPr lang="el-G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 rotWithShape="1">
          <a:blip r:embed="rId2"/>
          <a:srcRect l="13724" t="23928" r="15122" b="16930"/>
          <a:stretch/>
        </p:blipFill>
        <p:spPr bwMode="auto">
          <a:xfrm>
            <a:off x="1045030" y="506186"/>
            <a:ext cx="10433956" cy="5992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66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5280" y="528856"/>
            <a:ext cx="119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βασικό στοιχείο είναι η στήριξη των επίγειων τηλεσκοπίων</a:t>
            </a:r>
            <a:endParaRPr lang="el-GR" sz="3600" i="1" dirty="0">
              <a:solidFill>
                <a:schemeClr val="accent6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9580" y="1411539"/>
            <a:ext cx="7731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οι παρακάτω τύποι στήριξης: </a:t>
            </a:r>
            <a:endParaRPr lang="el-GR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45280" y="2119425"/>
            <a:ext cx="1143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l-GR" sz="2400" u="sng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Αλταζιμουθιακές</a:t>
            </a:r>
            <a:r>
              <a:rPr lang="el-GR" sz="24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κατευθύνουν το τηλεσκόπιο οριζόντια και κάθετα. </a:t>
            </a: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98" y="2851651"/>
            <a:ext cx="4624252" cy="36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7531" y="928710"/>
            <a:ext cx="9278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Ισημερινές </a:t>
            </a:r>
            <a:r>
              <a:rPr lang="el-G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στηρίξεις ,προσανατολίζονται </a:t>
            </a:r>
          </a:p>
          <a:p>
            <a:r>
              <a:rPr lang="el-G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αυτόματα  με την περιστροφή της γης</a:t>
            </a:r>
          </a:p>
          <a:p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81" y="783770"/>
            <a:ext cx="3322594" cy="3095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531" y="3722914"/>
            <a:ext cx="6374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Στήριξη με μοτέρ</a:t>
            </a:r>
            <a:r>
              <a:rPr lang="el-G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όπου κρατιέται το τηλεσκόπιο πολύ  καρφωμένο στο στόχο του </a:t>
            </a:r>
            <a:endParaRPr lang="el-G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7" y="4553911"/>
            <a:ext cx="2717074" cy="20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79845" y="2967335"/>
            <a:ext cx="563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Ευχαριστώ πολύ!!</a:t>
            </a:r>
            <a:endParaRPr lang="el-G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44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59228" y="1066475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Μεταφέρει το φως αυτό στο μάτι μας και εμείς στη συνέχεια αναλύουμε τις πληροφορίες που υπάρχουν μέσα </a:t>
            </a:r>
            <a:r>
              <a:rPr lang="el-GR" sz="32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σ’αυτό</a:t>
            </a:r>
            <a:r>
              <a:rPr lang="el-GR" sz="3200" dirty="0">
                <a:solidFill>
                  <a:schemeClr val="accent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!!!!</a:t>
            </a:r>
            <a:endParaRPr lang="el-GR" sz="3200" dirty="0">
              <a:solidFill>
                <a:schemeClr val="accent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81692" y="4938321"/>
            <a:ext cx="10727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κύριο χαρακτηριστικό τους είναι το άνοιγμά τους ,ο </a:t>
            </a:r>
            <a:r>
              <a:rPr lang="el-GR" sz="32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φακός </a:t>
            </a:r>
            <a:r>
              <a:rPr lang="el-GR" sz="3200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τους δηλαδή</a:t>
            </a:r>
            <a:endParaRPr lang="el-GR" sz="3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95310" y="1899761"/>
            <a:ext cx="2314575" cy="30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857248" y="548459"/>
            <a:ext cx="6680547" cy="13029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l-GR" sz="36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κατηγορίες τηλεσκοπίων  είναι :</a:t>
            </a:r>
          </a:p>
          <a:p>
            <a:pPr>
              <a:spcAft>
                <a:spcPts val="800"/>
              </a:spcAft>
            </a:pPr>
            <a:r>
              <a:rPr lang="el-GR" sz="36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302967" y="1497437"/>
            <a:ext cx="9772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</a:pPr>
            <a:r>
              <a:rPr lang="el-GR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Τα </a:t>
            </a:r>
            <a:r>
              <a:rPr lang="el-GR" sz="4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ΔΙΟΠΤΡΙΚΑ</a:t>
            </a:r>
            <a:r>
              <a:rPr lang="el-GR" sz="4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χρησιμοποιούν φακούς.</a:t>
            </a:r>
            <a:endParaRPr lang="el-GR" sz="4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 descr="90X F36050 Διοπτρικό Τηλεσκόπιο με Τρίποδο | Skroutz.g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82" y="2387237"/>
            <a:ext cx="6378191" cy="370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8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οπτρικό τηλεσκόπιο - Βικιπαίδει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86" y="881743"/>
            <a:ext cx="10025743" cy="542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9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405489" y="1071154"/>
            <a:ext cx="10737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Πλεονεκτήματα:</a:t>
            </a:r>
          </a:p>
          <a:p>
            <a:endParaRPr lang="el-GR" sz="4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l-GR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διοπτρικά , έχουν πιο μακρύ σωλήνα .</a:t>
            </a:r>
            <a:endParaRPr lang="el-GR" sz="3200" dirty="0">
              <a:solidFill>
                <a:srgbClr val="C6287B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05490" y="2826018"/>
            <a:ext cx="1143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el-GR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φως το μαζεύουν με ένα φακό που λέγεται συγκλίνων γιατί μαζεύει τις ακτίνες στα μάτια μας!!!</a:t>
            </a:r>
            <a:endParaRPr lang="el-GR" sz="3200" dirty="0">
              <a:solidFill>
                <a:srgbClr val="C6287B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4765010"/>
            <a:ext cx="10189029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5715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Είναι εύκολα στη χρήση τους, δεν χρειάζεται ιδιαίτερη συντήρηση.</a:t>
            </a:r>
          </a:p>
          <a:p>
            <a:pPr marL="800100" indent="-5715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3200" dirty="0">
                <a:solidFill>
                  <a:srgbClr val="C6287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Χρησιμοποιούνται για ουράνιες και για επίγειες παρατηρήσεις.</a:t>
            </a:r>
          </a:p>
          <a:p>
            <a:pPr marL="228600">
              <a:spcAft>
                <a:spcPts val="800"/>
              </a:spcAft>
            </a:pPr>
            <a:r>
              <a:rPr lang="el-GR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l-GR" sz="32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/>
          <p:nvPr/>
        </p:nvPicPr>
        <p:blipFill>
          <a:blip r:embed="rId2"/>
          <a:stretch>
            <a:fillRect/>
          </a:stretch>
        </p:blipFill>
        <p:spPr>
          <a:xfrm>
            <a:off x="522516" y="718458"/>
            <a:ext cx="11315700" cy="53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4918" y="552528"/>
            <a:ext cx="3637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Μειονεκτήματα</a:t>
            </a:r>
            <a:r>
              <a:rPr lang="el-GR" sz="4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l-GR" sz="4000" dirty="0">
              <a:solidFill>
                <a:srgbClr val="00FF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24918" y="1611478"/>
            <a:ext cx="88658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Παρουσιάζουν κάποιες φορές χρωματικές αλλαγές στο </a:t>
            </a:r>
          </a:p>
          <a:p>
            <a:r>
              <a:rPr lang="el-GR" sz="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φάσμα του λευκού φωτός. </a:t>
            </a:r>
            <a:endParaRPr lang="el-GR" sz="2800" dirty="0">
              <a:solidFill>
                <a:srgbClr val="92D05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4633036"/>
            <a:ext cx="7409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Πιάνουν μεγάλο χώρο λόγω του σωλήνα τους</a:t>
            </a:r>
            <a:endParaRPr lang="el-GR" sz="2800" dirty="0">
              <a:solidFill>
                <a:srgbClr val="92D05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-169817" y="5334858"/>
            <a:ext cx="8374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ακριβότερα λόγω των φακών που περιέχουν!!!</a:t>
            </a:r>
            <a:endParaRPr lang="el-GR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2814637"/>
            <a:ext cx="4061051" cy="1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885762"/>
            <a:ext cx="12017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</a:pPr>
            <a:r>
              <a:rPr lang="el-GR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Τα </a:t>
            </a:r>
            <a:r>
              <a:rPr lang="el-GR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ΚΑΤΟΠΤΡΙΚΑ</a:t>
            </a:r>
            <a:r>
              <a:rPr lang="el-GR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,αυτά που χρησιμοποιούν κυρίως καθρέπτες</a:t>
            </a:r>
            <a:endParaRPr lang="el-GR" sz="3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 descr="https://c.scdn.gr/images/sku_main_images/002371/2371498/1202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006600"/>
            <a:ext cx="7607300" cy="459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8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Μέρισμα">
  <a:themeElements>
    <a:clrScheme name="Μέρισμ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Μέρισμ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έρισμ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TM03457464[[fn=Μέρισμα]]</Template>
  <TotalTime>462</TotalTime>
  <Words>595</Words>
  <Application>Microsoft Office PowerPoint</Application>
  <PresentationFormat>Ευρεία οθόνη</PresentationFormat>
  <Paragraphs>76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Calibri</vt:lpstr>
      <vt:lpstr>Calibri Light</vt:lpstr>
      <vt:lpstr>Corbel</vt:lpstr>
      <vt:lpstr>Gill Sans MT</vt:lpstr>
      <vt:lpstr>Wingdings</vt:lpstr>
      <vt:lpstr>Wingdings 2</vt:lpstr>
      <vt:lpstr>Μέρισμα</vt:lpstr>
      <vt:lpstr>ΤΗΛΕΣΚΟΠΙΑ –ΕΝΑ ΜΑΤΙ ΣΤΟ ΣΥΜΠΑΝ!!!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Μειονεκτήματα</vt:lpstr>
      <vt:lpstr>Παρουσίαση του PowerPoint</vt:lpstr>
      <vt:lpstr>Παρουσίαση του PowerPoint</vt:lpstr>
      <vt:lpstr>Ακριβότερα από τα κατοπτρικά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Τηλεσκόπια –ένα μάτι στο σύμπαν!!!</dc:title>
  <dc:creator>HP</dc:creator>
  <cp:lastModifiedBy>User</cp:lastModifiedBy>
  <cp:revision>131</cp:revision>
  <dcterms:created xsi:type="dcterms:W3CDTF">2023-09-25T09:01:23Z</dcterms:created>
  <dcterms:modified xsi:type="dcterms:W3CDTF">2023-10-06T16:39:45Z</dcterms:modified>
</cp:coreProperties>
</file>