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42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B1FFE-4022-42B5-8FED-C477283C1594}" type="datetimeFigureOut">
              <a:rPr lang="el-GR" smtClean="0"/>
              <a:t>14/5/2014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F128F-F235-490F-BB67-B09CCF12137A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B1FFE-4022-42B5-8FED-C477283C1594}" type="datetimeFigureOut">
              <a:rPr lang="el-GR" smtClean="0"/>
              <a:t>14/5/2014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F128F-F235-490F-BB67-B09CCF12137A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B1FFE-4022-42B5-8FED-C477283C1594}" type="datetimeFigureOut">
              <a:rPr lang="el-GR" smtClean="0"/>
              <a:t>14/5/2014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F128F-F235-490F-BB67-B09CCF12137A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B1FFE-4022-42B5-8FED-C477283C1594}" type="datetimeFigureOut">
              <a:rPr lang="el-GR" smtClean="0"/>
              <a:t>14/5/2014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F128F-F235-490F-BB67-B09CCF12137A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B1FFE-4022-42B5-8FED-C477283C1594}" type="datetimeFigureOut">
              <a:rPr lang="el-GR" smtClean="0"/>
              <a:t>14/5/2014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F128F-F235-490F-BB67-B09CCF12137A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B1FFE-4022-42B5-8FED-C477283C1594}" type="datetimeFigureOut">
              <a:rPr lang="el-GR" smtClean="0"/>
              <a:t>14/5/2014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F128F-F235-490F-BB67-B09CCF12137A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B1FFE-4022-42B5-8FED-C477283C1594}" type="datetimeFigureOut">
              <a:rPr lang="el-GR" smtClean="0"/>
              <a:t>14/5/2014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F128F-F235-490F-BB67-B09CCF12137A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B1FFE-4022-42B5-8FED-C477283C1594}" type="datetimeFigureOut">
              <a:rPr lang="el-GR" smtClean="0"/>
              <a:t>14/5/2014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F128F-F235-490F-BB67-B09CCF12137A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B1FFE-4022-42B5-8FED-C477283C1594}" type="datetimeFigureOut">
              <a:rPr lang="el-GR" smtClean="0"/>
              <a:t>14/5/2014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F128F-F235-490F-BB67-B09CCF12137A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B1FFE-4022-42B5-8FED-C477283C1594}" type="datetimeFigureOut">
              <a:rPr lang="el-GR" smtClean="0"/>
              <a:t>14/5/2014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F128F-F235-490F-BB67-B09CCF12137A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B1FFE-4022-42B5-8FED-C477283C1594}" type="datetimeFigureOut">
              <a:rPr lang="el-GR" smtClean="0"/>
              <a:t>14/5/2014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F128F-F235-490F-BB67-B09CCF12137A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AB1FFE-4022-42B5-8FED-C477283C1594}" type="datetimeFigureOut">
              <a:rPr lang="el-GR" smtClean="0"/>
              <a:t>14/5/2014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DF128F-F235-490F-BB67-B09CCF12137A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encrypted-tbn3.gstatic.com/images?q=tbn:ANd9GcQZFqCWTGB5gwlfzYTw5Nx4zTB5cTqeVrySKXjWOKE5hugQxnreF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11560" y="548680"/>
            <a:ext cx="7772400" cy="1470025"/>
          </a:xfrm>
        </p:spPr>
        <p:txBody>
          <a:bodyPr>
            <a:normAutofit/>
          </a:bodyPr>
          <a:lstStyle/>
          <a:p>
            <a:r>
              <a:rPr lang="el-GR" sz="2800" b="1" dirty="0" smtClean="0">
                <a:latin typeface="Times New Roman" pitchFamily="18" charset="0"/>
                <a:cs typeface="Times New Roman" pitchFamily="18" charset="0"/>
              </a:rPr>
              <a:t>Ερευνητική εργασία Α Λυκείου </a:t>
            </a:r>
            <a:r>
              <a:rPr lang="el-GR" sz="2800" b="1" dirty="0" err="1" smtClean="0">
                <a:latin typeface="Times New Roman" pitchFamily="18" charset="0"/>
                <a:cs typeface="Times New Roman" pitchFamily="18" charset="0"/>
              </a:rPr>
              <a:t>Βολιμών</a:t>
            </a:r>
            <a:endParaRPr lang="el-GR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259632" y="2780928"/>
            <a:ext cx="6400800" cy="3600400"/>
          </a:xfrm>
        </p:spPr>
        <p:txBody>
          <a:bodyPr>
            <a:normAutofit/>
          </a:bodyPr>
          <a:lstStyle/>
          <a:p>
            <a:r>
              <a:rPr lang="el-GR" sz="3400" b="1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Γνωρίζοντας την Κρήτη</a:t>
            </a:r>
          </a:p>
          <a:p>
            <a:endParaRPr lang="el-GR" sz="3400" b="1" i="1" u="sng" dirty="0">
              <a:solidFill>
                <a:schemeClr val="tx1"/>
              </a:solidFill>
            </a:endParaRPr>
          </a:p>
          <a:p>
            <a:endParaRPr lang="el-GR" sz="3400" b="1" i="1" u="sng" dirty="0" smtClean="0">
              <a:solidFill>
                <a:schemeClr val="tx1"/>
              </a:solidFill>
            </a:endParaRPr>
          </a:p>
          <a:p>
            <a:endParaRPr lang="el-GR" sz="3400" b="1" i="1" u="sng" dirty="0">
              <a:solidFill>
                <a:schemeClr val="tx1"/>
              </a:solidFill>
            </a:endParaRPr>
          </a:p>
          <a:p>
            <a:r>
              <a:rPr lang="el-GR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Υπεύθυνη καθηγήτρια</a:t>
            </a:r>
          </a:p>
          <a:p>
            <a:r>
              <a:rPr lang="el-GR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Κουσουρή</a:t>
            </a:r>
            <a:r>
              <a:rPr lang="el-GR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Ευθυμία ΠΕ05</a:t>
            </a:r>
          </a:p>
          <a:p>
            <a:endParaRPr lang="el-GR" sz="3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Έφη\Desktop\ret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7704856" cy="6192688"/>
          </a:xfrm>
          <a:prstGeom prst="rect">
            <a:avLst/>
          </a:prstGeom>
          <a:noFill/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Ρέθυμνο</a:t>
            </a:r>
            <a:endParaRPr lang="el-G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 descr="C:\Users\Έφη\Desktop\x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484784"/>
            <a:ext cx="7704855" cy="4608512"/>
          </a:xfrm>
          <a:prstGeom prst="rect">
            <a:avLst/>
          </a:prstGeom>
          <a:noFill/>
        </p:spPr>
      </p:pic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3568" y="332657"/>
            <a:ext cx="7772400" cy="1224136"/>
          </a:xfrm>
        </p:spPr>
        <p:txBody>
          <a:bodyPr>
            <a:normAutofit/>
          </a:bodyPr>
          <a:lstStyle/>
          <a:p>
            <a:r>
              <a:rPr lang="el-GR" sz="3200" b="1" u="sng" dirty="0" smtClean="0">
                <a:latin typeface="Times New Roman" pitchFamily="18" charset="0"/>
                <a:cs typeface="Times New Roman" pitchFamily="18" charset="0"/>
              </a:rPr>
              <a:t>Νομός Χανίων</a:t>
            </a:r>
            <a:endParaRPr lang="el-GR" sz="32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683568" y="1556792"/>
            <a:ext cx="7560840" cy="4896544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l-GR" dirty="0" smtClean="0">
                <a:solidFill>
                  <a:schemeClr val="tx1"/>
                </a:solidFill>
              </a:rPr>
              <a:t>Πρωτεύουσα : Χανιά</a:t>
            </a:r>
          </a:p>
          <a:p>
            <a:pPr>
              <a:buFont typeface="Arial" pitchFamily="34" charset="0"/>
              <a:buChar char="•"/>
            </a:pPr>
            <a:r>
              <a:rPr lang="el-GR" dirty="0" smtClean="0">
                <a:solidFill>
                  <a:schemeClr val="tx1"/>
                </a:solidFill>
              </a:rPr>
              <a:t>Πληθυσμός : 100.000 περίπου</a:t>
            </a:r>
          </a:p>
          <a:p>
            <a:pPr>
              <a:buFont typeface="Arial" pitchFamily="34" charset="0"/>
              <a:buChar char="•"/>
            </a:pPr>
            <a:r>
              <a:rPr lang="el-GR" dirty="0" smtClean="0">
                <a:solidFill>
                  <a:schemeClr val="tx1"/>
                </a:solidFill>
              </a:rPr>
              <a:t>Κλίμα : μεσογειακό</a:t>
            </a:r>
          </a:p>
          <a:p>
            <a:pPr>
              <a:buFont typeface="Arial" pitchFamily="34" charset="0"/>
              <a:buChar char="•"/>
            </a:pPr>
            <a:r>
              <a:rPr lang="el-GR" dirty="0" smtClean="0">
                <a:solidFill>
                  <a:schemeClr val="tx1"/>
                </a:solidFill>
              </a:rPr>
              <a:t>Ιστορική αναδρομή</a:t>
            </a:r>
          </a:p>
          <a:p>
            <a:pPr>
              <a:buFont typeface="Arial" pitchFamily="34" charset="0"/>
              <a:buChar char="•"/>
            </a:pPr>
            <a:r>
              <a:rPr lang="el-GR" dirty="0" smtClean="0">
                <a:solidFill>
                  <a:schemeClr val="tx1"/>
                </a:solidFill>
              </a:rPr>
              <a:t>Εκδηλώσεις</a:t>
            </a:r>
          </a:p>
          <a:p>
            <a:pPr>
              <a:buFont typeface="Arial" pitchFamily="34" charset="0"/>
              <a:buChar char="•"/>
            </a:pPr>
            <a:r>
              <a:rPr lang="el-GR" dirty="0" smtClean="0">
                <a:solidFill>
                  <a:schemeClr val="tx1"/>
                </a:solidFill>
              </a:rPr>
              <a:t>Διασκέδαση</a:t>
            </a:r>
            <a:endParaRPr lang="el-GR" dirty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l-GR" dirty="0" smtClean="0">
                <a:solidFill>
                  <a:schemeClr val="tx1"/>
                </a:solidFill>
              </a:rPr>
              <a:t>Πολιτιστική παράδοση</a:t>
            </a:r>
            <a:endParaRPr lang="el-GR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C:\Users\Έφη\Desktop\chania-turkish-mosqu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3933056"/>
            <a:ext cx="4320480" cy="2664296"/>
          </a:xfrm>
          <a:prstGeom prst="rect">
            <a:avLst/>
          </a:prstGeom>
          <a:noFill/>
        </p:spPr>
      </p:pic>
      <p:pic>
        <p:nvPicPr>
          <p:cNvPr id="23555" name="Picture 3" descr="C:\Users\Έφη\Desktop\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1124744"/>
            <a:ext cx="4104456" cy="2520280"/>
          </a:xfrm>
          <a:prstGeom prst="rect">
            <a:avLst/>
          </a:prstGeom>
          <a:noFill/>
        </p:spPr>
      </p:pic>
      <p:pic>
        <p:nvPicPr>
          <p:cNvPr id="23554" name="Picture 2" descr="C:\Users\Έφη\Desktop\images (4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124744"/>
            <a:ext cx="3816424" cy="2592288"/>
          </a:xfrm>
          <a:prstGeom prst="rect">
            <a:avLst/>
          </a:prstGeom>
          <a:noFill/>
        </p:spPr>
      </p:pic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3568" y="260649"/>
            <a:ext cx="7772400" cy="1008112"/>
          </a:xfrm>
        </p:spPr>
        <p:txBody>
          <a:bodyPr>
            <a:normAutofit/>
          </a:bodyPr>
          <a:lstStyle/>
          <a:p>
            <a:r>
              <a:rPr lang="el-GR" sz="2800" b="1" dirty="0" smtClean="0">
                <a:latin typeface="Times New Roman" pitchFamily="18" charset="0"/>
                <a:cs typeface="Times New Roman" pitchFamily="18" charset="0"/>
              </a:rPr>
              <a:t>Αξιοθέατα Χανίων</a:t>
            </a:r>
            <a:endParaRPr lang="el-GR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323528" y="1340768"/>
            <a:ext cx="8136904" cy="4896544"/>
          </a:xfrm>
        </p:spPr>
        <p:txBody>
          <a:bodyPr>
            <a:normAutofit/>
          </a:bodyPr>
          <a:lstStyle/>
          <a:p>
            <a:pPr algn="l"/>
            <a:r>
              <a:rPr lang="el-GR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Παλιά Πόλη                           Φάρος</a:t>
            </a:r>
          </a:p>
          <a:p>
            <a:pPr algn="l"/>
            <a:endParaRPr lang="el-GR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el-GR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el-GR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el-GR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l-GR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Τζαμί</a:t>
            </a:r>
            <a:endParaRPr lang="el-GR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484784"/>
            <a:ext cx="7632848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3568" y="332657"/>
            <a:ext cx="7772400" cy="1152128"/>
          </a:xfrm>
        </p:spPr>
        <p:txBody>
          <a:bodyPr>
            <a:normAutofit/>
          </a:bodyPr>
          <a:lstStyle/>
          <a:p>
            <a:r>
              <a:rPr lang="el-GR" sz="3200" b="1" u="sng" dirty="0" smtClean="0">
                <a:latin typeface="Times New Roman" pitchFamily="18" charset="0"/>
                <a:cs typeface="Times New Roman" pitchFamily="18" charset="0"/>
              </a:rPr>
              <a:t>Νομός Λασιθίου</a:t>
            </a:r>
            <a:endParaRPr lang="el-GR" sz="32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539552" y="1484784"/>
            <a:ext cx="7304856" cy="4946104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l-GR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Πρωτεύουσα : Άγιος Νικόλαος</a:t>
            </a:r>
          </a:p>
          <a:p>
            <a:pPr>
              <a:buFont typeface="Arial" pitchFamily="34" charset="0"/>
              <a:buChar char="•"/>
            </a:pPr>
            <a:r>
              <a:rPr lang="el-GR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Έδαφος : ορεινό</a:t>
            </a:r>
          </a:p>
          <a:p>
            <a:pPr>
              <a:buFont typeface="Arial" pitchFamily="34" charset="0"/>
              <a:buChar char="•"/>
            </a:pPr>
            <a:r>
              <a:rPr lang="el-GR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Πολλά νησιά στο νομό Χανίων</a:t>
            </a:r>
          </a:p>
          <a:p>
            <a:pPr>
              <a:buFont typeface="Arial" pitchFamily="34" charset="0"/>
              <a:buChar char="•"/>
            </a:pPr>
            <a:r>
              <a:rPr lang="el-GR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Πληθυσμός : 76.000 κάτοικοι</a:t>
            </a:r>
          </a:p>
          <a:p>
            <a:pPr>
              <a:buFont typeface="Arial" pitchFamily="34" charset="0"/>
              <a:buChar char="•"/>
            </a:pPr>
            <a:r>
              <a:rPr lang="el-GR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Πολλές παραλίες</a:t>
            </a:r>
          </a:p>
          <a:p>
            <a:pPr>
              <a:buFont typeface="Arial" pitchFamily="34" charset="0"/>
              <a:buChar char="•"/>
            </a:pPr>
            <a:r>
              <a:rPr lang="el-GR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Διασκέδαση</a:t>
            </a:r>
            <a:endParaRPr lang="el-GR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 descr="C:\Users\Έφη\Desktop\sp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412776"/>
            <a:ext cx="3888432" cy="4464496"/>
          </a:xfrm>
          <a:prstGeom prst="rect">
            <a:avLst/>
          </a:prstGeom>
          <a:noFill/>
        </p:spPr>
      </p:pic>
      <p:pic>
        <p:nvPicPr>
          <p:cNvPr id="25603" name="Picture 3" descr="C:\Users\Έφη\Desktop\an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484784"/>
            <a:ext cx="3960440" cy="4392488"/>
          </a:xfrm>
          <a:prstGeom prst="rect">
            <a:avLst/>
          </a:prstGeom>
          <a:noFill/>
        </p:spPr>
      </p:pic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11560" y="404665"/>
            <a:ext cx="7772400" cy="864096"/>
          </a:xfrm>
        </p:spPr>
        <p:txBody>
          <a:bodyPr>
            <a:normAutofit/>
          </a:bodyPr>
          <a:lstStyle/>
          <a:p>
            <a:r>
              <a:rPr lang="el-GR" sz="3200" b="1" dirty="0" smtClean="0">
                <a:latin typeface="Times New Roman" pitchFamily="18" charset="0"/>
                <a:cs typeface="Times New Roman" pitchFamily="18" charset="0"/>
              </a:rPr>
              <a:t>Αξιοθέατα νομού Λασιθίου</a:t>
            </a:r>
            <a:endParaRPr lang="el-GR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323528" y="1412776"/>
            <a:ext cx="7848872" cy="4680520"/>
          </a:xfrm>
        </p:spPr>
        <p:txBody>
          <a:bodyPr/>
          <a:lstStyle/>
          <a:p>
            <a:pPr algn="l"/>
            <a:r>
              <a:rPr lang="el-G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Ανεμόμυλοι                          Σπιναλόγκα</a:t>
            </a:r>
            <a:endParaRPr lang="el-GR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755576" y="476673"/>
            <a:ext cx="7772400" cy="1296144"/>
          </a:xfrm>
        </p:spPr>
        <p:txBody>
          <a:bodyPr>
            <a:normAutofit/>
          </a:bodyPr>
          <a:lstStyle/>
          <a:p>
            <a:r>
              <a:rPr lang="el-GR" sz="3600" b="1" u="sng" dirty="0" smtClean="0">
                <a:latin typeface="Times New Roman" pitchFamily="18" charset="0"/>
                <a:cs typeface="Times New Roman" pitchFamily="18" charset="0"/>
              </a:rPr>
              <a:t>Κρητικές μαντινάδες</a:t>
            </a:r>
            <a:endParaRPr lang="el-GR" sz="36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611560" y="1988840"/>
            <a:ext cx="7704856" cy="4176464"/>
          </a:xfrm>
        </p:spPr>
        <p:txBody>
          <a:bodyPr>
            <a:normAutofit/>
          </a:bodyPr>
          <a:lstStyle/>
          <a:p>
            <a:pPr algn="l">
              <a:buFont typeface="Arial" pitchFamily="34" charset="0"/>
              <a:buChar char="•"/>
            </a:pPr>
            <a:r>
              <a:rPr lang="el-G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Μέσο λαϊκής έκφρασης</a:t>
            </a:r>
          </a:p>
          <a:p>
            <a:pPr algn="l">
              <a:buFont typeface="Arial" pitchFamily="34" charset="0"/>
              <a:buChar char="•"/>
            </a:pPr>
            <a:r>
              <a:rPr lang="el-G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Ποίημα από 2 στίχους ή 4 </a:t>
            </a:r>
            <a:r>
              <a:rPr lang="el-GR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ημιστοίχια</a:t>
            </a:r>
            <a:endParaRPr lang="el-GR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buFont typeface="Arial" pitchFamily="34" charset="0"/>
              <a:buChar char="•"/>
            </a:pPr>
            <a:r>
              <a:rPr lang="el-G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Θεματολογία και κατηγορίες</a:t>
            </a:r>
          </a:p>
          <a:p>
            <a:pPr algn="l">
              <a:buFont typeface="Arial" pitchFamily="34" charset="0"/>
              <a:buChar char="•"/>
            </a:pPr>
            <a:r>
              <a:rPr lang="el-G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Παραδείγματα μαντινάδων </a:t>
            </a:r>
          </a:p>
          <a:p>
            <a:pPr algn="l">
              <a:buFont typeface="Arial" pitchFamily="34" charset="0"/>
              <a:buChar char="•"/>
            </a:pPr>
            <a:endParaRPr lang="el-GR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3568" y="548681"/>
            <a:ext cx="7772400" cy="1224136"/>
          </a:xfrm>
        </p:spPr>
        <p:txBody>
          <a:bodyPr>
            <a:normAutofit/>
          </a:bodyPr>
          <a:lstStyle/>
          <a:p>
            <a:r>
              <a:rPr lang="el-GR" sz="3200" b="1" dirty="0" smtClean="0">
                <a:latin typeface="Times New Roman" pitchFamily="18" charset="0"/>
                <a:cs typeface="Times New Roman" pitchFamily="18" charset="0"/>
              </a:rPr>
              <a:t>Παραδοσιακή κρητική ενδυμασία</a:t>
            </a:r>
            <a:endParaRPr lang="el-GR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611560" y="1916832"/>
            <a:ext cx="7776864" cy="4392488"/>
          </a:xfrm>
        </p:spPr>
        <p:txBody>
          <a:bodyPr/>
          <a:lstStyle/>
          <a:p>
            <a:pPr marL="514350" indent="-514350" algn="l">
              <a:buFont typeface="Arial" pitchFamily="34" charset="0"/>
              <a:buChar char="•"/>
            </a:pPr>
            <a:r>
              <a:rPr lang="el-G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Φοριέται ακόμα και σήμερα</a:t>
            </a:r>
          </a:p>
          <a:p>
            <a:pPr marL="514350" indent="-514350" algn="l">
              <a:buFont typeface="Arial" pitchFamily="34" charset="0"/>
              <a:buChar char="•"/>
            </a:pPr>
            <a:r>
              <a:rPr lang="el-G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Η γυναικεία αλλάζει ανά περιοχή</a:t>
            </a:r>
            <a:endParaRPr lang="el-GR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3 - Εικόνα" descr="images (4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3140968"/>
            <a:ext cx="1656184" cy="3528392"/>
          </a:xfrm>
          <a:prstGeom prst="rect">
            <a:avLst/>
          </a:prstGeom>
        </p:spPr>
      </p:pic>
      <p:pic>
        <p:nvPicPr>
          <p:cNvPr id="5" name="4 - Εικόνα" descr="images (5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1720" y="3140968"/>
            <a:ext cx="2323331" cy="3312368"/>
          </a:xfrm>
          <a:prstGeom prst="rect">
            <a:avLst/>
          </a:prstGeom>
        </p:spPr>
      </p:pic>
      <p:pic>
        <p:nvPicPr>
          <p:cNvPr id="6" name="5 - Εικόνα" descr="images (6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4008" y="3140968"/>
            <a:ext cx="1944216" cy="3312368"/>
          </a:xfrm>
          <a:prstGeom prst="rect">
            <a:avLst/>
          </a:prstGeom>
        </p:spPr>
      </p:pic>
      <p:pic>
        <p:nvPicPr>
          <p:cNvPr id="7" name="6 - Εικόνα" descr="images (7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32240" y="3212976"/>
            <a:ext cx="2411760" cy="33123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539552" y="548681"/>
            <a:ext cx="7772400" cy="1008112"/>
          </a:xfrm>
        </p:spPr>
        <p:txBody>
          <a:bodyPr>
            <a:normAutofit/>
          </a:bodyPr>
          <a:lstStyle/>
          <a:p>
            <a:pPr algn="l"/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Η αντρική ενδυμασία έχει 2 παραλλαγές : την καθημερινή και την επίσημη.</a:t>
            </a:r>
            <a:endParaRPr lang="el-GR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539552" y="1916832"/>
            <a:ext cx="7704856" cy="4320480"/>
          </a:xfrm>
        </p:spPr>
        <p:txBody>
          <a:bodyPr/>
          <a:lstStyle/>
          <a:p>
            <a:endParaRPr lang="el-GR" dirty="0"/>
          </a:p>
        </p:txBody>
      </p:sp>
      <p:pic>
        <p:nvPicPr>
          <p:cNvPr id="4" name="3 - Εικόνα" descr="images (9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628800"/>
            <a:ext cx="2736304" cy="4536504"/>
          </a:xfrm>
          <a:prstGeom prst="rect">
            <a:avLst/>
          </a:prstGeom>
        </p:spPr>
      </p:pic>
      <p:pic>
        <p:nvPicPr>
          <p:cNvPr id="5" name="4 - Εικόνα" descr="images (10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31840" y="1556792"/>
            <a:ext cx="2880320" cy="4680520"/>
          </a:xfrm>
          <a:prstGeom prst="rect">
            <a:avLst/>
          </a:prstGeom>
        </p:spPr>
      </p:pic>
      <p:pic>
        <p:nvPicPr>
          <p:cNvPr id="6" name="5 - Εικόνα" descr="images (1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12160" y="1556792"/>
            <a:ext cx="2664296" cy="46085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3568" y="836712"/>
            <a:ext cx="7772400" cy="1470025"/>
          </a:xfrm>
        </p:spPr>
        <p:txBody>
          <a:bodyPr/>
          <a:lstStyle/>
          <a:p>
            <a:r>
              <a:rPr lang="el-GR" dirty="0" smtClean="0"/>
              <a:t>Τέλος εργασίας</a:t>
            </a: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tx1"/>
                </a:solidFill>
              </a:rPr>
              <a:t>Ευχαριστούμε για την προσοχή σας</a:t>
            </a:r>
            <a:endParaRPr lang="el-GR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Έφη\Desktop\images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755576" y="476672"/>
            <a:ext cx="7772400" cy="1152127"/>
          </a:xfrm>
        </p:spPr>
        <p:txBody>
          <a:bodyPr>
            <a:normAutofit/>
          </a:bodyPr>
          <a:lstStyle/>
          <a:p>
            <a:r>
              <a:rPr lang="el-GR" sz="3200" b="1" dirty="0" smtClean="0">
                <a:latin typeface="Times New Roman" pitchFamily="18" charset="0"/>
                <a:cs typeface="Times New Roman" pitchFamily="18" charset="0"/>
              </a:rPr>
              <a:t>Στάδια προγράμματος</a:t>
            </a:r>
            <a:endParaRPr lang="el-GR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403648" y="1484784"/>
            <a:ext cx="6400800" cy="4392488"/>
          </a:xfrm>
        </p:spPr>
        <p:txBody>
          <a:bodyPr>
            <a:normAutofit/>
          </a:bodyPr>
          <a:lstStyle/>
          <a:p>
            <a:pPr marL="514350" indent="-514350" algn="l">
              <a:buAutoNum type="arabicPeriod"/>
            </a:pPr>
            <a:r>
              <a:rPr lang="el-GR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Επιλογή θέματος</a:t>
            </a:r>
          </a:p>
          <a:p>
            <a:pPr marL="514350" indent="-514350" algn="l">
              <a:buAutoNum type="arabicPeriod"/>
            </a:pPr>
            <a:r>
              <a:rPr lang="el-GR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Χωρισμός σε ομάδες</a:t>
            </a:r>
          </a:p>
          <a:p>
            <a:pPr marL="514350" indent="-514350" algn="l">
              <a:buAutoNum type="arabicPeriod"/>
            </a:pPr>
            <a:r>
              <a:rPr lang="el-GR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Επιλογή υποθεμάτων ανά ομάδα</a:t>
            </a:r>
          </a:p>
          <a:p>
            <a:pPr marL="514350" indent="-514350" algn="l">
              <a:buAutoNum type="arabicPeriod"/>
            </a:pPr>
            <a:r>
              <a:rPr lang="el-GR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Κατανομή αρμοδιοτήτων μέσα στην κάθε ομάδα</a:t>
            </a:r>
          </a:p>
          <a:p>
            <a:pPr marL="514350" indent="-514350" algn="l">
              <a:buAutoNum type="arabicPeriod"/>
            </a:pPr>
            <a:r>
              <a:rPr lang="el-GR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Έρευνα και επεξεργασία πληροφοριών</a:t>
            </a:r>
          </a:p>
          <a:p>
            <a:pPr marL="514350" indent="-514350" algn="l">
              <a:buAutoNum type="arabicPeriod"/>
            </a:pPr>
            <a:r>
              <a:rPr lang="el-GR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Παρουσίαση εργασίας</a:t>
            </a:r>
            <a:endParaRPr lang="el-GR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Έφη\Desktop\images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179512" y="404665"/>
            <a:ext cx="7772400" cy="1296144"/>
          </a:xfrm>
        </p:spPr>
        <p:txBody>
          <a:bodyPr>
            <a:normAutofit/>
          </a:bodyPr>
          <a:lstStyle/>
          <a:p>
            <a:r>
              <a:rPr lang="el-GR" sz="2400" b="1" dirty="0" smtClean="0">
                <a:latin typeface="Times New Roman" pitchFamily="18" charset="0"/>
                <a:cs typeface="Times New Roman" pitchFamily="18" charset="0"/>
              </a:rPr>
              <a:t>Γενικές πληροφορίες για την Κρήτη</a:t>
            </a:r>
            <a:endParaRPr lang="el-GR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683568" y="1700808"/>
            <a:ext cx="7848872" cy="4608512"/>
          </a:xfrm>
        </p:spPr>
        <p:txBody>
          <a:bodyPr>
            <a:normAutofit/>
          </a:bodyPr>
          <a:lstStyle/>
          <a:p>
            <a:pPr algn="l">
              <a:buFont typeface="Arial" pitchFamily="34" charset="0"/>
              <a:buChar char="•"/>
            </a:pPr>
            <a:r>
              <a:rPr lang="el-G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Το μεγαλύτερο νησί της Ελλάδας</a:t>
            </a:r>
          </a:p>
          <a:p>
            <a:pPr algn="l">
              <a:buFont typeface="Arial" pitchFamily="34" charset="0"/>
              <a:buChar char="•"/>
            </a:pPr>
            <a:r>
              <a:rPr lang="el-G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Πρωτεύουσα : Ηράκλειο</a:t>
            </a:r>
          </a:p>
          <a:p>
            <a:pPr algn="l">
              <a:buFont typeface="Arial" pitchFamily="34" charset="0"/>
              <a:buChar char="•"/>
            </a:pPr>
            <a:r>
              <a:rPr lang="el-G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Πληθυσμός : 600.000 περίπου</a:t>
            </a:r>
          </a:p>
          <a:p>
            <a:pPr algn="l">
              <a:buFont typeface="Arial" pitchFamily="34" charset="0"/>
              <a:buChar char="•"/>
            </a:pPr>
            <a:r>
              <a:rPr lang="el-G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Ορεινή περιοχή</a:t>
            </a:r>
          </a:p>
          <a:p>
            <a:pPr algn="l">
              <a:buFont typeface="Arial" pitchFamily="34" charset="0"/>
              <a:buChar char="•"/>
            </a:pPr>
            <a:r>
              <a:rPr lang="el-G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Κλίμα : εύκρατο</a:t>
            </a:r>
          </a:p>
          <a:p>
            <a:pPr algn="l">
              <a:buFont typeface="Arial" pitchFamily="34" charset="0"/>
              <a:buChar char="•"/>
            </a:pPr>
            <a:r>
              <a:rPr lang="el-G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Οικονομία : γεωργία, κτηνοτροφία, τουρισμός</a:t>
            </a:r>
          </a:p>
          <a:p>
            <a:pPr algn="l">
              <a:buFont typeface="Arial" pitchFamily="34" charset="0"/>
              <a:buChar char="•"/>
            </a:pPr>
            <a:r>
              <a:rPr lang="el-G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 αεροδρόμια</a:t>
            </a:r>
          </a:p>
          <a:p>
            <a:pPr algn="l">
              <a:buFont typeface="Arial" pitchFamily="34" charset="0"/>
              <a:buChar char="•"/>
            </a:pPr>
            <a:r>
              <a:rPr lang="el-G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Μινωικός πολιτισμός (3.000-1.400 </a:t>
            </a:r>
            <a:r>
              <a:rPr lang="el-GR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π.Χ.</a:t>
            </a:r>
            <a:r>
              <a:rPr lang="el-G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l">
              <a:buFont typeface="Arial" pitchFamily="34" charset="0"/>
              <a:buChar char="•"/>
            </a:pPr>
            <a:r>
              <a:rPr lang="el-G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Πανίδα και χλωρίδα</a:t>
            </a:r>
          </a:p>
          <a:p>
            <a:pPr algn="l">
              <a:buFont typeface="Arial" pitchFamily="34" charset="0"/>
              <a:buChar char="•"/>
            </a:pPr>
            <a:r>
              <a:rPr lang="el-G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Πολιτισμός</a:t>
            </a:r>
            <a:endParaRPr lang="el-GR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h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539552" y="2276872"/>
            <a:ext cx="8136904" cy="4104456"/>
          </a:xfrm>
        </p:spPr>
        <p:txBody>
          <a:bodyPr>
            <a:normAutofit/>
          </a:bodyPr>
          <a:lstStyle/>
          <a:p>
            <a:pPr algn="l">
              <a:buFont typeface="Arial" pitchFamily="34" charset="0"/>
              <a:buChar char="•"/>
            </a:pPr>
            <a:r>
              <a:rPr lang="el-G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Κεντρικό τμήμα Κρήτης</a:t>
            </a:r>
          </a:p>
          <a:p>
            <a:pPr algn="l">
              <a:buFont typeface="Arial" pitchFamily="34" charset="0"/>
              <a:buChar char="•"/>
            </a:pPr>
            <a:r>
              <a:rPr lang="el-G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Επίπεδο με κοιλάδες και πεδιάδες</a:t>
            </a:r>
          </a:p>
          <a:p>
            <a:pPr algn="l">
              <a:buFont typeface="Arial" pitchFamily="34" charset="0"/>
              <a:buChar char="•"/>
            </a:pPr>
            <a:r>
              <a:rPr lang="el-G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Χτίστηκε το 824 από τους Σαρακηνούς (αρχική ονομασία </a:t>
            </a:r>
            <a:r>
              <a:rPr lang="el-GR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Χάνδαξ</a:t>
            </a:r>
            <a:r>
              <a:rPr lang="el-G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l">
              <a:buFont typeface="Arial" pitchFamily="34" charset="0"/>
              <a:buChar char="•"/>
            </a:pPr>
            <a:r>
              <a:rPr lang="el-G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Ελευθερώθηκε το 1898 και πήρε το όνομα </a:t>
            </a:r>
            <a:r>
              <a:rPr lang="el-GR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Ηράκλειο</a:t>
            </a:r>
            <a:endParaRPr lang="el-GR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buFont typeface="Arial" pitchFamily="34" charset="0"/>
              <a:buChar char="•"/>
            </a:pPr>
            <a:r>
              <a:rPr lang="el-G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 ΑΕΙ και 11 ΤΕΙ</a:t>
            </a:r>
          </a:p>
          <a:p>
            <a:pPr algn="l">
              <a:buFont typeface="Arial" pitchFamily="34" charset="0"/>
              <a:buChar char="•"/>
            </a:pPr>
            <a:r>
              <a:rPr lang="el-G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Διασκέδαση</a:t>
            </a:r>
          </a:p>
          <a:p>
            <a:pPr algn="l">
              <a:buFont typeface="Arial" pitchFamily="34" charset="0"/>
              <a:buChar char="•"/>
            </a:pPr>
            <a:endParaRPr lang="el-GR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0" name="Picture 6" descr="C:\Users\Έφη\Desktop\faisto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3717032"/>
            <a:ext cx="4176464" cy="2592288"/>
          </a:xfrm>
          <a:prstGeom prst="rect">
            <a:avLst/>
          </a:prstGeom>
          <a:noFill/>
        </p:spPr>
      </p:pic>
      <p:pic>
        <p:nvPicPr>
          <p:cNvPr id="16389" name="Picture 5" descr="C:\Users\Έφη\Desktop\kno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717032"/>
            <a:ext cx="4176464" cy="2592288"/>
          </a:xfrm>
          <a:prstGeom prst="rect">
            <a:avLst/>
          </a:prstGeom>
          <a:noFill/>
        </p:spPr>
      </p:pic>
      <p:pic>
        <p:nvPicPr>
          <p:cNvPr id="16388" name="Picture 4" descr="C:\Users\Έφη\Desktop\knvso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052736"/>
            <a:ext cx="4248472" cy="2592288"/>
          </a:xfrm>
          <a:prstGeom prst="rect">
            <a:avLst/>
          </a:prstGeom>
          <a:noFill/>
        </p:spPr>
      </p:pic>
      <p:pic>
        <p:nvPicPr>
          <p:cNvPr id="16387" name="Picture 3" descr="C:\Users\Έφη\Desktop\kou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1052736"/>
            <a:ext cx="4032448" cy="2592288"/>
          </a:xfrm>
          <a:prstGeom prst="rect">
            <a:avLst/>
          </a:prstGeom>
          <a:noFill/>
        </p:spPr>
      </p:pic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11560" y="404665"/>
            <a:ext cx="3672408" cy="720079"/>
          </a:xfrm>
        </p:spPr>
        <p:txBody>
          <a:bodyPr>
            <a:normAutofit/>
          </a:bodyPr>
          <a:lstStyle/>
          <a:p>
            <a:pPr algn="l"/>
            <a:r>
              <a:rPr lang="el-GR" sz="2400" b="1" dirty="0" smtClean="0">
                <a:latin typeface="Times New Roman" pitchFamily="18" charset="0"/>
                <a:cs typeface="Times New Roman" pitchFamily="18" charset="0"/>
              </a:rPr>
              <a:t>Αξιοθέατα Ηρακλείου</a:t>
            </a:r>
            <a:endParaRPr lang="el-GR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395536" y="1052736"/>
            <a:ext cx="7920880" cy="5112568"/>
          </a:xfrm>
        </p:spPr>
        <p:txBody>
          <a:bodyPr>
            <a:normAutofit/>
          </a:bodyPr>
          <a:lstStyle/>
          <a:p>
            <a:pPr algn="l"/>
            <a:r>
              <a:rPr lang="el-GR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Φρούριο Κουλές                     Κνωσός</a:t>
            </a:r>
          </a:p>
          <a:p>
            <a:pPr algn="l"/>
            <a:endParaRPr lang="el-GR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el-GR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el-GR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el-GR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l-GR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Κνωσός                                    Φαιστός</a:t>
            </a:r>
            <a:endParaRPr lang="el-GR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25" y="476672"/>
            <a:ext cx="9070975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25" y="1614488"/>
            <a:ext cx="9072563" cy="4910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92696"/>
            <a:ext cx="9070975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25" y="2132856"/>
            <a:ext cx="9070975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 descr="C:\Users\Έφη\Desktop\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84784"/>
            <a:ext cx="8640959" cy="5373216"/>
          </a:xfrm>
          <a:prstGeom prst="rect">
            <a:avLst/>
          </a:prstGeom>
          <a:noFill/>
        </p:spPr>
      </p:pic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755576" y="404665"/>
            <a:ext cx="7772400" cy="1224136"/>
          </a:xfrm>
        </p:spPr>
        <p:txBody>
          <a:bodyPr>
            <a:normAutofit/>
          </a:bodyPr>
          <a:lstStyle/>
          <a:p>
            <a:r>
              <a:rPr lang="el-GR" sz="3200" b="1" u="sng" dirty="0" smtClean="0">
                <a:latin typeface="Times New Roman" pitchFamily="18" charset="0"/>
                <a:cs typeface="Times New Roman" pitchFamily="18" charset="0"/>
              </a:rPr>
              <a:t>Νομός Ρεθύμνου</a:t>
            </a:r>
            <a:endParaRPr lang="el-GR" sz="32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467544" y="1817440"/>
            <a:ext cx="8208912" cy="5040560"/>
          </a:xfrm>
        </p:spPr>
        <p:txBody>
          <a:bodyPr>
            <a:normAutofit/>
          </a:bodyPr>
          <a:lstStyle/>
          <a:p>
            <a:pPr algn="l">
              <a:buFont typeface="Arial" pitchFamily="34" charset="0"/>
              <a:buChar char="•"/>
            </a:pPr>
            <a:r>
              <a:rPr lang="el-GR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Πρωτεύουσα το Ρέθυμνο.</a:t>
            </a:r>
          </a:p>
          <a:p>
            <a:pPr algn="l">
              <a:buFont typeface="Arial" pitchFamily="34" charset="0"/>
              <a:buChar char="•"/>
            </a:pPr>
            <a:r>
              <a:rPr lang="el-GR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80.000 κάτοικοι.</a:t>
            </a:r>
          </a:p>
          <a:p>
            <a:pPr algn="l">
              <a:buFont typeface="Arial" pitchFamily="34" charset="0"/>
              <a:buChar char="•"/>
            </a:pPr>
            <a:r>
              <a:rPr lang="el-GR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Ορεινή περιοχή</a:t>
            </a:r>
          </a:p>
          <a:p>
            <a:pPr algn="l">
              <a:buFont typeface="Arial" pitchFamily="34" charset="0"/>
              <a:buChar char="•"/>
            </a:pPr>
            <a:r>
              <a:rPr lang="el-GR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Ιστορική αναδρομή</a:t>
            </a:r>
          </a:p>
          <a:p>
            <a:pPr algn="l">
              <a:buFont typeface="Arial" pitchFamily="34" charset="0"/>
              <a:buChar char="•"/>
            </a:pPr>
            <a:r>
              <a:rPr lang="el-GR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Παραδοσιακά χωριά</a:t>
            </a:r>
          </a:p>
          <a:p>
            <a:pPr algn="l">
              <a:buFont typeface="Arial" pitchFamily="34" charset="0"/>
              <a:buChar char="•"/>
            </a:pPr>
            <a:r>
              <a:rPr lang="el-GR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Πολιτιστικές εκδηλώσεις</a:t>
            </a:r>
          </a:p>
          <a:p>
            <a:pPr algn="l">
              <a:buFont typeface="Arial" pitchFamily="34" charset="0"/>
              <a:buChar char="•"/>
            </a:pPr>
            <a:r>
              <a:rPr lang="el-GR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Διασκέδαση</a:t>
            </a:r>
          </a:p>
          <a:p>
            <a:pPr algn="l">
              <a:buFont typeface="Arial" pitchFamily="34" charset="0"/>
              <a:buChar char="•"/>
            </a:pPr>
            <a:endParaRPr lang="el-GR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buFont typeface="Arial" pitchFamily="34" charset="0"/>
              <a:buChar char="•"/>
            </a:pPr>
            <a:endParaRPr lang="el-GR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3789040"/>
            <a:ext cx="5400600" cy="306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1052736"/>
            <a:ext cx="5256584" cy="2664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196752"/>
            <a:ext cx="3096344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539552" y="260648"/>
            <a:ext cx="7772400" cy="792087"/>
          </a:xfrm>
        </p:spPr>
        <p:txBody>
          <a:bodyPr>
            <a:normAutofit/>
          </a:bodyPr>
          <a:lstStyle/>
          <a:p>
            <a:r>
              <a:rPr lang="el-GR" sz="2800" b="1" dirty="0" smtClean="0">
                <a:latin typeface="Times New Roman" pitchFamily="18" charset="0"/>
                <a:cs typeface="Times New Roman" pitchFamily="18" charset="0"/>
              </a:rPr>
              <a:t>Αξιοθέατα Ρεθύμνου</a:t>
            </a:r>
            <a:endParaRPr lang="el-GR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539552" y="1412776"/>
            <a:ext cx="8208912" cy="4824536"/>
          </a:xfrm>
        </p:spPr>
        <p:txBody>
          <a:bodyPr>
            <a:normAutofit lnSpcReduction="10000"/>
          </a:bodyPr>
          <a:lstStyle/>
          <a:p>
            <a:pPr algn="l"/>
            <a:r>
              <a:rPr lang="el-GR" b="1" dirty="0" smtClean="0">
                <a:solidFill>
                  <a:schemeClr val="tx1"/>
                </a:solidFill>
              </a:rPr>
              <a:t>Κρήνη </a:t>
            </a:r>
            <a:r>
              <a:rPr lang="en-US" b="1" dirty="0" err="1" smtClean="0">
                <a:solidFill>
                  <a:schemeClr val="tx1"/>
                </a:solidFill>
              </a:rPr>
              <a:t>Rimondi</a:t>
            </a:r>
            <a:endParaRPr lang="en-US" b="1" dirty="0" smtClean="0">
              <a:solidFill>
                <a:schemeClr val="tx1"/>
              </a:solidFill>
            </a:endParaRPr>
          </a:p>
          <a:p>
            <a:pPr algn="l"/>
            <a:endParaRPr lang="en-US" b="1" dirty="0">
              <a:solidFill>
                <a:schemeClr val="tx1"/>
              </a:solidFill>
            </a:endParaRPr>
          </a:p>
          <a:p>
            <a:pPr algn="l"/>
            <a:endParaRPr lang="en-US" b="1" dirty="0" smtClean="0">
              <a:solidFill>
                <a:schemeClr val="tx1"/>
              </a:solidFill>
            </a:endParaRPr>
          </a:p>
          <a:p>
            <a:pPr algn="l"/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                                    </a:t>
            </a:r>
            <a:r>
              <a:rPr lang="el-GR" b="1" dirty="0" smtClean="0">
                <a:solidFill>
                  <a:schemeClr val="tx1"/>
                </a:solidFill>
              </a:rPr>
              <a:t>Ενετική </a:t>
            </a:r>
            <a:r>
              <a:rPr lang="el-GR" b="1" dirty="0" err="1" smtClean="0">
                <a:solidFill>
                  <a:schemeClr val="tx1"/>
                </a:solidFill>
              </a:rPr>
              <a:t>Λότζια</a:t>
            </a:r>
            <a:endParaRPr lang="el-GR" b="1" dirty="0" smtClean="0">
              <a:solidFill>
                <a:schemeClr val="tx1"/>
              </a:solidFill>
            </a:endParaRPr>
          </a:p>
          <a:p>
            <a:pPr algn="l"/>
            <a:r>
              <a:rPr lang="el-GR" b="1" dirty="0" smtClean="0">
                <a:solidFill>
                  <a:schemeClr val="tx1"/>
                </a:solidFill>
              </a:rPr>
              <a:t>                                  </a:t>
            </a:r>
          </a:p>
          <a:p>
            <a:pPr algn="l"/>
            <a:endParaRPr lang="el-GR" b="1" dirty="0">
              <a:solidFill>
                <a:schemeClr val="tx1"/>
              </a:solidFill>
            </a:endParaRPr>
          </a:p>
          <a:p>
            <a:pPr algn="l"/>
            <a:endParaRPr lang="el-GR" b="1" dirty="0" smtClean="0">
              <a:solidFill>
                <a:schemeClr val="tx1"/>
              </a:solidFill>
            </a:endParaRPr>
          </a:p>
          <a:p>
            <a:pPr algn="l"/>
            <a:r>
              <a:rPr lang="el-GR" b="1" dirty="0" smtClean="0">
                <a:solidFill>
                  <a:schemeClr val="tx1"/>
                </a:solidFill>
              </a:rPr>
              <a:t>                                                   </a:t>
            </a:r>
            <a:r>
              <a:rPr lang="el-GR" b="1" dirty="0" err="1" smtClean="0">
                <a:solidFill>
                  <a:schemeClr val="tx1"/>
                </a:solidFill>
              </a:rPr>
              <a:t>Φορτέτζα</a:t>
            </a:r>
            <a:endParaRPr lang="el-GR" b="1" dirty="0">
              <a:solidFill>
                <a:schemeClr val="tx1"/>
              </a:solidFill>
            </a:endParaRPr>
          </a:p>
          <a:p>
            <a:pPr algn="l"/>
            <a:r>
              <a:rPr lang="el-GR" b="1" dirty="0" smtClean="0">
                <a:solidFill>
                  <a:schemeClr val="tx1"/>
                </a:solidFill>
              </a:rPr>
              <a:t>                                                      </a:t>
            </a:r>
            <a:r>
              <a:rPr lang="en-US" b="1" dirty="0" smtClean="0">
                <a:solidFill>
                  <a:schemeClr val="tx1"/>
                </a:solidFill>
              </a:rPr>
              <a:t>  </a:t>
            </a:r>
            <a:endParaRPr lang="el-GR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433</TotalTime>
  <Words>247</Words>
  <Application>Microsoft Office PowerPoint</Application>
  <PresentationFormat>Προβολή στην οθόνη (4:3)</PresentationFormat>
  <Paragraphs>92</Paragraphs>
  <Slides>18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18</vt:i4>
      </vt:variant>
    </vt:vector>
  </HeadingPairs>
  <TitlesOfParts>
    <vt:vector size="19" baseType="lpstr">
      <vt:lpstr>Θέμα του Office</vt:lpstr>
      <vt:lpstr>Ερευνητική εργασία Α Λυκείου Βολιμών</vt:lpstr>
      <vt:lpstr>Στάδια προγράμματος</vt:lpstr>
      <vt:lpstr>Γενικές πληροφορίες για την Κρήτη</vt:lpstr>
      <vt:lpstr>Διαφάνεια 4</vt:lpstr>
      <vt:lpstr>Αξιοθέατα Ηρακλείου</vt:lpstr>
      <vt:lpstr>Διαφάνεια 6</vt:lpstr>
      <vt:lpstr>Διαφάνεια 7</vt:lpstr>
      <vt:lpstr>Νομός Ρεθύμνου</vt:lpstr>
      <vt:lpstr>Αξιοθέατα Ρεθύμνου</vt:lpstr>
      <vt:lpstr>Ρέθυμνο</vt:lpstr>
      <vt:lpstr>Νομός Χανίων</vt:lpstr>
      <vt:lpstr>Αξιοθέατα Χανίων</vt:lpstr>
      <vt:lpstr>Νομός Λασιθίου</vt:lpstr>
      <vt:lpstr>Αξιοθέατα νομού Λασιθίου</vt:lpstr>
      <vt:lpstr>Κρητικές μαντινάδες</vt:lpstr>
      <vt:lpstr>Παραδοσιακή κρητική ενδυμασία</vt:lpstr>
      <vt:lpstr>Η αντρική ενδυμασία έχει 2 παραλλαγές : την καθημερινή και την επίσημη.</vt:lpstr>
      <vt:lpstr>Τέλος εργασίας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Έφη</dc:creator>
  <cp:lastModifiedBy>Έφη</cp:lastModifiedBy>
  <cp:revision>45</cp:revision>
  <dcterms:created xsi:type="dcterms:W3CDTF">2014-05-14T18:29:25Z</dcterms:created>
  <dcterms:modified xsi:type="dcterms:W3CDTF">2014-05-15T01:43:20Z</dcterms:modified>
</cp:coreProperties>
</file>