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1" roundtripDataSignature="AMtx7miiWopKzqODaP3LvHZhkgP/8uRl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49301d6ee596850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9301d6ee59685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 name="Shape 17"/>
        <p:cNvGrpSpPr/>
        <p:nvPr/>
      </p:nvGrpSpPr>
      <p:grpSpPr>
        <a:xfrm>
          <a:off x="0" y="0"/>
          <a:ext cx="0" cy="0"/>
          <a:chOff x="0" y="0"/>
          <a:chExt cx="0" cy="0"/>
        </a:xfrm>
      </p:grpSpPr>
      <p:sp>
        <p:nvSpPr>
          <p:cNvPr id="18" name="Google Shape;18;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1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 name="Google Shape;2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el.m.wikipedia.org/wiki/%CE%A0%CE%B1%CF%81%CE%B8%CE%B5%CE%BD%CF%8E%CE" TargetMode="External"/><Relationship Id="rId4" Type="http://schemas.openxmlformats.org/officeDocument/2006/relationships/hyperlink" Target="https://www.google.com/search?q=%CE%9F+%CE%BD%CE%B1%CF%8C%CF%82+%CF%84%CE%BF%CF%85+%CE%A0%CE%B1%CF%81%CE%B8%CE%B5%CE%BD%CF%8E%CE%BD%CE%B1+%CF%83%CE%B5+%CE%B7%CE%BB%CE%B9%CE%BF%CE%B2%CE%B1%CF%83%CE%AF%CE%BB%CE%B5%CE%BC%CE%B1&amp;client=ms-android-huawei-rev1&amp;prmd=inv&amp;sxsrf=AJOqlzUG7vEhQNM_NyclGp7V2LzRWg22Og:1674589862558&amp;source=lnms&amp;tbm=isch&amp;sa=X&amp;ved=2ahUKEwjOxZuv_eD8AhUsif0HHT9nAb0Q_AUoAXoECAIQAQ&amp;biw=360&amp;bih=637&amp;dpr=2#imgrc=ttu8z5g9pFY3fM" TargetMode="External"/><Relationship Id="rId5" Type="http://schemas.openxmlformats.org/officeDocument/2006/relationships/hyperlink" Target="https://www.google.com/search?q=Gif+%CE%BC%CE%B5+%CF%84%CE%BF%CE%BD+%CE%A0%CE%B1%CF%81%CE%B8%CE%B5%CE%BD%CF%8E%CE%BD%CE%B1&amp;client=ms-android-huawei-rev1&amp;prmd=inv&amp;sxsrf=AJOqlzUTYYxia4cmMwf1iqZCQwCTJAZeXg:1674590069897&amp;source=lnms&amp;tbm=isch&amp;sa=X&amp;ved=2ahUKEwjPvIqS_uD8AhWG_7sIHcDgBdsQ_AUoAXoECAIQAQ&amp;biw=360&amp;bih=637&amp;dpr=2#imgrc=nxyKMjtOwGzvDM" TargetMode="External"/><Relationship Id="rId6" Type="http://schemas.openxmlformats.org/officeDocument/2006/relationships/hyperlink" Target="https://www.google.com/search?q=gif+%CE%BC%CE%B5+%CF%84%CE%BF%CE%BD+%CF%80%CE%B1%CF%81%CE%B8%CE%B5%CE%BD%CF%8E%CE%BD%CE%B1&amp;oq=&amp;aqs=chrome.3.69i58j69i177j35i39i362i524l13.-1j0j9&amp;client=ms-android-huawei-rev1&amp;sourceid=chrome-mobile&amp;ie=UTF-8#imgrc=H7xs4n63zojCYM" TargetMode="External"/><Relationship Id="rId7" Type="http://schemas.openxmlformats.org/officeDocument/2006/relationships/hyperlink" Target="https://www.google.com/search?q=gif+thank+you+so+much&amp;tbm=isch&amp;ved=2ahUKEwiHp8W4jvX8AhVOQKQEHcYJCBYQ2-cCegQIABAC&amp;oq=gif+thank+you+s&amp;gs_lcp=ChJtb2JpbGUtZ3dzLXdpei1pbWcQARgAMgUIABCABDIECAAQHjIECAAQHjIECAAQHjIECAAQHjoECCMQJzoFCAAQogQ6CwgAEIAEELEDEIMBOgQIABADOgcIABCABBATOggIABAIEB4QE1DCDVjiSWC7VWgBcAB4AIAB1QKIAYATkgEIMC4xNC4xLjGYAQCgAQHAAQE&amp;sclient=mobile-gws-wiz-img&amp;ei=6MTaY4eTEc6AkdUPxpOgsAE&amp;bih=637&amp;biw=360&amp;client=ms-android-huawei-rev1&amp;prmd=inv#imgrc=6Y0Yg4uKRas-LM&amp;imgdii=0HusafbTrR4m3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203150"/>
            <a:ext cx="8520600" cy="1010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l"/>
              <a:t>Παρθενώνας </a:t>
            </a:r>
            <a:endParaRPr/>
          </a:p>
        </p:txBody>
      </p:sp>
      <p:sp>
        <p:nvSpPr>
          <p:cNvPr id="55" name="Google Shape;55;p1"/>
          <p:cNvSpPr txBox="1"/>
          <p:nvPr>
            <p:ph idx="1" type="subTitle"/>
          </p:nvPr>
        </p:nvSpPr>
        <p:spPr>
          <a:xfrm>
            <a:off x="311700" y="1213850"/>
            <a:ext cx="8520600" cy="10107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l">
                <a:solidFill>
                  <a:schemeClr val="dk1"/>
                </a:solidFill>
              </a:rPr>
              <a:t>Student : Sotiria Kaiafa </a:t>
            </a:r>
            <a:endParaRPr b="1">
              <a:solidFill>
                <a:schemeClr val="dk1"/>
              </a:solidFill>
            </a:endParaRPr>
          </a:p>
        </p:txBody>
      </p:sp>
      <p:pic>
        <p:nvPicPr>
          <p:cNvPr id="56" name="Google Shape;56;p1"/>
          <p:cNvPicPr preferRelativeResize="0"/>
          <p:nvPr/>
        </p:nvPicPr>
        <p:blipFill rotWithShape="1">
          <a:blip r:embed="rId3">
            <a:alphaModFix/>
          </a:blip>
          <a:srcRect b="0" l="0" r="0" t="0"/>
          <a:stretch/>
        </p:blipFill>
        <p:spPr>
          <a:xfrm>
            <a:off x="2144200" y="2224550"/>
            <a:ext cx="4855625" cy="2918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2"/>
          <p:cNvSpPr txBox="1"/>
          <p:nvPr>
            <p:ph idx="1" type="body"/>
          </p:nvPr>
        </p:nvSpPr>
        <p:spPr>
          <a:xfrm>
            <a:off x="311700" y="292525"/>
            <a:ext cx="4917600" cy="46335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1200"/>
              </a:spcAft>
              <a:buSzPct val="81081"/>
              <a:buNone/>
            </a:pPr>
            <a:r>
              <a:rPr lang="el" sz="2400">
                <a:solidFill>
                  <a:schemeClr val="dk1"/>
                </a:solidFill>
              </a:rPr>
              <a:t>The Parthenon is a temple that was built in honor of goddess Athena, protector of the city of Athens. It was the result of the cooperation of important architects and sculptors in the middle of the 5th century. The era of it is construction coincides with the ambitious expansion plans of Athens and political prestige that followed against it is allies during the period of Athenian Hegemony in Ancient Greece. </a:t>
            </a:r>
            <a:endParaRPr sz="2400">
              <a:solidFill>
                <a:schemeClr val="dk1"/>
              </a:solidFill>
            </a:endParaRPr>
          </a:p>
        </p:txBody>
      </p:sp>
      <p:sp>
        <p:nvSpPr>
          <p:cNvPr id="62" name="Google Shape;62;p2"/>
          <p:cNvSpPr txBox="1"/>
          <p:nvPr/>
        </p:nvSpPr>
        <p:spPr>
          <a:xfrm>
            <a:off x="0" y="-1007855"/>
            <a:ext cx="91440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2"/>
          <p:cNvPicPr preferRelativeResize="0"/>
          <p:nvPr/>
        </p:nvPicPr>
        <p:blipFill rotWithShape="1">
          <a:blip r:embed="rId3">
            <a:alphaModFix/>
          </a:blip>
          <a:srcRect b="0" l="0" r="0" t="0"/>
          <a:stretch/>
        </p:blipFill>
        <p:spPr>
          <a:xfrm>
            <a:off x="5229300" y="1267266"/>
            <a:ext cx="3485724" cy="26840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ph idx="1" type="body"/>
          </p:nvPr>
        </p:nvSpPr>
        <p:spPr>
          <a:xfrm>
            <a:off x="4378712" y="527824"/>
            <a:ext cx="4624039" cy="4615701"/>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1200"/>
              </a:spcAft>
              <a:buSzPct val="81081"/>
              <a:buNone/>
            </a:pPr>
            <a:r>
              <a:rPr lang="el" sz="2400">
                <a:solidFill>
                  <a:schemeClr val="dk1"/>
                </a:solidFill>
              </a:rPr>
              <a:t>The architects of the Parthenon were Iktinos and Kallikrates. From the period of late antiquity onwards, the temple was vandalized and later turned into a Christian church, an Islamic mosque and after the Greek Revolution the entire hill was classified as an archeological site and for the next two centuries extensive and varied redevelopment, restoration and maintenance work took place and continue and take place. </a:t>
            </a:r>
            <a:endParaRPr sz="2400">
              <a:solidFill>
                <a:schemeClr val="dk1"/>
              </a:solidFill>
            </a:endParaRPr>
          </a:p>
        </p:txBody>
      </p:sp>
      <p:pic>
        <p:nvPicPr>
          <p:cNvPr id="69" name="Google Shape;69;p3"/>
          <p:cNvPicPr preferRelativeResize="0"/>
          <p:nvPr/>
        </p:nvPicPr>
        <p:blipFill rotWithShape="1">
          <a:blip r:embed="rId3">
            <a:alphaModFix/>
          </a:blip>
          <a:srcRect b="0" l="0" r="0" t="0"/>
          <a:stretch/>
        </p:blipFill>
        <p:spPr>
          <a:xfrm>
            <a:off x="0" y="906669"/>
            <a:ext cx="4205374" cy="333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49301d6ee5968506_0"/>
          <p:cNvSpPr txBox="1"/>
          <p:nvPr>
            <p:ph type="title"/>
          </p:nvPr>
        </p:nvSpPr>
        <p:spPr>
          <a:xfrm>
            <a:off x="311700" y="550825"/>
            <a:ext cx="7905900" cy="803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l" sz="3800"/>
              <a:t>Thank you so much for watching! </a:t>
            </a:r>
            <a:endParaRPr b="1" sz="3800"/>
          </a:p>
        </p:txBody>
      </p:sp>
      <p:sp>
        <p:nvSpPr>
          <p:cNvPr id="75" name="Google Shape;75;g49301d6ee5968506_0"/>
          <p:cNvSpPr txBox="1"/>
          <p:nvPr>
            <p:ph idx="1" type="body"/>
          </p:nvPr>
        </p:nvSpPr>
        <p:spPr>
          <a:xfrm>
            <a:off x="4572000" y="3249150"/>
            <a:ext cx="3985200" cy="103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sz="2800">
                <a:solidFill>
                  <a:schemeClr val="dk1"/>
                </a:solidFill>
              </a:rPr>
              <a:t>Student:Sotiria Kaiafa</a:t>
            </a:r>
            <a:r>
              <a:rPr b="1" lang="el" sz="2400">
                <a:solidFill>
                  <a:schemeClr val="dk1"/>
                </a:solidFill>
              </a:rPr>
              <a:t> </a:t>
            </a:r>
            <a:endParaRPr b="1" sz="2400">
              <a:solidFill>
                <a:schemeClr val="dk1"/>
              </a:solidFill>
            </a:endParaRPr>
          </a:p>
        </p:txBody>
      </p:sp>
      <p:pic>
        <p:nvPicPr>
          <p:cNvPr id="76" name="Google Shape;76;g49301d6ee5968506_0"/>
          <p:cNvPicPr preferRelativeResize="0"/>
          <p:nvPr/>
        </p:nvPicPr>
        <p:blipFill>
          <a:blip r:embed="rId3">
            <a:alphaModFix/>
          </a:blip>
          <a:stretch>
            <a:fillRect/>
          </a:stretch>
        </p:blipFill>
        <p:spPr>
          <a:xfrm>
            <a:off x="152400" y="1506325"/>
            <a:ext cx="3484775" cy="3484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l"/>
              <a:t>Sources </a:t>
            </a:r>
            <a:endParaRPr b="1"/>
          </a:p>
        </p:txBody>
      </p:sp>
      <p:sp>
        <p:nvSpPr>
          <p:cNvPr id="82" name="Google Shape;82;p5"/>
          <p:cNvSpPr txBox="1"/>
          <p:nvPr>
            <p:ph idx="1" type="body"/>
          </p:nvPr>
        </p:nvSpPr>
        <p:spPr>
          <a:xfrm>
            <a:off x="311700" y="1017725"/>
            <a:ext cx="8520600" cy="4125900"/>
          </a:xfrm>
          <a:prstGeom prst="rect">
            <a:avLst/>
          </a:prstGeom>
          <a:noFill/>
          <a:ln>
            <a:noFill/>
          </a:ln>
        </p:spPr>
        <p:txBody>
          <a:bodyPr anchorCtr="0" anchor="t" bIns="91425" lIns="91425" spcFirstLastPara="1" rIns="91425" wrap="square" tIns="91425">
            <a:normAutofit fontScale="40000" lnSpcReduction="10000"/>
          </a:bodyPr>
          <a:lstStyle/>
          <a:p>
            <a:pPr indent="0" lvl="0" marL="0" rtl="0" algn="l">
              <a:lnSpc>
                <a:spcPct val="115000"/>
              </a:lnSpc>
              <a:spcBef>
                <a:spcPts val="0"/>
              </a:spcBef>
              <a:spcAft>
                <a:spcPts val="0"/>
              </a:spcAft>
              <a:buSzPct val="181817"/>
              <a:buNone/>
            </a:pPr>
            <a:r>
              <a:rPr lang="el" u="sng">
                <a:solidFill>
                  <a:schemeClr val="hlink"/>
                </a:solidFill>
                <a:hlinkClick r:id="rId3"/>
              </a:rPr>
              <a:t>https://el.m.wikipedia.org/wiki/%CE%A0%CE%B1%CF%81%CE%B8%CE%B5%CE%BD%CF%8E%CE</a:t>
            </a:r>
            <a:endParaRPr/>
          </a:p>
          <a:p>
            <a:pPr indent="0" lvl="0" marL="0" rtl="0" algn="l">
              <a:lnSpc>
                <a:spcPct val="115000"/>
              </a:lnSpc>
              <a:spcBef>
                <a:spcPts val="1200"/>
              </a:spcBef>
              <a:spcAft>
                <a:spcPts val="0"/>
              </a:spcAft>
              <a:buSzPct val="181817"/>
              <a:buNone/>
            </a:pPr>
            <a:r>
              <a:rPr lang="el" u="sng">
                <a:solidFill>
                  <a:schemeClr val="hlink"/>
                </a:solidFill>
                <a:hlinkClick r:id="rId4"/>
              </a:rPr>
              <a:t>https://www.google.com/search?q=%CE%9F+%CE%BD%CE%B1%CF%8C%CF%82+%CF%84%CE%BF%CF%85+%CE%A0%CE%B1%CF%81%CE%B8%CE%B5%CE%BD%CF%8E%CE%BD%CE%B1+%CF%83%CE%B5+%CE%B7%CE%BB%CE%B9%CE%BF%CE%B2%CE%B1%CF%83%CE%AF%CE%BB%CE%B5%CE%BC%CE%B1&amp;client=ms-android-huawei-rev1&amp;prmd=inv&amp;sxsrf=AJOqlzUG7vEhQNM_NyclGp7V2LzRWg22Og:1674589862558&amp;source=lnms&amp;tbm=isch&amp;sa=X&amp;ved=2ahUKEwjOxZuv_eD8AhUsif0HHT9nAb0Q_AUoAXoECAIQAQ&amp;biw=360&amp;bih=637&amp;dpr=2#imgrc=ttu8z5g9pFY3fM</a:t>
            </a:r>
            <a:endParaRPr/>
          </a:p>
          <a:p>
            <a:pPr indent="0" lvl="0" marL="0" rtl="0" algn="l">
              <a:lnSpc>
                <a:spcPct val="115000"/>
              </a:lnSpc>
              <a:spcBef>
                <a:spcPts val="1200"/>
              </a:spcBef>
              <a:spcAft>
                <a:spcPts val="0"/>
              </a:spcAft>
              <a:buSzPct val="181817"/>
              <a:buNone/>
            </a:pPr>
            <a:r>
              <a:rPr lang="el" u="sng">
                <a:solidFill>
                  <a:schemeClr val="hlink"/>
                </a:solidFill>
                <a:hlinkClick r:id="rId5"/>
              </a:rPr>
              <a:t>https://www.google.com/search?q=Gif+%CE%BC%CE%B5+%CF%84%CE%BF%CE%BD+%CE%A0%CE%B1%CF%81%CE%B8%CE%B5%CE%BD%CF%8E%CE%BD%CE%B1&amp;client=ms-android-huawei-rev1&amp;prmd=inv&amp;sxsrf=AJOqlzUTYYxia4cmMwf1iqZCQwCTJAZeXg:1674590069897&amp;source=lnms&amp;tbm=isch&amp;sa=X&amp;ved=2ahUKEwjPvIqS_uD8AhWG_7sIHcDgBdsQ_AUoAXoECAIQAQ&amp;biw=360&amp;bih=637&amp;dpr=2#imgrc=nxyKMjtOwGzvDM</a:t>
            </a:r>
            <a:endParaRPr/>
          </a:p>
          <a:p>
            <a:pPr indent="0" lvl="0" marL="0" rtl="0" algn="l">
              <a:lnSpc>
                <a:spcPct val="115000"/>
              </a:lnSpc>
              <a:spcBef>
                <a:spcPts val="1200"/>
              </a:spcBef>
              <a:spcAft>
                <a:spcPts val="0"/>
              </a:spcAft>
              <a:buSzPct val="181817"/>
              <a:buNone/>
            </a:pPr>
            <a:r>
              <a:rPr lang="el" u="sng">
                <a:solidFill>
                  <a:schemeClr val="hlink"/>
                </a:solidFill>
                <a:hlinkClick r:id="rId6"/>
              </a:rPr>
              <a:t>https://www.google.com/search?q=gif+%CE%BC%CE%B5+%CF%84%CE%BF%CE%BD+%CF%80%CE%B1%CF%81%CE%B8%CE%B5%CE%BD%CF%8E%CE%BD%CE%B1&amp;oq=&amp;aqs=chrome.3.69i58j69i177j35i39i362i524l13.-1j0j9&amp;client=ms-android-huawei-rev1&amp;sourceid=chrome-mobile&amp;ie=UTF-8#imgrc=H7xs4n63zojCYM</a:t>
            </a:r>
            <a:endParaRPr/>
          </a:p>
          <a:p>
            <a:pPr indent="0" lvl="0" marL="0" rtl="0" algn="l">
              <a:lnSpc>
                <a:spcPct val="115000"/>
              </a:lnSpc>
              <a:spcBef>
                <a:spcPts val="1200"/>
              </a:spcBef>
              <a:spcAft>
                <a:spcPts val="0"/>
              </a:spcAft>
              <a:buSzPct val="181817"/>
              <a:buNone/>
            </a:pPr>
            <a:r>
              <a:rPr lang="el" u="sng">
                <a:solidFill>
                  <a:schemeClr val="hlink"/>
                </a:solidFill>
                <a:hlinkClick r:id="rId7"/>
              </a:rPr>
              <a:t>https://www.google.com/search?q=gif+thank+you+so+much&amp;tbm=isch&amp;ved=2ahUKEwiHp8W4jvX8AhVOQKQEHcYJCBYQ2-cCegQIABAC&amp;oq=gif+thank+you+s&amp;gs_lcp=ChJtb2JpbGUtZ3dzLXdpei1pbWcQARgAMgUIABCABDIECAAQHjIECAAQHjIECAAQHjIECAAQHjoECCMQJzoFCAAQogQ6CwgAEIAEELEDEIMBOgQIABADOgcIABCABBATOggIABAIEB4QE1DCDVjiSWC7VWgBcAB4AIAB1QKIAYATkgEIMC4xNC4xLjGYAQCgAQHAAQE&amp;sclient=mobile-gws-wiz-img&amp;ei=6MTaY4eTEc6AkdUPxpOgsAE&amp;bih=637&amp;biw=360&amp;client=ms-android-huawei-rev1&amp;prmd=inv#imgrc=6Y0Yg4uKRas-LM&amp;imgdii=0HusafbTrR4m3M</a:t>
            </a:r>
            <a:endParaRPr/>
          </a:p>
          <a:p>
            <a:pPr indent="0" lvl="0" marL="0" rtl="0" algn="l">
              <a:lnSpc>
                <a:spcPct val="115000"/>
              </a:lnSpc>
              <a:spcBef>
                <a:spcPts val="1200"/>
              </a:spcBef>
              <a:spcAft>
                <a:spcPts val="0"/>
              </a:spcAft>
              <a:buSzPct val="181817"/>
              <a:buNone/>
            </a:pPr>
            <a:r>
              <a:t/>
            </a:r>
            <a:endParaRPr/>
          </a:p>
          <a:p>
            <a:pPr indent="0" lvl="0" marL="0" rtl="0" algn="l">
              <a:lnSpc>
                <a:spcPct val="115000"/>
              </a:lnSpc>
              <a:spcBef>
                <a:spcPts val="1200"/>
              </a:spcBef>
              <a:spcAft>
                <a:spcPts val="0"/>
              </a:spcAft>
              <a:buSzPct val="181817"/>
              <a:buNone/>
            </a:pPr>
            <a:r>
              <a:t/>
            </a:r>
            <a:endParaRPr/>
          </a:p>
          <a:p>
            <a:pPr indent="0" lvl="0" marL="0" rtl="0" algn="l">
              <a:lnSpc>
                <a:spcPct val="115000"/>
              </a:lnSpc>
              <a:spcBef>
                <a:spcPts val="1200"/>
              </a:spcBef>
              <a:spcAft>
                <a:spcPts val="0"/>
              </a:spcAft>
              <a:buSzPct val="181817"/>
              <a:buNone/>
            </a:pPr>
            <a:r>
              <a:t/>
            </a:r>
            <a:endParaRPr/>
          </a:p>
          <a:p>
            <a:pPr indent="0" lvl="0" marL="0" rtl="0" algn="l">
              <a:lnSpc>
                <a:spcPct val="115000"/>
              </a:lnSpc>
              <a:spcBef>
                <a:spcPts val="1200"/>
              </a:spcBef>
              <a:spcAft>
                <a:spcPts val="0"/>
              </a:spcAft>
              <a:buSzPct val="181817"/>
              <a:buNone/>
            </a:pPr>
            <a:r>
              <a:t/>
            </a:r>
            <a:endParaRPr/>
          </a:p>
          <a:p>
            <a:pPr indent="0" lvl="0" marL="0" rtl="0" algn="l">
              <a:lnSpc>
                <a:spcPct val="115000"/>
              </a:lnSpc>
              <a:spcBef>
                <a:spcPts val="1200"/>
              </a:spcBef>
              <a:spcAft>
                <a:spcPts val="1200"/>
              </a:spcAft>
              <a:buSzPct val="181817"/>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