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sldIdLst>
    <p:sldId id="256" r:id="rId2"/>
    <p:sldId id="344" r:id="rId3"/>
    <p:sldId id="345" r:id="rId4"/>
    <p:sldId id="320" r:id="rId5"/>
    <p:sldId id="322" r:id="rId6"/>
    <p:sldId id="321" r:id="rId7"/>
    <p:sldId id="323" r:id="rId8"/>
    <p:sldId id="324" r:id="rId9"/>
    <p:sldId id="325" r:id="rId10"/>
    <p:sldId id="335" r:id="rId11"/>
    <p:sldId id="334" r:id="rId12"/>
    <p:sldId id="336" r:id="rId13"/>
    <p:sldId id="339" r:id="rId14"/>
    <p:sldId id="337" r:id="rId15"/>
    <p:sldId id="327" r:id="rId16"/>
    <p:sldId id="328" r:id="rId17"/>
    <p:sldId id="329" r:id="rId18"/>
    <p:sldId id="330" r:id="rId19"/>
    <p:sldId id="338" r:id="rId20"/>
    <p:sldId id="340" r:id="rId21"/>
    <p:sldId id="341" r:id="rId22"/>
    <p:sldId id="343" r:id="rId23"/>
    <p:sldId id="342" r:id="rId24"/>
    <p:sldId id="303" r:id="rId25"/>
    <p:sldId id="304" r:id="rId26"/>
    <p:sldId id="307" r:id="rId27"/>
    <p:sldId id="308" r:id="rId28"/>
    <p:sldId id="309" r:id="rId29"/>
    <p:sldId id="346" r:id="rId30"/>
    <p:sldId id="347" r:id="rId31"/>
    <p:sldId id="349" r:id="rId32"/>
    <p:sldId id="293" r:id="rId33"/>
    <p:sldId id="348" r:id="rId3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00FF00"/>
    <a:srgbClr val="66FFFF"/>
    <a:srgbClr val="009900"/>
    <a:srgbClr val="00FFFF"/>
    <a:srgbClr val="CCFF66"/>
    <a:srgbClr val="CC0000"/>
    <a:srgbClr val="9999FF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>
        <p:scale>
          <a:sx n="100" d="100"/>
          <a:sy n="100" d="100"/>
        </p:scale>
        <p:origin x="-110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16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9300B3-6813-4D0C-9485-60BEE218F070}" type="doc">
      <dgm:prSet loTypeId="urn:microsoft.com/office/officeart/2005/8/layout/cycle7" loCatId="cycle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C975F68F-6165-47BB-9A23-C48B1B13C776}">
      <dgm:prSet phldrT="[Text]"/>
      <dgm:spPr/>
      <dgm:t>
        <a:bodyPr/>
        <a:lstStyle/>
        <a:p>
          <a:r>
            <a:rPr lang="el-GR" b="1" dirty="0" smtClean="0"/>
            <a:t>Μαθητές</a:t>
          </a:r>
          <a:endParaRPr lang="el-GR" b="1" dirty="0"/>
        </a:p>
      </dgm:t>
    </dgm:pt>
    <dgm:pt modelId="{4967863A-7E31-4E40-97B7-07009AAAF980}" type="parTrans" cxnId="{4902E4CF-4116-4D8D-85E9-416BD935A346}">
      <dgm:prSet/>
      <dgm:spPr/>
      <dgm:t>
        <a:bodyPr/>
        <a:lstStyle/>
        <a:p>
          <a:endParaRPr lang="el-GR"/>
        </a:p>
      </dgm:t>
    </dgm:pt>
    <dgm:pt modelId="{37AFE87B-F268-419C-B0D9-FA68ABC22D7C}" type="sibTrans" cxnId="{4902E4CF-4116-4D8D-85E9-416BD935A346}">
      <dgm:prSet/>
      <dgm:spPr/>
      <dgm:t>
        <a:bodyPr/>
        <a:lstStyle/>
        <a:p>
          <a:endParaRPr lang="el-GR"/>
        </a:p>
      </dgm:t>
    </dgm:pt>
    <dgm:pt modelId="{5476088A-67E7-4FCE-93CD-D62CF94B9FF6}">
      <dgm:prSet phldrT="[Text]"/>
      <dgm:spPr/>
      <dgm:t>
        <a:bodyPr/>
        <a:lstStyle/>
        <a:p>
          <a:r>
            <a:rPr lang="el-GR" b="1" dirty="0" smtClean="0"/>
            <a:t>Γονείς/Κηδεμόνες</a:t>
          </a:r>
          <a:endParaRPr lang="el-GR" b="1" dirty="0"/>
        </a:p>
      </dgm:t>
    </dgm:pt>
    <dgm:pt modelId="{015082AC-65FF-4608-A303-47CA1D1B1BF8}" type="parTrans" cxnId="{6BE3ACED-6A7B-47F6-85E8-10398BC300B9}">
      <dgm:prSet/>
      <dgm:spPr/>
      <dgm:t>
        <a:bodyPr/>
        <a:lstStyle/>
        <a:p>
          <a:endParaRPr lang="el-GR"/>
        </a:p>
      </dgm:t>
    </dgm:pt>
    <dgm:pt modelId="{E622F0C8-11DC-4BB3-A2C2-AA97772F6569}" type="sibTrans" cxnId="{6BE3ACED-6A7B-47F6-85E8-10398BC300B9}">
      <dgm:prSet/>
      <dgm:spPr/>
      <dgm:t>
        <a:bodyPr/>
        <a:lstStyle/>
        <a:p>
          <a:endParaRPr lang="el-GR"/>
        </a:p>
      </dgm:t>
    </dgm:pt>
    <dgm:pt modelId="{BCEE2A47-BFE8-4D4A-89E4-4A706F5A7DAE}">
      <dgm:prSet phldrT="[Text]"/>
      <dgm:spPr/>
      <dgm:t>
        <a:bodyPr/>
        <a:lstStyle/>
        <a:p>
          <a:r>
            <a:rPr lang="el-GR" b="1" dirty="0" smtClean="0"/>
            <a:t>Εκπαιδευτικοί </a:t>
          </a:r>
          <a:endParaRPr lang="el-GR" b="1" dirty="0"/>
        </a:p>
      </dgm:t>
    </dgm:pt>
    <dgm:pt modelId="{4B2E62BE-AE8E-44DB-96EC-0F85F7A6FAC2}" type="parTrans" cxnId="{3C3E981E-045E-4264-B47B-C325CA67A03C}">
      <dgm:prSet/>
      <dgm:spPr/>
      <dgm:t>
        <a:bodyPr/>
        <a:lstStyle/>
        <a:p>
          <a:endParaRPr lang="el-GR"/>
        </a:p>
      </dgm:t>
    </dgm:pt>
    <dgm:pt modelId="{087FF155-6FE9-44A9-B836-D2E0DA545CD2}" type="sibTrans" cxnId="{3C3E981E-045E-4264-B47B-C325CA67A03C}">
      <dgm:prSet/>
      <dgm:spPr/>
      <dgm:t>
        <a:bodyPr/>
        <a:lstStyle/>
        <a:p>
          <a:endParaRPr lang="el-GR"/>
        </a:p>
      </dgm:t>
    </dgm:pt>
    <dgm:pt modelId="{3A730E3F-D10E-4AA1-883B-E0B7545B2845}" type="pres">
      <dgm:prSet presAssocID="{279300B3-6813-4D0C-9485-60BEE218F07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7B206B39-267A-49E6-8B92-6AC6C9262B91}" type="pres">
      <dgm:prSet presAssocID="{C975F68F-6165-47BB-9A23-C48B1B13C776}" presName="node" presStyleLbl="node1" presStyleIdx="0" presStyleCnt="3" custScaleY="71677" custRadScaleRad="89278" custRadScaleInc="121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25A4100-FF3F-4E84-8715-570BF5133AE5}" type="pres">
      <dgm:prSet presAssocID="{37AFE87B-F268-419C-B0D9-FA68ABC22D7C}" presName="sibTrans" presStyleLbl="sibTrans2D1" presStyleIdx="0" presStyleCnt="3" custLinFactNeighborX="88473" custLinFactNeighborY="-11603"/>
      <dgm:spPr/>
      <dgm:t>
        <a:bodyPr/>
        <a:lstStyle/>
        <a:p>
          <a:endParaRPr lang="el-GR"/>
        </a:p>
      </dgm:t>
    </dgm:pt>
    <dgm:pt modelId="{76AC7CE7-3771-4B10-BEBA-B7BA2E145946}" type="pres">
      <dgm:prSet presAssocID="{37AFE87B-F268-419C-B0D9-FA68ABC22D7C}" presName="connectorText" presStyleLbl="sibTrans2D1" presStyleIdx="0" presStyleCnt="3"/>
      <dgm:spPr/>
      <dgm:t>
        <a:bodyPr/>
        <a:lstStyle/>
        <a:p>
          <a:endParaRPr lang="el-GR"/>
        </a:p>
      </dgm:t>
    </dgm:pt>
    <dgm:pt modelId="{1FDB8B24-6371-4561-9842-91A30880AF16}" type="pres">
      <dgm:prSet presAssocID="{5476088A-67E7-4FCE-93CD-D62CF94B9FF6}" presName="node" presStyleLbl="node1" presStyleIdx="1" presStyleCnt="3" custScaleY="69104" custRadScaleRad="94918" custRadScaleInc="-19816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1195A9D-8384-42D3-8294-3ADE2FCE468D}" type="pres">
      <dgm:prSet presAssocID="{E622F0C8-11DC-4BB3-A2C2-AA97772F6569}" presName="sibTrans" presStyleLbl="sibTrans2D1" presStyleIdx="1" presStyleCnt="3" custLinFactNeighborX="369" custLinFactNeighborY="6452"/>
      <dgm:spPr/>
      <dgm:t>
        <a:bodyPr/>
        <a:lstStyle/>
        <a:p>
          <a:endParaRPr lang="el-GR"/>
        </a:p>
      </dgm:t>
    </dgm:pt>
    <dgm:pt modelId="{BB3BFA95-7525-4A21-9372-7FDE6B2D600D}" type="pres">
      <dgm:prSet presAssocID="{E622F0C8-11DC-4BB3-A2C2-AA97772F6569}" presName="connectorText" presStyleLbl="sibTrans2D1" presStyleIdx="1" presStyleCnt="3"/>
      <dgm:spPr/>
      <dgm:t>
        <a:bodyPr/>
        <a:lstStyle/>
        <a:p>
          <a:endParaRPr lang="el-GR"/>
        </a:p>
      </dgm:t>
    </dgm:pt>
    <dgm:pt modelId="{3E1B93B3-1A90-4941-B164-18CB58BD88A4}" type="pres">
      <dgm:prSet presAssocID="{BCEE2A47-BFE8-4D4A-89E4-4A706F5A7DAE}" presName="node" presStyleLbl="node1" presStyleIdx="2" presStyleCnt="3" custScaleY="74255" custRadScaleRad="92766" custRadScaleInc="1909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FCAC699-38B5-432D-B6FA-157CAC4E459F}" type="pres">
      <dgm:prSet presAssocID="{087FF155-6FE9-44A9-B836-D2E0DA545CD2}" presName="sibTrans" presStyleLbl="sibTrans2D1" presStyleIdx="2" presStyleCnt="3" custLinFactNeighborX="-77211" custLinFactNeighborY="-8315"/>
      <dgm:spPr/>
      <dgm:t>
        <a:bodyPr/>
        <a:lstStyle/>
        <a:p>
          <a:endParaRPr lang="el-GR"/>
        </a:p>
      </dgm:t>
    </dgm:pt>
    <dgm:pt modelId="{56BDCCF3-BC0A-426C-9089-15CF2E00E66F}" type="pres">
      <dgm:prSet presAssocID="{087FF155-6FE9-44A9-B836-D2E0DA545CD2}" presName="connectorText" presStyleLbl="sibTrans2D1" presStyleIdx="2" presStyleCnt="3"/>
      <dgm:spPr/>
      <dgm:t>
        <a:bodyPr/>
        <a:lstStyle/>
        <a:p>
          <a:endParaRPr lang="el-GR"/>
        </a:p>
      </dgm:t>
    </dgm:pt>
  </dgm:ptLst>
  <dgm:cxnLst>
    <dgm:cxn modelId="{33C02A9F-2943-43DF-B625-7A4AFA7F823B}" type="presOf" srcId="{BCEE2A47-BFE8-4D4A-89E4-4A706F5A7DAE}" destId="{3E1B93B3-1A90-4941-B164-18CB58BD88A4}" srcOrd="0" destOrd="0" presId="urn:microsoft.com/office/officeart/2005/8/layout/cycle7"/>
    <dgm:cxn modelId="{865F74CA-995A-434E-BBC4-AC8DFAAA96F0}" type="presOf" srcId="{E622F0C8-11DC-4BB3-A2C2-AA97772F6569}" destId="{B1195A9D-8384-42D3-8294-3ADE2FCE468D}" srcOrd="0" destOrd="0" presId="urn:microsoft.com/office/officeart/2005/8/layout/cycle7"/>
    <dgm:cxn modelId="{3C3E981E-045E-4264-B47B-C325CA67A03C}" srcId="{279300B3-6813-4D0C-9485-60BEE218F070}" destId="{BCEE2A47-BFE8-4D4A-89E4-4A706F5A7DAE}" srcOrd="2" destOrd="0" parTransId="{4B2E62BE-AE8E-44DB-96EC-0F85F7A6FAC2}" sibTransId="{087FF155-6FE9-44A9-B836-D2E0DA545CD2}"/>
    <dgm:cxn modelId="{A3E6E1C9-CE70-4C87-AB7A-5656DD626036}" type="presOf" srcId="{5476088A-67E7-4FCE-93CD-D62CF94B9FF6}" destId="{1FDB8B24-6371-4561-9842-91A30880AF16}" srcOrd="0" destOrd="0" presId="urn:microsoft.com/office/officeart/2005/8/layout/cycle7"/>
    <dgm:cxn modelId="{69F27831-36DC-4235-8D0C-6B95A5227DAF}" type="presOf" srcId="{37AFE87B-F268-419C-B0D9-FA68ABC22D7C}" destId="{125A4100-FF3F-4E84-8715-570BF5133AE5}" srcOrd="0" destOrd="0" presId="urn:microsoft.com/office/officeart/2005/8/layout/cycle7"/>
    <dgm:cxn modelId="{8AC82DFA-620D-41EA-A5B5-9A89A1CEBB08}" type="presOf" srcId="{C975F68F-6165-47BB-9A23-C48B1B13C776}" destId="{7B206B39-267A-49E6-8B92-6AC6C9262B91}" srcOrd="0" destOrd="0" presId="urn:microsoft.com/office/officeart/2005/8/layout/cycle7"/>
    <dgm:cxn modelId="{6BE3ACED-6A7B-47F6-85E8-10398BC300B9}" srcId="{279300B3-6813-4D0C-9485-60BEE218F070}" destId="{5476088A-67E7-4FCE-93CD-D62CF94B9FF6}" srcOrd="1" destOrd="0" parTransId="{015082AC-65FF-4608-A303-47CA1D1B1BF8}" sibTransId="{E622F0C8-11DC-4BB3-A2C2-AA97772F6569}"/>
    <dgm:cxn modelId="{9DFBC19A-27F9-45D8-B802-846CE6DA13C7}" type="presOf" srcId="{087FF155-6FE9-44A9-B836-D2E0DA545CD2}" destId="{9FCAC699-38B5-432D-B6FA-157CAC4E459F}" srcOrd="0" destOrd="0" presId="urn:microsoft.com/office/officeart/2005/8/layout/cycle7"/>
    <dgm:cxn modelId="{4902E4CF-4116-4D8D-85E9-416BD935A346}" srcId="{279300B3-6813-4D0C-9485-60BEE218F070}" destId="{C975F68F-6165-47BB-9A23-C48B1B13C776}" srcOrd="0" destOrd="0" parTransId="{4967863A-7E31-4E40-97B7-07009AAAF980}" sibTransId="{37AFE87B-F268-419C-B0D9-FA68ABC22D7C}"/>
    <dgm:cxn modelId="{09DDED55-7141-44CA-8B67-1FD8BEC755F7}" type="presOf" srcId="{087FF155-6FE9-44A9-B836-D2E0DA545CD2}" destId="{56BDCCF3-BC0A-426C-9089-15CF2E00E66F}" srcOrd="1" destOrd="0" presId="urn:microsoft.com/office/officeart/2005/8/layout/cycle7"/>
    <dgm:cxn modelId="{C4460586-F386-4033-9ED4-E335A7E495ED}" type="presOf" srcId="{279300B3-6813-4D0C-9485-60BEE218F070}" destId="{3A730E3F-D10E-4AA1-883B-E0B7545B2845}" srcOrd="0" destOrd="0" presId="urn:microsoft.com/office/officeart/2005/8/layout/cycle7"/>
    <dgm:cxn modelId="{26A993B2-47BB-4F91-903A-AC4F61E11100}" type="presOf" srcId="{E622F0C8-11DC-4BB3-A2C2-AA97772F6569}" destId="{BB3BFA95-7525-4A21-9372-7FDE6B2D600D}" srcOrd="1" destOrd="0" presId="urn:microsoft.com/office/officeart/2005/8/layout/cycle7"/>
    <dgm:cxn modelId="{01907D44-8661-4DAC-B13D-E0E6055E5CAD}" type="presOf" srcId="{37AFE87B-F268-419C-B0D9-FA68ABC22D7C}" destId="{76AC7CE7-3771-4B10-BEBA-B7BA2E145946}" srcOrd="1" destOrd="0" presId="urn:microsoft.com/office/officeart/2005/8/layout/cycle7"/>
    <dgm:cxn modelId="{1ACFD5AC-30A2-48C4-A5B2-908919C13CDB}" type="presParOf" srcId="{3A730E3F-D10E-4AA1-883B-E0B7545B2845}" destId="{7B206B39-267A-49E6-8B92-6AC6C9262B91}" srcOrd="0" destOrd="0" presId="urn:microsoft.com/office/officeart/2005/8/layout/cycle7"/>
    <dgm:cxn modelId="{86380962-8EF7-4E6C-AB39-E0695D75698A}" type="presParOf" srcId="{3A730E3F-D10E-4AA1-883B-E0B7545B2845}" destId="{125A4100-FF3F-4E84-8715-570BF5133AE5}" srcOrd="1" destOrd="0" presId="urn:microsoft.com/office/officeart/2005/8/layout/cycle7"/>
    <dgm:cxn modelId="{DB0F686C-12C2-4EDF-8A97-125FB789BD3D}" type="presParOf" srcId="{125A4100-FF3F-4E84-8715-570BF5133AE5}" destId="{76AC7CE7-3771-4B10-BEBA-B7BA2E145946}" srcOrd="0" destOrd="0" presId="urn:microsoft.com/office/officeart/2005/8/layout/cycle7"/>
    <dgm:cxn modelId="{C2BE91B1-7CD7-4D7E-9034-5C6B27E6EA51}" type="presParOf" srcId="{3A730E3F-D10E-4AA1-883B-E0B7545B2845}" destId="{1FDB8B24-6371-4561-9842-91A30880AF16}" srcOrd="2" destOrd="0" presId="urn:microsoft.com/office/officeart/2005/8/layout/cycle7"/>
    <dgm:cxn modelId="{A8A512F0-20D3-4DDD-9199-1066B6F9E751}" type="presParOf" srcId="{3A730E3F-D10E-4AA1-883B-E0B7545B2845}" destId="{B1195A9D-8384-42D3-8294-3ADE2FCE468D}" srcOrd="3" destOrd="0" presId="urn:microsoft.com/office/officeart/2005/8/layout/cycle7"/>
    <dgm:cxn modelId="{A827B0FB-5609-4BAD-9398-82139C1D9946}" type="presParOf" srcId="{B1195A9D-8384-42D3-8294-3ADE2FCE468D}" destId="{BB3BFA95-7525-4A21-9372-7FDE6B2D600D}" srcOrd="0" destOrd="0" presId="urn:microsoft.com/office/officeart/2005/8/layout/cycle7"/>
    <dgm:cxn modelId="{401F0CFC-66FF-41B8-B285-6F9C867D798C}" type="presParOf" srcId="{3A730E3F-D10E-4AA1-883B-E0B7545B2845}" destId="{3E1B93B3-1A90-4941-B164-18CB58BD88A4}" srcOrd="4" destOrd="0" presId="urn:microsoft.com/office/officeart/2005/8/layout/cycle7"/>
    <dgm:cxn modelId="{42C6DE6C-4759-4562-A0B1-133D32F36043}" type="presParOf" srcId="{3A730E3F-D10E-4AA1-883B-E0B7545B2845}" destId="{9FCAC699-38B5-432D-B6FA-157CAC4E459F}" srcOrd="5" destOrd="0" presId="urn:microsoft.com/office/officeart/2005/8/layout/cycle7"/>
    <dgm:cxn modelId="{AC3BEE67-DEEC-4754-8AA3-937F98A142E4}" type="presParOf" srcId="{9FCAC699-38B5-432D-B6FA-157CAC4E459F}" destId="{56BDCCF3-BC0A-426C-9089-15CF2E00E66F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BC3084C-9563-4A95-9AF2-2F46B3EE46EA}" type="doc">
      <dgm:prSet loTypeId="urn:microsoft.com/office/officeart/2005/8/layout/gear1" loCatId="relationship" qsTypeId="urn:microsoft.com/office/officeart/2005/8/quickstyle/3d9" qsCatId="3D" csTypeId="urn:microsoft.com/office/officeart/2005/8/colors/accent1_2" csCatId="accent1" phldr="1"/>
      <dgm:spPr/>
    </dgm:pt>
    <dgm:pt modelId="{06EE9DEB-B4A3-4D67-B116-05F53068AB0E}">
      <dgm:prSet phldrT="[Text]"/>
      <dgm:spPr/>
      <dgm:t>
        <a:bodyPr/>
        <a:lstStyle/>
        <a:p>
          <a:r>
            <a:rPr lang="el-GR" dirty="0" smtClean="0"/>
            <a:t>εκπαίδευση</a:t>
          </a:r>
          <a:endParaRPr lang="el-GR" dirty="0"/>
        </a:p>
      </dgm:t>
    </dgm:pt>
    <dgm:pt modelId="{212C53F5-0685-4102-83B2-F7BC40843877}" type="parTrans" cxnId="{5A063257-0AF9-41B7-A1E7-B0A8378337A7}">
      <dgm:prSet/>
      <dgm:spPr/>
      <dgm:t>
        <a:bodyPr/>
        <a:lstStyle/>
        <a:p>
          <a:endParaRPr lang="el-GR"/>
        </a:p>
      </dgm:t>
    </dgm:pt>
    <dgm:pt modelId="{CCE9004B-ECC1-4683-96E5-720B50149645}" type="sibTrans" cxnId="{5A063257-0AF9-41B7-A1E7-B0A8378337A7}">
      <dgm:prSet/>
      <dgm:spPr/>
      <dgm:t>
        <a:bodyPr/>
        <a:lstStyle/>
        <a:p>
          <a:endParaRPr lang="el-GR"/>
        </a:p>
      </dgm:t>
    </dgm:pt>
    <dgm:pt modelId="{FEF629DC-7665-464F-8973-89FCBD22C3E2}">
      <dgm:prSet phldrT="[Text]"/>
      <dgm:spPr/>
      <dgm:t>
        <a:bodyPr/>
        <a:lstStyle/>
        <a:p>
          <a:r>
            <a:rPr lang="el-GR" smtClean="0"/>
            <a:t>πολιτεία</a:t>
          </a:r>
          <a:endParaRPr lang="el-GR" dirty="0"/>
        </a:p>
      </dgm:t>
    </dgm:pt>
    <dgm:pt modelId="{E4E481BD-7EB3-4CA6-B13A-879C5B81DCFF}" type="parTrans" cxnId="{E14F8A26-7CCF-4BF8-8C32-C99BB0DE9B9B}">
      <dgm:prSet/>
      <dgm:spPr/>
      <dgm:t>
        <a:bodyPr/>
        <a:lstStyle/>
        <a:p>
          <a:endParaRPr lang="el-GR"/>
        </a:p>
      </dgm:t>
    </dgm:pt>
    <dgm:pt modelId="{BCF6B387-2068-452B-BD4A-9ED6EBA8785A}" type="sibTrans" cxnId="{E14F8A26-7CCF-4BF8-8C32-C99BB0DE9B9B}">
      <dgm:prSet/>
      <dgm:spPr/>
      <dgm:t>
        <a:bodyPr/>
        <a:lstStyle/>
        <a:p>
          <a:endParaRPr lang="el-GR"/>
        </a:p>
      </dgm:t>
    </dgm:pt>
    <dgm:pt modelId="{A08B66D8-73D2-4230-8FED-D7C636BAEFDD}">
      <dgm:prSet phldrT="[Text]" custT="1"/>
      <dgm:spPr/>
      <dgm:t>
        <a:bodyPr/>
        <a:lstStyle/>
        <a:p>
          <a:r>
            <a:rPr lang="el-GR" sz="2000" b="1" dirty="0" smtClean="0"/>
            <a:t>κοινωνία</a:t>
          </a:r>
          <a:endParaRPr lang="el-GR" sz="2000" b="1" dirty="0"/>
        </a:p>
      </dgm:t>
    </dgm:pt>
    <dgm:pt modelId="{7D4C25D9-C23C-4D01-AF49-43B85C51B4D8}" type="parTrans" cxnId="{D67D975C-B622-4EA3-8E1F-C0245407F9AD}">
      <dgm:prSet/>
      <dgm:spPr/>
      <dgm:t>
        <a:bodyPr/>
        <a:lstStyle/>
        <a:p>
          <a:endParaRPr lang="el-GR"/>
        </a:p>
      </dgm:t>
    </dgm:pt>
    <dgm:pt modelId="{DE50DE6C-F99F-4139-8769-AD5186D4CCD0}" type="sibTrans" cxnId="{D67D975C-B622-4EA3-8E1F-C0245407F9AD}">
      <dgm:prSet/>
      <dgm:spPr/>
      <dgm:t>
        <a:bodyPr/>
        <a:lstStyle/>
        <a:p>
          <a:endParaRPr lang="el-GR"/>
        </a:p>
      </dgm:t>
    </dgm:pt>
    <dgm:pt modelId="{F9AA7EB8-FE8A-401B-A6D6-868EB3D2E945}" type="pres">
      <dgm:prSet presAssocID="{BBC3084C-9563-4A95-9AF2-2F46B3EE46EA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42818713-7EF4-4684-8178-6FF8D001BC11}" type="pres">
      <dgm:prSet presAssocID="{06EE9DEB-B4A3-4D67-B116-05F53068AB0E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49F5E24-5922-4532-9906-3D7C64FE78D5}" type="pres">
      <dgm:prSet presAssocID="{06EE9DEB-B4A3-4D67-B116-05F53068AB0E}" presName="gear1srcNode" presStyleLbl="node1" presStyleIdx="0" presStyleCnt="3"/>
      <dgm:spPr/>
      <dgm:t>
        <a:bodyPr/>
        <a:lstStyle/>
        <a:p>
          <a:endParaRPr lang="el-GR"/>
        </a:p>
      </dgm:t>
    </dgm:pt>
    <dgm:pt modelId="{741860B1-69D4-49E0-9271-571631BC9770}" type="pres">
      <dgm:prSet presAssocID="{06EE9DEB-B4A3-4D67-B116-05F53068AB0E}" presName="gear1dstNode" presStyleLbl="node1" presStyleIdx="0" presStyleCnt="3"/>
      <dgm:spPr/>
      <dgm:t>
        <a:bodyPr/>
        <a:lstStyle/>
        <a:p>
          <a:endParaRPr lang="el-GR"/>
        </a:p>
      </dgm:t>
    </dgm:pt>
    <dgm:pt modelId="{BDA7840F-9A56-4923-8858-394775EAB79E}" type="pres">
      <dgm:prSet presAssocID="{FEF629DC-7665-464F-8973-89FCBD22C3E2}" presName="gear2" presStyleLbl="node1" presStyleIdx="1" presStyleCnt="3" custLinFactNeighborX="1939" custLinFactNeighborY="-3395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2194A56-3C5C-4BBE-ADD8-0FCD31B7551C}" type="pres">
      <dgm:prSet presAssocID="{FEF629DC-7665-464F-8973-89FCBD22C3E2}" presName="gear2srcNode" presStyleLbl="node1" presStyleIdx="1" presStyleCnt="3"/>
      <dgm:spPr/>
      <dgm:t>
        <a:bodyPr/>
        <a:lstStyle/>
        <a:p>
          <a:endParaRPr lang="el-GR"/>
        </a:p>
      </dgm:t>
    </dgm:pt>
    <dgm:pt modelId="{B6CE7CCE-6C45-4FA9-98A7-BA626B623CD3}" type="pres">
      <dgm:prSet presAssocID="{FEF629DC-7665-464F-8973-89FCBD22C3E2}" presName="gear2dstNode" presStyleLbl="node1" presStyleIdx="1" presStyleCnt="3"/>
      <dgm:spPr/>
      <dgm:t>
        <a:bodyPr/>
        <a:lstStyle/>
        <a:p>
          <a:endParaRPr lang="el-GR"/>
        </a:p>
      </dgm:t>
    </dgm:pt>
    <dgm:pt modelId="{18EA2526-4127-4E69-8AB6-59D2247A79CA}" type="pres">
      <dgm:prSet presAssocID="{A08B66D8-73D2-4230-8FED-D7C636BAEFDD}" presName="gear3" presStyleLbl="node1" presStyleIdx="2" presStyleCnt="3" custLinFactNeighborX="-981" custLinFactNeighborY="0"/>
      <dgm:spPr/>
      <dgm:t>
        <a:bodyPr/>
        <a:lstStyle/>
        <a:p>
          <a:endParaRPr lang="el-GR"/>
        </a:p>
      </dgm:t>
    </dgm:pt>
    <dgm:pt modelId="{BF99A64D-9F15-4A7D-9FB5-ED588ADBA948}" type="pres">
      <dgm:prSet presAssocID="{A08B66D8-73D2-4230-8FED-D7C636BAEFDD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D1619A8-CE06-4C92-BCBB-3804CA4E15B7}" type="pres">
      <dgm:prSet presAssocID="{A08B66D8-73D2-4230-8FED-D7C636BAEFDD}" presName="gear3srcNode" presStyleLbl="node1" presStyleIdx="2" presStyleCnt="3"/>
      <dgm:spPr/>
      <dgm:t>
        <a:bodyPr/>
        <a:lstStyle/>
        <a:p>
          <a:endParaRPr lang="el-GR"/>
        </a:p>
      </dgm:t>
    </dgm:pt>
    <dgm:pt modelId="{55E28CEB-165A-4CAD-92B1-123A11ECAA6E}" type="pres">
      <dgm:prSet presAssocID="{A08B66D8-73D2-4230-8FED-D7C636BAEFDD}" presName="gear3dstNode" presStyleLbl="node1" presStyleIdx="2" presStyleCnt="3"/>
      <dgm:spPr/>
      <dgm:t>
        <a:bodyPr/>
        <a:lstStyle/>
        <a:p>
          <a:endParaRPr lang="el-GR"/>
        </a:p>
      </dgm:t>
    </dgm:pt>
    <dgm:pt modelId="{D6EA1E3C-8D77-49CB-9171-08956115477E}" type="pres">
      <dgm:prSet presAssocID="{CCE9004B-ECC1-4683-96E5-720B50149645}" presName="connector1" presStyleLbl="sibTrans2D1" presStyleIdx="0" presStyleCnt="3"/>
      <dgm:spPr/>
      <dgm:t>
        <a:bodyPr/>
        <a:lstStyle/>
        <a:p>
          <a:endParaRPr lang="el-GR"/>
        </a:p>
      </dgm:t>
    </dgm:pt>
    <dgm:pt modelId="{03C2339E-3FBC-401D-8EA7-8C96C0CABE49}" type="pres">
      <dgm:prSet presAssocID="{BCF6B387-2068-452B-BD4A-9ED6EBA8785A}" presName="connector2" presStyleLbl="sibTrans2D1" presStyleIdx="1" presStyleCnt="3"/>
      <dgm:spPr/>
      <dgm:t>
        <a:bodyPr/>
        <a:lstStyle/>
        <a:p>
          <a:endParaRPr lang="el-GR"/>
        </a:p>
      </dgm:t>
    </dgm:pt>
    <dgm:pt modelId="{AB99F625-0E19-4F11-A77C-D51D7212F521}" type="pres">
      <dgm:prSet presAssocID="{DE50DE6C-F99F-4139-8769-AD5186D4CCD0}" presName="connector3" presStyleLbl="sibTrans2D1" presStyleIdx="2" presStyleCnt="3"/>
      <dgm:spPr/>
      <dgm:t>
        <a:bodyPr/>
        <a:lstStyle/>
        <a:p>
          <a:endParaRPr lang="el-GR"/>
        </a:p>
      </dgm:t>
    </dgm:pt>
  </dgm:ptLst>
  <dgm:cxnLst>
    <dgm:cxn modelId="{157B8674-711A-4A90-BAA1-F3AFFDD84E92}" type="presOf" srcId="{06EE9DEB-B4A3-4D67-B116-05F53068AB0E}" destId="{F49F5E24-5922-4532-9906-3D7C64FE78D5}" srcOrd="1" destOrd="0" presId="urn:microsoft.com/office/officeart/2005/8/layout/gear1"/>
    <dgm:cxn modelId="{6B9CC36B-9354-4A0E-AC85-753325534EF6}" type="presOf" srcId="{A08B66D8-73D2-4230-8FED-D7C636BAEFDD}" destId="{6D1619A8-CE06-4C92-BCBB-3804CA4E15B7}" srcOrd="2" destOrd="0" presId="urn:microsoft.com/office/officeart/2005/8/layout/gear1"/>
    <dgm:cxn modelId="{18D47914-CBE3-48BD-900B-EB72E3577FE2}" type="presOf" srcId="{A08B66D8-73D2-4230-8FED-D7C636BAEFDD}" destId="{55E28CEB-165A-4CAD-92B1-123A11ECAA6E}" srcOrd="3" destOrd="0" presId="urn:microsoft.com/office/officeart/2005/8/layout/gear1"/>
    <dgm:cxn modelId="{76C6605B-4345-4F75-A466-85BF8F40DE33}" type="presOf" srcId="{A08B66D8-73D2-4230-8FED-D7C636BAEFDD}" destId="{BF99A64D-9F15-4A7D-9FB5-ED588ADBA948}" srcOrd="1" destOrd="0" presId="urn:microsoft.com/office/officeart/2005/8/layout/gear1"/>
    <dgm:cxn modelId="{69C63A54-5438-4B89-900C-4EE0A4B68BCA}" type="presOf" srcId="{BCF6B387-2068-452B-BD4A-9ED6EBA8785A}" destId="{03C2339E-3FBC-401D-8EA7-8C96C0CABE49}" srcOrd="0" destOrd="0" presId="urn:microsoft.com/office/officeart/2005/8/layout/gear1"/>
    <dgm:cxn modelId="{DD152960-5C51-42AE-8ED5-4FD35950ECC1}" type="presOf" srcId="{FEF629DC-7665-464F-8973-89FCBD22C3E2}" destId="{BDA7840F-9A56-4923-8858-394775EAB79E}" srcOrd="0" destOrd="0" presId="urn:microsoft.com/office/officeart/2005/8/layout/gear1"/>
    <dgm:cxn modelId="{829C91C9-3B5F-4EC8-999A-865D770B35B1}" type="presOf" srcId="{06EE9DEB-B4A3-4D67-B116-05F53068AB0E}" destId="{741860B1-69D4-49E0-9271-571631BC9770}" srcOrd="2" destOrd="0" presId="urn:microsoft.com/office/officeart/2005/8/layout/gear1"/>
    <dgm:cxn modelId="{7257B3A0-DC3F-44BE-9FD4-117089266FC3}" type="presOf" srcId="{BBC3084C-9563-4A95-9AF2-2F46B3EE46EA}" destId="{F9AA7EB8-FE8A-401B-A6D6-868EB3D2E945}" srcOrd="0" destOrd="0" presId="urn:microsoft.com/office/officeart/2005/8/layout/gear1"/>
    <dgm:cxn modelId="{DAEBCC40-D3EF-48D1-96F6-FA81D5FAF6F9}" type="presOf" srcId="{A08B66D8-73D2-4230-8FED-D7C636BAEFDD}" destId="{18EA2526-4127-4E69-8AB6-59D2247A79CA}" srcOrd="0" destOrd="0" presId="urn:microsoft.com/office/officeart/2005/8/layout/gear1"/>
    <dgm:cxn modelId="{7BA2522D-FEA0-4D2C-8903-EE04E9E48E87}" type="presOf" srcId="{FEF629DC-7665-464F-8973-89FCBD22C3E2}" destId="{B2194A56-3C5C-4BBE-ADD8-0FCD31B7551C}" srcOrd="1" destOrd="0" presId="urn:microsoft.com/office/officeart/2005/8/layout/gear1"/>
    <dgm:cxn modelId="{5A063257-0AF9-41B7-A1E7-B0A8378337A7}" srcId="{BBC3084C-9563-4A95-9AF2-2F46B3EE46EA}" destId="{06EE9DEB-B4A3-4D67-B116-05F53068AB0E}" srcOrd="0" destOrd="0" parTransId="{212C53F5-0685-4102-83B2-F7BC40843877}" sibTransId="{CCE9004B-ECC1-4683-96E5-720B50149645}"/>
    <dgm:cxn modelId="{837EC512-BE9E-472B-B53F-490DC95950CC}" type="presOf" srcId="{FEF629DC-7665-464F-8973-89FCBD22C3E2}" destId="{B6CE7CCE-6C45-4FA9-98A7-BA626B623CD3}" srcOrd="2" destOrd="0" presId="urn:microsoft.com/office/officeart/2005/8/layout/gear1"/>
    <dgm:cxn modelId="{A29A2B3E-0FE9-4D28-97F3-AFCD75C02735}" type="presOf" srcId="{DE50DE6C-F99F-4139-8769-AD5186D4CCD0}" destId="{AB99F625-0E19-4F11-A77C-D51D7212F521}" srcOrd="0" destOrd="0" presId="urn:microsoft.com/office/officeart/2005/8/layout/gear1"/>
    <dgm:cxn modelId="{983F3F37-A006-4C94-9875-6DE6B04151F3}" type="presOf" srcId="{CCE9004B-ECC1-4683-96E5-720B50149645}" destId="{D6EA1E3C-8D77-49CB-9171-08956115477E}" srcOrd="0" destOrd="0" presId="urn:microsoft.com/office/officeart/2005/8/layout/gear1"/>
    <dgm:cxn modelId="{D67D975C-B622-4EA3-8E1F-C0245407F9AD}" srcId="{BBC3084C-9563-4A95-9AF2-2F46B3EE46EA}" destId="{A08B66D8-73D2-4230-8FED-D7C636BAEFDD}" srcOrd="2" destOrd="0" parTransId="{7D4C25D9-C23C-4D01-AF49-43B85C51B4D8}" sibTransId="{DE50DE6C-F99F-4139-8769-AD5186D4CCD0}"/>
    <dgm:cxn modelId="{E14F8A26-7CCF-4BF8-8C32-C99BB0DE9B9B}" srcId="{BBC3084C-9563-4A95-9AF2-2F46B3EE46EA}" destId="{FEF629DC-7665-464F-8973-89FCBD22C3E2}" srcOrd="1" destOrd="0" parTransId="{E4E481BD-7EB3-4CA6-B13A-879C5B81DCFF}" sibTransId="{BCF6B387-2068-452B-BD4A-9ED6EBA8785A}"/>
    <dgm:cxn modelId="{13B351F2-750A-4C50-8942-A02FEAAD4B75}" type="presOf" srcId="{06EE9DEB-B4A3-4D67-B116-05F53068AB0E}" destId="{42818713-7EF4-4684-8178-6FF8D001BC11}" srcOrd="0" destOrd="0" presId="urn:microsoft.com/office/officeart/2005/8/layout/gear1"/>
    <dgm:cxn modelId="{FD26F794-B362-480A-B352-20BDE6C24A6B}" type="presParOf" srcId="{F9AA7EB8-FE8A-401B-A6D6-868EB3D2E945}" destId="{42818713-7EF4-4684-8178-6FF8D001BC11}" srcOrd="0" destOrd="0" presId="urn:microsoft.com/office/officeart/2005/8/layout/gear1"/>
    <dgm:cxn modelId="{573A91A9-1AB5-4791-89C6-A14D4B7CB0E5}" type="presParOf" srcId="{F9AA7EB8-FE8A-401B-A6D6-868EB3D2E945}" destId="{F49F5E24-5922-4532-9906-3D7C64FE78D5}" srcOrd="1" destOrd="0" presId="urn:microsoft.com/office/officeart/2005/8/layout/gear1"/>
    <dgm:cxn modelId="{FC133846-F84D-4875-B92F-FAE728BA0DBD}" type="presParOf" srcId="{F9AA7EB8-FE8A-401B-A6D6-868EB3D2E945}" destId="{741860B1-69D4-49E0-9271-571631BC9770}" srcOrd="2" destOrd="0" presId="urn:microsoft.com/office/officeart/2005/8/layout/gear1"/>
    <dgm:cxn modelId="{791C1139-E3D7-4852-B9E7-6B9A18F2117B}" type="presParOf" srcId="{F9AA7EB8-FE8A-401B-A6D6-868EB3D2E945}" destId="{BDA7840F-9A56-4923-8858-394775EAB79E}" srcOrd="3" destOrd="0" presId="urn:microsoft.com/office/officeart/2005/8/layout/gear1"/>
    <dgm:cxn modelId="{9E652BC0-DC42-48BB-890B-88FA54766E78}" type="presParOf" srcId="{F9AA7EB8-FE8A-401B-A6D6-868EB3D2E945}" destId="{B2194A56-3C5C-4BBE-ADD8-0FCD31B7551C}" srcOrd="4" destOrd="0" presId="urn:microsoft.com/office/officeart/2005/8/layout/gear1"/>
    <dgm:cxn modelId="{E15CB4F6-F655-4107-B16A-58BACB06934C}" type="presParOf" srcId="{F9AA7EB8-FE8A-401B-A6D6-868EB3D2E945}" destId="{B6CE7CCE-6C45-4FA9-98A7-BA626B623CD3}" srcOrd="5" destOrd="0" presId="urn:microsoft.com/office/officeart/2005/8/layout/gear1"/>
    <dgm:cxn modelId="{EEF7FC07-53C1-4B7A-9DA8-CF517ADD1DD6}" type="presParOf" srcId="{F9AA7EB8-FE8A-401B-A6D6-868EB3D2E945}" destId="{18EA2526-4127-4E69-8AB6-59D2247A79CA}" srcOrd="6" destOrd="0" presId="urn:microsoft.com/office/officeart/2005/8/layout/gear1"/>
    <dgm:cxn modelId="{4A9B3609-9C08-48D2-8B5C-CC1597DAB44C}" type="presParOf" srcId="{F9AA7EB8-FE8A-401B-A6D6-868EB3D2E945}" destId="{BF99A64D-9F15-4A7D-9FB5-ED588ADBA948}" srcOrd="7" destOrd="0" presId="urn:microsoft.com/office/officeart/2005/8/layout/gear1"/>
    <dgm:cxn modelId="{034740B7-3122-4314-A63E-30A9DEB1F2D9}" type="presParOf" srcId="{F9AA7EB8-FE8A-401B-A6D6-868EB3D2E945}" destId="{6D1619A8-CE06-4C92-BCBB-3804CA4E15B7}" srcOrd="8" destOrd="0" presId="urn:microsoft.com/office/officeart/2005/8/layout/gear1"/>
    <dgm:cxn modelId="{8CED7345-EF60-40CC-84D6-FAAF9B197426}" type="presParOf" srcId="{F9AA7EB8-FE8A-401B-A6D6-868EB3D2E945}" destId="{55E28CEB-165A-4CAD-92B1-123A11ECAA6E}" srcOrd="9" destOrd="0" presId="urn:microsoft.com/office/officeart/2005/8/layout/gear1"/>
    <dgm:cxn modelId="{DE032561-91CA-4B2B-81F3-834B7279B5FD}" type="presParOf" srcId="{F9AA7EB8-FE8A-401B-A6D6-868EB3D2E945}" destId="{D6EA1E3C-8D77-49CB-9171-08956115477E}" srcOrd="10" destOrd="0" presId="urn:microsoft.com/office/officeart/2005/8/layout/gear1"/>
    <dgm:cxn modelId="{07EDE0B5-B647-4286-8FE3-C4C244738CBD}" type="presParOf" srcId="{F9AA7EB8-FE8A-401B-A6D6-868EB3D2E945}" destId="{03C2339E-3FBC-401D-8EA7-8C96C0CABE49}" srcOrd="11" destOrd="0" presId="urn:microsoft.com/office/officeart/2005/8/layout/gear1"/>
    <dgm:cxn modelId="{2EDC2284-B5A7-4F33-B2B4-A7B5B03C1BC6}" type="presParOf" srcId="{F9AA7EB8-FE8A-401B-A6D6-868EB3D2E945}" destId="{AB99F625-0E19-4F11-A77C-D51D7212F521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206B39-267A-49E6-8B92-6AC6C9262B91}">
      <dsp:nvSpPr>
        <dsp:cNvPr id="0" name=""/>
        <dsp:cNvSpPr/>
      </dsp:nvSpPr>
      <dsp:spPr>
        <a:xfrm>
          <a:off x="2746661" y="576068"/>
          <a:ext cx="2796778" cy="100232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</a:schemeClr>
              <a:schemeClr val="accent1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b="1" kern="1200" dirty="0" smtClean="0"/>
            <a:t>Μαθητές</a:t>
          </a:r>
          <a:endParaRPr lang="el-GR" sz="2400" b="1" kern="1200" dirty="0"/>
        </a:p>
      </dsp:txBody>
      <dsp:txXfrm>
        <a:off x="2776018" y="605425"/>
        <a:ext cx="2738064" cy="943609"/>
      </dsp:txXfrm>
    </dsp:sp>
    <dsp:sp modelId="{125A4100-FF3F-4E84-8715-570BF5133AE5}">
      <dsp:nvSpPr>
        <dsp:cNvPr id="0" name=""/>
        <dsp:cNvSpPr/>
      </dsp:nvSpPr>
      <dsp:spPr>
        <a:xfrm rot="3187812">
          <a:off x="5941875" y="2368894"/>
          <a:ext cx="1564606" cy="489436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900" kern="1200"/>
        </a:p>
      </dsp:txBody>
      <dsp:txXfrm>
        <a:off x="6088706" y="2466781"/>
        <a:ext cx="1270944" cy="293662"/>
      </dsp:txXfrm>
    </dsp:sp>
    <dsp:sp modelId="{1FDB8B24-6371-4561-9842-91A30880AF16}">
      <dsp:nvSpPr>
        <dsp:cNvPr id="0" name=""/>
        <dsp:cNvSpPr/>
      </dsp:nvSpPr>
      <dsp:spPr>
        <a:xfrm>
          <a:off x="5122917" y="3762411"/>
          <a:ext cx="2796778" cy="966342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</a:schemeClr>
              <a:schemeClr val="accent1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b="1" kern="1200" dirty="0" smtClean="0"/>
            <a:t>Γονείς/Κηδεμόνες</a:t>
          </a:r>
          <a:endParaRPr lang="el-GR" sz="2400" b="1" kern="1200" dirty="0"/>
        </a:p>
      </dsp:txBody>
      <dsp:txXfrm>
        <a:off x="5151220" y="3790714"/>
        <a:ext cx="2740172" cy="909736"/>
      </dsp:txXfrm>
    </dsp:sp>
    <dsp:sp modelId="{B1195A9D-8384-42D3-8294-3ADE2FCE468D}">
      <dsp:nvSpPr>
        <dsp:cNvPr id="0" name=""/>
        <dsp:cNvSpPr/>
      </dsp:nvSpPr>
      <dsp:spPr>
        <a:xfrm rot="10799990">
          <a:off x="3368508" y="4032450"/>
          <a:ext cx="1564606" cy="489436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900" kern="1200"/>
        </a:p>
      </dsp:txBody>
      <dsp:txXfrm rot="10800000">
        <a:off x="3515339" y="4130337"/>
        <a:ext cx="1270944" cy="293662"/>
      </dsp:txXfrm>
    </dsp:sp>
    <dsp:sp modelId="{3E1B93B3-1A90-4941-B164-18CB58BD88A4}">
      <dsp:nvSpPr>
        <dsp:cNvPr id="0" name=""/>
        <dsp:cNvSpPr/>
      </dsp:nvSpPr>
      <dsp:spPr>
        <a:xfrm>
          <a:off x="370381" y="3726410"/>
          <a:ext cx="2796778" cy="103837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</a:schemeClr>
              <a:schemeClr val="accent1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b="1" kern="1200" dirty="0" smtClean="0"/>
            <a:t>Εκπαιδευτικοί </a:t>
          </a:r>
          <a:endParaRPr lang="el-GR" sz="2400" b="1" kern="1200" dirty="0"/>
        </a:p>
      </dsp:txBody>
      <dsp:txXfrm>
        <a:off x="400794" y="3756823"/>
        <a:ext cx="2735952" cy="977547"/>
      </dsp:txXfrm>
    </dsp:sp>
    <dsp:sp modelId="{9FCAC699-38B5-432D-B6FA-157CAC4E459F}">
      <dsp:nvSpPr>
        <dsp:cNvPr id="0" name=""/>
        <dsp:cNvSpPr/>
      </dsp:nvSpPr>
      <dsp:spPr>
        <a:xfrm rot="18412197">
          <a:off x="973318" y="2366986"/>
          <a:ext cx="1564606" cy="489436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900" kern="1200"/>
        </a:p>
      </dsp:txBody>
      <dsp:txXfrm>
        <a:off x="1120149" y="2464873"/>
        <a:ext cx="1270944" cy="2936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818713-7EF4-4684-8178-6FF8D001BC11}">
      <dsp:nvSpPr>
        <dsp:cNvPr id="0" name=""/>
        <dsp:cNvSpPr/>
      </dsp:nvSpPr>
      <dsp:spPr>
        <a:xfrm>
          <a:off x="3837434" y="2496294"/>
          <a:ext cx="3051026" cy="3051026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  <a:sp3d extrusionH="28000" prstMaterial="matte"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300" kern="1200" dirty="0" smtClean="0"/>
            <a:t>εκπαίδευση</a:t>
          </a:r>
          <a:endParaRPr lang="el-GR" sz="2300" kern="1200" dirty="0"/>
        </a:p>
      </dsp:txBody>
      <dsp:txXfrm>
        <a:off x="4450826" y="3210982"/>
        <a:ext cx="1824242" cy="1568291"/>
      </dsp:txXfrm>
    </dsp:sp>
    <dsp:sp modelId="{BDA7840F-9A56-4923-8858-394775EAB79E}">
      <dsp:nvSpPr>
        <dsp:cNvPr id="0" name=""/>
        <dsp:cNvSpPr/>
      </dsp:nvSpPr>
      <dsp:spPr>
        <a:xfrm>
          <a:off x="2105316" y="1699809"/>
          <a:ext cx="2218928" cy="2218928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  <a:sp3d extrusionH="28000" prstMaterial="matte"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300" kern="1200" smtClean="0"/>
            <a:t>πολιτεία</a:t>
          </a:r>
          <a:endParaRPr lang="el-GR" sz="2300" kern="1200" dirty="0"/>
        </a:p>
      </dsp:txBody>
      <dsp:txXfrm>
        <a:off x="2663938" y="2261807"/>
        <a:ext cx="1101684" cy="1094932"/>
      </dsp:txXfrm>
    </dsp:sp>
    <dsp:sp modelId="{18EA2526-4127-4E69-8AB6-59D2247A79CA}">
      <dsp:nvSpPr>
        <dsp:cNvPr id="0" name=""/>
        <dsp:cNvSpPr/>
      </dsp:nvSpPr>
      <dsp:spPr>
        <a:xfrm rot="20700000">
          <a:off x="3278996" y="244308"/>
          <a:ext cx="2174096" cy="2174096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b="1" kern="1200" dirty="0" smtClean="0"/>
            <a:t>κοινωνία</a:t>
          </a:r>
          <a:endParaRPr lang="el-GR" sz="2000" b="1" kern="1200" dirty="0"/>
        </a:p>
      </dsp:txBody>
      <dsp:txXfrm rot="-20700000">
        <a:off x="3755839" y="721151"/>
        <a:ext cx="1220410" cy="1220410"/>
      </dsp:txXfrm>
    </dsp:sp>
    <dsp:sp modelId="{D6EA1E3C-8D77-49CB-9171-08956115477E}">
      <dsp:nvSpPr>
        <dsp:cNvPr id="0" name=""/>
        <dsp:cNvSpPr/>
      </dsp:nvSpPr>
      <dsp:spPr>
        <a:xfrm>
          <a:off x="3617965" y="2027241"/>
          <a:ext cx="3905313" cy="3905313"/>
        </a:xfrm>
        <a:prstGeom prst="circularArrow">
          <a:avLst>
            <a:gd name="adj1" fmla="val 4687"/>
            <a:gd name="adj2" fmla="val 299029"/>
            <a:gd name="adj3" fmla="val 2541186"/>
            <a:gd name="adj4" fmla="val 15808394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C2339E-3FBC-401D-8EA7-8C96C0CABE49}">
      <dsp:nvSpPr>
        <dsp:cNvPr id="0" name=""/>
        <dsp:cNvSpPr/>
      </dsp:nvSpPr>
      <dsp:spPr>
        <a:xfrm>
          <a:off x="1669323" y="1278371"/>
          <a:ext cx="2837454" cy="2837454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99F625-0E19-4F11-A77C-D51D7212F521}">
      <dsp:nvSpPr>
        <dsp:cNvPr id="0" name=""/>
        <dsp:cNvSpPr/>
      </dsp:nvSpPr>
      <dsp:spPr>
        <a:xfrm>
          <a:off x="2802226" y="-237706"/>
          <a:ext cx="3059346" cy="3059346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C1F3F-AD2E-4A6D-88F6-826BBB3EFACE}" type="datetimeFigureOut">
              <a:rPr lang="el-GR" smtClean="0"/>
              <a:t>19/10/2017</a:t>
            </a:fld>
            <a:endParaRPr lang="el-G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CDADB-A2DB-42E4-83A7-31DD9C0A2A7C}" type="slidenum">
              <a:rPr lang="el-GR" smtClean="0"/>
              <a:t>‹#›</a:t>
            </a:fld>
            <a:endParaRPr lang="el-G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C1F3F-AD2E-4A6D-88F6-826BBB3EFACE}" type="datetimeFigureOut">
              <a:rPr lang="el-GR" smtClean="0"/>
              <a:t>19/10/2017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DADB-A2DB-42E4-83A7-31DD9C0A2A7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C1F3F-AD2E-4A6D-88F6-826BBB3EFACE}" type="datetimeFigureOut">
              <a:rPr lang="el-GR" smtClean="0"/>
              <a:t>19/10/2017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DADB-A2DB-42E4-83A7-31DD9C0A2A7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36C1F3F-AD2E-4A6D-88F6-826BBB3EFACE}" type="datetimeFigureOut">
              <a:rPr lang="el-GR" smtClean="0"/>
              <a:t>19/10/2017</a:t>
            </a:fld>
            <a:endParaRPr lang="el-GR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890CDADB-A2DB-42E4-83A7-31DD9C0A2A7C}" type="slidenum">
              <a:rPr lang="el-GR" smtClean="0"/>
              <a:t>‹#›</a:t>
            </a:fld>
            <a:endParaRPr lang="el-GR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C1F3F-AD2E-4A6D-88F6-826BBB3EFACE}" type="datetimeFigureOut">
              <a:rPr lang="el-GR" smtClean="0"/>
              <a:t>19/10/2017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DADB-A2DB-42E4-83A7-31DD9C0A2A7C}" type="slidenum">
              <a:rPr lang="el-GR" smtClean="0"/>
              <a:t>‹#›</a:t>
            </a:fld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C1F3F-AD2E-4A6D-88F6-826BBB3EFACE}" type="datetimeFigureOut">
              <a:rPr lang="el-GR" smtClean="0"/>
              <a:t>19/10/2017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DADB-A2DB-42E4-83A7-31DD9C0A2A7C}" type="slidenum">
              <a:rPr lang="el-GR" smtClean="0"/>
              <a:t>‹#›</a:t>
            </a:fld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DADB-A2DB-42E4-83A7-31DD9C0A2A7C}" type="slidenum">
              <a:rPr lang="el-GR" smtClean="0"/>
              <a:t>‹#›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C1F3F-AD2E-4A6D-88F6-826BBB3EFACE}" type="datetimeFigureOut">
              <a:rPr lang="el-GR" smtClean="0"/>
              <a:t>19/10/2017</a:t>
            </a:fld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C1F3F-AD2E-4A6D-88F6-826BBB3EFACE}" type="datetimeFigureOut">
              <a:rPr lang="el-GR" smtClean="0"/>
              <a:t>19/10/2017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DADB-A2DB-42E4-83A7-31DD9C0A2A7C}" type="slidenum">
              <a:rPr lang="el-GR" smtClean="0"/>
              <a:t>‹#›</a:t>
            </a:fld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C1F3F-AD2E-4A6D-88F6-826BBB3EFACE}" type="datetimeFigureOut">
              <a:rPr lang="el-GR" smtClean="0"/>
              <a:t>19/10/2017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DADB-A2DB-42E4-83A7-31DD9C0A2A7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36C1F3F-AD2E-4A6D-88F6-826BBB3EFACE}" type="datetimeFigureOut">
              <a:rPr lang="el-GR" smtClean="0"/>
              <a:t>19/10/2017</a:t>
            </a:fld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90CDADB-A2DB-42E4-83A7-31DD9C0A2A7C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C1F3F-AD2E-4A6D-88F6-826BBB3EFACE}" type="datetimeFigureOut">
              <a:rPr lang="el-GR" smtClean="0"/>
              <a:t>19/10/2017</a:t>
            </a:fld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CDADB-A2DB-42E4-83A7-31DD9C0A2A7C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36C1F3F-AD2E-4A6D-88F6-826BBB3EFACE}" type="datetimeFigureOut">
              <a:rPr lang="el-GR" smtClean="0"/>
              <a:t>19/10/2017</a:t>
            </a:fld>
            <a:endParaRPr lang="el-G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90CDADB-A2DB-42E4-83A7-31DD9C0A2A7C}" type="slidenum">
              <a:rPr lang="el-GR" smtClean="0"/>
              <a:t>‹#›</a:t>
            </a:fld>
            <a:endParaRPr lang="el-GR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3789040"/>
            <a:ext cx="6400800" cy="1752600"/>
          </a:xfrm>
        </p:spPr>
        <p:txBody>
          <a:bodyPr>
            <a:normAutofit/>
          </a:bodyPr>
          <a:lstStyle/>
          <a:p>
            <a:r>
              <a:rPr lang="el-GR" sz="4800" dirty="0"/>
              <a:t>Ενημέρωση </a:t>
            </a:r>
            <a:endParaRPr lang="el-GR" sz="4800" dirty="0" smtClean="0"/>
          </a:p>
          <a:p>
            <a:r>
              <a:rPr lang="el-GR" sz="4800" dirty="0" smtClean="0"/>
              <a:t>γονέων </a:t>
            </a:r>
            <a:r>
              <a:rPr lang="el-GR" sz="4800" dirty="0"/>
              <a:t>και κηδεμόνων</a:t>
            </a:r>
          </a:p>
          <a:p>
            <a:endParaRPr lang="el-GR" sz="4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sz="6000" dirty="0" smtClean="0">
                <a:solidFill>
                  <a:schemeClr val="accent2">
                    <a:lumMod val="75000"/>
                  </a:schemeClr>
                </a:solidFill>
              </a:rPr>
              <a:t>Γυμνάσιο Πολυκάστρου</a:t>
            </a:r>
            <a:endParaRPr lang="el-GR" sz="6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003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800" dirty="0"/>
              <a:t>1. Στα μαθήματα της πρώτης ομάδας (Ομάδα Α') </a:t>
            </a:r>
            <a:r>
              <a:rPr lang="el-GR" sz="2800" dirty="0" smtClean="0"/>
              <a:t>βαθμός </a:t>
            </a:r>
            <a:r>
              <a:rPr lang="el-GR" sz="2800" dirty="0"/>
              <a:t>ετήσιας επίδοσης των μαθητών είναι το ένα τρίτο του </a:t>
            </a:r>
            <a:r>
              <a:rPr lang="el-GR" sz="2800" dirty="0" smtClean="0"/>
              <a:t>αθροίσματος </a:t>
            </a:r>
            <a:r>
              <a:rPr lang="el-GR" sz="2800" dirty="0"/>
              <a:t>των βαθμών του </a:t>
            </a:r>
            <a:r>
              <a:rPr lang="el-GR" sz="2800" dirty="0">
                <a:solidFill>
                  <a:schemeClr val="tx2">
                    <a:lumMod val="75000"/>
                  </a:schemeClr>
                </a:solidFill>
              </a:rPr>
              <a:t>πρώτου τετραμήνου</a:t>
            </a:r>
            <a:r>
              <a:rPr lang="el-GR" sz="2800" dirty="0"/>
              <a:t>, του </a:t>
            </a:r>
            <a:r>
              <a:rPr lang="el-GR" sz="2800" dirty="0" smtClean="0">
                <a:solidFill>
                  <a:schemeClr val="tx2">
                    <a:lumMod val="75000"/>
                  </a:schemeClr>
                </a:solidFill>
              </a:rPr>
              <a:t>δεύτερου </a:t>
            </a:r>
            <a:r>
              <a:rPr lang="el-GR" sz="2800" dirty="0">
                <a:solidFill>
                  <a:schemeClr val="tx2">
                    <a:lumMod val="75000"/>
                  </a:schemeClr>
                </a:solidFill>
              </a:rPr>
              <a:t>τετραμήνου </a:t>
            </a:r>
            <a:r>
              <a:rPr lang="el-GR" sz="2800" dirty="0"/>
              <a:t>και της </a:t>
            </a:r>
            <a:r>
              <a:rPr lang="el-GR" sz="2800" dirty="0">
                <a:solidFill>
                  <a:schemeClr val="tx2">
                    <a:lumMod val="75000"/>
                  </a:schemeClr>
                </a:solidFill>
              </a:rPr>
              <a:t>γραπτής ανακεφαλαιωτικής εξέτασης</a:t>
            </a:r>
            <a:r>
              <a:rPr lang="el-GR" sz="2800" dirty="0"/>
              <a:t>. </a:t>
            </a:r>
            <a:endParaRPr lang="el-GR" sz="2800" dirty="0" smtClean="0"/>
          </a:p>
          <a:p>
            <a:r>
              <a:rPr lang="el-GR" sz="2800" dirty="0" smtClean="0"/>
              <a:t>2</a:t>
            </a:r>
            <a:r>
              <a:rPr lang="el-GR" sz="2800" dirty="0"/>
              <a:t>. Στα μαθήματα της δεύτερης ομάδας (Ομάδα Β') και της τρίτης ομάδας (Ομάδα Γ') </a:t>
            </a:r>
            <a:r>
              <a:rPr lang="el-GR" sz="2800" dirty="0" smtClean="0"/>
              <a:t>βαθμός </a:t>
            </a:r>
            <a:r>
              <a:rPr lang="el-GR" sz="2800" dirty="0"/>
              <a:t>ετήσιας επίδοσης των μαθητών είναι ο μέσος όρος των βαθμών του </a:t>
            </a:r>
            <a:r>
              <a:rPr lang="el-GR" sz="2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πρώτου τετραμήνου</a:t>
            </a:r>
            <a:r>
              <a:rPr lang="el-GR" sz="2800" dirty="0"/>
              <a:t> και του </a:t>
            </a:r>
            <a:r>
              <a:rPr lang="el-GR" sz="2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δεύτερου τετραμήνου.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>
                <a:solidFill>
                  <a:schemeClr val="accent4">
                    <a:lumMod val="50000"/>
                  </a:schemeClr>
                </a:solidFill>
              </a:rPr>
              <a:t>Βαθμός ετήσιας επίδοσης</a:t>
            </a:r>
          </a:p>
        </p:txBody>
      </p:sp>
    </p:spTree>
    <p:extLst>
      <p:ext uri="{BB962C8B-B14F-4D97-AF65-F5344CB8AC3E}">
        <p14:creationId xmlns:p14="http://schemas.microsoft.com/office/powerpoint/2010/main" val="371516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27240"/>
          </a:xfrm>
        </p:spPr>
        <p:txBody>
          <a:bodyPr>
            <a:noAutofit/>
          </a:bodyPr>
          <a:lstStyle/>
          <a:p>
            <a:r>
              <a:rPr lang="el-GR" sz="2200" dirty="0" smtClean="0"/>
              <a:t>Ο </a:t>
            </a:r>
            <a:r>
              <a:rPr lang="el-GR" sz="2200" dirty="0"/>
              <a:t>μαθητής κρίνεται άξιος προαγωγής ή απόλυσης, </a:t>
            </a:r>
            <a:endParaRPr lang="el-GR" sz="2200" dirty="0" smtClean="0"/>
          </a:p>
          <a:p>
            <a:r>
              <a:rPr lang="el-GR" sz="2200" dirty="0" smtClean="0"/>
              <a:t>i</a:t>
            </a:r>
            <a:r>
              <a:rPr lang="el-GR" sz="2200" dirty="0"/>
              <a:t>) όταν έχει σε κάθε μάθημα βαθμό ετήσιας επίδοσης τουλάχιστον </a:t>
            </a:r>
            <a:r>
              <a:rPr lang="el-GR" sz="2200" dirty="0">
                <a:solidFill>
                  <a:srgbClr val="FFFF00"/>
                </a:solidFill>
              </a:rPr>
              <a:t>δέκα (10) </a:t>
            </a:r>
            <a:r>
              <a:rPr lang="el-GR" sz="2200" dirty="0"/>
              <a:t>ή </a:t>
            </a:r>
            <a:endParaRPr lang="el-GR" sz="2200" dirty="0" smtClean="0"/>
          </a:p>
          <a:p>
            <a:r>
              <a:rPr lang="el-GR" sz="2200" dirty="0" smtClean="0"/>
              <a:t>ii</a:t>
            </a:r>
            <a:r>
              <a:rPr lang="el-GR" sz="2200" dirty="0"/>
              <a:t>) όταν έχει γενικό μέσο όρο βαθμών ετήσιας επίδοσης τουλάχιστον </a:t>
            </a:r>
            <a:r>
              <a:rPr lang="el-GR" sz="2200" dirty="0">
                <a:solidFill>
                  <a:srgbClr val="FFFF00"/>
                </a:solidFill>
              </a:rPr>
              <a:t>δεκατρία (13). </a:t>
            </a:r>
            <a:endParaRPr lang="el-GR" sz="2200" dirty="0" smtClean="0">
              <a:solidFill>
                <a:srgbClr val="FFFF00"/>
              </a:solidFill>
            </a:endParaRPr>
          </a:p>
          <a:p>
            <a:r>
              <a:rPr lang="el-GR" sz="2200" dirty="0" smtClean="0"/>
              <a:t>Αν </a:t>
            </a:r>
            <a:r>
              <a:rPr lang="el-GR" sz="2200" dirty="0"/>
              <a:t>δεν πληρούνται οι παραπάνω προϋποθέσεις προαγωγής ή απόλυσης, ο μαθητής παραπέμπεται σε επαναληπτική εξέταση στα μαθήματα στα οποία ο </a:t>
            </a:r>
            <a:r>
              <a:rPr lang="el-GR" sz="2200" dirty="0" smtClean="0"/>
              <a:t>βαθμός </a:t>
            </a:r>
            <a:r>
              <a:rPr lang="el-GR" sz="2200" dirty="0"/>
              <a:t>ετήσιας επίδοσης είναι μικρότερος από δέκα (10). </a:t>
            </a:r>
            <a:endParaRPr lang="el-GR" sz="2200" dirty="0" smtClean="0"/>
          </a:p>
          <a:p>
            <a:r>
              <a:rPr lang="el-GR" sz="2200" dirty="0" smtClean="0"/>
              <a:t>Για </a:t>
            </a:r>
            <a:r>
              <a:rPr lang="el-GR" sz="2200" dirty="0"/>
              <a:t>τους παραπεμπόμενους μαθητές αμέσως μετά το τέλος της πρώτης εξεταστικής περιόδου καταρτίζεται με ευθύνη του Διευθυντή του Σχολείου και υλοποιείται από τους εκπαιδευτικούς πρόγραμμα </a:t>
            </a:r>
            <a:r>
              <a:rPr lang="el-GR" sz="2200" dirty="0">
                <a:solidFill>
                  <a:srgbClr val="FFFF00"/>
                </a:solidFill>
              </a:rPr>
              <a:t>υποστηρικτικής διδασκαλίας </a:t>
            </a:r>
            <a:r>
              <a:rPr lang="el-GR" sz="2200" dirty="0"/>
              <a:t>για κάθε μάθημα των Ομάδων Α' και Β' στο οποίο έχει παραπεμφθεί μαθητής. </a:t>
            </a:r>
            <a:endParaRPr lang="el-GR" sz="22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44352"/>
          </a:xfrm>
        </p:spPr>
        <p:txBody>
          <a:bodyPr/>
          <a:lstStyle/>
          <a:p>
            <a:pPr algn="ctr"/>
            <a:r>
              <a:rPr lang="el-GR" dirty="0" smtClean="0">
                <a:solidFill>
                  <a:schemeClr val="accent4">
                    <a:lumMod val="50000"/>
                  </a:schemeClr>
                </a:solidFill>
              </a:rPr>
              <a:t>Βαθμολογία και προαγωγή</a:t>
            </a:r>
            <a:endParaRPr lang="el-GR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833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472608"/>
          </a:xfrm>
        </p:spPr>
        <p:txBody>
          <a:bodyPr>
            <a:normAutofit lnSpcReduction="10000"/>
          </a:bodyPr>
          <a:lstStyle/>
          <a:p>
            <a:pPr lvl="0">
              <a:buClr>
                <a:srgbClr val="F3A447"/>
              </a:buClr>
            </a:pPr>
            <a:r>
              <a:rPr lang="el-GR" sz="2800" dirty="0">
                <a:solidFill>
                  <a:prstClr val="white"/>
                </a:solidFill>
              </a:rPr>
              <a:t>Συγκεκριμένα για κάθε μάθημα προσφέρεται πρόγραμμα διάρκειας πέντε έως δέκα </a:t>
            </a:r>
            <a:r>
              <a:rPr lang="el-GR" sz="2800" dirty="0">
                <a:solidFill>
                  <a:srgbClr val="FFFF00"/>
                </a:solidFill>
              </a:rPr>
              <a:t>(5-10) διδακτικών ωρών,</a:t>
            </a:r>
            <a:r>
              <a:rPr lang="el-GR" sz="2800" dirty="0">
                <a:solidFill>
                  <a:prstClr val="white"/>
                </a:solidFill>
              </a:rPr>
              <a:t> ανάλογα με τις ανάγκες των μαθητών. Η υλοποίηση του ανατίθεται σε εκπαιδευτικούς του σχολείου από τον σύλλογο διδασκόντων. </a:t>
            </a:r>
          </a:p>
          <a:p>
            <a:pPr lvl="0">
              <a:buClr>
                <a:srgbClr val="F3A447"/>
              </a:buClr>
            </a:pPr>
            <a:r>
              <a:rPr lang="el-GR" sz="2800" dirty="0">
                <a:solidFill>
                  <a:prstClr val="white"/>
                </a:solidFill>
              </a:rPr>
              <a:t>Στο </a:t>
            </a:r>
            <a:r>
              <a:rPr lang="el-GR" sz="2800" dirty="0">
                <a:solidFill>
                  <a:srgbClr val="00FFFF"/>
                </a:solidFill>
              </a:rPr>
              <a:t>τρίτο δεκαήμερο του Ιουνίου </a:t>
            </a:r>
            <a:r>
              <a:rPr lang="el-GR" sz="2800" dirty="0">
                <a:solidFill>
                  <a:prstClr val="white"/>
                </a:solidFill>
              </a:rPr>
              <a:t>διεξάγονται οι επαναληπτικές εξετάσεις για τους παραπάνω μαθητές (</a:t>
            </a:r>
            <a:r>
              <a:rPr lang="el-GR" sz="2800" dirty="0">
                <a:solidFill>
                  <a:srgbClr val="00FFFF"/>
                </a:solidFill>
              </a:rPr>
              <a:t>δεύτερη εξεταστική περίοδος</a:t>
            </a:r>
            <a:r>
              <a:rPr lang="el-GR" sz="2800" dirty="0">
                <a:solidFill>
                  <a:prstClr val="white"/>
                </a:solidFill>
              </a:rPr>
              <a:t>).</a:t>
            </a:r>
          </a:p>
          <a:p>
            <a:pPr lvl="0">
              <a:buClr>
                <a:srgbClr val="F3A447"/>
              </a:buClr>
            </a:pPr>
            <a:r>
              <a:rPr lang="el-GR" sz="2800" dirty="0">
                <a:solidFill>
                  <a:prstClr val="white"/>
                </a:solidFill>
              </a:rPr>
              <a:t>Για τα μαθήματα της </a:t>
            </a:r>
            <a:r>
              <a:rPr lang="el-GR" sz="2800" dirty="0" smtClean="0">
                <a:solidFill>
                  <a:srgbClr val="FFFF00"/>
                </a:solidFill>
              </a:rPr>
              <a:t>ομάδας</a:t>
            </a:r>
            <a:r>
              <a:rPr lang="el-GR" sz="2800" dirty="0" smtClean="0">
                <a:solidFill>
                  <a:prstClr val="white"/>
                </a:solidFill>
              </a:rPr>
              <a:t> </a:t>
            </a:r>
            <a:r>
              <a:rPr lang="el-GR" sz="2800" dirty="0" smtClean="0">
                <a:solidFill>
                  <a:srgbClr val="FFFF00"/>
                </a:solidFill>
              </a:rPr>
              <a:t>Α'</a:t>
            </a:r>
            <a:r>
              <a:rPr lang="el-GR" sz="2800" dirty="0" smtClean="0">
                <a:solidFill>
                  <a:prstClr val="white"/>
                </a:solidFill>
              </a:rPr>
              <a:t>οι </a:t>
            </a:r>
            <a:r>
              <a:rPr lang="el-GR" sz="2800" dirty="0">
                <a:solidFill>
                  <a:prstClr val="white"/>
                </a:solidFill>
              </a:rPr>
              <a:t>επαναληπτικές εξετάσεις είναι </a:t>
            </a:r>
            <a:r>
              <a:rPr lang="el-GR" sz="2800" dirty="0">
                <a:solidFill>
                  <a:srgbClr val="FFFF00"/>
                </a:solidFill>
              </a:rPr>
              <a:t>προφορικές και </a:t>
            </a:r>
            <a:r>
              <a:rPr lang="el-GR" sz="2800" dirty="0" smtClean="0">
                <a:solidFill>
                  <a:srgbClr val="FFFF00"/>
                </a:solidFill>
              </a:rPr>
              <a:t>γραπτές</a:t>
            </a:r>
            <a:r>
              <a:rPr lang="en-US" sz="2800" dirty="0" smtClean="0">
                <a:solidFill>
                  <a:srgbClr val="FFFF00"/>
                </a:solidFill>
              </a:rPr>
              <a:t>.</a:t>
            </a:r>
            <a:endParaRPr lang="el-GR" sz="2800" dirty="0">
              <a:solidFill>
                <a:srgbClr val="FFFF00"/>
              </a:solidFill>
            </a:endParaRPr>
          </a:p>
          <a:p>
            <a:pPr lvl="0">
              <a:buClr>
                <a:srgbClr val="F3A447"/>
              </a:buClr>
            </a:pPr>
            <a:r>
              <a:rPr lang="el-GR" sz="2800" dirty="0">
                <a:solidFill>
                  <a:prstClr val="white"/>
                </a:solidFill>
              </a:rPr>
              <a:t>Για τα μαθήματα της </a:t>
            </a:r>
            <a:r>
              <a:rPr lang="el-GR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Β΄</a:t>
            </a:r>
            <a:r>
              <a:rPr lang="el-GR" sz="2800" dirty="0" smtClean="0"/>
              <a:t>και </a:t>
            </a:r>
            <a:r>
              <a:rPr lang="el-GR" sz="2800" dirty="0"/>
              <a:t>της </a:t>
            </a:r>
            <a:r>
              <a:rPr lang="el-GR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Γ΄ομάδας </a:t>
            </a:r>
            <a:r>
              <a:rPr lang="el-GR" sz="2800" dirty="0">
                <a:solidFill>
                  <a:prstClr val="white"/>
                </a:solidFill>
              </a:rPr>
              <a:t>οι επαναληπτικές εξετάσεις είναι </a:t>
            </a:r>
            <a:r>
              <a:rPr lang="el-GR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προφορικές</a:t>
            </a:r>
            <a:r>
              <a:rPr lang="en-US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</a:t>
            </a:r>
            <a:endParaRPr lang="el-GR" sz="28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1566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04656"/>
          </a:xfrm>
        </p:spPr>
        <p:txBody>
          <a:bodyPr>
            <a:normAutofit/>
          </a:bodyPr>
          <a:lstStyle/>
          <a:p>
            <a:r>
              <a:rPr lang="el-GR" dirty="0" smtClean="0"/>
              <a:t>Αν </a:t>
            </a:r>
            <a:r>
              <a:rPr lang="el-GR" dirty="0"/>
              <a:t>και μετά τις επαναληπτικές εξετάσεις μαθητής της </a:t>
            </a:r>
            <a:r>
              <a:rPr lang="el-GR" dirty="0">
                <a:solidFill>
                  <a:srgbClr val="FFFF00"/>
                </a:solidFill>
              </a:rPr>
              <a:t>Α' και Β' τάξης </a:t>
            </a:r>
            <a:r>
              <a:rPr lang="el-GR" dirty="0"/>
              <a:t>δεν κριθεί άξιος προαγωγής </a:t>
            </a:r>
            <a:r>
              <a:rPr lang="el-GR" dirty="0" smtClean="0">
                <a:solidFill>
                  <a:srgbClr val="FFFF00"/>
                </a:solidFill>
              </a:rPr>
              <a:t>επαναλαμβάνει </a:t>
            </a:r>
            <a:r>
              <a:rPr lang="el-GR" dirty="0">
                <a:solidFill>
                  <a:srgbClr val="FFFF00"/>
                </a:solidFill>
              </a:rPr>
              <a:t>την τάξη</a:t>
            </a:r>
            <a:r>
              <a:rPr lang="el-GR" dirty="0"/>
              <a:t>. </a:t>
            </a:r>
            <a:endParaRPr lang="el-GR" dirty="0" smtClean="0"/>
          </a:p>
          <a:p>
            <a:r>
              <a:rPr lang="el-GR" dirty="0" smtClean="0"/>
              <a:t>Αν </a:t>
            </a:r>
            <a:r>
              <a:rPr lang="el-GR" dirty="0"/>
              <a:t>και μετά τις επαναληπτικές εξετάσεις μαθητής της </a:t>
            </a:r>
            <a:r>
              <a:rPr lang="el-GR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Γ' τάξης</a:t>
            </a:r>
            <a:r>
              <a:rPr lang="el-GR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l-GR" dirty="0"/>
              <a:t>δεν κριθεί άξιος απόλυσης </a:t>
            </a:r>
            <a:r>
              <a:rPr lang="el-GR" dirty="0" smtClean="0"/>
              <a:t>δύναται </a:t>
            </a:r>
            <a:r>
              <a:rPr lang="el-GR" dirty="0"/>
              <a:t>να προσέλθει σε </a:t>
            </a:r>
            <a:r>
              <a:rPr lang="el-GR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επαναληπτικές εξετάσεις </a:t>
            </a:r>
            <a:r>
              <a:rPr lang="el-GR" dirty="0"/>
              <a:t>πριν από την έναρξη των μαθημάτων τον Σεπτέμβριο (τρίτη </a:t>
            </a:r>
            <a:r>
              <a:rPr lang="el-GR" dirty="0" smtClean="0"/>
              <a:t>εξεταστική </a:t>
            </a:r>
            <a:r>
              <a:rPr lang="el-GR" dirty="0"/>
              <a:t>περίοδος), στα μαθήματα στα οποία ο βαθμός </a:t>
            </a:r>
            <a:r>
              <a:rPr lang="el-GR" dirty="0" smtClean="0"/>
              <a:t>ετήσιας </a:t>
            </a:r>
            <a:r>
              <a:rPr lang="el-GR" dirty="0"/>
              <a:t>επίδοσης είναι μικρότερος από δέκα (10) καθώς και σε εξετάσεις επόμενου/νων σχολικού/κών έτους/ετών τον </a:t>
            </a:r>
            <a:r>
              <a:rPr lang="el-GR" dirty="0">
                <a:solidFill>
                  <a:srgbClr val="00FFFF"/>
                </a:solidFill>
              </a:rPr>
              <a:t>Ιούνιο</a:t>
            </a:r>
            <a:r>
              <a:rPr lang="el-GR" dirty="0"/>
              <a:t> (πρώτη και δεύτερη εξεταστική περίοδος) και τον </a:t>
            </a:r>
            <a:r>
              <a:rPr lang="el-GR" dirty="0">
                <a:solidFill>
                  <a:srgbClr val="00FFFF"/>
                </a:solidFill>
              </a:rPr>
              <a:t>Σεπτέμβριο </a:t>
            </a:r>
            <a:r>
              <a:rPr lang="el-GR" dirty="0"/>
              <a:t>(τρίτη εξεταστική περίοδος), στην ύλη στην οποία εξετάζονται κατά το έτος της εξέτασης και οι μαθητές της Γ' </a:t>
            </a:r>
            <a:r>
              <a:rPr lang="el-GR" dirty="0" smtClean="0"/>
              <a:t>τάξης</a:t>
            </a:r>
            <a:r>
              <a:rPr lang="en-US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2515416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800" dirty="0" smtClean="0"/>
              <a:t>Οι </a:t>
            </a:r>
            <a:r>
              <a:rPr lang="el-GR" sz="2800" dirty="0"/>
              <a:t>μαθητές με </a:t>
            </a:r>
            <a:r>
              <a:rPr lang="el-GR" sz="2800" dirty="0">
                <a:solidFill>
                  <a:srgbClr val="FFFF00"/>
                </a:solidFill>
              </a:rPr>
              <a:t>αναπηρία και ειδικές εκπαιδευτικές ανάγκε</a:t>
            </a:r>
            <a:r>
              <a:rPr lang="el-GR" sz="2800" dirty="0"/>
              <a:t>ς, οι οποίοι εξετάζονται με βάση τις διατάξεις της με αρ. πρ. 28722/Γ2/12-3-2010 υπουργική απόφαση (Β' 276), προάγονται ή απολύονται, σύμφωνα με τις </a:t>
            </a:r>
            <a:r>
              <a:rPr lang="el-GR" sz="2800" dirty="0" smtClean="0"/>
              <a:t>διατάξεις </a:t>
            </a:r>
            <a:r>
              <a:rPr lang="el-GR" sz="2800" dirty="0"/>
              <a:t>της παρ. 4 εδαφίου α (ii) του παρόντος άρθρου με μείωση του προβλεπόμενου μέσου όρου βαθμών ετήσιας επίδοσης σε </a:t>
            </a:r>
            <a:r>
              <a:rPr lang="el-GR" sz="2800" dirty="0">
                <a:solidFill>
                  <a:srgbClr val="FFFF00"/>
                </a:solidFill>
              </a:rPr>
              <a:t>"τουλάχιστον δώδεκα (12)".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>
                <a:solidFill>
                  <a:schemeClr val="accent4">
                    <a:lumMod val="50000"/>
                  </a:schemeClr>
                </a:solidFill>
              </a:rPr>
              <a:t>Τμήμα ένταξης</a:t>
            </a:r>
            <a:endParaRPr lang="el-GR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03063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052736"/>
            <a:ext cx="8496944" cy="4968552"/>
          </a:xfrm>
        </p:spPr>
        <p:txBody>
          <a:bodyPr>
            <a:noAutofit/>
          </a:bodyPr>
          <a:lstStyle/>
          <a:p>
            <a:r>
              <a:rPr lang="el-GR" sz="2200" dirty="0" smtClean="0"/>
              <a:t>α</a:t>
            </a:r>
            <a:r>
              <a:rPr lang="el-GR" sz="2200" dirty="0"/>
              <a:t>) η συνολική </a:t>
            </a:r>
            <a:r>
              <a:rPr lang="el-GR" sz="2200" dirty="0">
                <a:solidFill>
                  <a:srgbClr val="FFFF00"/>
                </a:solidFill>
              </a:rPr>
              <a:t>συμμετοχή</a:t>
            </a:r>
            <a:r>
              <a:rPr lang="el-GR" sz="2200" dirty="0"/>
              <a:t> του μαθητή στη </a:t>
            </a:r>
            <a:r>
              <a:rPr lang="el-GR" sz="2200" dirty="0" smtClean="0"/>
              <a:t>μαθησιακή διδασκαλία </a:t>
            </a:r>
            <a:r>
              <a:rPr lang="el-GR" sz="2200" dirty="0"/>
              <a:t>(τα ερωτήματα που θέτει, οι απαντήσεις </a:t>
            </a:r>
            <a:r>
              <a:rPr lang="el-GR" sz="2200" dirty="0" smtClean="0"/>
              <a:t>που δίνει</a:t>
            </a:r>
            <a:r>
              <a:rPr lang="el-GR" sz="2200" dirty="0"/>
              <a:t>, η </a:t>
            </a:r>
            <a:r>
              <a:rPr lang="el-GR" sz="2200" dirty="0">
                <a:solidFill>
                  <a:srgbClr val="FFFF00"/>
                </a:solidFill>
              </a:rPr>
              <a:t>συμβολή</a:t>
            </a:r>
            <a:r>
              <a:rPr lang="el-GR" sz="2200" dirty="0"/>
              <a:t> του στη μελέτη ενός θέματος μέσα </a:t>
            </a:r>
            <a:r>
              <a:rPr lang="el-GR" sz="2200" dirty="0" smtClean="0"/>
              <a:t>στην τάξη</a:t>
            </a:r>
            <a:r>
              <a:rPr lang="el-GR" sz="2200" dirty="0"/>
              <a:t>, η </a:t>
            </a:r>
            <a:r>
              <a:rPr lang="el-GR" sz="2200" dirty="0">
                <a:solidFill>
                  <a:srgbClr val="FFFF00"/>
                </a:solidFill>
              </a:rPr>
              <a:t>συνεργασία</a:t>
            </a:r>
            <a:r>
              <a:rPr lang="el-GR" sz="2200" dirty="0"/>
              <a:t> του με συμμαθητές, η </a:t>
            </a:r>
            <a:r>
              <a:rPr lang="el-GR" sz="2200" dirty="0">
                <a:solidFill>
                  <a:srgbClr val="FFFF00"/>
                </a:solidFill>
              </a:rPr>
              <a:t>επιμέλεια</a:t>
            </a:r>
            <a:r>
              <a:rPr lang="el-GR" sz="2200" dirty="0"/>
              <a:t> </a:t>
            </a:r>
            <a:r>
              <a:rPr lang="el-GR" sz="2200" dirty="0" smtClean="0"/>
              <a:t>στην εκτέλεση </a:t>
            </a:r>
            <a:r>
              <a:rPr lang="el-GR" sz="2200" dirty="0"/>
              <a:t>των εργασιών που του ανατίθενται), από </a:t>
            </a:r>
            <a:r>
              <a:rPr lang="el-GR" sz="2200" dirty="0" smtClean="0"/>
              <a:t>την οποία </a:t>
            </a:r>
            <a:r>
              <a:rPr lang="el-GR" sz="2200" dirty="0"/>
              <a:t>ο εκπαιδευτικός σχηματίζει εικόνα για τις </a:t>
            </a:r>
            <a:r>
              <a:rPr lang="el-GR" sz="2200" dirty="0" smtClean="0"/>
              <a:t>γνώσεις, την </a:t>
            </a:r>
            <a:r>
              <a:rPr lang="el-GR" sz="2200" dirty="0">
                <a:solidFill>
                  <a:srgbClr val="FFFF00"/>
                </a:solidFill>
              </a:rPr>
              <a:t>κατανόηση</a:t>
            </a:r>
            <a:r>
              <a:rPr lang="el-GR" sz="2200" dirty="0"/>
              <a:t> εννοιών και φαινομένων, τις </a:t>
            </a:r>
            <a:r>
              <a:rPr lang="el-GR" sz="2200" dirty="0" smtClean="0"/>
              <a:t>δεξιότητες </a:t>
            </a:r>
            <a:r>
              <a:rPr lang="el-GR" sz="2200" dirty="0" smtClean="0">
                <a:solidFill>
                  <a:srgbClr val="FFFF00"/>
                </a:solidFill>
              </a:rPr>
              <a:t>επίλυσης</a:t>
            </a:r>
            <a:r>
              <a:rPr lang="el-GR" sz="2200" dirty="0" smtClean="0"/>
              <a:t> </a:t>
            </a:r>
            <a:r>
              <a:rPr lang="el-GR" sz="2200" dirty="0"/>
              <a:t>προβλήματος, τις </a:t>
            </a:r>
            <a:r>
              <a:rPr lang="el-GR" sz="2200" dirty="0">
                <a:solidFill>
                  <a:srgbClr val="FFFF00"/>
                </a:solidFill>
              </a:rPr>
              <a:t>επικοινωνιακές</a:t>
            </a:r>
            <a:r>
              <a:rPr lang="el-GR" sz="2200" dirty="0"/>
              <a:t> </a:t>
            </a:r>
            <a:r>
              <a:rPr lang="el-GR" sz="2200" dirty="0" smtClean="0"/>
              <a:t>δεξιότητες, την </a:t>
            </a:r>
            <a:r>
              <a:rPr lang="el-GR" sz="2200" dirty="0">
                <a:solidFill>
                  <a:srgbClr val="FFFF00"/>
                </a:solidFill>
              </a:rPr>
              <a:t>κριτική</a:t>
            </a:r>
            <a:r>
              <a:rPr lang="el-GR" sz="2200" dirty="0"/>
              <a:t> σκέψη, τη </a:t>
            </a:r>
            <a:r>
              <a:rPr lang="el-GR" sz="2200" dirty="0">
                <a:solidFill>
                  <a:srgbClr val="FFFF00"/>
                </a:solidFill>
              </a:rPr>
              <a:t>δημιουργικότητα</a:t>
            </a:r>
            <a:r>
              <a:rPr lang="el-GR" sz="2200" dirty="0"/>
              <a:t> κτλ.,</a:t>
            </a:r>
          </a:p>
          <a:p>
            <a:r>
              <a:rPr lang="el-GR" sz="2200" dirty="0"/>
              <a:t>β) οι </a:t>
            </a:r>
            <a:r>
              <a:rPr lang="el-GR" sz="2200" dirty="0">
                <a:solidFill>
                  <a:srgbClr val="FFFF00"/>
                </a:solidFill>
              </a:rPr>
              <a:t>εργασίες</a:t>
            </a:r>
            <a:r>
              <a:rPr lang="el-GR" sz="2200" dirty="0"/>
              <a:t> που εκτελεί ο μαθητής στο πλαίσιο </a:t>
            </a:r>
            <a:r>
              <a:rPr lang="el-GR" sz="2200" dirty="0" smtClean="0"/>
              <a:t>της καθημερινής </a:t>
            </a:r>
            <a:r>
              <a:rPr lang="el-GR" sz="2200" dirty="0"/>
              <a:t>μαθησιακής διαδικασίας στο σχολείο ή </a:t>
            </a:r>
            <a:r>
              <a:rPr lang="el-GR" sz="2200" dirty="0" smtClean="0"/>
              <a:t>στο σπίτι</a:t>
            </a:r>
            <a:r>
              <a:rPr lang="el-GR" sz="2200" dirty="0"/>
              <a:t>, ατομικά ή ομαδικά</a:t>
            </a:r>
            <a:r>
              <a:rPr lang="el-GR" sz="2200" dirty="0" smtClean="0"/>
              <a:t>,</a:t>
            </a:r>
          </a:p>
          <a:p>
            <a:r>
              <a:rPr lang="el-GR" sz="2200" dirty="0"/>
              <a:t>γ) οι συνθετικές δημιουργικές εργασίες, ατομικές ή ομαδικές, οι διαθεματικές εργασίες </a:t>
            </a:r>
            <a:endParaRPr lang="el-GR" sz="2200" dirty="0" smtClean="0"/>
          </a:p>
          <a:p>
            <a:r>
              <a:rPr lang="el-GR" sz="2200" dirty="0" smtClean="0"/>
              <a:t>δ</a:t>
            </a:r>
            <a:r>
              <a:rPr lang="el-GR" sz="2200" dirty="0"/>
              <a:t>) οι ωριαίες </a:t>
            </a:r>
            <a:r>
              <a:rPr lang="el-GR" sz="2200" dirty="0">
                <a:solidFill>
                  <a:srgbClr val="FFFF00"/>
                </a:solidFill>
              </a:rPr>
              <a:t>γραπτές</a:t>
            </a:r>
            <a:r>
              <a:rPr lang="el-GR" sz="2200" dirty="0"/>
              <a:t> δοκιμασίες, </a:t>
            </a:r>
            <a:endParaRPr lang="el-GR" sz="2200" dirty="0" smtClean="0"/>
          </a:p>
          <a:p>
            <a:r>
              <a:rPr lang="el-GR" sz="2200" dirty="0" smtClean="0"/>
              <a:t>ε</a:t>
            </a:r>
            <a:r>
              <a:rPr lang="el-GR" sz="2200" dirty="0"/>
              <a:t>) οι ολιγόλεπτες γραπτές δοκιμασίες (</a:t>
            </a:r>
            <a:r>
              <a:rPr lang="el-GR" sz="2200" dirty="0">
                <a:solidFill>
                  <a:srgbClr val="FFFF00"/>
                </a:solidFill>
              </a:rPr>
              <a:t>τεστ</a:t>
            </a:r>
            <a:r>
              <a:rPr lang="el-GR" sz="2200" dirty="0"/>
              <a:t>). </a:t>
            </a:r>
            <a:endParaRPr lang="el-GR" sz="22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 smtClean="0">
                <a:solidFill>
                  <a:schemeClr val="accent4">
                    <a:lumMod val="50000"/>
                  </a:schemeClr>
                </a:solidFill>
              </a:rPr>
              <a:t>Αξιολόγηση </a:t>
            </a:r>
            <a:r>
              <a:rPr lang="el-GR" dirty="0">
                <a:solidFill>
                  <a:schemeClr val="accent4">
                    <a:lumMod val="50000"/>
                  </a:schemeClr>
                </a:solidFill>
              </a:rPr>
              <a:t>της </a:t>
            </a:r>
            <a:r>
              <a:rPr lang="el-GR" dirty="0" smtClean="0">
                <a:solidFill>
                  <a:schemeClr val="accent4">
                    <a:lumMod val="50000"/>
                  </a:schemeClr>
                </a:solidFill>
              </a:rPr>
              <a:t>επίδοσης:</a:t>
            </a:r>
            <a:endParaRPr lang="el-GR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63276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250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" dur="250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" dur="250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50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250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1" dur="250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2" dur="250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50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250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8" dur="250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9" dur="250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50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250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5" dur="250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6" dur="250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250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>
              <a:spcAft>
                <a:spcPts val="1800"/>
              </a:spcAft>
            </a:pPr>
            <a:r>
              <a:rPr lang="el-GR" dirty="0" smtClean="0">
                <a:solidFill>
                  <a:srgbClr val="FFFF00"/>
                </a:solidFill>
                <a:effectLst/>
                <a:ea typeface="Times New Roman"/>
              </a:rPr>
              <a:t>συμμετοχή</a:t>
            </a:r>
            <a:r>
              <a:rPr lang="el-GR" dirty="0" smtClean="0">
                <a:effectLst/>
                <a:ea typeface="Times New Roman"/>
              </a:rPr>
              <a:t> στο μάθημα και τις καθημερινές εργασίες της τάξης</a:t>
            </a:r>
            <a:endParaRPr lang="el-GR" dirty="0">
              <a:ea typeface="Times New Roman"/>
            </a:endParaRPr>
          </a:p>
          <a:p>
            <a:pPr fontAlgn="base">
              <a:spcAft>
                <a:spcPts val="1800"/>
              </a:spcAft>
            </a:pPr>
            <a:r>
              <a:rPr lang="el-GR" dirty="0" smtClean="0">
                <a:effectLst/>
                <a:ea typeface="Times New Roman"/>
              </a:rPr>
              <a:t>καθημερινή προφορική </a:t>
            </a:r>
            <a:r>
              <a:rPr lang="el-GR" dirty="0" smtClean="0">
                <a:solidFill>
                  <a:srgbClr val="FFFF00"/>
                </a:solidFill>
                <a:effectLst/>
                <a:ea typeface="Times New Roman"/>
              </a:rPr>
              <a:t>επίδοση </a:t>
            </a:r>
            <a:r>
              <a:rPr lang="el-GR" dirty="0" smtClean="0">
                <a:effectLst/>
                <a:ea typeface="Times New Roman"/>
              </a:rPr>
              <a:t>στο μάθημα της ημέρας</a:t>
            </a:r>
            <a:endParaRPr lang="el-GR" dirty="0">
              <a:ea typeface="Times New Roman"/>
            </a:endParaRPr>
          </a:p>
          <a:p>
            <a:pPr fontAlgn="base">
              <a:spcAft>
                <a:spcPts val="1800"/>
              </a:spcAft>
            </a:pPr>
            <a:r>
              <a:rPr lang="el-GR" dirty="0" smtClean="0">
                <a:effectLst/>
                <a:ea typeface="Times New Roman"/>
              </a:rPr>
              <a:t>επίδοση στις γραπτές επαναληπτικές δοκιμασίες</a:t>
            </a:r>
            <a:endParaRPr lang="el-GR" dirty="0">
              <a:ea typeface="Times New Roman"/>
            </a:endParaRPr>
          </a:p>
          <a:p>
            <a:pPr fontAlgn="base">
              <a:spcAft>
                <a:spcPts val="1800"/>
              </a:spcAft>
            </a:pPr>
            <a:r>
              <a:rPr lang="el-GR" dirty="0" smtClean="0">
                <a:solidFill>
                  <a:srgbClr val="FFFF00"/>
                </a:solidFill>
                <a:effectLst/>
                <a:ea typeface="Times New Roman"/>
              </a:rPr>
              <a:t>επιμέλεια</a:t>
            </a:r>
            <a:r>
              <a:rPr lang="el-GR" dirty="0" smtClean="0">
                <a:effectLst/>
                <a:ea typeface="Times New Roman"/>
              </a:rPr>
              <a:t> και </a:t>
            </a:r>
            <a:r>
              <a:rPr lang="el-GR" dirty="0" smtClean="0">
                <a:solidFill>
                  <a:srgbClr val="FFFF00"/>
                </a:solidFill>
                <a:effectLst/>
                <a:ea typeface="Times New Roman"/>
              </a:rPr>
              <a:t>συνέπεια</a:t>
            </a:r>
            <a:r>
              <a:rPr lang="el-GR" dirty="0" smtClean="0">
                <a:effectLst/>
                <a:ea typeface="Times New Roman"/>
              </a:rPr>
              <a:t> στις εργασίες που έχει για το σπίτι</a:t>
            </a:r>
            <a:endParaRPr lang="el-GR" dirty="0">
              <a:ea typeface="Times New Roman"/>
            </a:endParaRPr>
          </a:p>
          <a:p>
            <a:pPr fontAlgn="base">
              <a:spcAft>
                <a:spcPts val="1800"/>
              </a:spcAft>
            </a:pPr>
            <a:r>
              <a:rPr lang="el-GR" dirty="0" smtClean="0">
                <a:effectLst/>
                <a:ea typeface="Times New Roman"/>
              </a:rPr>
              <a:t>συμμετοχή και συμπεριφορά στην </a:t>
            </a:r>
            <a:r>
              <a:rPr lang="el-GR" dirty="0" smtClean="0">
                <a:solidFill>
                  <a:srgbClr val="FFFF00"/>
                </a:solidFill>
                <a:effectLst/>
                <a:ea typeface="Times New Roman"/>
              </a:rPr>
              <a:t>ομάδα</a:t>
            </a:r>
            <a:r>
              <a:rPr lang="el-GR" dirty="0" smtClean="0">
                <a:effectLst/>
                <a:ea typeface="Times New Roman"/>
              </a:rPr>
              <a:t> που ανήκει</a:t>
            </a:r>
            <a:endParaRPr lang="el-GR" dirty="0">
              <a:ea typeface="Times New Roman"/>
            </a:endParaRPr>
          </a:p>
          <a:p>
            <a:pPr fontAlgn="base">
              <a:spcAft>
                <a:spcPts val="1800"/>
              </a:spcAft>
            </a:pPr>
            <a:r>
              <a:rPr lang="el-GR" dirty="0" smtClean="0">
                <a:solidFill>
                  <a:srgbClr val="FFFF00"/>
                </a:solidFill>
                <a:effectLst/>
                <a:ea typeface="Times New Roman"/>
              </a:rPr>
              <a:t>γενική συμπεριφορά</a:t>
            </a:r>
            <a:r>
              <a:rPr lang="el-GR" dirty="0" smtClean="0">
                <a:effectLst/>
                <a:ea typeface="Times New Roman"/>
              </a:rPr>
              <a:t> απέναντι στους συμμαθητές και τους καθηγητές</a:t>
            </a:r>
            <a:endParaRPr lang="el-GR" sz="4400" dirty="0" smtClean="0">
              <a:effectLst/>
              <a:ea typeface="Times New Roman"/>
            </a:endParaRPr>
          </a:p>
          <a:p>
            <a:endParaRPr lang="el-G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>
                <a:solidFill>
                  <a:schemeClr val="accent4">
                    <a:lumMod val="50000"/>
                  </a:schemeClr>
                </a:solidFill>
              </a:rPr>
              <a:t>αξιολόγηση</a:t>
            </a:r>
            <a:endParaRPr lang="el-GR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943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Clr>
                <a:srgbClr val="F3A447"/>
              </a:buClr>
            </a:pPr>
            <a:r>
              <a:rPr lang="el-GR" sz="3200" dirty="0" smtClean="0">
                <a:solidFill>
                  <a:prstClr val="white"/>
                </a:solidFill>
              </a:rPr>
              <a:t>α</a:t>
            </a:r>
            <a:r>
              <a:rPr lang="el-GR" sz="3200" dirty="0">
                <a:solidFill>
                  <a:prstClr val="white"/>
                </a:solidFill>
              </a:rPr>
              <a:t>) </a:t>
            </a:r>
            <a:r>
              <a:rPr lang="el-GR" sz="3200" dirty="0">
                <a:solidFill>
                  <a:srgbClr val="FFFF00"/>
                </a:solidFill>
              </a:rPr>
              <a:t>προειδοποιημένες</a:t>
            </a:r>
            <a:r>
              <a:rPr lang="el-GR" sz="3200" dirty="0">
                <a:solidFill>
                  <a:prstClr val="white"/>
                </a:solidFill>
              </a:rPr>
              <a:t>, αν έπονται μιας </a:t>
            </a:r>
            <a:r>
              <a:rPr lang="el-GR" sz="3200" dirty="0" smtClean="0">
                <a:solidFill>
                  <a:prstClr val="white"/>
                </a:solidFill>
              </a:rPr>
              <a:t>ανακεφαλαίωσης </a:t>
            </a:r>
            <a:r>
              <a:rPr lang="el-GR" sz="3200" dirty="0">
                <a:solidFill>
                  <a:prstClr val="white"/>
                </a:solidFill>
              </a:rPr>
              <a:t>και καλύπτουν ευρύτερη διδακτική ενότητα για την οποία έχουν διατεθεί μέχρι τέσσερις (4) διδακτικές ώρες </a:t>
            </a:r>
            <a:endParaRPr lang="el-GR" sz="3200" dirty="0" smtClean="0">
              <a:solidFill>
                <a:prstClr val="white"/>
              </a:solidFill>
            </a:endParaRPr>
          </a:p>
          <a:p>
            <a:pPr lvl="0">
              <a:buClr>
                <a:srgbClr val="F3A447"/>
              </a:buClr>
            </a:pPr>
            <a:r>
              <a:rPr lang="el-GR" sz="3200" dirty="0" smtClean="0">
                <a:solidFill>
                  <a:prstClr val="white"/>
                </a:solidFill>
              </a:rPr>
              <a:t>β</a:t>
            </a:r>
            <a:r>
              <a:rPr lang="el-GR" sz="3200" dirty="0">
                <a:solidFill>
                  <a:prstClr val="white"/>
                </a:solidFill>
              </a:rPr>
              <a:t>) </a:t>
            </a:r>
            <a:r>
              <a:rPr lang="el-GR" sz="3200" dirty="0">
                <a:solidFill>
                  <a:srgbClr val="FFFF00"/>
                </a:solidFill>
              </a:rPr>
              <a:t>μη προειδοποιημένες</a:t>
            </a:r>
            <a:r>
              <a:rPr lang="el-GR" sz="3200" dirty="0">
                <a:solidFill>
                  <a:prstClr val="white"/>
                </a:solidFill>
              </a:rPr>
              <a:t>, αν καλύπτουν την ύλη που διδάχθηκε στο αμέσως προηγούμενο μάθημα</a:t>
            </a:r>
          </a:p>
          <a:p>
            <a:endParaRPr lang="el-GR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4400" dirty="0" smtClean="0">
                <a:solidFill>
                  <a:schemeClr val="accent4">
                    <a:lumMod val="50000"/>
                  </a:schemeClr>
                </a:solidFill>
              </a:rPr>
              <a:t>Ωριαίες </a:t>
            </a:r>
            <a:r>
              <a:rPr lang="el-GR" sz="4400" dirty="0">
                <a:solidFill>
                  <a:schemeClr val="accent4">
                    <a:lumMod val="50000"/>
                  </a:schemeClr>
                </a:solidFill>
              </a:rPr>
              <a:t>γραπτές δοκιμασίες</a:t>
            </a:r>
            <a:endParaRPr lang="el-GR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13877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217368"/>
          </a:xfrm>
        </p:spPr>
        <p:txBody>
          <a:bodyPr>
            <a:normAutofit fontScale="92500" lnSpcReduction="20000"/>
          </a:bodyPr>
          <a:lstStyle/>
          <a:p>
            <a:pPr lvl="0">
              <a:buClr>
                <a:srgbClr val="F3A447"/>
              </a:buClr>
            </a:pPr>
            <a:r>
              <a:rPr lang="el-GR" sz="2700" dirty="0" smtClean="0">
                <a:solidFill>
                  <a:prstClr val="white"/>
                </a:solidFill>
              </a:rPr>
              <a:t>Στα </a:t>
            </a:r>
            <a:r>
              <a:rPr lang="el-GR" sz="2700" dirty="0">
                <a:solidFill>
                  <a:prstClr val="white"/>
                </a:solidFill>
              </a:rPr>
              <a:t>μαθήματα της </a:t>
            </a:r>
            <a:r>
              <a:rPr lang="el-GR" sz="2700" dirty="0">
                <a:solidFill>
                  <a:srgbClr val="FFFF00"/>
                </a:solidFill>
              </a:rPr>
              <a:t>Ομάδας Α</a:t>
            </a:r>
            <a:r>
              <a:rPr lang="el-GR" sz="2700" dirty="0">
                <a:solidFill>
                  <a:prstClr val="white"/>
                </a:solidFill>
              </a:rPr>
              <a:t>' διενεργείται μόνο </a:t>
            </a:r>
            <a:r>
              <a:rPr lang="el-GR" sz="2700" dirty="0">
                <a:solidFill>
                  <a:srgbClr val="FFFF00"/>
                </a:solidFill>
              </a:rPr>
              <a:t>μια ωριαία γραπτή δοκιμασία</a:t>
            </a:r>
            <a:r>
              <a:rPr lang="el-GR" sz="2700" dirty="0">
                <a:solidFill>
                  <a:prstClr val="white"/>
                </a:solidFill>
              </a:rPr>
              <a:t> </a:t>
            </a:r>
            <a:r>
              <a:rPr lang="el-GR" sz="2700" dirty="0">
                <a:solidFill>
                  <a:srgbClr val="FFFF00"/>
                </a:solidFill>
              </a:rPr>
              <a:t>κατά τη διάρκεια του πρώτου τετραμήνου</a:t>
            </a:r>
            <a:r>
              <a:rPr lang="el-GR" sz="2700" dirty="0">
                <a:solidFill>
                  <a:prstClr val="white"/>
                </a:solidFill>
              </a:rPr>
              <a:t>. </a:t>
            </a:r>
            <a:endParaRPr lang="el-GR" sz="2700" dirty="0" smtClean="0">
              <a:solidFill>
                <a:prstClr val="white"/>
              </a:solidFill>
            </a:endParaRPr>
          </a:p>
          <a:p>
            <a:pPr lvl="0">
              <a:buClr>
                <a:srgbClr val="F3A447"/>
              </a:buClr>
            </a:pPr>
            <a:r>
              <a:rPr lang="el-GR" sz="2700" dirty="0" smtClean="0">
                <a:solidFill>
                  <a:prstClr val="white"/>
                </a:solidFill>
              </a:rPr>
              <a:t>Στα </a:t>
            </a:r>
            <a:r>
              <a:rPr lang="el-GR" sz="2700" dirty="0">
                <a:solidFill>
                  <a:prstClr val="white"/>
                </a:solidFill>
              </a:rPr>
              <a:t>μαθήματα της </a:t>
            </a:r>
            <a:r>
              <a:rPr lang="el-GR" sz="27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Ομάδας Β'</a:t>
            </a:r>
            <a:r>
              <a:rPr lang="el-GR" sz="2700" dirty="0">
                <a:solidFill>
                  <a:prstClr val="white"/>
                </a:solidFill>
              </a:rPr>
              <a:t> διενεργείται </a:t>
            </a:r>
            <a:r>
              <a:rPr lang="el-GR" sz="27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μία ωριαία γραπτή δοκιμασία κατά τη διάρκεια του </a:t>
            </a:r>
            <a:r>
              <a:rPr lang="el-GR" sz="27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πρώτου </a:t>
            </a:r>
            <a:r>
              <a:rPr lang="el-GR" sz="27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τετραμήνου και μία κατά τη διάρκεια του δεύτερου τετραμήνου</a:t>
            </a:r>
            <a:r>
              <a:rPr lang="el-GR" sz="2700" dirty="0">
                <a:solidFill>
                  <a:prstClr val="white"/>
                </a:solidFill>
              </a:rPr>
              <a:t>. Κατά το δεύτερο τετράμηνο ο διδάσκων μάθημα της δεύτερης ομάδας δύναται να επιλέξει, αντί της διεξαγωγής ωριαίας γραπτής δοκιμασίας σε κάποιο τμήμα ή κάποια τμήματα, την ανάθεση μιας </a:t>
            </a:r>
            <a:r>
              <a:rPr lang="el-GR" sz="27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συνθετικής δημιουργικής εργασίας</a:t>
            </a:r>
            <a:r>
              <a:rPr lang="el-GR" sz="2700" dirty="0">
                <a:solidFill>
                  <a:prstClr val="white"/>
                </a:solidFill>
              </a:rPr>
              <a:t> μικρής έκτασης στους μαθητές του τμήματος ή των τμημάτων. </a:t>
            </a:r>
            <a:endParaRPr lang="el-GR" sz="2700" dirty="0" smtClean="0">
              <a:solidFill>
                <a:prstClr val="white"/>
              </a:solidFill>
            </a:endParaRPr>
          </a:p>
          <a:p>
            <a:pPr lvl="0">
              <a:buClr>
                <a:srgbClr val="F3A447"/>
              </a:buClr>
            </a:pPr>
            <a:r>
              <a:rPr lang="el-GR" sz="2700" dirty="0" smtClean="0">
                <a:solidFill>
                  <a:prstClr val="white"/>
                </a:solidFill>
              </a:rPr>
              <a:t>Στα </a:t>
            </a:r>
            <a:r>
              <a:rPr lang="el-GR" sz="2700" dirty="0">
                <a:solidFill>
                  <a:prstClr val="white"/>
                </a:solidFill>
              </a:rPr>
              <a:t>μαθήματα </a:t>
            </a:r>
            <a:r>
              <a:rPr lang="el-GR" sz="2700" dirty="0">
                <a:solidFill>
                  <a:srgbClr val="CCFF66"/>
                </a:solidFill>
              </a:rPr>
              <a:t>της </a:t>
            </a:r>
            <a:r>
              <a:rPr lang="el-GR" sz="2700" dirty="0" smtClean="0">
                <a:solidFill>
                  <a:srgbClr val="CCFF66"/>
                </a:solidFill>
              </a:rPr>
              <a:t>Ομάδας Γ΄δεν </a:t>
            </a:r>
            <a:r>
              <a:rPr lang="el-GR" sz="2700" dirty="0">
                <a:solidFill>
                  <a:srgbClr val="CCFF66"/>
                </a:solidFill>
              </a:rPr>
              <a:t>διενεργείται καμιά ωριαία γραπτή </a:t>
            </a:r>
            <a:r>
              <a:rPr lang="el-GR" sz="2700" dirty="0" smtClean="0">
                <a:solidFill>
                  <a:srgbClr val="CCFF66"/>
                </a:solidFill>
              </a:rPr>
              <a:t>δοκιμασία</a:t>
            </a:r>
            <a:r>
              <a:rPr lang="en-US" sz="2700" dirty="0" smtClean="0">
                <a:solidFill>
                  <a:srgbClr val="CCFF66"/>
                </a:solidFill>
              </a:rPr>
              <a:t>.</a:t>
            </a:r>
            <a:endParaRPr lang="el-GR" sz="2700" dirty="0" smtClean="0">
              <a:solidFill>
                <a:srgbClr val="CCFF66"/>
              </a:solidFill>
            </a:endParaRPr>
          </a:p>
          <a:p>
            <a:pPr lvl="0" algn="r">
              <a:buClr>
                <a:srgbClr val="F3A447"/>
              </a:buClr>
            </a:pPr>
            <a:r>
              <a:rPr lang="el-GR" sz="2000" spc="-100" dirty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chemeClr val="accent4">
                    <a:lumMod val="50000"/>
                  </a:schemeClr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ea typeface="+mj-ea"/>
                <a:cs typeface="+mj-cs"/>
              </a:rPr>
              <a:t>Άρθρο 5</a:t>
            </a:r>
            <a:endParaRPr lang="el-GR" sz="2400" dirty="0">
              <a:solidFill>
                <a:schemeClr val="accent4">
                  <a:lumMod val="50000"/>
                </a:schemeClr>
              </a:solidFill>
            </a:endParaRPr>
          </a:p>
          <a:p>
            <a:endParaRPr lang="el-G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>
                <a:solidFill>
                  <a:schemeClr val="accent4">
                    <a:lumMod val="50000"/>
                  </a:schemeClr>
                </a:solidFill>
              </a:rPr>
              <a:t>Γραπτές δοκιμασίες</a:t>
            </a:r>
            <a:endParaRPr lang="el-GR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30484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Οι </a:t>
            </a:r>
            <a:r>
              <a:rPr lang="el-GR" dirty="0"/>
              <a:t>ωριαίες γραπτές δοκιμασίες πραγματοποιούνται με τον παρακάτω περιορισμό: </a:t>
            </a:r>
            <a:endParaRPr lang="el-GR" dirty="0" smtClean="0"/>
          </a:p>
          <a:p>
            <a:r>
              <a:rPr lang="el-GR" dirty="0" smtClean="0"/>
              <a:t>κάθε </a:t>
            </a:r>
            <a:r>
              <a:rPr lang="el-GR" dirty="0"/>
              <a:t>τμήμα μπορεί να εξετάζεται με ωριαία γραπτή δοκιμασία μόνο σε </a:t>
            </a:r>
            <a:r>
              <a:rPr lang="el-GR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ένα (1) μάθημα την ημέρα </a:t>
            </a:r>
            <a:r>
              <a:rPr lang="el-GR" dirty="0"/>
              <a:t>και μέχρι σε </a:t>
            </a:r>
            <a:r>
              <a:rPr lang="el-GR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τρία (3) το πολύ μαθήματα την εβδομάδα</a:t>
            </a:r>
            <a:r>
              <a:rPr lang="el-GR" dirty="0"/>
              <a:t>. </a:t>
            </a:r>
            <a:endParaRPr lang="el-GR" dirty="0" smtClean="0">
              <a:solidFill>
                <a:prstClr val="white"/>
              </a:solidFill>
            </a:endParaRPr>
          </a:p>
          <a:p>
            <a:pPr lvl="0">
              <a:buClr>
                <a:srgbClr val="F3A447"/>
              </a:buClr>
            </a:pPr>
            <a:r>
              <a:rPr lang="el-GR" dirty="0" smtClean="0">
                <a:solidFill>
                  <a:prstClr val="white"/>
                </a:solidFill>
              </a:rPr>
              <a:t>Οι σύντομες γραπτές δοκιμασίες δεν </a:t>
            </a:r>
            <a:r>
              <a:rPr lang="el-GR" dirty="0">
                <a:solidFill>
                  <a:prstClr val="white"/>
                </a:solidFill>
              </a:rPr>
              <a:t>υπερβαίνουν τις τρεις (3) ανά μάθημα για κάθε τετράμηνο, </a:t>
            </a:r>
            <a:endParaRPr lang="el-GR" dirty="0" smtClean="0">
              <a:solidFill>
                <a:prstClr val="white"/>
              </a:solidFill>
            </a:endParaRPr>
          </a:p>
          <a:p>
            <a:pPr lvl="0">
              <a:buClr>
                <a:srgbClr val="F3A447"/>
              </a:buClr>
            </a:pPr>
            <a:r>
              <a:rPr lang="el-GR" dirty="0" smtClean="0">
                <a:solidFill>
                  <a:prstClr val="white"/>
                </a:solidFill>
              </a:rPr>
              <a:t>διαρκούν </a:t>
            </a:r>
            <a:r>
              <a:rPr lang="el-GR" dirty="0">
                <a:solidFill>
                  <a:prstClr val="white"/>
                </a:solidFill>
              </a:rPr>
              <a:t>το πολύ δέκα (10) λεπτά</a:t>
            </a:r>
            <a:r>
              <a:rPr lang="el-GR" dirty="0" smtClean="0">
                <a:solidFill>
                  <a:prstClr val="white"/>
                </a:solidFill>
              </a:rPr>
              <a:t>,</a:t>
            </a:r>
          </a:p>
          <a:p>
            <a:pPr lvl="0">
              <a:buClr>
                <a:srgbClr val="F3A447"/>
              </a:buClr>
            </a:pPr>
            <a:r>
              <a:rPr lang="el-GR" dirty="0" smtClean="0">
                <a:solidFill>
                  <a:prstClr val="white"/>
                </a:solidFill>
              </a:rPr>
              <a:t>τα </a:t>
            </a:r>
            <a:r>
              <a:rPr lang="el-GR" dirty="0">
                <a:solidFill>
                  <a:prstClr val="white"/>
                </a:solidFill>
              </a:rPr>
              <a:t>ερωτήματα αναφέρονται στο αμέσως προηγούμενο μάθημα και έχουν ελεγχθεί ότι είναι δυνατόν να απαντηθούν εντός του διαθέσιμου χρόνου.</a:t>
            </a:r>
          </a:p>
          <a:p>
            <a:endParaRPr lang="el-G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>
                <a:solidFill>
                  <a:schemeClr val="accent4">
                    <a:lumMod val="50000"/>
                  </a:schemeClr>
                </a:solidFill>
              </a:rPr>
              <a:t>Συχνότητα γραπτών δοκιμασιών</a:t>
            </a:r>
            <a:endParaRPr lang="el-GR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318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4953876"/>
              </p:ext>
            </p:extLst>
          </p:nvPr>
        </p:nvGraphicFramePr>
        <p:xfrm>
          <a:off x="457200" y="692696"/>
          <a:ext cx="8229600" cy="5403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3239852" y="2981139"/>
            <a:ext cx="2952328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solidFill>
                  <a:srgbClr val="FFFF00"/>
                </a:solidFill>
              </a:rPr>
              <a:t>Φορείς / Κοινωνία</a:t>
            </a:r>
            <a:endParaRPr lang="el-GR" sz="2400" b="1" dirty="0">
              <a:solidFill>
                <a:srgbClr val="FFFF00"/>
              </a:solidFill>
            </a:endParaRPr>
          </a:p>
        </p:txBody>
      </p:sp>
      <p:sp>
        <p:nvSpPr>
          <p:cNvPr id="5" name="Up-Down Arrow 4"/>
          <p:cNvSpPr/>
          <p:nvPr/>
        </p:nvSpPr>
        <p:spPr>
          <a:xfrm>
            <a:off x="4427984" y="2420888"/>
            <a:ext cx="288032" cy="432048"/>
          </a:xfrm>
          <a:prstGeom prst="upDown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Up-Down Arrow 5"/>
          <p:cNvSpPr/>
          <p:nvPr/>
        </p:nvSpPr>
        <p:spPr>
          <a:xfrm rot="2535573">
            <a:off x="2555776" y="3861048"/>
            <a:ext cx="288032" cy="432048"/>
          </a:xfrm>
          <a:prstGeom prst="upDown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Up-Down Arrow 6"/>
          <p:cNvSpPr/>
          <p:nvPr/>
        </p:nvSpPr>
        <p:spPr>
          <a:xfrm rot="18895841">
            <a:off x="6372200" y="3901755"/>
            <a:ext cx="288032" cy="432048"/>
          </a:xfrm>
          <a:prstGeom prst="upDown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47435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Έως </a:t>
            </a:r>
            <a:r>
              <a:rPr lang="el-GR" dirty="0" smtClean="0">
                <a:solidFill>
                  <a:srgbClr val="FFFF00"/>
                </a:solidFill>
              </a:rPr>
              <a:t>64 αδικαιολόγητες</a:t>
            </a:r>
          </a:p>
          <a:p>
            <a:r>
              <a:rPr lang="el-GR" dirty="0" smtClean="0"/>
              <a:t>Συνολικά </a:t>
            </a:r>
            <a:r>
              <a:rPr lang="el-GR" dirty="0" smtClean="0">
                <a:solidFill>
                  <a:srgbClr val="FFFF00"/>
                </a:solidFill>
              </a:rPr>
              <a:t>114 απουσίες</a:t>
            </a:r>
          </a:p>
          <a:p>
            <a:r>
              <a:rPr lang="el-GR" sz="2000" dirty="0">
                <a:solidFill>
                  <a:prstClr val="white"/>
                </a:solidFill>
              </a:rPr>
              <a:t>Κατ’ εξαίρεση ο Σύλλογος των διδασκόντων κάθε σχολικής μονάδας με ειδική πράξη του χαρακτηρίζει επαρκή τη φοίτηση μαθητή, ο οποίος σημείωσε </a:t>
            </a:r>
            <a:r>
              <a:rPr lang="el-GR" sz="2000" dirty="0" smtClean="0">
                <a:solidFill>
                  <a:prstClr val="white"/>
                </a:solidFill>
              </a:rPr>
              <a:t>περισσότερες </a:t>
            </a:r>
            <a:r>
              <a:rPr lang="el-GR" sz="2000" dirty="0">
                <a:solidFill>
                  <a:prstClr val="white"/>
                </a:solidFill>
              </a:rPr>
              <a:t>από εκατόν δεκατέσσερις (114) απουσίες και όχι πέρα </a:t>
            </a:r>
            <a:r>
              <a:rPr lang="el-GR" sz="2000" dirty="0">
                <a:solidFill>
                  <a:srgbClr val="FFFF00"/>
                </a:solidFill>
              </a:rPr>
              <a:t>των εκατόν εξήντα τεσσάρων (164)</a:t>
            </a:r>
            <a:r>
              <a:rPr lang="el-GR" sz="2000" dirty="0">
                <a:solidFill>
                  <a:prstClr val="white"/>
                </a:solidFill>
              </a:rPr>
              <a:t>, με την </a:t>
            </a:r>
            <a:r>
              <a:rPr lang="el-GR" sz="2000" dirty="0" smtClean="0">
                <a:solidFill>
                  <a:prstClr val="white"/>
                </a:solidFill>
              </a:rPr>
              <a:t>προϋπόθεση </a:t>
            </a:r>
            <a:r>
              <a:rPr lang="el-GR" sz="2000" dirty="0">
                <a:solidFill>
                  <a:prstClr val="white"/>
                </a:solidFill>
              </a:rPr>
              <a:t>ότι όλες οι απουσίες του οι πάνω από τις εξήντα τέσσερις (64) είναι </a:t>
            </a:r>
            <a:r>
              <a:rPr lang="el-GR" sz="2000" dirty="0">
                <a:solidFill>
                  <a:srgbClr val="FFFF00"/>
                </a:solidFill>
              </a:rPr>
              <a:t>δικαιολογημένες ή οφείλονται σε ασθένεια </a:t>
            </a:r>
            <a:r>
              <a:rPr lang="el-GR" sz="2000" dirty="0">
                <a:solidFill>
                  <a:prstClr val="white"/>
                </a:solidFill>
              </a:rPr>
              <a:t>που </a:t>
            </a:r>
            <a:r>
              <a:rPr lang="el-GR" sz="2000" dirty="0" smtClean="0">
                <a:solidFill>
                  <a:prstClr val="white"/>
                </a:solidFill>
              </a:rPr>
              <a:t>βεβαιώνεται </a:t>
            </a:r>
            <a:r>
              <a:rPr lang="el-GR" sz="1400" dirty="0" smtClean="0">
                <a:solidFill>
                  <a:prstClr val="white"/>
                </a:solidFill>
              </a:rPr>
              <a:t>(άρθρο </a:t>
            </a:r>
            <a:r>
              <a:rPr lang="el-GR" sz="1400" dirty="0">
                <a:solidFill>
                  <a:prstClr val="white"/>
                </a:solidFill>
              </a:rPr>
              <a:t>3 παρ. 3 του π.δ/τος 485/1983 (Α΄ 184</a:t>
            </a:r>
            <a:r>
              <a:rPr lang="el-GR" sz="1000" dirty="0" smtClean="0">
                <a:solidFill>
                  <a:prstClr val="white"/>
                </a:solidFill>
              </a:rPr>
              <a:t>) </a:t>
            </a:r>
            <a:r>
              <a:rPr lang="el-GR" sz="2000" dirty="0" smtClean="0">
                <a:solidFill>
                  <a:prstClr val="white"/>
                </a:solidFill>
              </a:rPr>
              <a:t>, </a:t>
            </a:r>
            <a:r>
              <a:rPr lang="el-GR" sz="2000" dirty="0">
                <a:solidFill>
                  <a:prstClr val="white"/>
                </a:solidFill>
              </a:rPr>
              <a:t>η </a:t>
            </a:r>
            <a:r>
              <a:rPr lang="el-GR" sz="2000" dirty="0" smtClean="0">
                <a:solidFill>
                  <a:prstClr val="white"/>
                </a:solidFill>
              </a:rPr>
              <a:t>επίδοσή του </a:t>
            </a:r>
            <a:r>
              <a:rPr lang="el-GR" sz="2000" dirty="0">
                <a:solidFill>
                  <a:prstClr val="white"/>
                </a:solidFill>
              </a:rPr>
              <a:t>κρίνεται ιδιαίτερα ικανοποιητική, με την έννοια ότι ο Γενικός Μέσος Όρος της προφορικής βαθμολογίας, που προκύπτει </a:t>
            </a:r>
            <a:r>
              <a:rPr lang="el-GR" sz="2000" dirty="0" smtClean="0">
                <a:solidFill>
                  <a:prstClr val="white"/>
                </a:solidFill>
              </a:rPr>
              <a:t>είναι </a:t>
            </a:r>
            <a:r>
              <a:rPr lang="el-GR" sz="2000" dirty="0">
                <a:solidFill>
                  <a:prstClr val="white"/>
                </a:solidFill>
              </a:rPr>
              <a:t>τουλάχιστον </a:t>
            </a:r>
            <a:r>
              <a:rPr lang="el-GR" sz="2000" dirty="0" smtClean="0">
                <a:solidFill>
                  <a:srgbClr val="FFFF00"/>
                </a:solidFill>
              </a:rPr>
              <a:t>δεκαπέντε </a:t>
            </a:r>
            <a:r>
              <a:rPr lang="el-GR" sz="2000" dirty="0">
                <a:solidFill>
                  <a:srgbClr val="FFFF00"/>
                </a:solidFill>
              </a:rPr>
              <a:t>(15)</a:t>
            </a:r>
            <a:r>
              <a:rPr lang="el-GR" sz="2000" dirty="0">
                <a:solidFill>
                  <a:prstClr val="white"/>
                </a:solidFill>
              </a:rPr>
              <a:t> και η διαγωγή του είναι </a:t>
            </a:r>
            <a:r>
              <a:rPr lang="el-GR" sz="2000" dirty="0">
                <a:solidFill>
                  <a:srgbClr val="FFFF00"/>
                </a:solidFill>
              </a:rPr>
              <a:t>κοσμιότατη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>
                <a:solidFill>
                  <a:schemeClr val="accent4">
                    <a:lumMod val="50000"/>
                  </a:schemeClr>
                </a:solidFill>
              </a:rPr>
              <a:t>Απουσίες</a:t>
            </a:r>
            <a:endParaRPr lang="el-GR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286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72000"/>
          </a:xfrm>
        </p:spPr>
        <p:txBody>
          <a:bodyPr>
            <a:normAutofit lnSpcReduction="10000"/>
          </a:bodyPr>
          <a:lstStyle/>
          <a:p>
            <a:r>
              <a:rPr lang="el-GR" dirty="0" smtClean="0">
                <a:solidFill>
                  <a:srgbClr val="FFFF00"/>
                </a:solidFill>
              </a:rPr>
              <a:t>Ενημερώνετε</a:t>
            </a:r>
            <a:r>
              <a:rPr lang="el-GR" dirty="0" smtClean="0"/>
              <a:t> το σχολείο στην περίπτωση </a:t>
            </a:r>
            <a:r>
              <a:rPr lang="el-GR" dirty="0" smtClean="0">
                <a:solidFill>
                  <a:srgbClr val="FFFF00"/>
                </a:solidFill>
              </a:rPr>
              <a:t>αργοπορίας</a:t>
            </a:r>
            <a:r>
              <a:rPr lang="el-GR" dirty="0" smtClean="0"/>
              <a:t> του μαθητή. Ο μαθητής σε αυτήν την περίπτωση θα γίνει δεκτός μόνο αν δοθεί </a:t>
            </a:r>
            <a:r>
              <a:rPr lang="el-GR" dirty="0" smtClean="0">
                <a:solidFill>
                  <a:srgbClr val="FFFF00"/>
                </a:solidFill>
              </a:rPr>
              <a:t>άδεια</a:t>
            </a:r>
            <a:r>
              <a:rPr lang="el-GR" dirty="0" smtClean="0"/>
              <a:t> από τη Διεύθυνση του σχολείου. </a:t>
            </a:r>
          </a:p>
          <a:p>
            <a:r>
              <a:rPr lang="el-GR" dirty="0" smtClean="0">
                <a:solidFill>
                  <a:srgbClr val="FFFF00"/>
                </a:solidFill>
              </a:rPr>
              <a:t>Επαναλαμβανόμενη</a:t>
            </a:r>
            <a:r>
              <a:rPr lang="el-GR" dirty="0" smtClean="0"/>
              <a:t> αργοπορία το πρωί θα τιμωρείται με </a:t>
            </a:r>
            <a:r>
              <a:rPr lang="el-GR" dirty="0" smtClean="0">
                <a:solidFill>
                  <a:srgbClr val="FFFF00"/>
                </a:solidFill>
              </a:rPr>
              <a:t>απουσία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  <a:endParaRPr lang="el-GR" dirty="0" smtClean="0">
              <a:solidFill>
                <a:srgbClr val="FFFF00"/>
              </a:solidFill>
            </a:endParaRPr>
          </a:p>
          <a:p>
            <a:r>
              <a:rPr lang="el-GR" dirty="0" smtClean="0"/>
              <a:t>Για την </a:t>
            </a:r>
            <a:r>
              <a:rPr lang="el-GR" dirty="0" smtClean="0">
                <a:solidFill>
                  <a:srgbClr val="FFFF00"/>
                </a:solidFill>
              </a:rPr>
              <a:t>ενδιάμεση</a:t>
            </a:r>
            <a:r>
              <a:rPr lang="el-GR" dirty="0" smtClean="0"/>
              <a:t> απουσία του μαθητή πρέπει να προηγηθεί συννενόηση με το σχολείο</a:t>
            </a:r>
            <a:r>
              <a:rPr lang="en-US" dirty="0" smtClean="0"/>
              <a:t>.</a:t>
            </a:r>
            <a:endParaRPr lang="el-GR" dirty="0" smtClean="0"/>
          </a:p>
          <a:p>
            <a:r>
              <a:rPr lang="el-GR" dirty="0" smtClean="0">
                <a:solidFill>
                  <a:srgbClr val="FFFF00"/>
                </a:solidFill>
              </a:rPr>
              <a:t>Δικαιολόγηση</a:t>
            </a:r>
            <a:r>
              <a:rPr lang="el-GR" dirty="0" smtClean="0"/>
              <a:t> απουσιών εντός 10 ημερών (</a:t>
            </a:r>
            <a:r>
              <a:rPr lang="en-US" dirty="0" smtClean="0"/>
              <a:t>max. 64).</a:t>
            </a:r>
            <a:endParaRPr lang="el-GR" dirty="0" smtClean="0"/>
          </a:p>
          <a:p>
            <a:r>
              <a:rPr lang="el-GR" dirty="0" smtClean="0"/>
              <a:t>Έχετε άμεσα διαθέσιμο τον </a:t>
            </a:r>
            <a:r>
              <a:rPr lang="el-GR" dirty="0" smtClean="0">
                <a:solidFill>
                  <a:srgbClr val="FFFF00"/>
                </a:solidFill>
              </a:rPr>
              <a:t>αριθμό τηλεφώνου </a:t>
            </a:r>
            <a:r>
              <a:rPr lang="el-GR" dirty="0" smtClean="0"/>
              <a:t>του σχολείου: </a:t>
            </a:r>
            <a:r>
              <a:rPr lang="el-GR" dirty="0" smtClean="0">
                <a:solidFill>
                  <a:srgbClr val="66FFFF"/>
                </a:solidFill>
              </a:rPr>
              <a:t>23430 24821 / 22757</a:t>
            </a:r>
            <a:r>
              <a:rPr lang="en-US" dirty="0" smtClean="0">
                <a:solidFill>
                  <a:srgbClr val="66FFFF"/>
                </a:solidFill>
              </a:rPr>
              <a:t>.</a:t>
            </a:r>
            <a:endParaRPr lang="el-GR" dirty="0" smtClean="0">
              <a:solidFill>
                <a:srgbClr val="66FFFF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>
                <a:solidFill>
                  <a:schemeClr val="accent4">
                    <a:lumMod val="50000"/>
                  </a:schemeClr>
                </a:solidFill>
              </a:rPr>
              <a:t>Δικαιολόγηση απουσιών</a:t>
            </a:r>
            <a:endParaRPr lang="el-GR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2898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lnSpcReduction="10000"/>
          </a:bodyPr>
          <a:lstStyle/>
          <a:p>
            <a:r>
              <a:rPr lang="el-GR" sz="3200" dirty="0">
                <a:solidFill>
                  <a:srgbClr val="FFFF00"/>
                </a:solidFill>
              </a:rPr>
              <a:t>Ασφάλεια</a:t>
            </a:r>
          </a:p>
          <a:p>
            <a:r>
              <a:rPr lang="el-GR" sz="3200" dirty="0" smtClean="0">
                <a:solidFill>
                  <a:srgbClr val="FFFF00"/>
                </a:solidFill>
              </a:rPr>
              <a:t>Επίδοση</a:t>
            </a:r>
            <a:r>
              <a:rPr lang="el-GR" sz="3200" dirty="0" smtClean="0"/>
              <a:t> στα μαθήματα</a:t>
            </a:r>
          </a:p>
          <a:p>
            <a:r>
              <a:rPr lang="el-GR" sz="3200" dirty="0" smtClean="0">
                <a:solidFill>
                  <a:srgbClr val="FFFF00"/>
                </a:solidFill>
              </a:rPr>
              <a:t>Συμπεριφορά</a:t>
            </a:r>
            <a:r>
              <a:rPr lang="el-GR" sz="3200" dirty="0" smtClean="0"/>
              <a:t>: συνέπεια, ευγένεια, σεβασμός</a:t>
            </a:r>
          </a:p>
          <a:p>
            <a:r>
              <a:rPr lang="el-GR" sz="3200" dirty="0" smtClean="0"/>
              <a:t>Καλλιέργεια </a:t>
            </a:r>
            <a:r>
              <a:rPr lang="el-GR" sz="3200" dirty="0" smtClean="0">
                <a:solidFill>
                  <a:srgbClr val="FFFF00"/>
                </a:solidFill>
              </a:rPr>
              <a:t>κριτικής</a:t>
            </a:r>
            <a:r>
              <a:rPr lang="el-GR" sz="3200" dirty="0" smtClean="0"/>
              <a:t> </a:t>
            </a:r>
            <a:r>
              <a:rPr lang="el-GR" sz="3200" dirty="0" smtClean="0">
                <a:solidFill>
                  <a:srgbClr val="FFFF00"/>
                </a:solidFill>
              </a:rPr>
              <a:t>σκέψης</a:t>
            </a:r>
          </a:p>
          <a:p>
            <a:r>
              <a:rPr lang="el-GR" sz="3200" dirty="0" smtClean="0"/>
              <a:t>Ανάληψη </a:t>
            </a:r>
            <a:r>
              <a:rPr lang="el-GR" sz="3200" dirty="0" smtClean="0">
                <a:solidFill>
                  <a:srgbClr val="FFFF00"/>
                </a:solidFill>
              </a:rPr>
              <a:t>ευθυνών</a:t>
            </a:r>
          </a:p>
          <a:p>
            <a:r>
              <a:rPr lang="el-GR" sz="3200" dirty="0" smtClean="0"/>
              <a:t>Εμπλοκή και </a:t>
            </a:r>
            <a:r>
              <a:rPr lang="el-GR" sz="3200" dirty="0" smtClean="0">
                <a:solidFill>
                  <a:srgbClr val="FFFF00"/>
                </a:solidFill>
              </a:rPr>
              <a:t>συμμετοχή</a:t>
            </a:r>
            <a:r>
              <a:rPr lang="el-GR" sz="3200" dirty="0" smtClean="0"/>
              <a:t> στις δραστηριότητες</a:t>
            </a:r>
          </a:p>
          <a:p>
            <a:r>
              <a:rPr lang="el-GR" sz="3200" dirty="0" smtClean="0">
                <a:solidFill>
                  <a:srgbClr val="FFFF00"/>
                </a:solidFill>
              </a:rPr>
              <a:t>Συνεργατικό</a:t>
            </a:r>
            <a:r>
              <a:rPr lang="el-GR" sz="3200" dirty="0" smtClean="0"/>
              <a:t> και ομαδικό πνεύμα</a:t>
            </a:r>
          </a:p>
          <a:p>
            <a:r>
              <a:rPr lang="el-GR" sz="3200" dirty="0" smtClean="0">
                <a:solidFill>
                  <a:srgbClr val="FFFF00"/>
                </a:solidFill>
              </a:rPr>
              <a:t>Ψυχική</a:t>
            </a:r>
            <a:r>
              <a:rPr lang="el-GR" sz="3200" dirty="0" smtClean="0"/>
              <a:t> υγεία</a:t>
            </a:r>
          </a:p>
          <a:p>
            <a:r>
              <a:rPr lang="el-GR" sz="3200" dirty="0" smtClean="0">
                <a:solidFill>
                  <a:srgbClr val="FFFF00"/>
                </a:solidFill>
              </a:rPr>
              <a:t>Αγάπη</a:t>
            </a:r>
            <a:r>
              <a:rPr lang="el-GR" sz="3200" dirty="0" smtClean="0"/>
              <a:t> για το σχολείο και τη μάθηση</a:t>
            </a:r>
          </a:p>
          <a:p>
            <a:endParaRPr lang="el-GR" dirty="0" smtClean="0"/>
          </a:p>
          <a:p>
            <a:endParaRPr lang="el-G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00336"/>
          </a:xfrm>
        </p:spPr>
        <p:txBody>
          <a:bodyPr/>
          <a:lstStyle/>
          <a:p>
            <a:pPr algn="ctr"/>
            <a:r>
              <a:rPr lang="el-GR" dirty="0" smtClean="0">
                <a:solidFill>
                  <a:schemeClr val="accent4">
                    <a:lumMod val="50000"/>
                  </a:schemeClr>
                </a:solidFill>
              </a:rPr>
              <a:t>Προτεραιότητες</a:t>
            </a:r>
            <a:endParaRPr lang="el-GR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856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>
              <a:spcAft>
                <a:spcPts val="1800"/>
              </a:spcAft>
            </a:pPr>
            <a:r>
              <a:rPr lang="el-GR" dirty="0">
                <a:ea typeface="Times New Roman"/>
              </a:rPr>
              <a:t>Η συμπεριφορά των μαθητών και των μαθητριών πρέπει να είναι ευγενική και όχι </a:t>
            </a:r>
            <a:r>
              <a:rPr lang="el-GR" dirty="0" smtClean="0">
                <a:ea typeface="Times New Roman"/>
              </a:rPr>
              <a:t>βίαιη.</a:t>
            </a:r>
            <a:r>
              <a:rPr lang="el-GR" dirty="0">
                <a:ea typeface="Times New Roman"/>
              </a:rPr>
              <a:t> </a:t>
            </a:r>
            <a:r>
              <a:rPr lang="el-GR" dirty="0">
                <a:solidFill>
                  <a:schemeClr val="tx2">
                    <a:lumMod val="50000"/>
                  </a:schemeClr>
                </a:solidFill>
                <a:ea typeface="Times New Roman"/>
              </a:rPr>
              <a:t>Λεκτική και σωματική βία</a:t>
            </a:r>
            <a:r>
              <a:rPr lang="el-GR" dirty="0">
                <a:ea typeface="Times New Roman"/>
              </a:rPr>
              <a:t> απαγορεύεται κάτω από οποιεσδήποτε συνθήκες και αποτελεί λόγο </a:t>
            </a:r>
            <a:r>
              <a:rPr lang="el-GR" dirty="0" smtClean="0">
                <a:ea typeface="Times New Roman"/>
              </a:rPr>
              <a:t>τιμωρίας.</a:t>
            </a:r>
            <a:r>
              <a:rPr lang="el-GR" dirty="0">
                <a:ea typeface="Times New Roman"/>
              </a:rPr>
              <a:t> </a:t>
            </a:r>
            <a:endParaRPr lang="el-GR" dirty="0" smtClean="0">
              <a:ea typeface="Times New Roman"/>
            </a:endParaRPr>
          </a:p>
          <a:p>
            <a:pPr fontAlgn="base">
              <a:spcAft>
                <a:spcPts val="1800"/>
              </a:spcAft>
            </a:pPr>
            <a:r>
              <a:rPr lang="el-GR" dirty="0" smtClean="0">
                <a:ea typeface="Times New Roman"/>
              </a:rPr>
              <a:t>Κατά </a:t>
            </a:r>
            <a:r>
              <a:rPr lang="el-GR" dirty="0">
                <a:ea typeface="Times New Roman"/>
              </a:rPr>
              <a:t>τη διάρκεια των μαθημάτων οι μαθητές δεν σηκώνονται όρθιοι, δεν συνομιλούν, δεν προκαλούν άσκοπα </a:t>
            </a:r>
            <a:r>
              <a:rPr lang="el-GR" dirty="0">
                <a:solidFill>
                  <a:schemeClr val="tx2">
                    <a:lumMod val="50000"/>
                  </a:schemeClr>
                </a:solidFill>
                <a:ea typeface="Times New Roman"/>
              </a:rPr>
              <a:t>φασαρία</a:t>
            </a:r>
            <a:r>
              <a:rPr lang="el-GR" dirty="0">
                <a:ea typeface="Times New Roman"/>
              </a:rPr>
              <a:t>.</a:t>
            </a:r>
            <a:endParaRPr lang="el-GR" sz="4400" dirty="0">
              <a:ea typeface="Times New Roman"/>
            </a:endParaRPr>
          </a:p>
          <a:p>
            <a:pPr fontAlgn="base">
              <a:spcAft>
                <a:spcPts val="1800"/>
              </a:spcAft>
            </a:pPr>
            <a:r>
              <a:rPr lang="el-GR" dirty="0" smtClean="0">
                <a:ea typeface="Times New Roman"/>
              </a:rPr>
              <a:t>Καλή</a:t>
            </a:r>
            <a:r>
              <a:rPr lang="el-GR" dirty="0">
                <a:ea typeface="Times New Roman"/>
              </a:rPr>
              <a:t>, </a:t>
            </a:r>
            <a:r>
              <a:rPr lang="el-GR" dirty="0" smtClean="0">
                <a:ea typeface="Times New Roman"/>
              </a:rPr>
              <a:t>ευπρεπής </a:t>
            </a:r>
            <a:r>
              <a:rPr lang="el-GR" dirty="0">
                <a:ea typeface="Times New Roman"/>
              </a:rPr>
              <a:t>και καθαρή 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Times New Roman"/>
              </a:rPr>
              <a:t>εμφάνιση</a:t>
            </a:r>
            <a:r>
              <a:rPr lang="el-GR" dirty="0">
                <a:solidFill>
                  <a:schemeClr val="tx2">
                    <a:lumMod val="50000"/>
                  </a:schemeClr>
                </a:solidFill>
                <a:ea typeface="Times New Roman"/>
              </a:rPr>
              <a:t>. </a:t>
            </a:r>
            <a:endParaRPr lang="el-GR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>
                <a:solidFill>
                  <a:schemeClr val="accent4">
                    <a:lumMod val="50000"/>
                  </a:schemeClr>
                </a:solidFill>
              </a:rPr>
              <a:t>Συμπεριφορά</a:t>
            </a:r>
            <a:endParaRPr lang="el-GR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14272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8435280" cy="4683224"/>
          </a:xfrm>
        </p:spPr>
        <p:txBody>
          <a:bodyPr>
            <a:normAutofit fontScale="92500"/>
          </a:bodyPr>
          <a:lstStyle/>
          <a:p>
            <a:r>
              <a:rPr lang="el-GR" sz="3200" dirty="0">
                <a:solidFill>
                  <a:srgbClr val="FFFF00"/>
                </a:solidFill>
              </a:rPr>
              <a:t>Δ</a:t>
            </a:r>
            <a:r>
              <a:rPr lang="el-GR" sz="3200" dirty="0" smtClean="0">
                <a:solidFill>
                  <a:srgbClr val="FFFF00"/>
                </a:solidFill>
              </a:rPr>
              <a:t>ιαβάστε</a:t>
            </a:r>
            <a:r>
              <a:rPr lang="el-GR" sz="3200" dirty="0" smtClean="0"/>
              <a:t> και </a:t>
            </a:r>
            <a:r>
              <a:rPr lang="el-GR" sz="3200" dirty="0" smtClean="0">
                <a:solidFill>
                  <a:srgbClr val="FFFF00"/>
                </a:solidFill>
              </a:rPr>
              <a:t>συζητήστε</a:t>
            </a:r>
            <a:r>
              <a:rPr lang="el-GR" sz="3200" dirty="0" smtClean="0"/>
              <a:t> τον κανονισμό του σχολείου με το παιδί σας</a:t>
            </a:r>
          </a:p>
          <a:p>
            <a:r>
              <a:rPr lang="el-GR" sz="3200" dirty="0" smtClean="0"/>
              <a:t>Αποτελέστε </a:t>
            </a:r>
            <a:r>
              <a:rPr lang="el-GR" sz="3200" dirty="0" smtClean="0">
                <a:solidFill>
                  <a:srgbClr val="FFFF00"/>
                </a:solidFill>
              </a:rPr>
              <a:t>πρότυπο</a:t>
            </a:r>
            <a:r>
              <a:rPr lang="el-GR" sz="3200" dirty="0" smtClean="0"/>
              <a:t> για το παιδί σας</a:t>
            </a:r>
          </a:p>
          <a:p>
            <a:r>
              <a:rPr lang="el-GR" sz="3200" dirty="0" smtClean="0"/>
              <a:t>Βάλτε </a:t>
            </a:r>
            <a:r>
              <a:rPr lang="el-GR" sz="3200" dirty="0" smtClean="0">
                <a:solidFill>
                  <a:srgbClr val="FFFF00"/>
                </a:solidFill>
              </a:rPr>
              <a:t>όρια</a:t>
            </a:r>
            <a:r>
              <a:rPr lang="el-GR" sz="3200" dirty="0" smtClean="0"/>
              <a:t> και επιμένετε σε αυτά</a:t>
            </a:r>
          </a:p>
          <a:p>
            <a:r>
              <a:rPr lang="el-GR" sz="3200" dirty="0" smtClean="0">
                <a:solidFill>
                  <a:srgbClr val="FFFF00"/>
                </a:solidFill>
              </a:rPr>
              <a:t>Επιβραβεύστε</a:t>
            </a:r>
            <a:r>
              <a:rPr lang="el-GR" sz="3200" dirty="0" smtClean="0"/>
              <a:t> τα παιδιά σας και θέστε τα προ των </a:t>
            </a:r>
            <a:r>
              <a:rPr lang="el-GR" sz="3200" dirty="0" smtClean="0">
                <a:solidFill>
                  <a:srgbClr val="FFFF00"/>
                </a:solidFill>
              </a:rPr>
              <a:t>συνεπειών </a:t>
            </a:r>
            <a:r>
              <a:rPr lang="el-GR" sz="3200" dirty="0" smtClean="0"/>
              <a:t>των πράξεων και των επιλογών τους</a:t>
            </a:r>
          </a:p>
          <a:p>
            <a:r>
              <a:rPr lang="el-GR" sz="3200" dirty="0" smtClean="0">
                <a:solidFill>
                  <a:srgbClr val="FFFF00"/>
                </a:solidFill>
              </a:rPr>
              <a:t>Συζητήστε</a:t>
            </a:r>
            <a:r>
              <a:rPr lang="el-GR" sz="3200" dirty="0" smtClean="0"/>
              <a:t> με τους εκπαιδευτικούς και τη Διεύθυνση θέματα των παιδιών</a:t>
            </a:r>
          </a:p>
          <a:p>
            <a:r>
              <a:rPr lang="el-GR" sz="3200" b="1" dirty="0" smtClean="0">
                <a:solidFill>
                  <a:srgbClr val="CC0000"/>
                </a:solidFill>
              </a:rPr>
              <a:t>Στηρίξτε</a:t>
            </a:r>
            <a:r>
              <a:rPr lang="el-GR" sz="3200" b="1" dirty="0" smtClean="0">
                <a:solidFill>
                  <a:srgbClr val="FF0000"/>
                </a:solidFill>
              </a:rPr>
              <a:t> </a:t>
            </a:r>
            <a:r>
              <a:rPr lang="el-GR" sz="3200" b="1" dirty="0" smtClean="0"/>
              <a:t>και</a:t>
            </a:r>
            <a:r>
              <a:rPr lang="el-GR" sz="3200" b="1" dirty="0" smtClean="0">
                <a:solidFill>
                  <a:srgbClr val="FF0000"/>
                </a:solidFill>
              </a:rPr>
              <a:t> </a:t>
            </a:r>
            <a:r>
              <a:rPr lang="el-GR" sz="3200" b="1" dirty="0" smtClean="0">
                <a:solidFill>
                  <a:srgbClr val="CC0000"/>
                </a:solidFill>
              </a:rPr>
              <a:t>δώστε αξία </a:t>
            </a:r>
            <a:r>
              <a:rPr lang="el-GR" sz="3200" b="1" dirty="0" smtClean="0"/>
              <a:t>στο </a:t>
            </a:r>
            <a:r>
              <a:rPr lang="el-GR" sz="3200" b="1" dirty="0" smtClean="0">
                <a:solidFill>
                  <a:srgbClr val="CC0000"/>
                </a:solidFill>
              </a:rPr>
              <a:t>δημόσιο σχολείο</a:t>
            </a:r>
          </a:p>
          <a:p>
            <a:endParaRPr lang="el-GR" sz="3200" b="1" dirty="0" smtClean="0"/>
          </a:p>
          <a:p>
            <a:endParaRPr lang="el-GR" sz="3200" dirty="0" smtClean="0"/>
          </a:p>
          <a:p>
            <a:endParaRPr lang="el-GR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44352"/>
          </a:xfrm>
        </p:spPr>
        <p:txBody>
          <a:bodyPr>
            <a:normAutofit fontScale="90000"/>
          </a:bodyPr>
          <a:lstStyle/>
          <a:p>
            <a:pPr algn="ctr"/>
            <a:r>
              <a:rPr lang="el-GR" sz="4800" dirty="0" smtClean="0">
                <a:solidFill>
                  <a:schemeClr val="accent4">
                    <a:lumMod val="50000"/>
                  </a:schemeClr>
                </a:solidFill>
              </a:rPr>
              <a:t>Ζητάμε από τους γονείς/κηδεμόνες</a:t>
            </a:r>
            <a:endParaRPr lang="el-GR" sz="48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29693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683224"/>
          </a:xfrm>
        </p:spPr>
        <p:txBody>
          <a:bodyPr>
            <a:normAutofit fontScale="92500" lnSpcReduction="10000"/>
          </a:bodyPr>
          <a:lstStyle/>
          <a:p>
            <a:pPr lvl="0">
              <a:lnSpc>
                <a:spcPct val="110000"/>
              </a:lnSpc>
              <a:buClr>
                <a:srgbClr val="F3A447"/>
              </a:buClr>
            </a:pPr>
            <a:r>
              <a:rPr lang="el-GR" sz="3200" dirty="0" smtClean="0">
                <a:solidFill>
                  <a:srgbClr val="FFFF00"/>
                </a:solidFill>
              </a:rPr>
              <a:t>ΑΔΥΜ</a:t>
            </a:r>
          </a:p>
          <a:p>
            <a:pPr lvl="0">
              <a:lnSpc>
                <a:spcPct val="110000"/>
              </a:lnSpc>
              <a:buClr>
                <a:srgbClr val="F3A447"/>
              </a:buClr>
            </a:pPr>
            <a:r>
              <a:rPr lang="el-GR" sz="3200" dirty="0" smtClean="0">
                <a:solidFill>
                  <a:srgbClr val="FFFF00"/>
                </a:solidFill>
              </a:rPr>
              <a:t>Τηλέφωνα</a:t>
            </a:r>
            <a:endParaRPr lang="el-GR" sz="3200" dirty="0">
              <a:solidFill>
                <a:srgbClr val="FFFF00"/>
              </a:solidFill>
            </a:endParaRPr>
          </a:p>
          <a:p>
            <a:pPr lvl="0">
              <a:lnSpc>
                <a:spcPct val="110000"/>
              </a:lnSpc>
              <a:buClr>
                <a:srgbClr val="F3A447"/>
              </a:buClr>
            </a:pPr>
            <a:r>
              <a:rPr lang="en-US" sz="3200" dirty="0" smtClean="0">
                <a:solidFill>
                  <a:srgbClr val="FFFF00"/>
                </a:solidFill>
              </a:rPr>
              <a:t>E-mails</a:t>
            </a:r>
            <a:endParaRPr lang="el-GR" sz="3200" dirty="0">
              <a:solidFill>
                <a:srgbClr val="FFFF00"/>
              </a:solidFill>
            </a:endParaRPr>
          </a:p>
          <a:p>
            <a:pPr lvl="0">
              <a:lnSpc>
                <a:spcPct val="110000"/>
              </a:lnSpc>
              <a:buClr>
                <a:srgbClr val="F3A447"/>
              </a:buClr>
            </a:pPr>
            <a:r>
              <a:rPr lang="el-GR" sz="3200" dirty="0" smtClean="0">
                <a:solidFill>
                  <a:srgbClr val="FFFF00"/>
                </a:solidFill>
              </a:rPr>
              <a:t>Να ενημερώνεστε</a:t>
            </a:r>
          </a:p>
          <a:p>
            <a:pPr>
              <a:lnSpc>
                <a:spcPct val="110000"/>
              </a:lnSpc>
              <a:buClr>
                <a:srgbClr val="F3A447"/>
              </a:buClr>
            </a:pPr>
            <a:r>
              <a:rPr lang="el-GR" sz="3200" dirty="0"/>
              <a:t>Ενημερώστε το σχολείο για </a:t>
            </a:r>
            <a:r>
              <a:rPr lang="el-GR" sz="3200" dirty="0">
                <a:solidFill>
                  <a:srgbClr val="FFFF00"/>
                </a:solidFill>
              </a:rPr>
              <a:t>παθήσεις</a:t>
            </a:r>
            <a:r>
              <a:rPr lang="el-GR" sz="3200" dirty="0"/>
              <a:t> και </a:t>
            </a:r>
            <a:r>
              <a:rPr lang="el-GR" sz="3200" dirty="0">
                <a:solidFill>
                  <a:srgbClr val="FFFF00"/>
                </a:solidFill>
              </a:rPr>
              <a:t>φάρμακα</a:t>
            </a:r>
            <a:r>
              <a:rPr lang="el-GR" sz="3200" dirty="0"/>
              <a:t> των παιδιών σας</a:t>
            </a:r>
          </a:p>
          <a:p>
            <a:pPr lvl="0">
              <a:lnSpc>
                <a:spcPct val="110000"/>
              </a:lnSpc>
              <a:buClr>
                <a:srgbClr val="F3A447"/>
              </a:buClr>
            </a:pPr>
            <a:r>
              <a:rPr lang="el-GR" sz="3200" dirty="0" smtClean="0"/>
              <a:t>Μάθετε στα παιδιά σας όλα τα </a:t>
            </a:r>
            <a:r>
              <a:rPr lang="el-GR" sz="3200" dirty="0" smtClean="0">
                <a:solidFill>
                  <a:srgbClr val="FFFF00"/>
                </a:solidFill>
              </a:rPr>
              <a:t>τηλέφωνά </a:t>
            </a:r>
            <a:r>
              <a:rPr lang="el-GR" sz="3200" dirty="0" smtClean="0"/>
              <a:t>σας για έκτακτη ανάγκη </a:t>
            </a:r>
          </a:p>
          <a:p>
            <a:pPr lvl="0">
              <a:lnSpc>
                <a:spcPct val="110000"/>
              </a:lnSpc>
              <a:buClr>
                <a:srgbClr val="F3A447"/>
              </a:buClr>
            </a:pPr>
            <a:r>
              <a:rPr lang="el-GR" sz="3200" dirty="0" smtClean="0"/>
              <a:t>Να έχετε πάντα </a:t>
            </a:r>
            <a:r>
              <a:rPr lang="el-GR" sz="3200" dirty="0" smtClean="0">
                <a:solidFill>
                  <a:srgbClr val="FFFF00"/>
                </a:solidFill>
              </a:rPr>
              <a:t>πρόσβαση</a:t>
            </a:r>
            <a:r>
              <a:rPr lang="el-GR" sz="3200" dirty="0" smtClean="0"/>
              <a:t> στο τηλέφωνό σας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44352"/>
          </a:xfrm>
        </p:spPr>
        <p:txBody>
          <a:bodyPr/>
          <a:lstStyle/>
          <a:p>
            <a:pPr algn="ctr"/>
            <a:r>
              <a:rPr lang="el-GR" dirty="0" smtClean="0">
                <a:solidFill>
                  <a:schemeClr val="accent4">
                    <a:lumMod val="50000"/>
                  </a:schemeClr>
                </a:solidFill>
              </a:rPr>
              <a:t>Μην ξεχνάτε</a:t>
            </a:r>
            <a:endParaRPr lang="el-GR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735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17646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l-GR" sz="3200" dirty="0" smtClean="0">
                <a:solidFill>
                  <a:srgbClr val="FFFF00"/>
                </a:solidFill>
              </a:rPr>
              <a:t>Περίπατοι</a:t>
            </a:r>
          </a:p>
          <a:p>
            <a:pPr>
              <a:lnSpc>
                <a:spcPct val="150000"/>
              </a:lnSpc>
            </a:pPr>
            <a:r>
              <a:rPr lang="el-GR" sz="3200" dirty="0" smtClean="0"/>
              <a:t>Διδακτικές και εκπαιδευτικές </a:t>
            </a:r>
            <a:r>
              <a:rPr lang="el-GR" sz="3200" dirty="0" smtClean="0">
                <a:solidFill>
                  <a:srgbClr val="FFFF00"/>
                </a:solidFill>
              </a:rPr>
              <a:t>επισκέψεις</a:t>
            </a:r>
            <a:r>
              <a:rPr lang="el-GR" sz="3200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rgbClr val="FFFF00"/>
                </a:solidFill>
              </a:rPr>
              <a:t>Clubs</a:t>
            </a:r>
          </a:p>
          <a:p>
            <a:pPr>
              <a:lnSpc>
                <a:spcPct val="150000"/>
              </a:lnSpc>
            </a:pPr>
            <a:r>
              <a:rPr lang="el-GR" sz="3200" dirty="0" smtClean="0">
                <a:solidFill>
                  <a:srgbClr val="FFFF00"/>
                </a:solidFill>
              </a:rPr>
              <a:t>Χορωδία</a:t>
            </a:r>
            <a:r>
              <a:rPr lang="el-GR" sz="3200" dirty="0" smtClean="0"/>
              <a:t> και </a:t>
            </a:r>
            <a:r>
              <a:rPr lang="el-GR" sz="3200" dirty="0" smtClean="0">
                <a:solidFill>
                  <a:srgbClr val="FFFF00"/>
                </a:solidFill>
              </a:rPr>
              <a:t>ορχήστρα</a:t>
            </a:r>
          </a:p>
          <a:p>
            <a:pPr>
              <a:lnSpc>
                <a:spcPct val="150000"/>
              </a:lnSpc>
            </a:pPr>
            <a:r>
              <a:rPr lang="el-GR" sz="3200" dirty="0" smtClean="0">
                <a:solidFill>
                  <a:srgbClr val="FFFF00"/>
                </a:solidFill>
              </a:rPr>
              <a:t>Εφημερίδα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>
                <a:solidFill>
                  <a:schemeClr val="accent4">
                    <a:lumMod val="50000"/>
                  </a:schemeClr>
                </a:solidFill>
              </a:rPr>
              <a:t>Δραστηριότητες</a:t>
            </a:r>
            <a:endParaRPr lang="el-GR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2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32048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l-GR" sz="3200" dirty="0" smtClean="0">
                <a:solidFill>
                  <a:srgbClr val="FFFF00"/>
                </a:solidFill>
              </a:rPr>
              <a:t>5 μελή</a:t>
            </a:r>
            <a:r>
              <a:rPr lang="el-GR" sz="3200" dirty="0" smtClean="0"/>
              <a:t> Συμβούλια – σε κάθε τάξη</a:t>
            </a:r>
          </a:p>
          <a:p>
            <a:pPr>
              <a:lnSpc>
                <a:spcPct val="150000"/>
              </a:lnSpc>
            </a:pPr>
            <a:r>
              <a:rPr lang="el-GR" sz="3200" dirty="0" smtClean="0">
                <a:solidFill>
                  <a:srgbClr val="FFFF00"/>
                </a:solidFill>
              </a:rPr>
              <a:t>15 μελές </a:t>
            </a:r>
            <a:r>
              <a:rPr lang="el-GR" sz="3200" dirty="0" smtClean="0"/>
              <a:t>Συμβούλιο – σε όλο το σχολείο</a:t>
            </a:r>
          </a:p>
          <a:p>
            <a:pPr>
              <a:lnSpc>
                <a:spcPct val="150000"/>
              </a:lnSpc>
            </a:pPr>
            <a:r>
              <a:rPr lang="el-GR" sz="3200" dirty="0" smtClean="0"/>
              <a:t>Εκλογές τον Οκτώβριο</a:t>
            </a:r>
            <a:endParaRPr lang="el-GR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>
                <a:solidFill>
                  <a:schemeClr val="accent4">
                    <a:lumMod val="75000"/>
                  </a:schemeClr>
                </a:solidFill>
              </a:rPr>
              <a:t>Μαθητικές κοινότητες</a:t>
            </a:r>
            <a:endParaRPr lang="el-GR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3523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3200" dirty="0" smtClean="0"/>
              <a:t>Εξοπλισμός</a:t>
            </a:r>
          </a:p>
          <a:p>
            <a:r>
              <a:rPr lang="el-GR" sz="3200" dirty="0" smtClean="0"/>
              <a:t>Δραστηριότητες</a:t>
            </a:r>
          </a:p>
          <a:p>
            <a:r>
              <a:rPr lang="el-GR" sz="3200" dirty="0" smtClean="0"/>
              <a:t>Υλικό σχολείου</a:t>
            </a:r>
          </a:p>
          <a:p>
            <a:r>
              <a:rPr lang="el-GR" sz="3200" dirty="0" smtClean="0"/>
              <a:t>Επικοινωνία σχολείου - γονέων</a:t>
            </a:r>
          </a:p>
          <a:p>
            <a:r>
              <a:rPr lang="el-GR" sz="3200" dirty="0" smtClean="0"/>
              <a:t>Ενημέρωση γονέων</a:t>
            </a:r>
          </a:p>
          <a:p>
            <a:r>
              <a:rPr lang="el-GR" sz="3200" dirty="0" smtClean="0"/>
              <a:t>Επικοινωνία με μαθητές</a:t>
            </a:r>
          </a:p>
          <a:p>
            <a:r>
              <a:rPr lang="el-GR" sz="3200" dirty="0" smtClean="0"/>
              <a:t>Αναμνηστικά </a:t>
            </a:r>
          </a:p>
          <a:p>
            <a:pPr marL="0" indent="0">
              <a:buNone/>
            </a:pPr>
            <a:endParaRPr lang="el-GR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4">
                    <a:lumMod val="75000"/>
                  </a:schemeClr>
                </a:solidFill>
              </a:rPr>
              <a:t>Σύλλογος Γονέων και Κηδεμόνων</a:t>
            </a:r>
            <a:endParaRPr lang="el-GR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6251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Κινητά</a:t>
            </a:r>
          </a:p>
          <a:p>
            <a:r>
              <a:rPr lang="el-GR" dirty="0" smtClean="0"/>
              <a:t>Συσκευές καταγραφής εικόνας και ήχου</a:t>
            </a:r>
          </a:p>
          <a:p>
            <a:r>
              <a:rPr lang="el-GR" dirty="0" smtClean="0"/>
              <a:t>Κάπνισμα</a:t>
            </a:r>
          </a:p>
          <a:p>
            <a:r>
              <a:rPr lang="el-GR" dirty="0" smtClean="0"/>
              <a:t>Επικίνδυνες ουσίες </a:t>
            </a:r>
          </a:p>
          <a:p>
            <a:r>
              <a:rPr lang="el-GR" dirty="0" smtClean="0"/>
              <a:t>Αντικείμενα που θέτουν σε κίνδυνο την ασφάλεια και τη σωματική ακεραιότητα μαθητών και εκπαιδευτικών</a:t>
            </a:r>
          </a:p>
          <a:p>
            <a:endParaRPr lang="el-GR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>
                <a:solidFill>
                  <a:srgbClr val="FF0000"/>
                </a:solidFill>
              </a:rPr>
              <a:t>Απαγορεύονται</a:t>
            </a:r>
            <a:endParaRPr lang="el-G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164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5084911"/>
              </p:ext>
            </p:extLst>
          </p:nvPr>
        </p:nvGraphicFramePr>
        <p:xfrm>
          <a:off x="457200" y="548680"/>
          <a:ext cx="8229600" cy="5547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5507865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55232"/>
          </a:xfrm>
        </p:spPr>
        <p:txBody>
          <a:bodyPr>
            <a:normAutofit fontScale="92500" lnSpcReduction="10000"/>
          </a:bodyPr>
          <a:lstStyle/>
          <a:p>
            <a:r>
              <a:rPr lang="el-GR" dirty="0" smtClean="0">
                <a:solidFill>
                  <a:srgbClr val="FFFF00"/>
                </a:solidFill>
              </a:rPr>
              <a:t>Συζητήστε</a:t>
            </a:r>
            <a:r>
              <a:rPr lang="el-GR" dirty="0" smtClean="0"/>
              <a:t> με το παιδί σας για το σχολείο. Διαθέστε λίγα λεπτά από την ώρα σας για να χαλαρώσετε μαζί του και να μοιραστείτε την καθημερινή του εμπειρία (μάθημα, σχέσεις, φίλοι, δραστηριότητες, καθηγητές).</a:t>
            </a:r>
          </a:p>
          <a:p>
            <a:r>
              <a:rPr lang="el-GR" dirty="0" smtClean="0"/>
              <a:t>Αν χρειάζεται, </a:t>
            </a:r>
            <a:r>
              <a:rPr lang="el-GR" dirty="0" smtClean="0">
                <a:solidFill>
                  <a:srgbClr val="FFFF00"/>
                </a:solidFill>
              </a:rPr>
              <a:t>ελέγχετε</a:t>
            </a:r>
            <a:r>
              <a:rPr lang="el-GR" dirty="0" smtClean="0"/>
              <a:t> τους βαθμούς στα τεστ, τις εργασίες που έχουν για το σπίτι, τι πρέπει να διαβάσουν, ενημερωτικά σημειώματα που πρέπει να σας δώσουν, ή ανακοινώσεις να σας μεταφέρουν. Υπενθυμίστε τους ότι είναι δική τους ευθύνη να θυμούνται και να ανταποκρίνονται στα καθήκοντά τους.</a:t>
            </a:r>
          </a:p>
          <a:p>
            <a:r>
              <a:rPr lang="el-GR" dirty="0" smtClean="0"/>
              <a:t>Βεβαιωθείτε ότι ετοιμάζουν την </a:t>
            </a:r>
            <a:r>
              <a:rPr lang="el-GR" dirty="0" smtClean="0">
                <a:solidFill>
                  <a:srgbClr val="FFFF00"/>
                </a:solidFill>
              </a:rPr>
              <a:t>τσάντα</a:t>
            </a:r>
            <a:r>
              <a:rPr lang="el-GR" dirty="0" smtClean="0"/>
              <a:t> τους και τα ρούχα τους το βράδυ πριν πέσουν για ύπνο και ότι το πρωί θα σηκωθούν εγκαίρως για να φάνε και να ετοιμαστούν.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08012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50000"/>
                  </a:schemeClr>
                </a:solidFill>
              </a:rPr>
              <a:t>Καθημερινά</a:t>
            </a:r>
            <a:endParaRPr lang="el-GR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11421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47320"/>
          </a:xfrm>
        </p:spPr>
        <p:txBody>
          <a:bodyPr>
            <a:normAutofit/>
          </a:bodyPr>
          <a:lstStyle/>
          <a:p>
            <a:pPr lvl="0">
              <a:buClr>
                <a:srgbClr val="F3A447"/>
              </a:buClr>
            </a:pPr>
            <a:r>
              <a:rPr lang="el-GR" sz="2300" dirty="0">
                <a:solidFill>
                  <a:prstClr val="white"/>
                </a:solidFill>
              </a:rPr>
              <a:t>Επιμείνετε στη </a:t>
            </a:r>
            <a:r>
              <a:rPr lang="el-GR" sz="2300" dirty="0">
                <a:solidFill>
                  <a:srgbClr val="FFFF00"/>
                </a:solidFill>
              </a:rPr>
              <a:t>συνέπεια</a:t>
            </a:r>
            <a:r>
              <a:rPr lang="el-GR" sz="2300" dirty="0">
                <a:solidFill>
                  <a:prstClr val="white"/>
                </a:solidFill>
              </a:rPr>
              <a:t> και μην αργείτε εσείς οι ίδιοι να φέρετε τα </a:t>
            </a:r>
            <a:r>
              <a:rPr lang="el-GR" sz="2300" dirty="0" smtClean="0">
                <a:solidFill>
                  <a:prstClr val="white"/>
                </a:solidFill>
              </a:rPr>
              <a:t>παιδιά.</a:t>
            </a:r>
            <a:endParaRPr lang="el-GR" sz="2300" dirty="0">
              <a:solidFill>
                <a:prstClr val="white"/>
              </a:solidFill>
            </a:endParaRPr>
          </a:p>
          <a:p>
            <a:pPr lvl="0">
              <a:buClr>
                <a:srgbClr val="F3A447"/>
              </a:buClr>
            </a:pPr>
            <a:r>
              <a:rPr lang="el-GR" sz="2300" dirty="0">
                <a:solidFill>
                  <a:prstClr val="white"/>
                </a:solidFill>
              </a:rPr>
              <a:t>Ενθαρρύνετε το διάβασμα ενός </a:t>
            </a:r>
            <a:r>
              <a:rPr lang="el-GR" sz="2300" dirty="0">
                <a:solidFill>
                  <a:srgbClr val="FFFF00"/>
                </a:solidFill>
              </a:rPr>
              <a:t>λογοτεχνικού</a:t>
            </a:r>
            <a:r>
              <a:rPr lang="el-GR" sz="2300" dirty="0">
                <a:solidFill>
                  <a:prstClr val="white"/>
                </a:solidFill>
              </a:rPr>
              <a:t> βιβλίου για χαλάρωση το βράδυ. Βοηθά το παιδί να αναπτύξει τη φαντασία του και να εμπλουτίζει τον προφορικό και γραπτό λόγο </a:t>
            </a:r>
            <a:r>
              <a:rPr lang="el-GR" sz="2300" dirty="0" smtClean="0">
                <a:solidFill>
                  <a:prstClr val="white"/>
                </a:solidFill>
              </a:rPr>
              <a:t>του.</a:t>
            </a:r>
            <a:endParaRPr lang="el-GR" sz="2300" dirty="0">
              <a:solidFill>
                <a:prstClr val="white"/>
              </a:solidFill>
            </a:endParaRPr>
          </a:p>
          <a:p>
            <a:pPr lvl="0">
              <a:buClr>
                <a:srgbClr val="F3A447"/>
              </a:buClr>
            </a:pPr>
            <a:r>
              <a:rPr lang="el-GR" sz="2300" dirty="0">
                <a:solidFill>
                  <a:prstClr val="white"/>
                </a:solidFill>
              </a:rPr>
              <a:t>Προσπαθείστε να </a:t>
            </a:r>
            <a:r>
              <a:rPr lang="el-GR" sz="2300" dirty="0">
                <a:solidFill>
                  <a:srgbClr val="FFFF00"/>
                </a:solidFill>
              </a:rPr>
              <a:t>περιορίσετε</a:t>
            </a:r>
            <a:r>
              <a:rPr lang="el-GR" sz="2300" dirty="0">
                <a:solidFill>
                  <a:prstClr val="white"/>
                </a:solidFill>
              </a:rPr>
              <a:t> τη χρήση </a:t>
            </a:r>
            <a:r>
              <a:rPr lang="el-GR" sz="2300" dirty="0">
                <a:solidFill>
                  <a:srgbClr val="FFFF00"/>
                </a:solidFill>
              </a:rPr>
              <a:t>κινητού</a:t>
            </a:r>
            <a:r>
              <a:rPr lang="el-GR" sz="2300" dirty="0">
                <a:solidFill>
                  <a:prstClr val="white"/>
                </a:solidFill>
              </a:rPr>
              <a:t> τηλεφώνου πριν τον </a:t>
            </a:r>
            <a:r>
              <a:rPr lang="el-GR" sz="2300" dirty="0" smtClean="0">
                <a:solidFill>
                  <a:prstClr val="white"/>
                </a:solidFill>
              </a:rPr>
              <a:t>ύπνο.</a:t>
            </a:r>
            <a:endParaRPr lang="el-GR" sz="2300" dirty="0">
              <a:solidFill>
                <a:prstClr val="white"/>
              </a:solidFill>
            </a:endParaRPr>
          </a:p>
          <a:p>
            <a:pPr lvl="0">
              <a:buClr>
                <a:srgbClr val="F3A447"/>
              </a:buClr>
            </a:pPr>
            <a:r>
              <a:rPr lang="el-GR" sz="2300" dirty="0">
                <a:solidFill>
                  <a:prstClr val="white"/>
                </a:solidFill>
              </a:rPr>
              <a:t>Γενικά να έχετε </a:t>
            </a:r>
            <a:r>
              <a:rPr lang="el-GR" sz="2300" dirty="0">
                <a:solidFill>
                  <a:srgbClr val="FFFF00"/>
                </a:solidFill>
              </a:rPr>
              <a:t>έλεγχο</a:t>
            </a:r>
            <a:r>
              <a:rPr lang="el-GR" sz="2300" dirty="0">
                <a:solidFill>
                  <a:prstClr val="white"/>
                </a:solidFill>
              </a:rPr>
              <a:t> του χρόνου που αφιερώνει σε δραστηριότητες επικοινωνίας εκτός σχολείου (κινητό, υπολογιστής). Τα παιδιά παραδέχονται ότι ασχολούνται κατά μέσο όρο 4 ώρες την ημέρα.</a:t>
            </a:r>
          </a:p>
          <a:p>
            <a:pPr lvl="0">
              <a:buClr>
                <a:srgbClr val="F3A447"/>
              </a:buClr>
            </a:pPr>
            <a:r>
              <a:rPr lang="el-GR" sz="2300" dirty="0">
                <a:solidFill>
                  <a:prstClr val="white"/>
                </a:solidFill>
              </a:rPr>
              <a:t>Αποτελέστε ένα υγιές </a:t>
            </a:r>
            <a:r>
              <a:rPr lang="el-GR" sz="2300" dirty="0">
                <a:solidFill>
                  <a:srgbClr val="FFFF00"/>
                </a:solidFill>
              </a:rPr>
              <a:t>πρότυπο</a:t>
            </a:r>
            <a:r>
              <a:rPr lang="el-GR" sz="2300" dirty="0">
                <a:solidFill>
                  <a:prstClr val="white"/>
                </a:solidFill>
              </a:rPr>
              <a:t> για τα παιδιά σας. Δεν μπορείτε να απαιτείτε από τα παιδιά αυτά τα οποία δεν τηρείτε εσείς οι ίδιοι.</a:t>
            </a:r>
          </a:p>
          <a:p>
            <a:endParaRPr lang="el-GR" sz="2300" dirty="0"/>
          </a:p>
        </p:txBody>
      </p:sp>
    </p:spTree>
    <p:extLst>
      <p:ext uri="{BB962C8B-B14F-4D97-AF65-F5344CB8AC3E}">
        <p14:creationId xmlns:p14="http://schemas.microsoft.com/office/powerpoint/2010/main" val="4176078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3600" dirty="0">
                <a:solidFill>
                  <a:srgbClr val="333333"/>
                </a:solidFill>
              </a:rPr>
              <a:t>στα άρθρα 27 και 28 του Π.Δ. 104/79 (ΦΕΚ 23 Α΄)</a:t>
            </a:r>
            <a:endParaRPr lang="el-GR" sz="3600" dirty="0"/>
          </a:p>
          <a:p>
            <a:r>
              <a:rPr lang="el-GR" sz="3600" dirty="0" smtClean="0"/>
              <a:t>Επίπληξη</a:t>
            </a:r>
          </a:p>
          <a:p>
            <a:r>
              <a:rPr lang="el-GR" sz="3600" dirty="0" smtClean="0"/>
              <a:t>Ωριαία αποβολή</a:t>
            </a:r>
          </a:p>
          <a:p>
            <a:r>
              <a:rPr lang="el-GR" sz="3600" dirty="0" smtClean="0"/>
              <a:t>Αποβολή 1-5 ημερών</a:t>
            </a:r>
          </a:p>
          <a:p>
            <a:r>
              <a:rPr lang="el-GR" sz="3600" dirty="0" smtClean="0"/>
              <a:t>Χαρακτηρισμός διαγωγής</a:t>
            </a:r>
          </a:p>
          <a:p>
            <a:r>
              <a:rPr lang="el-GR" sz="3600" dirty="0" smtClean="0"/>
              <a:t>Αλλαγή σχολικού περιβάλλοντος</a:t>
            </a:r>
            <a:endParaRPr lang="el-GR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5400" dirty="0" smtClean="0">
                <a:solidFill>
                  <a:schemeClr val="accent4">
                    <a:lumMod val="50000"/>
                  </a:schemeClr>
                </a:solidFill>
              </a:rPr>
              <a:t>Κυρώσεις - ποινές</a:t>
            </a:r>
            <a:endParaRPr lang="el-GR" sz="54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998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9133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l-GR" sz="6600" dirty="0" smtClean="0">
              <a:latin typeface="Segoe Script" pitchFamily="34" charset="0"/>
            </a:endParaRPr>
          </a:p>
          <a:p>
            <a:pPr marL="0" indent="0">
              <a:buNone/>
            </a:pPr>
            <a:endParaRPr lang="el-GR" sz="6600" dirty="0" smtClean="0">
              <a:latin typeface="Segoe Script" pitchFamily="34" charset="0"/>
            </a:endParaRPr>
          </a:p>
          <a:p>
            <a:pPr marL="0" indent="0">
              <a:buNone/>
            </a:pPr>
            <a:r>
              <a:rPr lang="el-GR" sz="6600" dirty="0" smtClean="0">
                <a:solidFill>
                  <a:srgbClr val="FFFF00"/>
                </a:solidFill>
                <a:latin typeface="Segoe Script" pitchFamily="34" charset="0"/>
              </a:rPr>
              <a:t>Καλή μας χρονιά!!!</a:t>
            </a:r>
          </a:p>
          <a:p>
            <a:pPr marL="0" indent="0">
              <a:buNone/>
            </a:pPr>
            <a:endParaRPr lang="el-GR" sz="9600" dirty="0" smtClean="0">
              <a:latin typeface="Segoe Script" pitchFamily="34" charset="0"/>
            </a:endParaRPr>
          </a:p>
          <a:p>
            <a:pPr marL="0" indent="0">
              <a:buNone/>
            </a:pPr>
            <a:endParaRPr lang="el-GR" sz="6600" dirty="0">
              <a:latin typeface="Segoe Script" pitchFamily="34" charset="0"/>
            </a:endParaRPr>
          </a:p>
          <a:p>
            <a:pPr marL="0" indent="0">
              <a:buNone/>
            </a:pPr>
            <a:endParaRPr lang="el-GR" sz="6600" dirty="0">
              <a:latin typeface="Segoe Script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692696"/>
            <a:ext cx="2705100" cy="1714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181078"/>
            <a:ext cx="2455118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692696"/>
            <a:ext cx="2619375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077072"/>
            <a:ext cx="2619375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8300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2384310"/>
              </p:ext>
            </p:extLst>
          </p:nvPr>
        </p:nvGraphicFramePr>
        <p:xfrm>
          <a:off x="1115616" y="909808"/>
          <a:ext cx="6653610" cy="55515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56184"/>
                <a:gridCol w="1368152"/>
                <a:gridCol w="3629274"/>
              </a:tblGrid>
              <a:tr h="398923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ΩΡΕΣ</a:t>
                      </a:r>
                      <a:endParaRPr lang="el-G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ΔΙΑΡΚΕΙΑ</a:t>
                      </a:r>
                      <a:endParaRPr lang="el-G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l-GR" sz="2000" dirty="0"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21157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effectLst/>
                        </a:rPr>
                        <a:t>            - 07.55΄</a:t>
                      </a:r>
                      <a:endParaRPr lang="el-G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dirty="0" smtClean="0">
                          <a:effectLst/>
                        </a:rPr>
                        <a:t>Υποδοχή μαθητών</a:t>
                      </a:r>
                      <a:r>
                        <a:rPr lang="el-GR" sz="2000" baseline="0" dirty="0" smtClean="0">
                          <a:effectLst/>
                          <a:latin typeface="Calibri"/>
                          <a:cs typeface="Times New Roman"/>
                        </a:rPr>
                        <a:t> - προσέλευση</a:t>
                      </a:r>
                      <a:endParaRPr lang="el-GR" sz="2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279243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effectLst/>
                        </a:rPr>
                        <a:t>08.00΄</a:t>
                      </a:r>
                      <a:r>
                        <a:rPr lang="el-GR" sz="2000" dirty="0">
                          <a:effectLst/>
                        </a:rPr>
                        <a:t>- </a:t>
                      </a:r>
                      <a:r>
                        <a:rPr lang="el-GR" sz="2000" dirty="0" smtClean="0">
                          <a:effectLst/>
                        </a:rPr>
                        <a:t>08.45΄</a:t>
                      </a:r>
                      <a:endParaRPr lang="el-G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effectLst/>
                        </a:rPr>
                        <a:t>45΄</a:t>
                      </a:r>
                      <a:endParaRPr lang="el-G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l-GR" sz="2000" baseline="30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η</a:t>
                      </a:r>
                      <a:r>
                        <a:rPr lang="el-GR" sz="20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διδακτική ώρα</a:t>
                      </a:r>
                      <a:endParaRPr lang="el-G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237329">
                <a:tc>
                  <a:txBody>
                    <a:bodyPr/>
                    <a:lstStyle/>
                    <a:p>
                      <a:pPr algn="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r>
                        <a:rPr lang="el-G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΄</a:t>
                      </a:r>
                      <a:endParaRPr lang="el-G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el-GR" sz="1400" baseline="30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ο</a:t>
                      </a:r>
                      <a:r>
                        <a:rPr lang="el-G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ΔΙΑΛΕΙΜΜΑ</a:t>
                      </a:r>
                      <a:endParaRPr lang="el-G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288032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effectLst/>
                        </a:rPr>
                        <a:t>08.5</a:t>
                      </a:r>
                      <a:r>
                        <a:rPr lang="en-US" sz="2000" dirty="0" smtClean="0">
                          <a:effectLst/>
                        </a:rPr>
                        <a:t>5</a:t>
                      </a:r>
                      <a:r>
                        <a:rPr lang="el-GR" sz="2000" dirty="0" smtClean="0">
                          <a:effectLst/>
                        </a:rPr>
                        <a:t>΄- 09.</a:t>
                      </a:r>
                      <a:r>
                        <a:rPr lang="en-US" sz="2000" dirty="0" smtClean="0">
                          <a:effectLst/>
                        </a:rPr>
                        <a:t>40</a:t>
                      </a:r>
                      <a:r>
                        <a:rPr lang="el-GR" sz="2000" dirty="0" smtClean="0">
                          <a:effectLst/>
                        </a:rPr>
                        <a:t>΄</a:t>
                      </a:r>
                      <a:endParaRPr lang="el-G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effectLst/>
                        </a:rPr>
                        <a:t>45΄</a:t>
                      </a:r>
                      <a:endParaRPr lang="el-G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l-GR" sz="2000" baseline="30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η</a:t>
                      </a:r>
                      <a:r>
                        <a:rPr lang="el-GR" sz="20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διδακτική ώρα</a:t>
                      </a:r>
                      <a:endParaRPr lang="el-GR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246118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el-G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΄</a:t>
                      </a:r>
                      <a:endParaRPr lang="el-G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l-GR" sz="1400" baseline="30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ο</a:t>
                      </a:r>
                      <a:r>
                        <a:rPr lang="el-G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ΔΙΑΛΕΙΜΜΑ</a:t>
                      </a:r>
                      <a:endParaRPr lang="el-G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276212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effectLst/>
                        </a:rPr>
                        <a:t>09.45΄</a:t>
                      </a:r>
                      <a:r>
                        <a:rPr lang="el-GR" sz="2000" dirty="0">
                          <a:effectLst/>
                        </a:rPr>
                        <a:t>- </a:t>
                      </a:r>
                      <a:r>
                        <a:rPr lang="el-GR" sz="2000" dirty="0" smtClean="0">
                          <a:effectLst/>
                        </a:rPr>
                        <a:t>10.30΄</a:t>
                      </a:r>
                      <a:endParaRPr lang="el-G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effectLst/>
                        </a:rPr>
                        <a:t>45</a:t>
                      </a:r>
                      <a:r>
                        <a:rPr lang="el-GR" sz="2000" dirty="0">
                          <a:effectLst/>
                        </a:rPr>
                        <a:t>΄</a:t>
                      </a:r>
                      <a:endParaRPr lang="el-G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el-GR" sz="200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η</a:t>
                      </a:r>
                      <a:r>
                        <a:rPr kumimoji="0" lang="el-G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διδακτική ώρα</a:t>
                      </a:r>
                      <a:endParaRPr kumimoji="0" lang="el-GR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306306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10΄</a:t>
                      </a:r>
                      <a:endParaRPr lang="el-GR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el-GR" sz="1400" baseline="30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ο</a:t>
                      </a:r>
                      <a:r>
                        <a:rPr lang="el-G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ΔΙΑΛΕΙΜΜΑ</a:t>
                      </a:r>
                      <a:endParaRPr lang="el-G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264392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effectLst/>
                        </a:rPr>
                        <a:t>10.40΄</a:t>
                      </a:r>
                      <a:r>
                        <a:rPr lang="el-GR" sz="2000" dirty="0">
                          <a:effectLst/>
                        </a:rPr>
                        <a:t>- </a:t>
                      </a:r>
                      <a:r>
                        <a:rPr lang="el-GR" sz="2000" dirty="0" smtClean="0">
                          <a:effectLst/>
                        </a:rPr>
                        <a:t>11.25</a:t>
                      </a:r>
                      <a:r>
                        <a:rPr lang="el-GR" sz="2000" dirty="0">
                          <a:effectLst/>
                        </a:rPr>
                        <a:t>΄</a:t>
                      </a:r>
                      <a:endParaRPr lang="el-G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effectLst/>
                        </a:rPr>
                        <a:t>45΄</a:t>
                      </a:r>
                      <a:endParaRPr lang="el-G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el-GR" sz="200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η</a:t>
                      </a:r>
                      <a:r>
                        <a:rPr kumimoji="0" lang="el-G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διδακτική ώρα</a:t>
                      </a:r>
                      <a:endParaRPr kumimoji="0" lang="el-GR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294486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10΄</a:t>
                      </a:r>
                      <a:endParaRPr lang="el-G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el-GR" sz="1400" baseline="30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ο</a:t>
                      </a:r>
                      <a:r>
                        <a:rPr lang="el-G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ΔΙΑΛΕΙΜΜΑ</a:t>
                      </a:r>
                      <a:endParaRPr lang="el-G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252572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effectLst/>
                        </a:rPr>
                        <a:t>11.35</a:t>
                      </a:r>
                      <a:r>
                        <a:rPr lang="el-GR" sz="2000" dirty="0">
                          <a:effectLst/>
                        </a:rPr>
                        <a:t>΄- </a:t>
                      </a:r>
                      <a:r>
                        <a:rPr lang="el-GR" sz="2000" dirty="0" smtClean="0">
                          <a:effectLst/>
                        </a:rPr>
                        <a:t>12.15΄</a:t>
                      </a:r>
                      <a:endParaRPr lang="el-G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effectLst/>
                        </a:rPr>
                        <a:t>40΄</a:t>
                      </a:r>
                      <a:endParaRPr lang="el-G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el-GR" sz="200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η</a:t>
                      </a:r>
                      <a:r>
                        <a:rPr kumimoji="0" lang="el-G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διδακτική ώρα</a:t>
                      </a:r>
                      <a:endParaRPr kumimoji="0" lang="el-GR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282666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05΄</a:t>
                      </a:r>
                      <a:endParaRPr lang="el-G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el-GR" sz="1400" baseline="30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ο</a:t>
                      </a:r>
                      <a:r>
                        <a:rPr lang="el-G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ΔΙΑΛΕΙΜΜΑ</a:t>
                      </a:r>
                      <a:endParaRPr lang="el-G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312760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effectLst/>
                        </a:rPr>
                        <a:t>12.20΄</a:t>
                      </a:r>
                      <a:r>
                        <a:rPr lang="el-GR" sz="2000" dirty="0">
                          <a:effectLst/>
                        </a:rPr>
                        <a:t>- </a:t>
                      </a:r>
                      <a:r>
                        <a:rPr lang="el-GR" sz="2000" dirty="0" smtClean="0">
                          <a:effectLst/>
                        </a:rPr>
                        <a:t>13.00΄</a:t>
                      </a:r>
                      <a:endParaRPr lang="el-G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effectLst/>
                        </a:rPr>
                        <a:t>40΄</a:t>
                      </a:r>
                      <a:endParaRPr lang="el-G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kumimoji="0" lang="el-GR" sz="200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η</a:t>
                      </a:r>
                      <a:r>
                        <a:rPr kumimoji="0" lang="el-G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διδακτική ώρα</a:t>
                      </a:r>
                      <a:endParaRPr kumimoji="0" lang="el-GR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270846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strike="noStrike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05΄</a:t>
                      </a:r>
                      <a:endParaRPr lang="el-GR" sz="1400" strike="noStrike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strike="noStrike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r>
                        <a:rPr lang="el-GR" sz="1400" strike="noStrike" baseline="30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ο</a:t>
                      </a:r>
                      <a:r>
                        <a:rPr lang="el-GR" sz="1400" strike="noStrike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ΔΙΑΛΕΙΜΜΑ</a:t>
                      </a:r>
                      <a:endParaRPr lang="el-GR" sz="1400" strike="noStrike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300940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effectLst/>
                        </a:rPr>
                        <a:t>13.05΄</a:t>
                      </a:r>
                      <a:r>
                        <a:rPr lang="el-GR" sz="2000" dirty="0">
                          <a:effectLst/>
                        </a:rPr>
                        <a:t>- </a:t>
                      </a:r>
                      <a:r>
                        <a:rPr lang="el-GR" sz="2000" dirty="0" smtClean="0">
                          <a:effectLst/>
                        </a:rPr>
                        <a:t>13.45΄</a:t>
                      </a:r>
                      <a:endParaRPr lang="el-G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40΄</a:t>
                      </a:r>
                      <a:endParaRPr kumimoji="0" lang="el-GR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kumimoji="0" lang="el-GR" sz="200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η</a:t>
                      </a:r>
                      <a:r>
                        <a:rPr kumimoji="0" lang="el-G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διδακτική ώρα</a:t>
                      </a: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kumimoji="0" lang="el-G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ΠΔΣ</a:t>
                      </a:r>
                      <a:endParaRPr kumimoji="0" lang="el-GR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259026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effectLst/>
                        </a:rPr>
                        <a:t>13.00΄</a:t>
                      </a:r>
                      <a:r>
                        <a:rPr lang="el-GR" sz="2000" dirty="0">
                          <a:effectLst/>
                        </a:rPr>
                        <a:t>- </a:t>
                      </a:r>
                      <a:r>
                        <a:rPr lang="el-GR" sz="2000" dirty="0" smtClean="0">
                          <a:effectLst/>
                        </a:rPr>
                        <a:t>14.15΄</a:t>
                      </a:r>
                      <a:endParaRPr lang="el-G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effectLst/>
                        </a:rPr>
                        <a:t>75΄</a:t>
                      </a:r>
                      <a:endParaRPr lang="el-G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effectLst/>
                        </a:rPr>
                        <a:t>ΠΔΣ</a:t>
                      </a:r>
                      <a:endParaRPr lang="el-G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36004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 </a:t>
            </a:r>
            <a:r>
              <a:rPr lang="el-GR" sz="3200" dirty="0" smtClean="0">
                <a:solidFill>
                  <a:schemeClr val="accent4">
                    <a:lumMod val="50000"/>
                  </a:schemeClr>
                </a:solidFill>
              </a:rPr>
              <a:t>ΩΡΟΛΟΓΙΟ ΠΡΟΓΡΑΜΜΑ</a:t>
            </a:r>
            <a:endParaRPr lang="el-GR" sz="32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91353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l-GR" dirty="0">
                <a:ea typeface="Times New Roman"/>
                <a:cs typeface="Arial"/>
              </a:rPr>
              <a:t>Οι </a:t>
            </a:r>
            <a:r>
              <a:rPr lang="el-GR" dirty="0">
                <a:solidFill>
                  <a:srgbClr val="FFFF00"/>
                </a:solidFill>
                <a:ea typeface="Times New Roman"/>
                <a:cs typeface="Arial"/>
              </a:rPr>
              <a:t>ενήλικες</a:t>
            </a:r>
            <a:r>
              <a:rPr lang="el-GR" dirty="0">
                <a:ea typeface="Times New Roman"/>
                <a:cs typeface="Arial"/>
              </a:rPr>
              <a:t> που συνοδεύουν τα παιδιά τους το πρωί, αφού βεβαιωθούν ότι εισήλθαν στο προαύλιο, </a:t>
            </a:r>
            <a:r>
              <a:rPr lang="el-GR" dirty="0">
                <a:solidFill>
                  <a:srgbClr val="FFFF00"/>
                </a:solidFill>
                <a:ea typeface="Times New Roman"/>
                <a:cs typeface="Arial"/>
              </a:rPr>
              <a:t>αποχωρούν</a:t>
            </a:r>
            <a:r>
              <a:rPr lang="el-GR" dirty="0">
                <a:ea typeface="Times New Roman"/>
                <a:cs typeface="Arial"/>
              </a:rPr>
              <a:t> αμέσως μόλις χτυπήσει το κουδούνι της έναρξης των μαθημάτων.</a:t>
            </a:r>
            <a:r>
              <a:rPr lang="el-GR" dirty="0">
                <a:ea typeface="Times New Roman"/>
              </a:rPr>
              <a:t/>
            </a:r>
            <a:br>
              <a:rPr lang="el-GR" dirty="0">
                <a:ea typeface="Times New Roman"/>
              </a:rPr>
            </a:br>
            <a:r>
              <a:rPr lang="el-GR" dirty="0">
                <a:ea typeface="Times New Roman"/>
              </a:rPr>
              <a:t>Η </a:t>
            </a:r>
            <a:r>
              <a:rPr lang="el-GR" dirty="0">
                <a:solidFill>
                  <a:srgbClr val="FFFF00"/>
                </a:solidFill>
                <a:ea typeface="Times New Roman"/>
              </a:rPr>
              <a:t>επίσκεψη και η παραμονή των γονέων </a:t>
            </a:r>
            <a:r>
              <a:rPr lang="el-GR" dirty="0" smtClean="0">
                <a:ea typeface="Times New Roman"/>
              </a:rPr>
              <a:t>στο χώρο του σχολείου, </a:t>
            </a:r>
            <a:r>
              <a:rPr lang="el-GR" dirty="0">
                <a:ea typeface="Times New Roman"/>
              </a:rPr>
              <a:t>την ώρα του μαθήματος δεν επιτρέπεται. Οι γονείς εισέρχονται στο σχολείο μόνο κατά τις </a:t>
            </a:r>
            <a:r>
              <a:rPr lang="el-GR" dirty="0">
                <a:solidFill>
                  <a:srgbClr val="FFFF00"/>
                </a:solidFill>
                <a:ea typeface="Times New Roman"/>
              </a:rPr>
              <a:t>προγραμματισμένες ώρες συναντήσεων </a:t>
            </a:r>
            <a:r>
              <a:rPr lang="el-GR" dirty="0">
                <a:ea typeface="Times New Roman"/>
              </a:rPr>
              <a:t>με τους εκπαιδευτικούς των τάξεων και μετά από άδεια </a:t>
            </a:r>
            <a:r>
              <a:rPr lang="el-GR" dirty="0" smtClean="0">
                <a:ea typeface="Times New Roman"/>
              </a:rPr>
              <a:t>της Διεύθυνσης.</a:t>
            </a:r>
            <a:endParaRPr lang="el-G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4">
                    <a:lumMod val="50000"/>
                  </a:schemeClr>
                </a:solidFill>
              </a:rPr>
              <a:t>Προσέλευση μαθητών και επισκέψεις</a:t>
            </a:r>
            <a:endParaRPr lang="el-GR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50517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55232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l-GR" dirty="0" smtClean="0"/>
              <a:t>Η </a:t>
            </a:r>
            <a:r>
              <a:rPr lang="el-GR" dirty="0"/>
              <a:t>διδασκαλία των μαθημάτων διεξάγεται σε δύο διδακτικές περιόδους που ονομάζονται </a:t>
            </a:r>
            <a:r>
              <a:rPr lang="el-GR" dirty="0">
                <a:solidFill>
                  <a:srgbClr val="FFFF00"/>
                </a:solidFill>
              </a:rPr>
              <a:t>τετράμηνα</a:t>
            </a:r>
            <a:r>
              <a:rPr lang="el-GR" dirty="0"/>
              <a:t>. </a:t>
            </a:r>
            <a:endParaRPr lang="el-GR" dirty="0" smtClean="0"/>
          </a:p>
          <a:p>
            <a:pPr>
              <a:lnSpc>
                <a:spcPct val="200000"/>
              </a:lnSpc>
            </a:pPr>
            <a:r>
              <a:rPr lang="el-GR" dirty="0" smtClean="0">
                <a:solidFill>
                  <a:srgbClr val="FFFF00"/>
                </a:solidFill>
              </a:rPr>
              <a:t>Α τετράμηνο</a:t>
            </a:r>
            <a:r>
              <a:rPr lang="el-GR" dirty="0" smtClean="0"/>
              <a:t>: 11 Σεπτεμβρίου -20 Ιανουαρίου</a:t>
            </a:r>
            <a:r>
              <a:rPr lang="en-US" dirty="0" smtClean="0"/>
              <a:t>.</a:t>
            </a:r>
            <a:r>
              <a:rPr lang="el-GR" dirty="0" smtClean="0"/>
              <a:t> </a:t>
            </a:r>
          </a:p>
          <a:p>
            <a:pPr>
              <a:lnSpc>
                <a:spcPct val="200000"/>
              </a:lnSpc>
            </a:pPr>
            <a:r>
              <a:rPr lang="el-GR" dirty="0" smtClean="0">
                <a:solidFill>
                  <a:srgbClr val="FFFF00"/>
                </a:solidFill>
              </a:rPr>
              <a:t>Β τετράμηνο</a:t>
            </a:r>
            <a:r>
              <a:rPr lang="el-GR" dirty="0" smtClean="0"/>
              <a:t>: 21 </a:t>
            </a:r>
            <a:r>
              <a:rPr lang="el-GR" dirty="0"/>
              <a:t>Ιανουαρίου </a:t>
            </a:r>
            <a:r>
              <a:rPr lang="el-GR" dirty="0" smtClean="0"/>
              <a:t>-31 </a:t>
            </a:r>
            <a:r>
              <a:rPr lang="el-GR" dirty="0"/>
              <a:t>Μαΐου.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00336"/>
          </a:xfrm>
        </p:spPr>
        <p:txBody>
          <a:bodyPr/>
          <a:lstStyle/>
          <a:p>
            <a:pPr algn="ctr"/>
            <a:r>
              <a:rPr lang="el-GR" dirty="0" smtClean="0">
                <a:solidFill>
                  <a:schemeClr val="accent4">
                    <a:lumMod val="50000"/>
                  </a:schemeClr>
                </a:solidFill>
              </a:rPr>
              <a:t>Τετράμηνα</a:t>
            </a:r>
            <a:endParaRPr lang="el-GR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663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971256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  <a:buClr>
                <a:srgbClr val="F3A447"/>
              </a:buClr>
            </a:pPr>
            <a:r>
              <a:rPr lang="el-GR" sz="3600" dirty="0" smtClean="0">
                <a:solidFill>
                  <a:srgbClr val="FFFF00"/>
                </a:solidFill>
              </a:rPr>
              <a:t>Ομάδα Α: </a:t>
            </a:r>
          </a:p>
          <a:p>
            <a:pPr marL="0" lvl="0" indent="0">
              <a:lnSpc>
                <a:spcPct val="150000"/>
              </a:lnSpc>
              <a:buClr>
                <a:srgbClr val="F3A447"/>
              </a:buClr>
              <a:buNone/>
            </a:pPr>
            <a:r>
              <a:rPr lang="el-GR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l-GR" sz="24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1) Νεοελληνική Γλώσσα και Γραμματεία </a:t>
            </a:r>
          </a:p>
          <a:p>
            <a:pPr marL="0" lvl="0" indent="0">
              <a:lnSpc>
                <a:spcPct val="150000"/>
              </a:lnSpc>
              <a:buClr>
                <a:srgbClr val="F3A447"/>
              </a:buClr>
              <a:buNone/>
            </a:pPr>
            <a:r>
              <a:rPr lang="el-GR" sz="24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(Γλωσσική </a:t>
            </a:r>
            <a:r>
              <a:rPr lang="el-GR" sz="24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Διδασκαλία και Νεοελληνική Λογοτεχνία</a:t>
            </a:r>
            <a:r>
              <a:rPr lang="el-GR" sz="24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)</a:t>
            </a:r>
          </a:p>
          <a:p>
            <a:pPr marL="0" lvl="0" indent="0">
              <a:lnSpc>
                <a:spcPct val="150000"/>
              </a:lnSpc>
              <a:buClr>
                <a:srgbClr val="F3A447"/>
              </a:buClr>
              <a:buNone/>
            </a:pPr>
            <a:r>
              <a:rPr lang="el-GR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l-GR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2) </a:t>
            </a:r>
            <a:r>
              <a:rPr lang="el-GR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Μαθηματικά</a:t>
            </a:r>
          </a:p>
          <a:p>
            <a:pPr marL="0" lvl="0" indent="0">
              <a:lnSpc>
                <a:spcPct val="150000"/>
              </a:lnSpc>
              <a:buClr>
                <a:srgbClr val="F3A447"/>
              </a:buClr>
              <a:buNone/>
            </a:pP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</a:rPr>
              <a:t> 3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</a:rPr>
              <a:t>)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</a:rPr>
              <a:t>Φυσική</a:t>
            </a:r>
          </a:p>
          <a:p>
            <a:pPr marL="0" lvl="0" indent="0">
              <a:lnSpc>
                <a:spcPct val="150000"/>
              </a:lnSpc>
              <a:buClr>
                <a:srgbClr val="F3A447"/>
              </a:buClr>
              <a:buNone/>
            </a:pPr>
            <a:r>
              <a:rPr lang="el-GR" sz="2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el-GR" sz="2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4</a:t>
            </a:r>
            <a:r>
              <a:rPr lang="el-GR" sz="2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) Ιστορία</a:t>
            </a:r>
          </a:p>
          <a:p>
            <a:pPr lvl="0">
              <a:buClr>
                <a:srgbClr val="F3A447"/>
              </a:buClr>
            </a:pPr>
            <a:endParaRPr lang="el-GR" sz="2800" dirty="0" smtClean="0">
              <a:solidFill>
                <a:srgbClr val="FFFF00"/>
              </a:solidFill>
            </a:endParaRPr>
          </a:p>
          <a:p>
            <a:endParaRPr lang="el-G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00336"/>
          </a:xfrm>
        </p:spPr>
        <p:txBody>
          <a:bodyPr/>
          <a:lstStyle/>
          <a:p>
            <a:pPr algn="ctr"/>
            <a:r>
              <a:rPr lang="el-GR" dirty="0" smtClean="0">
                <a:solidFill>
                  <a:schemeClr val="accent4">
                    <a:lumMod val="50000"/>
                  </a:schemeClr>
                </a:solidFill>
              </a:rPr>
              <a:t>Ομάδες μαθημάτων</a:t>
            </a:r>
            <a:endParaRPr lang="el-GR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450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27240"/>
          </a:xfrm>
        </p:spPr>
        <p:txBody>
          <a:bodyPr>
            <a:normAutofit fontScale="92500"/>
          </a:bodyPr>
          <a:lstStyle/>
          <a:p>
            <a:pPr lvl="0">
              <a:lnSpc>
                <a:spcPct val="120000"/>
              </a:lnSpc>
              <a:buClr>
                <a:srgbClr val="F3A447"/>
              </a:buClr>
            </a:pPr>
            <a:r>
              <a:rPr lang="el-GR" sz="2400" dirty="0" smtClean="0">
                <a:solidFill>
                  <a:srgbClr val="CCFF66"/>
                </a:solidFill>
              </a:rPr>
              <a:t>1</a:t>
            </a:r>
            <a:r>
              <a:rPr lang="el-GR" sz="2400" dirty="0">
                <a:solidFill>
                  <a:srgbClr val="CCFF66"/>
                </a:solidFill>
              </a:rPr>
              <a:t>) Αρχαία Ελληνική Γλώσσα και Γραμματεία (Αρχαία Ελληνική Γλώσσα, Αρχαία Ελληνικά Κείμενα από Μετάφραση), </a:t>
            </a:r>
            <a:endParaRPr lang="el-GR" sz="2400" dirty="0" smtClean="0">
              <a:solidFill>
                <a:srgbClr val="CCFF66"/>
              </a:solidFill>
            </a:endParaRPr>
          </a:p>
          <a:p>
            <a:pPr lvl="0">
              <a:lnSpc>
                <a:spcPct val="120000"/>
              </a:lnSpc>
              <a:buClr>
                <a:srgbClr val="F3A447"/>
              </a:buClr>
            </a:pPr>
            <a:r>
              <a:rPr lang="el-GR" sz="2400" dirty="0" smtClean="0">
                <a:solidFill>
                  <a:srgbClr val="809EC2">
                    <a:lumMod val="50000"/>
                  </a:srgbClr>
                </a:solidFill>
              </a:rPr>
              <a:t>2</a:t>
            </a:r>
            <a:r>
              <a:rPr lang="el-GR" sz="2400" dirty="0">
                <a:solidFill>
                  <a:srgbClr val="809EC2">
                    <a:lumMod val="50000"/>
                  </a:srgbClr>
                </a:solidFill>
              </a:rPr>
              <a:t>) Χημεία, </a:t>
            </a:r>
            <a:endParaRPr lang="el-GR" sz="2400" dirty="0" smtClean="0">
              <a:solidFill>
                <a:srgbClr val="809EC2">
                  <a:lumMod val="50000"/>
                </a:srgbClr>
              </a:solidFill>
            </a:endParaRPr>
          </a:p>
          <a:p>
            <a:pPr lvl="0">
              <a:lnSpc>
                <a:spcPct val="120000"/>
              </a:lnSpc>
              <a:buClr>
                <a:srgbClr val="F3A447"/>
              </a:buClr>
            </a:pPr>
            <a:r>
              <a:rPr lang="el-GR" sz="24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3</a:t>
            </a:r>
            <a:r>
              <a:rPr lang="el-GR" sz="24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) Βιολογία, </a:t>
            </a:r>
            <a:endParaRPr lang="el-GR" sz="2400" dirty="0" smtClean="0">
              <a:solidFill>
                <a:schemeClr val="accent5">
                  <a:lumMod val="40000"/>
                  <a:lumOff val="60000"/>
                </a:schemeClr>
              </a:solidFill>
            </a:endParaRPr>
          </a:p>
          <a:p>
            <a:pPr lvl="0">
              <a:lnSpc>
                <a:spcPct val="120000"/>
              </a:lnSpc>
              <a:buClr>
                <a:srgbClr val="F3A447"/>
              </a:buClr>
            </a:pPr>
            <a:r>
              <a:rPr lang="el-GR" sz="2400" dirty="0" smtClean="0">
                <a:solidFill>
                  <a:srgbClr val="00FF00"/>
                </a:solidFill>
              </a:rPr>
              <a:t>4</a:t>
            </a:r>
            <a:r>
              <a:rPr lang="el-GR" sz="2400" dirty="0">
                <a:solidFill>
                  <a:srgbClr val="00FF00"/>
                </a:solidFill>
              </a:rPr>
              <a:t>) Γεωλογία-Γεωγραφία, </a:t>
            </a:r>
            <a:endParaRPr lang="el-GR" sz="2400" dirty="0" smtClean="0">
              <a:solidFill>
                <a:srgbClr val="00FF00"/>
              </a:solidFill>
            </a:endParaRPr>
          </a:p>
          <a:p>
            <a:pPr lvl="0">
              <a:lnSpc>
                <a:spcPct val="120000"/>
              </a:lnSpc>
              <a:buClr>
                <a:srgbClr val="F3A447"/>
              </a:buClr>
            </a:pPr>
            <a:r>
              <a:rPr lang="el-GR" sz="2400" dirty="0" smtClean="0">
                <a:solidFill>
                  <a:srgbClr val="D092A7">
                    <a:lumMod val="60000"/>
                    <a:lumOff val="40000"/>
                  </a:srgbClr>
                </a:solidFill>
              </a:rPr>
              <a:t>5</a:t>
            </a:r>
            <a:r>
              <a:rPr lang="el-GR" sz="2400" dirty="0">
                <a:solidFill>
                  <a:srgbClr val="D092A7">
                    <a:lumMod val="60000"/>
                    <a:lumOff val="40000"/>
                  </a:srgbClr>
                </a:solidFill>
              </a:rPr>
              <a:t>) Κοινωνική και Πολιτική Αγωγή,</a:t>
            </a:r>
            <a:r>
              <a:rPr lang="el-GR" sz="2400" dirty="0">
                <a:solidFill>
                  <a:prstClr val="white"/>
                </a:solidFill>
              </a:rPr>
              <a:t> </a:t>
            </a:r>
            <a:endParaRPr lang="el-GR" sz="2400" dirty="0" smtClean="0">
              <a:solidFill>
                <a:prstClr val="white"/>
              </a:solidFill>
            </a:endParaRPr>
          </a:p>
          <a:p>
            <a:pPr lvl="0">
              <a:lnSpc>
                <a:spcPct val="120000"/>
              </a:lnSpc>
              <a:buClr>
                <a:srgbClr val="F3A447"/>
              </a:buClr>
            </a:pPr>
            <a:r>
              <a:rPr lang="el-GR" sz="2400" dirty="0" smtClean="0">
                <a:solidFill>
                  <a:srgbClr val="809EC2">
                    <a:lumMod val="60000"/>
                    <a:lumOff val="40000"/>
                  </a:srgbClr>
                </a:solidFill>
              </a:rPr>
              <a:t>6</a:t>
            </a:r>
            <a:r>
              <a:rPr lang="el-GR" sz="2400" dirty="0">
                <a:solidFill>
                  <a:srgbClr val="809EC2">
                    <a:lumMod val="60000"/>
                    <a:lumOff val="40000"/>
                  </a:srgbClr>
                </a:solidFill>
              </a:rPr>
              <a:t>) Θρησκευτικά, </a:t>
            </a:r>
            <a:endParaRPr lang="el-GR" sz="2400" dirty="0" smtClean="0">
              <a:solidFill>
                <a:srgbClr val="809EC2">
                  <a:lumMod val="60000"/>
                  <a:lumOff val="40000"/>
                </a:srgbClr>
              </a:solidFill>
            </a:endParaRPr>
          </a:p>
          <a:p>
            <a:pPr lvl="0">
              <a:lnSpc>
                <a:spcPct val="120000"/>
              </a:lnSpc>
              <a:buClr>
                <a:srgbClr val="F3A447"/>
              </a:buClr>
            </a:pPr>
            <a:r>
              <a:rPr lang="el-GR" sz="2400" dirty="0" smtClean="0">
                <a:solidFill>
                  <a:srgbClr val="E7BC29">
                    <a:lumMod val="60000"/>
                    <a:lumOff val="40000"/>
                  </a:srgbClr>
                </a:solidFill>
              </a:rPr>
              <a:t>7</a:t>
            </a:r>
            <a:r>
              <a:rPr lang="el-GR" sz="2400" dirty="0">
                <a:solidFill>
                  <a:srgbClr val="E7BC29">
                    <a:lumMod val="60000"/>
                    <a:lumOff val="40000"/>
                  </a:srgbClr>
                </a:solidFill>
              </a:rPr>
              <a:t>) Αγγλικά, </a:t>
            </a:r>
            <a:endParaRPr lang="el-GR" sz="2400" dirty="0" smtClean="0">
              <a:solidFill>
                <a:srgbClr val="E7BC29">
                  <a:lumMod val="60000"/>
                  <a:lumOff val="40000"/>
                </a:srgbClr>
              </a:solidFill>
            </a:endParaRPr>
          </a:p>
          <a:p>
            <a:pPr lvl="0">
              <a:lnSpc>
                <a:spcPct val="120000"/>
              </a:lnSpc>
              <a:buClr>
                <a:srgbClr val="F3A447"/>
              </a:buClr>
            </a:pPr>
            <a:r>
              <a:rPr lang="el-GR" sz="2400" dirty="0" smtClean="0">
                <a:solidFill>
                  <a:srgbClr val="9C85C0">
                    <a:lumMod val="75000"/>
                  </a:srgbClr>
                </a:solidFill>
              </a:rPr>
              <a:t>8</a:t>
            </a:r>
            <a:r>
              <a:rPr lang="el-GR" sz="2400" dirty="0">
                <a:solidFill>
                  <a:srgbClr val="9C85C0">
                    <a:lumMod val="75000"/>
                  </a:srgbClr>
                </a:solidFill>
              </a:rPr>
              <a:t>) Δεύτερη ξένη γλώσσα </a:t>
            </a:r>
          </a:p>
          <a:p>
            <a:pPr lvl="0">
              <a:lnSpc>
                <a:spcPct val="120000"/>
              </a:lnSpc>
              <a:buClr>
                <a:srgbClr val="F3A447"/>
              </a:buClr>
            </a:pPr>
            <a:r>
              <a:rPr lang="el-GR" sz="2400" dirty="0" smtClean="0">
                <a:solidFill>
                  <a:srgbClr val="FF99CC"/>
                </a:solidFill>
              </a:rPr>
              <a:t>9</a:t>
            </a:r>
            <a:r>
              <a:rPr lang="el-GR" sz="2400" dirty="0">
                <a:solidFill>
                  <a:srgbClr val="FF99CC"/>
                </a:solidFill>
              </a:rPr>
              <a:t>) Οικιακή Οικονομία</a:t>
            </a:r>
          </a:p>
          <a:p>
            <a:endParaRPr lang="el-G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72344"/>
          </a:xfrm>
        </p:spPr>
        <p:txBody>
          <a:bodyPr/>
          <a:lstStyle/>
          <a:p>
            <a:r>
              <a:rPr lang="el-GR" sz="4400" dirty="0">
                <a:solidFill>
                  <a:srgbClr val="FFFF00"/>
                </a:solidFill>
              </a:rPr>
              <a:t>Ομάδα Β: </a:t>
            </a:r>
            <a:endParaRPr lang="el-G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221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2409056"/>
          </a:xfrm>
        </p:spPr>
        <p:txBody>
          <a:bodyPr>
            <a:normAutofit fontScale="85000" lnSpcReduction="20000"/>
          </a:bodyPr>
          <a:lstStyle/>
          <a:p>
            <a:pPr lvl="0">
              <a:lnSpc>
                <a:spcPct val="200000"/>
              </a:lnSpc>
              <a:buClr>
                <a:srgbClr val="F3A447"/>
              </a:buClr>
            </a:pPr>
            <a:r>
              <a:rPr lang="el-GR" sz="3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1) Τεχνολογία - Πληροφορική, </a:t>
            </a:r>
            <a:endParaRPr lang="el-GR" sz="3000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lvl="0">
              <a:lnSpc>
                <a:spcPct val="200000"/>
              </a:lnSpc>
              <a:buClr>
                <a:srgbClr val="F3A447"/>
              </a:buClr>
            </a:pPr>
            <a:r>
              <a:rPr lang="el-GR" sz="3000" dirty="0" smtClean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el-GR" sz="3000" dirty="0">
                <a:solidFill>
                  <a:schemeClr val="tx2">
                    <a:lumMod val="50000"/>
                  </a:schemeClr>
                </a:solidFill>
              </a:rPr>
              <a:t>) Μουσική -</a:t>
            </a:r>
            <a:r>
              <a:rPr lang="el-GR" sz="3000" dirty="0" smtClean="0">
                <a:solidFill>
                  <a:schemeClr val="tx2">
                    <a:lumMod val="50000"/>
                  </a:schemeClr>
                </a:solidFill>
              </a:rPr>
              <a:t>Καλλιτεχνικά </a:t>
            </a:r>
          </a:p>
          <a:p>
            <a:pPr lvl="0">
              <a:lnSpc>
                <a:spcPct val="200000"/>
              </a:lnSpc>
              <a:buClr>
                <a:srgbClr val="F3A447"/>
              </a:buClr>
            </a:pPr>
            <a:r>
              <a:rPr lang="el-GR" sz="3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3</a:t>
            </a:r>
            <a:r>
              <a:rPr lang="el-GR" sz="3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) Φυσική Αγωγή</a:t>
            </a:r>
          </a:p>
          <a:p>
            <a:pPr>
              <a:lnSpc>
                <a:spcPct val="200000"/>
              </a:lnSpc>
            </a:pPr>
            <a:endParaRPr lang="el-G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36104"/>
          </a:xfrm>
        </p:spPr>
        <p:txBody>
          <a:bodyPr>
            <a:normAutofit fontScale="90000"/>
          </a:bodyPr>
          <a:lstStyle/>
          <a:p>
            <a:pPr lvl="0"/>
            <a:r>
              <a:rPr lang="el-GR" sz="4400" dirty="0">
                <a:solidFill>
                  <a:srgbClr val="FFFF00"/>
                </a:solidFill>
              </a:rPr>
              <a:t/>
            </a:r>
            <a:br>
              <a:rPr lang="el-GR" sz="4400" dirty="0">
                <a:solidFill>
                  <a:srgbClr val="FFFF00"/>
                </a:solidFill>
              </a:rPr>
            </a:br>
            <a:r>
              <a:rPr lang="el-GR" sz="4400" dirty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FFFF00"/>
                </a:solidFill>
              </a:rPr>
              <a:t>Ομάδα Γ:</a:t>
            </a:r>
            <a:endParaRPr lang="el-G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416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656</TotalTime>
  <Words>1907</Words>
  <Application>Microsoft Office PowerPoint</Application>
  <PresentationFormat>On-screen Show (4:3)</PresentationFormat>
  <Paragraphs>206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Paper</vt:lpstr>
      <vt:lpstr>Γυμνάσιο Πολυκάστρου</vt:lpstr>
      <vt:lpstr>PowerPoint Presentation</vt:lpstr>
      <vt:lpstr>PowerPoint Presentation</vt:lpstr>
      <vt:lpstr> ΩΡΟΛΟΓΙΟ ΠΡΟΓΡΑΜΜΑ</vt:lpstr>
      <vt:lpstr>Προσέλευση μαθητών και επισκέψεις</vt:lpstr>
      <vt:lpstr>Τετράμηνα</vt:lpstr>
      <vt:lpstr>Ομάδες μαθημάτων</vt:lpstr>
      <vt:lpstr>Ομάδα Β: </vt:lpstr>
      <vt:lpstr> Ομάδα Γ:</vt:lpstr>
      <vt:lpstr>Βαθμός ετήσιας επίδοσης</vt:lpstr>
      <vt:lpstr>Βαθμολογία και προαγωγή</vt:lpstr>
      <vt:lpstr>PowerPoint Presentation</vt:lpstr>
      <vt:lpstr>PowerPoint Presentation</vt:lpstr>
      <vt:lpstr>Τμήμα ένταξης</vt:lpstr>
      <vt:lpstr>Αξιολόγηση της επίδοσης:</vt:lpstr>
      <vt:lpstr>αξιολόγηση</vt:lpstr>
      <vt:lpstr>Ωριαίες γραπτές δοκιμασίες</vt:lpstr>
      <vt:lpstr>Γραπτές δοκιμασίες</vt:lpstr>
      <vt:lpstr>Συχνότητα γραπτών δοκιμασιών</vt:lpstr>
      <vt:lpstr>Απουσίες</vt:lpstr>
      <vt:lpstr>Δικαιολόγηση απουσιών</vt:lpstr>
      <vt:lpstr>Προτεραιότητες</vt:lpstr>
      <vt:lpstr>Συμπεριφορά</vt:lpstr>
      <vt:lpstr>Ζητάμε από τους γονείς/κηδεμόνες</vt:lpstr>
      <vt:lpstr>Μην ξεχνάτε</vt:lpstr>
      <vt:lpstr>Δραστηριότητες</vt:lpstr>
      <vt:lpstr>Μαθητικές κοινότητες</vt:lpstr>
      <vt:lpstr>Σύλλογος Γονέων και Κηδεμόνων</vt:lpstr>
      <vt:lpstr>Απαγορεύονται</vt:lpstr>
      <vt:lpstr>Καθημερινά</vt:lpstr>
      <vt:lpstr>PowerPoint Presentation</vt:lpstr>
      <vt:lpstr>Κυρώσεις - ποινές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Μαρία</dc:creator>
  <cp:lastModifiedBy>Μαρία</cp:lastModifiedBy>
  <cp:revision>79</cp:revision>
  <dcterms:created xsi:type="dcterms:W3CDTF">2017-08-28T23:00:42Z</dcterms:created>
  <dcterms:modified xsi:type="dcterms:W3CDTF">2017-10-19T20:34:42Z</dcterms:modified>
</cp:coreProperties>
</file>