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56" r:id="rId3"/>
    <p:sldId id="272" r:id="rId4"/>
    <p:sldId id="269" r:id="rId5"/>
    <p:sldId id="277" r:id="rId6"/>
    <p:sldId id="270" r:id="rId7"/>
    <p:sldId id="271" r:id="rId8"/>
    <p:sldId id="275" r:id="rId9"/>
    <p:sldId id="273" r:id="rId10"/>
    <p:sldId id="276" r:id="rId11"/>
    <p:sldId id="258" r:id="rId12"/>
    <p:sldId id="259" r:id="rId13"/>
    <p:sldId id="260" r:id="rId14"/>
    <p:sldId id="268" r:id="rId15"/>
    <p:sldId id="261" r:id="rId16"/>
    <p:sldId id="257" r:id="rId17"/>
    <p:sldId id="274"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59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2860F35B-3265-4087-9C68-F9F80985248E}" type="datetimeFigureOut">
              <a:rPr lang="el-GR" smtClean="0"/>
              <a:t>17/3/2023</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4D6EC38-6CDD-43EA-9F7A-EA1A9E480429}" type="slidenum">
              <a:rPr lang="el-GR" smtClean="0"/>
              <a:t>‹#›</a:t>
            </a:fld>
            <a:endParaRPr lang="el-GR"/>
          </a:p>
        </p:txBody>
      </p:sp>
    </p:spTree>
    <p:extLst>
      <p:ext uri="{BB962C8B-B14F-4D97-AF65-F5344CB8AC3E}">
        <p14:creationId xmlns:p14="http://schemas.microsoft.com/office/powerpoint/2010/main" val="869272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2860F35B-3265-4087-9C68-F9F80985248E}" type="datetimeFigureOut">
              <a:rPr lang="el-GR" smtClean="0"/>
              <a:t>17/3/2023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D6EC38-6CDD-43EA-9F7A-EA1A9E480429}" type="slidenum">
              <a:rPr lang="el-GR" smtClean="0"/>
              <a:t>‹#›</a:t>
            </a:fld>
            <a:endParaRPr lang="el-GR"/>
          </a:p>
        </p:txBody>
      </p:sp>
    </p:spTree>
    <p:extLst>
      <p:ext uri="{BB962C8B-B14F-4D97-AF65-F5344CB8AC3E}">
        <p14:creationId xmlns:p14="http://schemas.microsoft.com/office/powerpoint/2010/main" val="4017025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2860F35B-3265-4087-9C68-F9F80985248E}" type="datetimeFigureOut">
              <a:rPr lang="el-GR" smtClean="0"/>
              <a:t>17/3/2023</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D6EC38-6CDD-43EA-9F7A-EA1A9E480429}"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2742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2860F35B-3265-4087-9C68-F9F80985248E}" type="datetimeFigureOut">
              <a:rPr lang="el-GR" smtClean="0"/>
              <a:t>17/3/2023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D6EC38-6CDD-43EA-9F7A-EA1A9E480429}" type="slidenum">
              <a:rPr lang="el-GR" smtClean="0"/>
              <a:t>‹#›</a:t>
            </a:fld>
            <a:endParaRPr lang="el-GR"/>
          </a:p>
        </p:txBody>
      </p:sp>
    </p:spTree>
    <p:extLst>
      <p:ext uri="{BB962C8B-B14F-4D97-AF65-F5344CB8AC3E}">
        <p14:creationId xmlns:p14="http://schemas.microsoft.com/office/powerpoint/2010/main" val="551623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2860F35B-3265-4087-9C68-F9F80985248E}" type="datetimeFigureOut">
              <a:rPr lang="el-GR" smtClean="0"/>
              <a:t>17/3/2023</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D6EC38-6CDD-43EA-9F7A-EA1A9E480429}"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276556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2860F35B-3265-4087-9C68-F9F80985248E}" type="datetimeFigureOut">
              <a:rPr lang="el-GR" smtClean="0"/>
              <a:t>17/3/2023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D6EC38-6CDD-43EA-9F7A-EA1A9E480429}" type="slidenum">
              <a:rPr lang="el-GR" smtClean="0"/>
              <a:t>‹#›</a:t>
            </a:fld>
            <a:endParaRPr lang="el-GR"/>
          </a:p>
        </p:txBody>
      </p:sp>
    </p:spTree>
    <p:extLst>
      <p:ext uri="{BB962C8B-B14F-4D97-AF65-F5344CB8AC3E}">
        <p14:creationId xmlns:p14="http://schemas.microsoft.com/office/powerpoint/2010/main" val="39094628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860F35B-3265-4087-9C68-F9F80985248E}" type="datetimeFigureOut">
              <a:rPr lang="el-GR" smtClean="0"/>
              <a:t>17/3/2023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D6EC38-6CDD-43EA-9F7A-EA1A9E480429}" type="slidenum">
              <a:rPr lang="el-GR" smtClean="0"/>
              <a:t>‹#›</a:t>
            </a:fld>
            <a:endParaRPr lang="el-GR"/>
          </a:p>
        </p:txBody>
      </p:sp>
    </p:spTree>
    <p:extLst>
      <p:ext uri="{BB962C8B-B14F-4D97-AF65-F5344CB8AC3E}">
        <p14:creationId xmlns:p14="http://schemas.microsoft.com/office/powerpoint/2010/main" val="20113722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860F35B-3265-4087-9C68-F9F80985248E}" type="datetimeFigureOut">
              <a:rPr lang="el-GR" smtClean="0"/>
              <a:t>17/3/2023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D6EC38-6CDD-43EA-9F7A-EA1A9E480429}" type="slidenum">
              <a:rPr lang="el-GR" smtClean="0"/>
              <a:t>‹#›</a:t>
            </a:fld>
            <a:endParaRPr lang="el-GR"/>
          </a:p>
        </p:txBody>
      </p:sp>
    </p:spTree>
    <p:extLst>
      <p:ext uri="{BB962C8B-B14F-4D97-AF65-F5344CB8AC3E}">
        <p14:creationId xmlns:p14="http://schemas.microsoft.com/office/powerpoint/2010/main" val="3680729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860F35B-3265-4087-9C68-F9F80985248E}" type="datetimeFigureOut">
              <a:rPr lang="el-GR" smtClean="0"/>
              <a:t>17/3/2023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D6EC38-6CDD-43EA-9F7A-EA1A9E480429}" type="slidenum">
              <a:rPr lang="el-GR" smtClean="0"/>
              <a:t>‹#›</a:t>
            </a:fld>
            <a:endParaRPr lang="el-GR"/>
          </a:p>
        </p:txBody>
      </p:sp>
    </p:spTree>
    <p:extLst>
      <p:ext uri="{BB962C8B-B14F-4D97-AF65-F5344CB8AC3E}">
        <p14:creationId xmlns:p14="http://schemas.microsoft.com/office/powerpoint/2010/main" val="3758154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2860F35B-3265-4087-9C68-F9F80985248E}" type="datetimeFigureOut">
              <a:rPr lang="el-GR" smtClean="0"/>
              <a:t>17/3/2023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D6EC38-6CDD-43EA-9F7A-EA1A9E480429}" type="slidenum">
              <a:rPr lang="el-GR" smtClean="0"/>
              <a:t>‹#›</a:t>
            </a:fld>
            <a:endParaRPr lang="el-GR"/>
          </a:p>
        </p:txBody>
      </p:sp>
    </p:spTree>
    <p:extLst>
      <p:ext uri="{BB962C8B-B14F-4D97-AF65-F5344CB8AC3E}">
        <p14:creationId xmlns:p14="http://schemas.microsoft.com/office/powerpoint/2010/main" val="3193711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2860F35B-3265-4087-9C68-F9F80985248E}" type="datetimeFigureOut">
              <a:rPr lang="el-GR" smtClean="0"/>
              <a:t>17/3/2023</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4D6EC38-6CDD-43EA-9F7A-EA1A9E480429}" type="slidenum">
              <a:rPr lang="el-GR" smtClean="0"/>
              <a:t>‹#›</a:t>
            </a:fld>
            <a:endParaRPr lang="el-GR"/>
          </a:p>
        </p:txBody>
      </p:sp>
    </p:spTree>
    <p:extLst>
      <p:ext uri="{BB962C8B-B14F-4D97-AF65-F5344CB8AC3E}">
        <p14:creationId xmlns:p14="http://schemas.microsoft.com/office/powerpoint/2010/main" val="1886339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2860F35B-3265-4087-9C68-F9F80985248E}" type="datetimeFigureOut">
              <a:rPr lang="el-GR" smtClean="0"/>
              <a:t>17/3/2023</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4D6EC38-6CDD-43EA-9F7A-EA1A9E480429}" type="slidenum">
              <a:rPr lang="el-GR" smtClean="0"/>
              <a:t>‹#›</a:t>
            </a:fld>
            <a:endParaRPr lang="el-GR"/>
          </a:p>
        </p:txBody>
      </p:sp>
    </p:spTree>
    <p:extLst>
      <p:ext uri="{BB962C8B-B14F-4D97-AF65-F5344CB8AC3E}">
        <p14:creationId xmlns:p14="http://schemas.microsoft.com/office/powerpoint/2010/main" val="2031867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2860F35B-3265-4087-9C68-F9F80985248E}" type="datetimeFigureOut">
              <a:rPr lang="el-GR" smtClean="0"/>
              <a:t>17/3/2023</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4D6EC38-6CDD-43EA-9F7A-EA1A9E480429}" type="slidenum">
              <a:rPr lang="el-GR" smtClean="0"/>
              <a:t>‹#›</a:t>
            </a:fld>
            <a:endParaRPr lang="el-GR"/>
          </a:p>
        </p:txBody>
      </p:sp>
    </p:spTree>
    <p:extLst>
      <p:ext uri="{BB962C8B-B14F-4D97-AF65-F5344CB8AC3E}">
        <p14:creationId xmlns:p14="http://schemas.microsoft.com/office/powerpoint/2010/main" val="2129446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60F35B-3265-4087-9C68-F9F80985248E}" type="datetimeFigureOut">
              <a:rPr lang="el-GR" smtClean="0"/>
              <a:t>17/3/2023</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4D6EC38-6CDD-43EA-9F7A-EA1A9E480429}" type="slidenum">
              <a:rPr lang="el-GR" smtClean="0"/>
              <a:t>‹#›</a:t>
            </a:fld>
            <a:endParaRPr lang="el-GR"/>
          </a:p>
        </p:txBody>
      </p:sp>
    </p:spTree>
    <p:extLst>
      <p:ext uri="{BB962C8B-B14F-4D97-AF65-F5344CB8AC3E}">
        <p14:creationId xmlns:p14="http://schemas.microsoft.com/office/powerpoint/2010/main" val="3378451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860F35B-3265-4087-9C68-F9F80985248E}" type="datetimeFigureOut">
              <a:rPr lang="el-GR" smtClean="0"/>
              <a:t>17/3/2023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4D6EC38-6CDD-43EA-9F7A-EA1A9E480429}" type="slidenum">
              <a:rPr lang="el-GR" smtClean="0"/>
              <a:t>‹#›</a:t>
            </a:fld>
            <a:endParaRPr lang="el-GR"/>
          </a:p>
        </p:txBody>
      </p:sp>
    </p:spTree>
    <p:extLst>
      <p:ext uri="{BB962C8B-B14F-4D97-AF65-F5344CB8AC3E}">
        <p14:creationId xmlns:p14="http://schemas.microsoft.com/office/powerpoint/2010/main" val="275460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860F35B-3265-4087-9C68-F9F80985248E}" type="datetimeFigureOut">
              <a:rPr lang="el-GR" smtClean="0"/>
              <a:t>17/3/2023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D6EC38-6CDD-43EA-9F7A-EA1A9E480429}" type="slidenum">
              <a:rPr lang="el-GR" smtClean="0"/>
              <a:t>‹#›</a:t>
            </a:fld>
            <a:endParaRPr lang="el-GR"/>
          </a:p>
        </p:txBody>
      </p:sp>
    </p:spTree>
    <p:extLst>
      <p:ext uri="{BB962C8B-B14F-4D97-AF65-F5344CB8AC3E}">
        <p14:creationId xmlns:p14="http://schemas.microsoft.com/office/powerpoint/2010/main" val="872805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860F35B-3265-4087-9C68-F9F80985248E}" type="datetimeFigureOut">
              <a:rPr lang="el-GR" smtClean="0"/>
              <a:t>17/3/2023</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4D6EC38-6CDD-43EA-9F7A-EA1A9E480429}" type="slidenum">
              <a:rPr lang="el-GR" smtClean="0"/>
              <a:t>‹#›</a:t>
            </a:fld>
            <a:endParaRPr lang="el-GR"/>
          </a:p>
        </p:txBody>
      </p:sp>
    </p:spTree>
    <p:extLst>
      <p:ext uri="{BB962C8B-B14F-4D97-AF65-F5344CB8AC3E}">
        <p14:creationId xmlns:p14="http://schemas.microsoft.com/office/powerpoint/2010/main" val="25908780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ww.sansimera.gr/biographies/2846"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362139"/>
            <a:ext cx="9144000" cy="1032095"/>
          </a:xfrm>
        </p:spPr>
        <p:txBody>
          <a:bodyPr>
            <a:normAutofit/>
          </a:bodyPr>
          <a:lstStyle/>
          <a:p>
            <a:pPr algn="ctr"/>
            <a:r>
              <a:rPr lang="el-GR" dirty="0" smtClean="0"/>
              <a:t>ΟΔΥΣΣΕΑΣ ΕΛΥΤΗΣ</a:t>
            </a:r>
            <a:endParaRPr lang="el-GR" dirty="0"/>
          </a:p>
        </p:txBody>
      </p:sp>
      <p:sp>
        <p:nvSpPr>
          <p:cNvPr id="3" name="Υπότιτλος 2"/>
          <p:cNvSpPr>
            <a:spLocks noGrp="1"/>
          </p:cNvSpPr>
          <p:nvPr>
            <p:ph type="subTitle" idx="1"/>
          </p:nvPr>
        </p:nvSpPr>
        <p:spPr>
          <a:xfrm>
            <a:off x="1819747" y="1493822"/>
            <a:ext cx="8938788" cy="4925083"/>
          </a:xfrm>
        </p:spPr>
        <p:txBody>
          <a:bodyPr/>
          <a:lstStyle/>
          <a:p>
            <a:pPr algn="ctr"/>
            <a:r>
              <a:rPr lang="el-GR" sz="2800" dirty="0" smtClean="0"/>
              <a:t>ΟΡΕΣΤΗΣ ΘΕΟΧΑΡΗΣ</a:t>
            </a:r>
          </a:p>
          <a:p>
            <a:pPr algn="ctr"/>
            <a:r>
              <a:rPr lang="el-GR" sz="2800" dirty="0" smtClean="0"/>
              <a:t>ΤΑΞΗ: Γ΄ </a:t>
            </a:r>
          </a:p>
          <a:p>
            <a:pPr algn="ctr"/>
            <a:r>
              <a:rPr lang="el-GR" sz="2800" dirty="0" smtClean="0"/>
              <a:t>ΤΜΗΜΑ: 1</a:t>
            </a:r>
          </a:p>
          <a:p>
            <a:pPr algn="ctr"/>
            <a:endParaRPr lang="el-GR" sz="2800" dirty="0"/>
          </a:p>
          <a:p>
            <a:pPr algn="ctr"/>
            <a:r>
              <a:rPr lang="el-GR" sz="2800" dirty="0" smtClean="0"/>
              <a:t>ΜΑΡΤΙΟΣ 2023</a:t>
            </a:r>
            <a:endParaRPr lang="el-GR" sz="2800" dirty="0" smtClean="0"/>
          </a:p>
          <a:p>
            <a:endParaRPr lang="el-GR" dirty="0" smtClean="0"/>
          </a:p>
          <a:p>
            <a:pPr marL="342900" indent="-342900">
              <a:buFont typeface="Arial" panose="020B0604020202020204" pitchFamily="34" charset="0"/>
              <a:buChar char="•"/>
            </a:pPr>
            <a:endParaRPr lang="el-GR" dirty="0"/>
          </a:p>
        </p:txBody>
      </p:sp>
    </p:spTree>
    <p:extLst>
      <p:ext uri="{BB962C8B-B14F-4D97-AF65-F5344CB8AC3E}">
        <p14:creationId xmlns:p14="http://schemas.microsoft.com/office/powerpoint/2010/main" val="25003637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362139"/>
            <a:ext cx="9144000" cy="1032095"/>
          </a:xfrm>
        </p:spPr>
        <p:txBody>
          <a:bodyPr>
            <a:normAutofit/>
          </a:bodyPr>
          <a:lstStyle/>
          <a:p>
            <a:pPr algn="ctr"/>
            <a:r>
              <a:rPr lang="el-GR" dirty="0" smtClean="0"/>
              <a:t>ΟΔΥΣΣΕΑΣ ΕΛΥΤΗΣ</a:t>
            </a:r>
            <a:endParaRPr lang="el-GR" dirty="0"/>
          </a:p>
        </p:txBody>
      </p:sp>
      <p:sp>
        <p:nvSpPr>
          <p:cNvPr id="3" name="Υπότιτλος 2"/>
          <p:cNvSpPr>
            <a:spLocks noGrp="1"/>
          </p:cNvSpPr>
          <p:nvPr>
            <p:ph type="subTitle" idx="1"/>
          </p:nvPr>
        </p:nvSpPr>
        <p:spPr>
          <a:xfrm>
            <a:off x="1883121" y="1493822"/>
            <a:ext cx="8875414" cy="4925083"/>
          </a:xfrm>
        </p:spPr>
        <p:txBody>
          <a:bodyPr>
            <a:normAutofit fontScale="92500"/>
          </a:bodyPr>
          <a:lstStyle/>
          <a:p>
            <a:pPr algn="just"/>
            <a:r>
              <a:rPr lang="el-GR" b="1" dirty="0">
                <a:effectLst>
                  <a:outerShdw blurRad="38100" dist="19050" dir="2700000" algn="tl">
                    <a:schemeClr val="dk1">
                      <a:alpha val="40000"/>
                    </a:schemeClr>
                  </a:outerShdw>
                </a:effectLst>
              </a:rPr>
              <a:t>Η </a:t>
            </a:r>
            <a:r>
              <a:rPr lang="el-GR" b="1" dirty="0" smtClean="0">
                <a:effectLst>
                  <a:outerShdw blurRad="38100" dist="19050" dir="2700000" algn="tl">
                    <a:schemeClr val="dk1">
                      <a:alpha val="40000"/>
                    </a:schemeClr>
                  </a:outerShdw>
                </a:effectLst>
              </a:rPr>
              <a:t>Γένεσις</a:t>
            </a:r>
            <a:endParaRPr lang="el-GR" b="1" dirty="0"/>
          </a:p>
          <a:p>
            <a:pPr algn="just"/>
            <a:r>
              <a:rPr lang="el-GR" dirty="0">
                <a:effectLst>
                  <a:outerShdw blurRad="38100" dist="19050" dir="2700000" algn="tl">
                    <a:schemeClr val="dk1">
                      <a:alpha val="40000"/>
                    </a:schemeClr>
                  </a:outerShdw>
                </a:effectLst>
              </a:rPr>
              <a:t>Η γέννηση του κόσμου μέσω της γέννησης του ενός, του ποιητή, μέσα στο ελληνικό τοπίο και φως.</a:t>
            </a:r>
            <a:endParaRPr lang="el-GR" dirty="0"/>
          </a:p>
          <a:p>
            <a:pPr algn="just"/>
            <a:r>
              <a:rPr lang="el-GR" dirty="0">
                <a:effectLst>
                  <a:outerShdw blurRad="38100" dist="19050" dir="2700000" algn="tl">
                    <a:schemeClr val="dk1">
                      <a:alpha val="40000"/>
                    </a:schemeClr>
                  </a:outerShdw>
                </a:effectLst>
              </a:rPr>
              <a:t>Αυτός ο κόσμος ο μικρός, του ποιητή, θα εκφράσει τον μέγα, του εθνικού συνόλου.</a:t>
            </a:r>
            <a:endParaRPr lang="el-GR" dirty="0"/>
          </a:p>
          <a:p>
            <a:pPr algn="just"/>
            <a:r>
              <a:rPr lang="el-GR" b="1" dirty="0">
                <a:effectLst>
                  <a:outerShdw blurRad="38100" dist="19050" dir="2700000" algn="tl">
                    <a:schemeClr val="dk1">
                      <a:alpha val="40000"/>
                    </a:schemeClr>
                  </a:outerShdw>
                </a:effectLst>
              </a:rPr>
              <a:t>Τα Πάθη</a:t>
            </a:r>
            <a:endParaRPr lang="el-GR" b="1" dirty="0"/>
          </a:p>
          <a:p>
            <a:pPr algn="just"/>
            <a:r>
              <a:rPr lang="el-GR" dirty="0">
                <a:effectLst>
                  <a:outerShdw blurRad="38100" dist="19050" dir="2700000" algn="tl">
                    <a:schemeClr val="dk1">
                      <a:alpha val="40000"/>
                    </a:schemeClr>
                  </a:outerShdw>
                </a:effectLst>
              </a:rPr>
              <a:t>Τα πάθη του εθνικού συνόλου μέσω του ατομικού βιώματος του ποιητή. </a:t>
            </a:r>
            <a:endParaRPr lang="el-GR" dirty="0" smtClean="0">
              <a:effectLst>
                <a:outerShdw blurRad="38100" dist="19050" dir="2700000" algn="tl">
                  <a:schemeClr val="dk1">
                    <a:alpha val="40000"/>
                  </a:schemeClr>
                </a:outerShdw>
              </a:effectLst>
            </a:endParaRPr>
          </a:p>
          <a:p>
            <a:pPr algn="just"/>
            <a:r>
              <a:rPr lang="el-GR" dirty="0" smtClean="0">
                <a:effectLst>
                  <a:outerShdw blurRad="38100" dist="19050" dir="2700000" algn="tl">
                    <a:schemeClr val="dk1">
                      <a:alpha val="40000"/>
                    </a:schemeClr>
                  </a:outerShdw>
                </a:effectLst>
              </a:rPr>
              <a:t>(</a:t>
            </a:r>
            <a:r>
              <a:rPr lang="el-GR" dirty="0" err="1" smtClean="0">
                <a:effectLst>
                  <a:outerShdw blurRad="38100" dist="19050" dir="2700000" algn="tl">
                    <a:schemeClr val="dk1">
                      <a:alpha val="40000"/>
                    </a:schemeClr>
                  </a:outerShdw>
                </a:effectLst>
              </a:rPr>
              <a:t>Πόλεµος</a:t>
            </a:r>
            <a:r>
              <a:rPr lang="el-GR" dirty="0" smtClean="0">
                <a:effectLst>
                  <a:outerShdw blurRad="38100" dist="19050" dir="2700000" algn="tl">
                    <a:schemeClr val="dk1">
                      <a:alpha val="40000"/>
                    </a:schemeClr>
                  </a:outerShdw>
                </a:effectLst>
              </a:rPr>
              <a:t> </a:t>
            </a:r>
            <a:r>
              <a:rPr lang="el-GR" dirty="0">
                <a:effectLst>
                  <a:outerShdw blurRad="38100" dist="19050" dir="2700000" algn="tl">
                    <a:schemeClr val="dk1">
                      <a:alpha val="40000"/>
                    </a:schemeClr>
                  </a:outerShdw>
                </a:effectLst>
              </a:rPr>
              <a:t>στην Αλβανία, Νίκη, Κατοχή, Απελευθέρωση, </a:t>
            </a:r>
            <a:r>
              <a:rPr lang="el-GR" dirty="0" err="1">
                <a:effectLst>
                  <a:outerShdw blurRad="38100" dist="19050" dir="2700000" algn="tl">
                    <a:schemeClr val="dk1">
                      <a:alpha val="40000"/>
                    </a:schemeClr>
                  </a:outerShdw>
                </a:effectLst>
              </a:rPr>
              <a:t>Εµφύλιος</a:t>
            </a:r>
            <a:r>
              <a:rPr lang="el-GR" dirty="0">
                <a:effectLst>
                  <a:outerShdw blurRad="38100" dist="19050" dir="2700000" algn="tl">
                    <a:schemeClr val="dk1">
                      <a:alpha val="40000"/>
                    </a:schemeClr>
                  </a:outerShdw>
                </a:effectLst>
              </a:rPr>
              <a:t>). </a:t>
            </a:r>
            <a:endParaRPr lang="el-GR" dirty="0" smtClean="0">
              <a:effectLst>
                <a:outerShdw blurRad="38100" dist="19050" dir="2700000" algn="tl">
                  <a:schemeClr val="dk1">
                    <a:alpha val="40000"/>
                  </a:schemeClr>
                </a:outerShdw>
              </a:effectLst>
            </a:endParaRPr>
          </a:p>
          <a:p>
            <a:pPr algn="just"/>
            <a:r>
              <a:rPr lang="el-GR" dirty="0" smtClean="0">
                <a:effectLst>
                  <a:outerShdw blurRad="38100" dist="19050" dir="2700000" algn="tl">
                    <a:schemeClr val="dk1">
                      <a:alpha val="40000"/>
                    </a:schemeClr>
                  </a:outerShdw>
                </a:effectLst>
              </a:rPr>
              <a:t>Κυρίαρχα </a:t>
            </a:r>
            <a:r>
              <a:rPr lang="el-GR" dirty="0" err="1">
                <a:effectLst>
                  <a:outerShdw blurRad="38100" dist="19050" dir="2700000" algn="tl">
                    <a:schemeClr val="dk1">
                      <a:alpha val="40000"/>
                    </a:schemeClr>
                  </a:outerShdw>
                </a:effectLst>
              </a:rPr>
              <a:t>θέµατα</a:t>
            </a:r>
            <a:r>
              <a:rPr lang="el-GR" dirty="0">
                <a:effectLst>
                  <a:outerShdw blurRad="38100" dist="19050" dir="2700000" algn="tl">
                    <a:schemeClr val="dk1">
                      <a:alpha val="40000"/>
                    </a:schemeClr>
                  </a:outerShdw>
                </a:effectLst>
              </a:rPr>
              <a:t>: η Γλώσσα, η Ελευθερία, η Μοίρα, η Μοναξιά, η Απελπισία, η Διχόνοια, η Ματαιότητα, ο Θρήνος, ο Θάνατος, το Κάλλος και ο Ποιητικός Λόγος.</a:t>
            </a:r>
            <a:endParaRPr lang="el-GR" dirty="0"/>
          </a:p>
          <a:p>
            <a:pPr algn="just"/>
            <a:r>
              <a:rPr lang="el-GR" b="1" dirty="0">
                <a:effectLst>
                  <a:outerShdw blurRad="38100" dist="19050" dir="2700000" algn="tl">
                    <a:schemeClr val="dk1">
                      <a:alpha val="40000"/>
                    </a:schemeClr>
                  </a:outerShdw>
                </a:effectLst>
              </a:rPr>
              <a:t>Το Δοξαστικό</a:t>
            </a:r>
            <a:endParaRPr lang="el-GR" b="1" dirty="0"/>
          </a:p>
          <a:p>
            <a:pPr algn="just"/>
            <a:r>
              <a:rPr lang="el-GR" dirty="0">
                <a:effectLst>
                  <a:outerShdw blurRad="38100" dist="19050" dir="2700000" algn="tl">
                    <a:schemeClr val="dk1">
                      <a:alpha val="40000"/>
                    </a:schemeClr>
                  </a:outerShdw>
                </a:effectLst>
              </a:rPr>
              <a:t>Υμνείται ο κόσμος ο μικρός, ο μέγας, ο νικητής του κακού και δοξάζεται κάθε τι που αξίζει (</a:t>
            </a:r>
            <a:r>
              <a:rPr lang="el-GR" dirty="0" err="1">
                <a:effectLst>
                  <a:outerShdw blurRad="38100" dist="19050" dir="2700000" algn="tl">
                    <a:schemeClr val="dk1">
                      <a:alpha val="40000"/>
                    </a:schemeClr>
                  </a:outerShdw>
                </a:effectLst>
              </a:rPr>
              <a:t>Άξιον</a:t>
            </a:r>
            <a:r>
              <a:rPr lang="el-GR" dirty="0">
                <a:effectLst>
                  <a:outerShdw blurRad="38100" dist="19050" dir="2700000" algn="tl">
                    <a:schemeClr val="dk1">
                      <a:alpha val="40000"/>
                    </a:schemeClr>
                  </a:outerShdw>
                </a:effectLst>
              </a:rPr>
              <a:t> εστί). Είναι ένα µ</a:t>
            </a:r>
            <a:r>
              <a:rPr lang="el-GR" dirty="0" err="1">
                <a:effectLst>
                  <a:outerShdw blurRad="38100" dist="19050" dir="2700000" algn="tl">
                    <a:schemeClr val="dk1">
                      <a:alpha val="40000"/>
                    </a:schemeClr>
                  </a:outerShdw>
                </a:effectLst>
              </a:rPr>
              <a:t>εγαλυνάριο</a:t>
            </a:r>
            <a:r>
              <a:rPr lang="el-GR" dirty="0">
                <a:effectLst>
                  <a:outerShdw blurRad="38100" dist="19050" dir="2700000" algn="tl">
                    <a:schemeClr val="dk1">
                      <a:alpha val="40000"/>
                    </a:schemeClr>
                  </a:outerShdw>
                </a:effectLst>
              </a:rPr>
              <a:t>, όπου κορυφώνεται δοξαστικά και κλιμακωτά όλη η σύνθεση. Ο ποιητής </a:t>
            </a:r>
            <a:r>
              <a:rPr lang="el-GR" dirty="0" err="1">
                <a:effectLst>
                  <a:outerShdw blurRad="38100" dist="19050" dir="2700000" algn="tl">
                    <a:schemeClr val="dk1">
                      <a:alpha val="40000"/>
                    </a:schemeClr>
                  </a:outerShdw>
                </a:effectLst>
              </a:rPr>
              <a:t>υµνεί</a:t>
            </a:r>
            <a:r>
              <a:rPr lang="el-GR" dirty="0">
                <a:effectLst>
                  <a:outerShdw blurRad="38100" dist="19050" dir="2700000" algn="tl">
                    <a:schemeClr val="dk1">
                      <a:alpha val="40000"/>
                    </a:schemeClr>
                  </a:outerShdw>
                </a:effectLst>
              </a:rPr>
              <a:t> την Ελλάδα, την ποίηση, τη ζωή (γέννηση - πάθη - ανάσταση), την αιωνιότητα.</a:t>
            </a:r>
            <a:endParaRPr lang="el-GR" dirty="0"/>
          </a:p>
        </p:txBody>
      </p:sp>
    </p:spTree>
    <p:extLst>
      <p:ext uri="{BB962C8B-B14F-4D97-AF65-F5344CB8AC3E}">
        <p14:creationId xmlns:p14="http://schemas.microsoft.com/office/powerpoint/2010/main" val="615891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362139"/>
            <a:ext cx="9144000" cy="1032095"/>
          </a:xfrm>
        </p:spPr>
        <p:txBody>
          <a:bodyPr>
            <a:normAutofit/>
          </a:bodyPr>
          <a:lstStyle/>
          <a:p>
            <a:pPr algn="ctr"/>
            <a:r>
              <a:rPr lang="el-GR" dirty="0" smtClean="0"/>
              <a:t>ΟΔΥΣΣΕΑΣ ΕΛΥΤΗΣ</a:t>
            </a:r>
            <a:endParaRPr lang="el-GR" dirty="0"/>
          </a:p>
        </p:txBody>
      </p:sp>
      <p:sp>
        <p:nvSpPr>
          <p:cNvPr id="3" name="Υπότιτλος 2"/>
          <p:cNvSpPr>
            <a:spLocks noGrp="1"/>
          </p:cNvSpPr>
          <p:nvPr>
            <p:ph type="subTitle" idx="1"/>
          </p:nvPr>
        </p:nvSpPr>
        <p:spPr>
          <a:xfrm>
            <a:off x="1819747" y="1493822"/>
            <a:ext cx="8938788" cy="4925083"/>
          </a:xfrm>
        </p:spPr>
        <p:txBody>
          <a:bodyPr>
            <a:normAutofit fontScale="62500" lnSpcReduction="20000"/>
          </a:bodyPr>
          <a:lstStyle/>
          <a:p>
            <a:pPr algn="ctr"/>
            <a:r>
              <a:rPr lang="el-GR" dirty="0" smtClean="0"/>
              <a:t> </a:t>
            </a:r>
            <a:r>
              <a:rPr lang="el-GR" b="1" dirty="0" smtClean="0"/>
              <a:t>ΑΞΙΟΝ </a:t>
            </a:r>
            <a:r>
              <a:rPr lang="el-GR" b="1" dirty="0"/>
              <a:t>ΕΣΤΙ (1959) </a:t>
            </a:r>
            <a:endParaRPr lang="el-GR" b="1" dirty="0" smtClean="0"/>
          </a:p>
          <a:p>
            <a:pPr algn="ctr"/>
            <a:r>
              <a:rPr lang="el-GR" b="1" dirty="0" smtClean="0"/>
              <a:t>	</a:t>
            </a:r>
            <a:r>
              <a:rPr lang="el-GR" b="1" dirty="0" err="1" smtClean="0"/>
              <a:t>Πλεονάκις</a:t>
            </a:r>
            <a:r>
              <a:rPr lang="el-GR" b="1" dirty="0" smtClean="0"/>
              <a:t> </a:t>
            </a:r>
            <a:r>
              <a:rPr lang="el-GR" b="1" dirty="0" err="1"/>
              <a:t>επολέμησάν</a:t>
            </a:r>
            <a:r>
              <a:rPr lang="el-GR" b="1" dirty="0"/>
              <a:t> με εκ </a:t>
            </a:r>
            <a:r>
              <a:rPr lang="el-GR" b="1" dirty="0" err="1"/>
              <a:t>νεότητός</a:t>
            </a:r>
            <a:r>
              <a:rPr lang="el-GR" b="1" dirty="0"/>
              <a:t> μου και γαρ ουκ </a:t>
            </a:r>
            <a:r>
              <a:rPr lang="el-GR" b="1" dirty="0" err="1"/>
              <a:t>ηδυνήθησάν</a:t>
            </a:r>
            <a:r>
              <a:rPr lang="el-GR" b="1" dirty="0"/>
              <a:t> μοι </a:t>
            </a:r>
            <a:r>
              <a:rPr lang="el-GR" b="1" dirty="0" smtClean="0"/>
              <a:t>ΨΑΛΜΟΣ </a:t>
            </a:r>
            <a:r>
              <a:rPr lang="el-GR" b="1" dirty="0"/>
              <a:t>ΡΚΗ' </a:t>
            </a:r>
            <a:endParaRPr lang="el-GR" b="1" dirty="0" smtClean="0"/>
          </a:p>
          <a:p>
            <a:pPr algn="just"/>
            <a:r>
              <a:rPr lang="el-GR" b="1" dirty="0" smtClean="0"/>
              <a:t>Η </a:t>
            </a:r>
            <a:r>
              <a:rPr lang="el-GR" b="1" dirty="0"/>
              <a:t>ΓΕΝΕΣΙΣ </a:t>
            </a:r>
            <a:endParaRPr lang="el-GR" b="1" dirty="0" smtClean="0"/>
          </a:p>
          <a:p>
            <a:pPr algn="just"/>
            <a:r>
              <a:rPr lang="el-GR" dirty="0" smtClean="0"/>
              <a:t>Αλλά πριν </a:t>
            </a:r>
            <a:r>
              <a:rPr lang="el-GR" dirty="0"/>
              <a:t>ακούσω αγέρα η μουσική </a:t>
            </a:r>
            <a:r>
              <a:rPr lang="el-GR" dirty="0" smtClean="0"/>
              <a:t>που </a:t>
            </a:r>
            <a:r>
              <a:rPr lang="el-GR" dirty="0"/>
              <a:t>κινούσα σε ξάγναντο να </a:t>
            </a:r>
            <a:r>
              <a:rPr lang="el-GR" dirty="0" smtClean="0"/>
              <a:t>βγω (</a:t>
            </a:r>
            <a:r>
              <a:rPr lang="el-GR" dirty="0" err="1" smtClean="0"/>
              <a:t>μιαν</a:t>
            </a:r>
            <a:r>
              <a:rPr lang="el-GR" dirty="0" smtClean="0"/>
              <a:t> </a:t>
            </a:r>
            <a:r>
              <a:rPr lang="el-GR" dirty="0"/>
              <a:t>απέραντη κόκκινη άμμο ανέβαινα </a:t>
            </a:r>
            <a:r>
              <a:rPr lang="el-GR" dirty="0" smtClean="0"/>
              <a:t>με </a:t>
            </a:r>
            <a:r>
              <a:rPr lang="el-GR" dirty="0"/>
              <a:t>τη φτέρνα μου σβήνοντας την Ιστορία) </a:t>
            </a:r>
            <a:endParaRPr lang="el-GR" dirty="0" smtClean="0"/>
          </a:p>
          <a:p>
            <a:pPr algn="just"/>
            <a:r>
              <a:rPr lang="el-GR" dirty="0" smtClean="0"/>
              <a:t>πάλευα </a:t>
            </a:r>
            <a:r>
              <a:rPr lang="el-GR" dirty="0"/>
              <a:t>τα σεντόνια Ήταν αυτό που γύρευα </a:t>
            </a:r>
            <a:r>
              <a:rPr lang="el-GR" dirty="0" smtClean="0"/>
              <a:t>και </a:t>
            </a:r>
            <a:r>
              <a:rPr lang="el-GR" dirty="0"/>
              <a:t>αθώο και ριγηλό σαν αμπελώνας </a:t>
            </a:r>
            <a:r>
              <a:rPr lang="el-GR" dirty="0" smtClean="0"/>
              <a:t>και </a:t>
            </a:r>
            <a:r>
              <a:rPr lang="el-GR" dirty="0"/>
              <a:t>βαθύ και αχάραγο σαν η άλλη όψη τ' ουρανού </a:t>
            </a:r>
            <a:r>
              <a:rPr lang="el-GR" dirty="0" smtClean="0"/>
              <a:t>Κάτι </a:t>
            </a:r>
            <a:r>
              <a:rPr lang="el-GR" dirty="0"/>
              <a:t>λίγο ψυχής μέσα στην άργιλο </a:t>
            </a:r>
            <a:endParaRPr lang="el-GR" dirty="0" smtClean="0"/>
          </a:p>
          <a:p>
            <a:pPr algn="just"/>
            <a:r>
              <a:rPr lang="el-GR" dirty="0" smtClean="0"/>
              <a:t>Τότε </a:t>
            </a:r>
            <a:r>
              <a:rPr lang="el-GR" dirty="0"/>
              <a:t>είπε και </a:t>
            </a:r>
            <a:r>
              <a:rPr lang="el-GR" dirty="0" err="1"/>
              <a:t>γεννήθηκεν</a:t>
            </a:r>
            <a:r>
              <a:rPr lang="el-GR" dirty="0"/>
              <a:t> η θάλασσα </a:t>
            </a:r>
            <a:r>
              <a:rPr lang="el-GR" dirty="0" smtClean="0"/>
              <a:t>Και </a:t>
            </a:r>
            <a:r>
              <a:rPr lang="el-GR" dirty="0"/>
              <a:t>είδα και θαύμασα </a:t>
            </a:r>
            <a:r>
              <a:rPr lang="el-GR" dirty="0" smtClean="0"/>
              <a:t>Και </a:t>
            </a:r>
            <a:r>
              <a:rPr lang="el-GR" dirty="0"/>
              <a:t>στη μέση της έσπειρε κόσμους μικρούς κατ' </a:t>
            </a:r>
            <a:r>
              <a:rPr lang="el-GR" dirty="0" smtClean="0"/>
              <a:t>εικόνα </a:t>
            </a:r>
            <a:r>
              <a:rPr lang="el-GR" dirty="0"/>
              <a:t>και ομοίωσή μου: </a:t>
            </a:r>
            <a:endParaRPr lang="el-GR" dirty="0" smtClean="0"/>
          </a:p>
          <a:p>
            <a:pPr algn="just"/>
            <a:r>
              <a:rPr lang="el-GR" dirty="0" smtClean="0"/>
              <a:t>Ίπποι </a:t>
            </a:r>
            <a:r>
              <a:rPr lang="el-GR" dirty="0"/>
              <a:t>πέτρινοι με τη χαίτη ορθή </a:t>
            </a:r>
            <a:r>
              <a:rPr lang="el-GR" dirty="0" smtClean="0"/>
              <a:t>και </a:t>
            </a:r>
            <a:r>
              <a:rPr lang="el-GR" dirty="0"/>
              <a:t>γαλήνιοι αμφορείς </a:t>
            </a:r>
            <a:r>
              <a:rPr lang="el-GR" dirty="0" smtClean="0"/>
              <a:t>και </a:t>
            </a:r>
            <a:r>
              <a:rPr lang="el-GR" dirty="0"/>
              <a:t>λοξές δελφινιών ράχες </a:t>
            </a:r>
            <a:r>
              <a:rPr lang="el-GR" dirty="0" smtClean="0"/>
              <a:t>η </a:t>
            </a:r>
            <a:r>
              <a:rPr lang="el-GR" dirty="0"/>
              <a:t>Ίος η Σίκινος η Σέριφος η </a:t>
            </a:r>
            <a:r>
              <a:rPr lang="el-GR" dirty="0" smtClean="0"/>
              <a:t>Μήλος</a:t>
            </a:r>
          </a:p>
          <a:p>
            <a:pPr algn="just"/>
            <a:r>
              <a:rPr lang="el-GR" dirty="0" smtClean="0"/>
              <a:t> </a:t>
            </a:r>
            <a:r>
              <a:rPr lang="el-GR" dirty="0"/>
              <a:t>«Κάθε λέξη κι από 'να χελιδόνι </a:t>
            </a:r>
            <a:r>
              <a:rPr lang="el-GR" dirty="0" smtClean="0"/>
              <a:t>για </a:t>
            </a:r>
            <a:r>
              <a:rPr lang="el-GR" dirty="0"/>
              <a:t>να σου φέρνει την άνοιξη μέσα στο θέρος» είπε </a:t>
            </a:r>
            <a:endParaRPr lang="el-GR" dirty="0" smtClean="0"/>
          </a:p>
          <a:p>
            <a:pPr algn="just"/>
            <a:r>
              <a:rPr lang="el-GR" dirty="0" smtClean="0"/>
              <a:t>«</a:t>
            </a:r>
            <a:r>
              <a:rPr lang="el-GR" dirty="0"/>
              <a:t>Και πολλά τα λιόδεντρα </a:t>
            </a:r>
            <a:r>
              <a:rPr lang="el-GR" dirty="0" smtClean="0"/>
              <a:t>που </a:t>
            </a:r>
            <a:r>
              <a:rPr lang="el-GR" dirty="0"/>
              <a:t>να </a:t>
            </a:r>
            <a:r>
              <a:rPr lang="el-GR" dirty="0" err="1"/>
              <a:t>κρησάρουν</a:t>
            </a:r>
            <a:r>
              <a:rPr lang="el-GR" dirty="0"/>
              <a:t> στα χέρια τους το φως </a:t>
            </a:r>
            <a:r>
              <a:rPr lang="el-GR" dirty="0" smtClean="0"/>
              <a:t>κι </a:t>
            </a:r>
            <a:r>
              <a:rPr lang="el-GR" dirty="0"/>
              <a:t>ελαφρό ν' απλώνεται στον ύπνο σου και πολλά τα τζιτζίκια </a:t>
            </a:r>
            <a:endParaRPr lang="el-GR" dirty="0" smtClean="0"/>
          </a:p>
          <a:p>
            <a:pPr algn="just"/>
            <a:r>
              <a:rPr lang="el-GR" dirty="0" smtClean="0"/>
              <a:t>που </a:t>
            </a:r>
            <a:r>
              <a:rPr lang="el-GR" dirty="0"/>
              <a:t>να μην τα νιώθεις όπως δε νιώθεις το σφυγμό στο χέρι σου </a:t>
            </a:r>
            <a:r>
              <a:rPr lang="el-GR" dirty="0" smtClean="0"/>
              <a:t>αλλά </a:t>
            </a:r>
            <a:r>
              <a:rPr lang="el-GR" dirty="0"/>
              <a:t>λίγο το νερό για να το 'χεις Θεό και να κατέχεις τι σημαίνει ο λόγος του </a:t>
            </a:r>
            <a:endParaRPr lang="el-GR" dirty="0" smtClean="0"/>
          </a:p>
          <a:p>
            <a:pPr algn="just"/>
            <a:r>
              <a:rPr lang="el-GR" dirty="0" smtClean="0"/>
              <a:t>και </a:t>
            </a:r>
            <a:r>
              <a:rPr lang="el-GR" dirty="0"/>
              <a:t>το δέντρο μονάχο του χωρίς κοπάδι για να το κάνεις φίλο σου </a:t>
            </a:r>
            <a:r>
              <a:rPr lang="el-GR" dirty="0" smtClean="0"/>
              <a:t>και </a:t>
            </a:r>
            <a:r>
              <a:rPr lang="el-GR" dirty="0"/>
              <a:t>να γνωρίζεις τ' ακριβό του τ' όνομα φτενό στα πόδια σου το χώμα </a:t>
            </a:r>
            <a:endParaRPr lang="el-GR" dirty="0" smtClean="0"/>
          </a:p>
          <a:p>
            <a:pPr algn="just"/>
            <a:r>
              <a:rPr lang="el-GR" dirty="0" smtClean="0"/>
              <a:t>για </a:t>
            </a:r>
            <a:r>
              <a:rPr lang="el-GR" dirty="0"/>
              <a:t>να μην έχεις που ν' απλώσεις ρίζα και να τραβάς του βάθους ολοένα </a:t>
            </a:r>
            <a:r>
              <a:rPr lang="el-GR" dirty="0" smtClean="0"/>
              <a:t>και </a:t>
            </a:r>
            <a:r>
              <a:rPr lang="el-GR" dirty="0"/>
              <a:t>πλατύς </a:t>
            </a:r>
            <a:r>
              <a:rPr lang="el-GR" dirty="0" err="1"/>
              <a:t>επάνου</a:t>
            </a:r>
            <a:r>
              <a:rPr lang="el-GR" dirty="0"/>
              <a:t> ο ουρανός για να διαβάζεις μόνος σου την απεραντοσύνη» </a:t>
            </a:r>
            <a:endParaRPr lang="el-GR" dirty="0" smtClean="0"/>
          </a:p>
          <a:p>
            <a:pPr algn="just"/>
            <a:r>
              <a:rPr lang="el-GR" dirty="0" smtClean="0"/>
              <a:t>ΑΥΤΟΣ </a:t>
            </a:r>
            <a:r>
              <a:rPr lang="el-GR" dirty="0"/>
              <a:t>ο κόσμος ο μικρός, ο μέγας</a:t>
            </a:r>
            <a:endParaRPr lang="el-GR" dirty="0" smtClean="0"/>
          </a:p>
          <a:p>
            <a:pPr marL="342900" indent="-342900">
              <a:buFont typeface="Arial" panose="020B0604020202020204" pitchFamily="34" charset="0"/>
              <a:buChar char="•"/>
            </a:pPr>
            <a:endParaRPr lang="el-GR" dirty="0"/>
          </a:p>
        </p:txBody>
      </p:sp>
    </p:spTree>
    <p:extLst>
      <p:ext uri="{BB962C8B-B14F-4D97-AF65-F5344CB8AC3E}">
        <p14:creationId xmlns:p14="http://schemas.microsoft.com/office/powerpoint/2010/main" val="11636075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362139"/>
            <a:ext cx="9144000" cy="1032095"/>
          </a:xfrm>
        </p:spPr>
        <p:txBody>
          <a:bodyPr>
            <a:normAutofit/>
          </a:bodyPr>
          <a:lstStyle/>
          <a:p>
            <a:pPr algn="ctr"/>
            <a:r>
              <a:rPr lang="el-GR" dirty="0" smtClean="0"/>
              <a:t>ΟΔΥΣΣΕΑΣ ΕΛΥΤΗΣ</a:t>
            </a:r>
            <a:endParaRPr lang="el-GR" dirty="0"/>
          </a:p>
        </p:txBody>
      </p:sp>
      <p:sp>
        <p:nvSpPr>
          <p:cNvPr id="3" name="Υπότιτλος 2"/>
          <p:cNvSpPr>
            <a:spLocks noGrp="1"/>
          </p:cNvSpPr>
          <p:nvPr>
            <p:ph type="subTitle" idx="1"/>
          </p:nvPr>
        </p:nvSpPr>
        <p:spPr>
          <a:xfrm>
            <a:off x="1874067" y="1493822"/>
            <a:ext cx="8884468" cy="4925083"/>
          </a:xfrm>
        </p:spPr>
        <p:txBody>
          <a:bodyPr>
            <a:normAutofit lnSpcReduction="10000"/>
          </a:bodyPr>
          <a:lstStyle/>
          <a:p>
            <a:pPr algn="just"/>
            <a:r>
              <a:rPr lang="el-GR" b="1" dirty="0"/>
              <a:t>ΤΑ </a:t>
            </a:r>
            <a:r>
              <a:rPr lang="el-GR" b="1" dirty="0" smtClean="0"/>
              <a:t>ΠΑΘΗ</a:t>
            </a:r>
          </a:p>
          <a:p>
            <a:r>
              <a:rPr lang="el-GR" dirty="0"/>
              <a:t>Τη γλώσσα μου έδωσαν ελληνική το σπίτι φτωχικό στις αμμουδιές του Όμηρου. Μονάχη έγνοια η γλώσσα μου στις αμμουδιές του Όμηρου. </a:t>
            </a:r>
            <a:endParaRPr lang="el-GR" dirty="0" smtClean="0"/>
          </a:p>
          <a:p>
            <a:r>
              <a:rPr lang="el-GR" dirty="0" smtClean="0"/>
              <a:t>Εκεί </a:t>
            </a:r>
            <a:r>
              <a:rPr lang="el-GR" dirty="0"/>
              <a:t>σπάροι και πέρκες ανεμόδαρτα ρήματα ρεύματα πράσινα μες στα γαλάζια όσα είδα στα σπλάχνα μου ν' ανάβουνε σφουγγάρια, μέδουσες με τα πρώτα λόγια των Σειρήνων όστρακα ρόδινα με τα πρώτα μαύρα ρίγη. </a:t>
            </a:r>
            <a:endParaRPr lang="el-GR" dirty="0" smtClean="0"/>
          </a:p>
          <a:p>
            <a:r>
              <a:rPr lang="el-GR" dirty="0" smtClean="0"/>
              <a:t>Μονάχη </a:t>
            </a:r>
            <a:r>
              <a:rPr lang="el-GR" dirty="0"/>
              <a:t>έγνοια η γλώσσα μου, με τα πρώτα μαύρα ρίγη. Εκεί ρόδια, κυδώνια θεοί μελαχρινοί, θείοι κι εξάδελφοι το λάδι αδειάζοντας μες στα πελώρια κιούπια και πνοές από τη ρεματιά ευωδιάζοντας λυγαριά και </a:t>
            </a:r>
            <a:r>
              <a:rPr lang="el-GR" dirty="0" err="1"/>
              <a:t>σχίνο</a:t>
            </a:r>
            <a:r>
              <a:rPr lang="el-GR" dirty="0"/>
              <a:t> σπάρτο και πιπερόριζα με τα πρώτα πιπίσματα των σπίνων ψαλμωδίες γλυκές με τα πρώτα </a:t>
            </a:r>
            <a:r>
              <a:rPr lang="el-GR" dirty="0" err="1"/>
              <a:t>πρώτα</a:t>
            </a:r>
            <a:r>
              <a:rPr lang="el-GR" dirty="0"/>
              <a:t> Δόξα Σοι</a:t>
            </a:r>
            <a:r>
              <a:rPr lang="el-GR" dirty="0" smtClean="0"/>
              <a:t>.</a:t>
            </a:r>
          </a:p>
          <a:p>
            <a:r>
              <a:rPr lang="el-GR" dirty="0" smtClean="0"/>
              <a:t> </a:t>
            </a:r>
            <a:r>
              <a:rPr lang="el-GR" dirty="0"/>
              <a:t>Μονάχη έγνοια η γλώσσα μου, με τα πρώτα </a:t>
            </a:r>
            <a:r>
              <a:rPr lang="el-GR" dirty="0" err="1"/>
              <a:t>πρώτα</a:t>
            </a:r>
            <a:r>
              <a:rPr lang="el-GR" dirty="0"/>
              <a:t> Δόξα Σοι! Εκεί δάφνες και βάγια θυμιατό και λιβάνισμα τις πάλες ευλογώντας και τα καριοφίλια. Στο χώμα το στρωμένο με τ' </a:t>
            </a:r>
            <a:r>
              <a:rPr lang="el-GR" dirty="0" err="1"/>
              <a:t>αμπελομάντιλα</a:t>
            </a:r>
            <a:r>
              <a:rPr lang="el-GR" dirty="0"/>
              <a:t> κνίσες, τσουγκρίσματα και Χριστός Ανέστη με τα πρώτα </a:t>
            </a:r>
            <a:r>
              <a:rPr lang="el-GR" dirty="0" err="1"/>
              <a:t>σμπάρα</a:t>
            </a:r>
            <a:r>
              <a:rPr lang="el-GR" dirty="0"/>
              <a:t> των Ελλήνων. Αγάπες μυστικές με τα πρώτα λόγια του Ύμνου. </a:t>
            </a:r>
            <a:endParaRPr lang="el-GR" dirty="0" smtClean="0"/>
          </a:p>
          <a:p>
            <a:r>
              <a:rPr lang="el-GR" dirty="0" smtClean="0"/>
              <a:t>Μονάχη </a:t>
            </a:r>
            <a:r>
              <a:rPr lang="el-GR" dirty="0"/>
              <a:t>έγνοια η γλώσσα μου, με τα πρώτα λόγια του Ύμνου! </a:t>
            </a:r>
          </a:p>
        </p:txBody>
      </p:sp>
    </p:spTree>
    <p:extLst>
      <p:ext uri="{BB962C8B-B14F-4D97-AF65-F5344CB8AC3E}">
        <p14:creationId xmlns:p14="http://schemas.microsoft.com/office/powerpoint/2010/main" val="21350132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362139"/>
            <a:ext cx="9144000" cy="1032095"/>
          </a:xfrm>
        </p:spPr>
        <p:txBody>
          <a:bodyPr>
            <a:normAutofit/>
          </a:bodyPr>
          <a:lstStyle/>
          <a:p>
            <a:pPr algn="ctr"/>
            <a:r>
              <a:rPr lang="el-GR" dirty="0" smtClean="0"/>
              <a:t>ΟΔΥΣΣΕΑΣ ΕΛΥΤΗΣ</a:t>
            </a:r>
            <a:endParaRPr lang="el-GR" dirty="0"/>
          </a:p>
        </p:txBody>
      </p:sp>
      <p:sp>
        <p:nvSpPr>
          <p:cNvPr id="3" name="Υπότιτλος 2"/>
          <p:cNvSpPr>
            <a:spLocks noGrp="1"/>
          </p:cNvSpPr>
          <p:nvPr>
            <p:ph type="subTitle" idx="1"/>
          </p:nvPr>
        </p:nvSpPr>
        <p:spPr>
          <a:xfrm>
            <a:off x="1919335" y="1493822"/>
            <a:ext cx="8839200" cy="4925083"/>
          </a:xfrm>
        </p:spPr>
        <p:txBody>
          <a:bodyPr>
            <a:normAutofit fontScale="92500" lnSpcReduction="20000"/>
          </a:bodyPr>
          <a:lstStyle/>
          <a:p>
            <a:pPr algn="just"/>
            <a:r>
              <a:rPr lang="el-GR" b="1" dirty="0"/>
              <a:t>ς'</a:t>
            </a:r>
            <a:r>
              <a:rPr lang="el-GR" dirty="0"/>
              <a:t> </a:t>
            </a:r>
            <a:endParaRPr lang="el-GR" dirty="0" smtClean="0"/>
          </a:p>
          <a:p>
            <a:pPr algn="just"/>
            <a:r>
              <a:rPr lang="el-GR" dirty="0" smtClean="0"/>
              <a:t>Της </a:t>
            </a:r>
            <a:r>
              <a:rPr lang="el-GR" dirty="0"/>
              <a:t>Δικαιοσύνης ήλιε νοητέ </a:t>
            </a:r>
            <a:r>
              <a:rPr lang="el-GR" dirty="0" smtClean="0"/>
              <a:t>μη </a:t>
            </a:r>
            <a:r>
              <a:rPr lang="el-GR" dirty="0"/>
              <a:t>παρακαλώ σας μη </a:t>
            </a:r>
            <a:r>
              <a:rPr lang="el-GR" dirty="0" smtClean="0"/>
              <a:t> </a:t>
            </a:r>
          </a:p>
          <a:p>
            <a:pPr algn="just"/>
            <a:r>
              <a:rPr lang="el-GR" dirty="0" smtClean="0"/>
              <a:t>Αετόμορφα </a:t>
            </a:r>
            <a:r>
              <a:rPr lang="el-GR" dirty="0"/>
              <a:t>έχει τα ψηλά βουνά </a:t>
            </a:r>
            <a:r>
              <a:rPr lang="el-GR" dirty="0" smtClean="0"/>
              <a:t>και </a:t>
            </a:r>
            <a:r>
              <a:rPr lang="el-GR" dirty="0"/>
              <a:t>τα σπίτια πιο λευκά </a:t>
            </a:r>
            <a:r>
              <a:rPr lang="el-GR" dirty="0" smtClean="0"/>
              <a:t> </a:t>
            </a:r>
          </a:p>
          <a:p>
            <a:pPr algn="just"/>
            <a:r>
              <a:rPr lang="el-GR" dirty="0" smtClean="0"/>
              <a:t>Της </a:t>
            </a:r>
            <a:r>
              <a:rPr lang="el-GR" dirty="0"/>
              <a:t>Ασίας αν αγγίζει από τη μια </a:t>
            </a:r>
            <a:r>
              <a:rPr lang="el-GR" dirty="0" smtClean="0"/>
              <a:t>στον </a:t>
            </a:r>
            <a:r>
              <a:rPr lang="el-GR" dirty="0"/>
              <a:t>αιθέρα στέκει να </a:t>
            </a:r>
            <a:r>
              <a:rPr lang="el-GR" dirty="0" smtClean="0"/>
              <a:t> </a:t>
            </a:r>
          </a:p>
          <a:p>
            <a:pPr algn="just"/>
            <a:r>
              <a:rPr lang="el-GR" dirty="0" smtClean="0"/>
              <a:t>Και </a:t>
            </a:r>
            <a:r>
              <a:rPr lang="el-GR" dirty="0"/>
              <a:t>δεν είναι μήτε ξένου λογισμός </a:t>
            </a:r>
            <a:r>
              <a:rPr lang="el-GR" dirty="0" smtClean="0"/>
              <a:t>μόνο </a:t>
            </a:r>
            <a:r>
              <a:rPr lang="el-GR" dirty="0"/>
              <a:t>πένθος αχ παντού </a:t>
            </a:r>
            <a:r>
              <a:rPr lang="el-GR" dirty="0" smtClean="0"/>
              <a:t> </a:t>
            </a:r>
          </a:p>
          <a:p>
            <a:pPr algn="just"/>
            <a:r>
              <a:rPr lang="el-GR" dirty="0" smtClean="0"/>
              <a:t>Τα </a:t>
            </a:r>
            <a:r>
              <a:rPr lang="el-GR" dirty="0"/>
              <a:t>πικρά μου χέρια με τον Κεραυνό </a:t>
            </a:r>
            <a:r>
              <a:rPr lang="el-GR" dirty="0" smtClean="0"/>
              <a:t>τους </a:t>
            </a:r>
            <a:r>
              <a:rPr lang="el-GR" dirty="0"/>
              <a:t>παλιούς φίλους καλώ </a:t>
            </a:r>
            <a:endParaRPr lang="el-GR" dirty="0" smtClean="0"/>
          </a:p>
          <a:p>
            <a:pPr algn="just"/>
            <a:r>
              <a:rPr lang="el-GR" dirty="0" smtClean="0"/>
              <a:t>Μα </a:t>
            </a:r>
            <a:r>
              <a:rPr lang="el-GR" dirty="0"/>
              <a:t>'</a:t>
            </a:r>
            <a:r>
              <a:rPr lang="el-GR" dirty="0" err="1"/>
              <a:t>χουν</a:t>
            </a:r>
            <a:r>
              <a:rPr lang="el-GR" dirty="0"/>
              <a:t> όλα τα αίματα </a:t>
            </a:r>
            <a:r>
              <a:rPr lang="el-GR" dirty="0" err="1"/>
              <a:t>ξαντιμεθεί</a:t>
            </a:r>
            <a:r>
              <a:rPr lang="el-GR" dirty="0"/>
              <a:t> </a:t>
            </a:r>
            <a:r>
              <a:rPr lang="el-GR" dirty="0" smtClean="0"/>
              <a:t>και </a:t>
            </a:r>
            <a:r>
              <a:rPr lang="el-GR" dirty="0"/>
              <a:t>στον έναν ο άλλος </a:t>
            </a:r>
            <a:r>
              <a:rPr lang="el-GR" dirty="0" err="1"/>
              <a:t>μπαί</a:t>
            </a:r>
            <a:r>
              <a:rPr lang="el-GR" dirty="0"/>
              <a:t> </a:t>
            </a:r>
            <a:r>
              <a:rPr lang="el-GR" dirty="0" smtClean="0"/>
              <a:t> </a:t>
            </a:r>
          </a:p>
          <a:p>
            <a:pPr algn="just"/>
            <a:r>
              <a:rPr lang="el-GR" dirty="0" smtClean="0"/>
              <a:t>Της </a:t>
            </a:r>
            <a:r>
              <a:rPr lang="el-GR" dirty="0"/>
              <a:t>Δικαιοσύνης ήλιε νοητέ </a:t>
            </a:r>
            <a:r>
              <a:rPr lang="el-GR" dirty="0" smtClean="0"/>
              <a:t>μη </a:t>
            </a:r>
            <a:r>
              <a:rPr lang="el-GR" dirty="0"/>
              <a:t>παρακαλώ σας μη </a:t>
            </a:r>
            <a:r>
              <a:rPr lang="el-GR" dirty="0" smtClean="0"/>
              <a:t>και </a:t>
            </a:r>
            <a:r>
              <a:rPr lang="el-GR" dirty="0"/>
              <a:t>μυρσίνη συ δοξαστική </a:t>
            </a:r>
            <a:r>
              <a:rPr lang="el-GR" dirty="0" smtClean="0"/>
              <a:t>λησμονάτε </a:t>
            </a:r>
            <a:r>
              <a:rPr lang="el-GR" dirty="0"/>
              <a:t>τη χώρα μου! </a:t>
            </a:r>
            <a:endParaRPr lang="el-GR" dirty="0" smtClean="0"/>
          </a:p>
          <a:p>
            <a:pPr algn="just"/>
            <a:r>
              <a:rPr lang="el-GR" dirty="0" smtClean="0"/>
              <a:t>στα </a:t>
            </a:r>
            <a:r>
              <a:rPr lang="el-GR" dirty="0"/>
              <a:t>ηφαίστεια κλήματα σειρά </a:t>
            </a:r>
            <a:r>
              <a:rPr lang="el-GR" dirty="0" smtClean="0"/>
              <a:t>στου </a:t>
            </a:r>
            <a:r>
              <a:rPr lang="el-GR" dirty="0"/>
              <a:t>γλαυκού το γειτόνεμα! </a:t>
            </a:r>
            <a:endParaRPr lang="el-GR" dirty="0" smtClean="0"/>
          </a:p>
          <a:p>
            <a:pPr algn="just"/>
            <a:r>
              <a:rPr lang="el-GR" dirty="0" smtClean="0"/>
              <a:t>της </a:t>
            </a:r>
            <a:r>
              <a:rPr lang="el-GR" dirty="0"/>
              <a:t>Ευρώπης λίγο αν ακουμπά </a:t>
            </a:r>
            <a:r>
              <a:rPr lang="el-GR" dirty="0" smtClean="0"/>
              <a:t>και </a:t>
            </a:r>
            <a:r>
              <a:rPr lang="el-GR" dirty="0"/>
              <a:t>στη θάλασσα μόνη της! </a:t>
            </a:r>
            <a:endParaRPr lang="el-GR" dirty="0" smtClean="0"/>
          </a:p>
          <a:p>
            <a:pPr algn="just"/>
            <a:r>
              <a:rPr lang="el-GR" dirty="0" smtClean="0"/>
              <a:t>και </a:t>
            </a:r>
            <a:r>
              <a:rPr lang="el-GR" dirty="0"/>
              <a:t>δικού της μήτε αγάπη μια και το φως ανελέητο! </a:t>
            </a:r>
            <a:endParaRPr lang="el-GR" dirty="0" smtClean="0"/>
          </a:p>
          <a:p>
            <a:pPr algn="just"/>
            <a:r>
              <a:rPr lang="el-GR" dirty="0" smtClean="0"/>
              <a:t>τα </a:t>
            </a:r>
            <a:r>
              <a:rPr lang="el-GR" dirty="0"/>
              <a:t>γυρίζω πίσω απ' τον Καιρό με φοβέρες και μ' αίματα! </a:t>
            </a:r>
            <a:endParaRPr lang="el-GR" dirty="0" smtClean="0"/>
          </a:p>
          <a:p>
            <a:pPr algn="just"/>
            <a:r>
              <a:rPr lang="el-GR" dirty="0" smtClean="0"/>
              <a:t>κι </a:t>
            </a:r>
            <a:r>
              <a:rPr lang="el-GR" dirty="0"/>
              <a:t>οι φοβέρες αχ λατομηθεί νουν εναντίον οι άνεμοι! </a:t>
            </a:r>
            <a:endParaRPr lang="el-GR" dirty="0" smtClean="0"/>
          </a:p>
          <a:p>
            <a:pPr algn="just"/>
            <a:r>
              <a:rPr lang="el-GR" dirty="0" smtClean="0"/>
              <a:t>και </a:t>
            </a:r>
            <a:r>
              <a:rPr lang="el-GR" dirty="0"/>
              <a:t>μυρσίνη συ δοξαστική λησμονάτε τη χώρα μου! </a:t>
            </a:r>
          </a:p>
        </p:txBody>
      </p:sp>
    </p:spTree>
    <p:extLst>
      <p:ext uri="{BB962C8B-B14F-4D97-AF65-F5344CB8AC3E}">
        <p14:creationId xmlns:p14="http://schemas.microsoft.com/office/powerpoint/2010/main" val="37596139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362139"/>
            <a:ext cx="9144000" cy="1032095"/>
          </a:xfrm>
        </p:spPr>
        <p:txBody>
          <a:bodyPr>
            <a:normAutofit/>
          </a:bodyPr>
          <a:lstStyle/>
          <a:p>
            <a:pPr algn="ctr"/>
            <a:r>
              <a:rPr lang="el-GR" dirty="0" smtClean="0"/>
              <a:t>ΟΔΥΣΣΕΑΣ ΕΛΥΤΗΣ</a:t>
            </a:r>
            <a:endParaRPr lang="el-GR" dirty="0"/>
          </a:p>
        </p:txBody>
      </p:sp>
      <p:sp>
        <p:nvSpPr>
          <p:cNvPr id="3" name="Υπότιτλος 2"/>
          <p:cNvSpPr>
            <a:spLocks noGrp="1"/>
          </p:cNvSpPr>
          <p:nvPr>
            <p:ph type="subTitle" idx="1"/>
          </p:nvPr>
        </p:nvSpPr>
        <p:spPr>
          <a:xfrm>
            <a:off x="1810693" y="1493822"/>
            <a:ext cx="8947842" cy="4925083"/>
          </a:xfrm>
        </p:spPr>
        <p:txBody>
          <a:bodyPr>
            <a:normAutofit/>
          </a:bodyPr>
          <a:lstStyle/>
          <a:p>
            <a:pPr algn="just"/>
            <a:r>
              <a:rPr lang="el-GR" b="1" dirty="0"/>
              <a:t>ΤΟ ΔΟΞΑΣΤΙΚΟΝ </a:t>
            </a:r>
            <a:endParaRPr lang="el-GR" b="1" dirty="0" smtClean="0"/>
          </a:p>
          <a:p>
            <a:pPr algn="just"/>
            <a:r>
              <a:rPr lang="el-GR" dirty="0"/>
              <a:t>ΑΞΙΟΝ ΕΣΤΙ το πριν της οπτασίας </a:t>
            </a:r>
            <a:r>
              <a:rPr lang="el-GR" dirty="0" err="1" smtClean="0"/>
              <a:t>αχερούσιο</a:t>
            </a:r>
            <a:r>
              <a:rPr lang="el-GR" dirty="0" smtClean="0"/>
              <a:t> </a:t>
            </a:r>
            <a:r>
              <a:rPr lang="el-GR" dirty="0"/>
              <a:t>σάλπισμα και πύρινη ώχρα </a:t>
            </a:r>
            <a:endParaRPr lang="el-GR" dirty="0" smtClean="0"/>
          </a:p>
          <a:p>
            <a:pPr algn="just"/>
            <a:r>
              <a:rPr lang="el-GR" dirty="0" smtClean="0"/>
              <a:t>το </a:t>
            </a:r>
            <a:r>
              <a:rPr lang="el-GR" dirty="0" err="1"/>
              <a:t>καιούμενο</a:t>
            </a:r>
            <a:r>
              <a:rPr lang="el-GR" dirty="0"/>
              <a:t> ποίημα και ηχείο θανάτου </a:t>
            </a:r>
            <a:r>
              <a:rPr lang="el-GR" dirty="0" smtClean="0"/>
              <a:t>οι </a:t>
            </a:r>
            <a:r>
              <a:rPr lang="el-GR" dirty="0" err="1"/>
              <a:t>δορύαιχμες</a:t>
            </a:r>
            <a:r>
              <a:rPr lang="el-GR" dirty="0"/>
              <a:t> λέξεις και </a:t>
            </a:r>
            <a:r>
              <a:rPr lang="el-GR" dirty="0" err="1"/>
              <a:t>αυτοκτόνες</a:t>
            </a:r>
            <a:r>
              <a:rPr lang="el-GR" dirty="0"/>
              <a:t> </a:t>
            </a:r>
            <a:endParaRPr lang="el-GR" dirty="0" smtClean="0"/>
          </a:p>
          <a:p>
            <a:pPr algn="just"/>
            <a:r>
              <a:rPr lang="el-GR" dirty="0" smtClean="0"/>
              <a:t>Το </a:t>
            </a:r>
            <a:r>
              <a:rPr lang="el-GR" dirty="0"/>
              <a:t>ενδόμυχο φως που </a:t>
            </a:r>
            <a:r>
              <a:rPr lang="el-GR" dirty="0" err="1"/>
              <a:t>ασπρογαλιάζει</a:t>
            </a:r>
            <a:r>
              <a:rPr lang="el-GR" dirty="0"/>
              <a:t> </a:t>
            </a:r>
            <a:r>
              <a:rPr lang="el-GR" dirty="0" smtClean="0"/>
              <a:t>κατ</a:t>
            </a:r>
            <a:r>
              <a:rPr lang="el-GR" dirty="0"/>
              <a:t>' εικόνα και ομοίωση του απείρου </a:t>
            </a:r>
            <a:endParaRPr lang="el-GR" dirty="0" smtClean="0"/>
          </a:p>
          <a:p>
            <a:pPr algn="just"/>
            <a:r>
              <a:rPr lang="el-GR" dirty="0" smtClean="0"/>
              <a:t>τα </a:t>
            </a:r>
            <a:r>
              <a:rPr lang="el-GR" dirty="0"/>
              <a:t>χωρίς εκμαγείο βουνά που βγάζουν </a:t>
            </a:r>
            <a:r>
              <a:rPr lang="el-GR" dirty="0" smtClean="0"/>
              <a:t>απαράλλαχτες </a:t>
            </a:r>
            <a:r>
              <a:rPr lang="el-GR" dirty="0"/>
              <a:t>όψεις του αιωνίου </a:t>
            </a:r>
            <a:endParaRPr lang="el-GR" dirty="0" smtClean="0"/>
          </a:p>
          <a:p>
            <a:pPr algn="just"/>
            <a:r>
              <a:rPr lang="el-GR" dirty="0" smtClean="0"/>
              <a:t>ΤΑ </a:t>
            </a:r>
            <a:r>
              <a:rPr lang="el-GR" dirty="0"/>
              <a:t>ΒΟΥΝΑ με την οίηση των ερειπίων </a:t>
            </a:r>
            <a:r>
              <a:rPr lang="el-GR" dirty="0" smtClean="0"/>
              <a:t>τα </a:t>
            </a:r>
            <a:r>
              <a:rPr lang="el-GR" dirty="0"/>
              <a:t>βουνά τα βαρύθυμα τα μαστοφόρα </a:t>
            </a:r>
            <a:endParaRPr lang="el-GR" dirty="0" smtClean="0"/>
          </a:p>
          <a:p>
            <a:pPr algn="just"/>
            <a:r>
              <a:rPr lang="el-GR" dirty="0" smtClean="0"/>
              <a:t>τα </a:t>
            </a:r>
            <a:r>
              <a:rPr lang="el-GR" dirty="0"/>
              <a:t>βουνά τα σαν </a:t>
            </a:r>
            <a:r>
              <a:rPr lang="el-GR" dirty="0" err="1"/>
              <a:t>ύφαλα</a:t>
            </a:r>
            <a:r>
              <a:rPr lang="el-GR" dirty="0"/>
              <a:t> μιας οπτασίας </a:t>
            </a:r>
            <a:r>
              <a:rPr lang="el-GR" dirty="0" smtClean="0"/>
              <a:t>τα </a:t>
            </a:r>
            <a:r>
              <a:rPr lang="el-GR" dirty="0"/>
              <a:t>κλεισμένα ολούθε και τα </a:t>
            </a:r>
            <a:r>
              <a:rPr lang="el-GR" dirty="0" err="1"/>
              <a:t>σαραντάπορα</a:t>
            </a:r>
            <a:r>
              <a:rPr lang="el-GR" dirty="0"/>
              <a:t> </a:t>
            </a:r>
            <a:endParaRPr lang="el-GR" dirty="0" smtClean="0"/>
          </a:p>
          <a:p>
            <a:pPr algn="just"/>
            <a:r>
              <a:rPr lang="el-GR" dirty="0" smtClean="0"/>
              <a:t>Τα </a:t>
            </a:r>
            <a:r>
              <a:rPr lang="el-GR" dirty="0"/>
              <a:t>γεμάτα ψιλόβροχο σαν μοναστήρια </a:t>
            </a:r>
            <a:r>
              <a:rPr lang="el-GR" dirty="0" smtClean="0"/>
              <a:t>τα </a:t>
            </a:r>
            <a:r>
              <a:rPr lang="el-GR" dirty="0"/>
              <a:t>χωμένα στο πούσι των προβάτων </a:t>
            </a:r>
            <a:endParaRPr lang="el-GR" dirty="0" smtClean="0"/>
          </a:p>
          <a:p>
            <a:pPr algn="just"/>
            <a:r>
              <a:rPr lang="el-GR" dirty="0" smtClean="0"/>
              <a:t>τα </a:t>
            </a:r>
            <a:r>
              <a:rPr lang="el-GR" dirty="0"/>
              <a:t>ήρεμα πηγαίνοντας καθώς βουκόλοι </a:t>
            </a:r>
            <a:r>
              <a:rPr lang="el-GR" dirty="0" smtClean="0"/>
              <a:t>με </a:t>
            </a:r>
            <a:r>
              <a:rPr lang="el-GR" dirty="0"/>
              <a:t>το μαύρο </a:t>
            </a:r>
            <a:r>
              <a:rPr lang="el-GR" dirty="0" err="1"/>
              <a:t>ζιμπούνι</a:t>
            </a:r>
            <a:r>
              <a:rPr lang="el-GR" dirty="0"/>
              <a:t> και με το </a:t>
            </a:r>
            <a:r>
              <a:rPr lang="el-GR" dirty="0" err="1"/>
              <a:t>πανωμάντιλο</a:t>
            </a:r>
            <a:r>
              <a:rPr lang="el-GR" dirty="0"/>
              <a:t> </a:t>
            </a:r>
            <a:endParaRPr lang="el-GR" dirty="0" smtClean="0"/>
          </a:p>
          <a:p>
            <a:pPr algn="just"/>
            <a:r>
              <a:rPr lang="el-GR" dirty="0" smtClean="0"/>
              <a:t>Η </a:t>
            </a:r>
            <a:r>
              <a:rPr lang="el-GR" dirty="0"/>
              <a:t>Πίνδος, η Ροδόπη, ο Παρνασσός ο Όλυμπος, ο Τυμφρηστός, ο Ταΰγετος η Δίρφυς, ο Άθως, ο Αίνος</a:t>
            </a:r>
          </a:p>
        </p:txBody>
      </p:sp>
    </p:spTree>
    <p:extLst>
      <p:ext uri="{BB962C8B-B14F-4D97-AF65-F5344CB8AC3E}">
        <p14:creationId xmlns:p14="http://schemas.microsoft.com/office/powerpoint/2010/main" val="18235077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362139"/>
            <a:ext cx="9144000" cy="1032095"/>
          </a:xfrm>
        </p:spPr>
        <p:txBody>
          <a:bodyPr>
            <a:normAutofit/>
          </a:bodyPr>
          <a:lstStyle/>
          <a:p>
            <a:pPr algn="ctr"/>
            <a:r>
              <a:rPr lang="el-GR" dirty="0" smtClean="0"/>
              <a:t>ΟΔΥΣΣΕΑΣ ΕΛΥΤΗΣ</a:t>
            </a:r>
            <a:endParaRPr lang="el-GR" dirty="0"/>
          </a:p>
        </p:txBody>
      </p:sp>
      <p:sp>
        <p:nvSpPr>
          <p:cNvPr id="3" name="Υπότιτλος 2"/>
          <p:cNvSpPr>
            <a:spLocks noGrp="1"/>
          </p:cNvSpPr>
          <p:nvPr>
            <p:ph type="subTitle" idx="1"/>
          </p:nvPr>
        </p:nvSpPr>
        <p:spPr>
          <a:xfrm>
            <a:off x="3180784" y="5794218"/>
            <a:ext cx="9144000" cy="3399371"/>
          </a:xfrm>
        </p:spPr>
        <p:txBody>
          <a:bodyPr/>
          <a:lstStyle/>
          <a:p>
            <a:pPr marL="342900" indent="-342900">
              <a:buFont typeface="Arial" panose="020B0604020202020204" pitchFamily="34" charset="0"/>
              <a:buChar char="•"/>
            </a:pPr>
            <a:endParaRPr lang="el-GR" dirty="0" smtClean="0"/>
          </a:p>
          <a:p>
            <a:pPr marL="342900" indent="-342900">
              <a:buFont typeface="Arial" panose="020B0604020202020204" pitchFamily="34" charset="0"/>
              <a:buChar char="•"/>
            </a:pPr>
            <a:endParaRPr lang="el-GR" dirty="0"/>
          </a:p>
        </p:txBody>
      </p:sp>
      <p:pic>
        <p:nvPicPr>
          <p:cNvPr id="2050" name="Picture 2" descr="Aξιον Εστί το ποίημα που μιλά για «αυτόν τον κόσμο τον μικρό,τον Μέγα». –  All Time Classic – Magazine, Ενημέρωση, Πολιτική, Ανάλυση"/>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573070"/>
            <a:ext cx="8839200" cy="4800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43481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362139"/>
            <a:ext cx="9144000" cy="1032095"/>
          </a:xfrm>
        </p:spPr>
        <p:txBody>
          <a:bodyPr>
            <a:normAutofit/>
          </a:bodyPr>
          <a:lstStyle/>
          <a:p>
            <a:pPr algn="ctr"/>
            <a:r>
              <a:rPr lang="el-GR" dirty="0" smtClean="0"/>
              <a:t>ΟΔΥΣΣΕΑΣ ΕΛΥΤΗΣ</a:t>
            </a:r>
            <a:endParaRPr lang="el-GR" dirty="0"/>
          </a:p>
        </p:txBody>
      </p:sp>
      <p:sp>
        <p:nvSpPr>
          <p:cNvPr id="3" name="Υπότιτλος 2"/>
          <p:cNvSpPr>
            <a:spLocks noGrp="1"/>
          </p:cNvSpPr>
          <p:nvPr>
            <p:ph type="subTitle" idx="1"/>
          </p:nvPr>
        </p:nvSpPr>
        <p:spPr>
          <a:xfrm>
            <a:off x="1614535" y="1493822"/>
            <a:ext cx="9144000" cy="4925083"/>
          </a:xfrm>
        </p:spPr>
        <p:txBody>
          <a:bodyPr/>
          <a:lstStyle/>
          <a:p>
            <a:pPr algn="just"/>
            <a:endParaRPr lang="el-GR" dirty="0"/>
          </a:p>
          <a:p>
            <a:pPr marL="342900" indent="-342900">
              <a:buFont typeface="Arial" panose="020B0604020202020204" pitchFamily="34" charset="0"/>
              <a:buChar char="•"/>
            </a:pPr>
            <a:endParaRPr lang="el-GR" dirty="0" smtClean="0"/>
          </a:p>
          <a:p>
            <a:pPr marL="342900" indent="-342900">
              <a:buFont typeface="Arial" panose="020B0604020202020204" pitchFamily="34" charset="0"/>
              <a:buChar char="•"/>
            </a:pPr>
            <a:endParaRPr lang="el-GR"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4067" y="1493822"/>
            <a:ext cx="9116839" cy="4925083"/>
          </a:xfrm>
          <a:prstGeom prst="rect">
            <a:avLst/>
          </a:prstGeom>
        </p:spPr>
      </p:pic>
    </p:spTree>
    <p:extLst>
      <p:ext uri="{BB962C8B-B14F-4D97-AF65-F5344CB8AC3E}">
        <p14:creationId xmlns:p14="http://schemas.microsoft.com/office/powerpoint/2010/main" val="5773382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362139"/>
            <a:ext cx="9144000" cy="1032095"/>
          </a:xfrm>
        </p:spPr>
        <p:txBody>
          <a:bodyPr>
            <a:normAutofit/>
          </a:bodyPr>
          <a:lstStyle/>
          <a:p>
            <a:pPr algn="ctr"/>
            <a:r>
              <a:rPr lang="el-GR" dirty="0" smtClean="0"/>
              <a:t>ΟΔΥΣΣΕΑΣ ΕΛΥΤΗΣ</a:t>
            </a:r>
            <a:endParaRPr lang="el-GR" dirty="0"/>
          </a:p>
        </p:txBody>
      </p:sp>
      <p:sp>
        <p:nvSpPr>
          <p:cNvPr id="3" name="Υπότιτλος 2"/>
          <p:cNvSpPr>
            <a:spLocks noGrp="1"/>
          </p:cNvSpPr>
          <p:nvPr>
            <p:ph type="subTitle" idx="1"/>
          </p:nvPr>
        </p:nvSpPr>
        <p:spPr>
          <a:xfrm>
            <a:off x="1883121" y="1493822"/>
            <a:ext cx="8875414" cy="4925083"/>
          </a:xfrm>
        </p:spPr>
        <p:txBody>
          <a:bodyPr>
            <a:normAutofit/>
          </a:bodyPr>
          <a:lstStyle/>
          <a:p>
            <a:pPr algn="just"/>
            <a:r>
              <a:rPr lang="el-GR" sz="2400" b="1" dirty="0" smtClean="0"/>
              <a:t>ΠΗΓΕΣ:</a:t>
            </a:r>
          </a:p>
          <a:p>
            <a:pPr marL="285750" indent="-285750" algn="just">
              <a:buFont typeface="Arial" panose="020B0604020202020204" pitchFamily="34" charset="0"/>
              <a:buChar char="•"/>
            </a:pPr>
            <a:r>
              <a:rPr lang="en-US" sz="2400" dirty="0" err="1" smtClean="0"/>
              <a:t>Eclass</a:t>
            </a:r>
            <a:r>
              <a:rPr lang="el-GR" sz="2400" dirty="0" smtClean="0"/>
              <a:t> – σχόλια στα πλαίσια του αποσπάσματος «η γένεσις»</a:t>
            </a:r>
            <a:endParaRPr lang="en-US" sz="2400" dirty="0" smtClean="0"/>
          </a:p>
          <a:p>
            <a:pPr marL="285750" indent="-285750" algn="just">
              <a:buFont typeface="Arial" panose="020B0604020202020204" pitchFamily="34" charset="0"/>
              <a:buChar char="•"/>
            </a:pPr>
            <a:r>
              <a:rPr lang="el-GR" sz="2400" dirty="0" smtClean="0"/>
              <a:t>Απόσπασμα από συνέντευξη του ποιητή «πώς εμπνεύστηκα το </a:t>
            </a:r>
            <a:r>
              <a:rPr lang="el-GR" sz="2400" dirty="0" err="1" smtClean="0"/>
              <a:t>Άξιον</a:t>
            </a:r>
            <a:r>
              <a:rPr lang="el-GR" sz="2400" dirty="0" smtClean="0"/>
              <a:t> Εστί»</a:t>
            </a:r>
          </a:p>
          <a:p>
            <a:pPr marL="285750" indent="-285750" algn="just">
              <a:buFont typeface="Arial" panose="020B0604020202020204" pitchFamily="34" charset="0"/>
              <a:buChar char="•"/>
            </a:pPr>
            <a:r>
              <a:rPr lang="en-US" sz="2400" dirty="0" smtClean="0"/>
              <a:t>http//photodentro.edu.gr</a:t>
            </a:r>
          </a:p>
          <a:p>
            <a:pPr marL="285750" indent="-285750" algn="just">
              <a:buFont typeface="Arial" panose="020B0604020202020204" pitchFamily="34" charset="0"/>
              <a:buChar char="•"/>
            </a:pPr>
            <a:r>
              <a:rPr lang="el-GR" sz="2400" dirty="0" smtClean="0"/>
              <a:t>Το </a:t>
            </a:r>
            <a:r>
              <a:rPr lang="el-GR" sz="2400" dirty="0" err="1" smtClean="0"/>
              <a:t>Άξιον</a:t>
            </a:r>
            <a:r>
              <a:rPr lang="el-GR" sz="2400" dirty="0" smtClean="0"/>
              <a:t> Εστί – </a:t>
            </a:r>
            <a:r>
              <a:rPr lang="el-GR" sz="2400" dirty="0" err="1" smtClean="0"/>
              <a:t>βικιπαίδεια</a:t>
            </a:r>
            <a:endParaRPr lang="el-GR" sz="2400" dirty="0" smtClean="0"/>
          </a:p>
          <a:p>
            <a:pPr marL="285750" indent="-285750" algn="just">
              <a:buFont typeface="Arial" panose="020B0604020202020204" pitchFamily="34" charset="0"/>
              <a:buChar char="•"/>
            </a:pPr>
            <a:r>
              <a:rPr lang="el-GR" sz="2400" dirty="0" smtClean="0"/>
              <a:t>Το Νόμπελ Λογοτεχνίας 1979, εικόνες από την βράβευση του ποιητή.</a:t>
            </a:r>
          </a:p>
          <a:p>
            <a:pPr marL="285750" indent="-285750" algn="just">
              <a:buFont typeface="Arial" panose="020B0604020202020204" pitchFamily="34" charset="0"/>
              <a:buChar char="•"/>
            </a:pPr>
            <a:r>
              <a:rPr lang="en-US" sz="2400" dirty="0"/>
              <a:t>https://www.sansimera.gr/biographies/557</a:t>
            </a:r>
            <a:endParaRPr lang="el-GR" sz="2400" dirty="0"/>
          </a:p>
        </p:txBody>
      </p:sp>
    </p:spTree>
    <p:extLst>
      <p:ext uri="{BB962C8B-B14F-4D97-AF65-F5344CB8AC3E}">
        <p14:creationId xmlns:p14="http://schemas.microsoft.com/office/powerpoint/2010/main" val="668860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362139"/>
            <a:ext cx="9144000" cy="1032095"/>
          </a:xfrm>
        </p:spPr>
        <p:txBody>
          <a:bodyPr>
            <a:normAutofit/>
          </a:bodyPr>
          <a:lstStyle/>
          <a:p>
            <a:pPr algn="ctr"/>
            <a:r>
              <a:rPr lang="el-GR" dirty="0" smtClean="0"/>
              <a:t>ΟΔΥΣΣΕΑΣ ΕΛΥΤΗΣ</a:t>
            </a:r>
            <a:endParaRPr lang="el-GR" dirty="0"/>
          </a:p>
        </p:txBody>
      </p:sp>
      <p:sp>
        <p:nvSpPr>
          <p:cNvPr id="3" name="Υπότιτλος 2"/>
          <p:cNvSpPr>
            <a:spLocks noGrp="1"/>
          </p:cNvSpPr>
          <p:nvPr>
            <p:ph type="subTitle" idx="1"/>
          </p:nvPr>
        </p:nvSpPr>
        <p:spPr>
          <a:xfrm>
            <a:off x="1819747" y="1493822"/>
            <a:ext cx="8938788" cy="4925083"/>
          </a:xfrm>
        </p:spPr>
        <p:txBody>
          <a:bodyPr/>
          <a:lstStyle/>
          <a:p>
            <a:pPr marL="342900" indent="-342900" algn="just">
              <a:buFont typeface="Arial" panose="020B0604020202020204" pitchFamily="34" charset="0"/>
              <a:buChar char="•"/>
            </a:pPr>
            <a:r>
              <a:rPr lang="el-GR" sz="2800" dirty="0" smtClean="0"/>
              <a:t>Ο </a:t>
            </a:r>
            <a:r>
              <a:rPr lang="el-GR" sz="2800" b="1" dirty="0" smtClean="0"/>
              <a:t>Οδυσσέας Ελύτης </a:t>
            </a:r>
            <a:r>
              <a:rPr lang="el-GR" sz="2800" dirty="0" smtClean="0"/>
              <a:t>(πραγματικό όνομα Οδυσσέας </a:t>
            </a:r>
            <a:r>
              <a:rPr lang="el-GR" sz="2800" dirty="0" err="1" smtClean="0"/>
              <a:t>Αλεπουδέλης</a:t>
            </a:r>
            <a:r>
              <a:rPr lang="el-GR" sz="2800" dirty="0" smtClean="0"/>
              <a:t>, Ηράκλειο Κρήτης 2 Νοεμβρίου 1911 – Αθήνα 18 Μαρτίου 1996) ήταν ένας από τους σημαντικότερους Έλληνες ποιητές, μέλος της λογοτεχνικής γενιάς του ΄30.</a:t>
            </a:r>
          </a:p>
          <a:p>
            <a:pPr marL="342900" indent="-342900" algn="just">
              <a:buFont typeface="Arial" panose="020B0604020202020204" pitchFamily="34" charset="0"/>
              <a:buChar char="•"/>
            </a:pPr>
            <a:r>
              <a:rPr lang="el-GR" sz="2800" dirty="0" smtClean="0"/>
              <a:t>Βραβεύτηκε το 1960 με το Κρατικό Βραβείο Ποίησης και το 1979 με το Βραβείο Νόμπελ Λογοτεχνίας, ο δεύτερος και τελευταίος μέχρι σήμερα Έλληνας που τιμήθηκε με βραβείο Νόμπελ Λογοτεχνίας.</a:t>
            </a:r>
          </a:p>
          <a:p>
            <a:endParaRPr lang="el-GR" dirty="0" smtClean="0"/>
          </a:p>
          <a:p>
            <a:pPr marL="342900" indent="-342900">
              <a:buFont typeface="Arial" panose="020B0604020202020204" pitchFamily="34" charset="0"/>
              <a:buChar char="•"/>
            </a:pPr>
            <a:endParaRPr lang="el-GR" dirty="0"/>
          </a:p>
        </p:txBody>
      </p:sp>
    </p:spTree>
    <p:extLst>
      <p:ext uri="{BB962C8B-B14F-4D97-AF65-F5344CB8AC3E}">
        <p14:creationId xmlns:p14="http://schemas.microsoft.com/office/powerpoint/2010/main" val="3640048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362139"/>
            <a:ext cx="9144000" cy="1032095"/>
          </a:xfrm>
        </p:spPr>
        <p:txBody>
          <a:bodyPr>
            <a:normAutofit/>
          </a:bodyPr>
          <a:lstStyle/>
          <a:p>
            <a:pPr algn="ctr"/>
            <a:r>
              <a:rPr lang="el-GR" dirty="0" smtClean="0"/>
              <a:t>ΟΔΥΣΣΕΑΣ ΕΛΥΤΗΣ</a:t>
            </a:r>
            <a:endParaRPr lang="el-GR" dirty="0"/>
          </a:p>
        </p:txBody>
      </p:sp>
      <p:sp>
        <p:nvSpPr>
          <p:cNvPr id="3" name="Υπότιτλος 2"/>
          <p:cNvSpPr>
            <a:spLocks noGrp="1"/>
          </p:cNvSpPr>
          <p:nvPr>
            <p:ph type="subTitle" idx="1"/>
          </p:nvPr>
        </p:nvSpPr>
        <p:spPr>
          <a:xfrm>
            <a:off x="1614535" y="1493822"/>
            <a:ext cx="9144000" cy="4925083"/>
          </a:xfrm>
        </p:spPr>
        <p:txBody>
          <a:bodyPr/>
          <a:lstStyle/>
          <a:p>
            <a:pPr marL="342900" indent="-342900">
              <a:buFont typeface="Arial" panose="020B0604020202020204" pitchFamily="34" charset="0"/>
              <a:buChar char="•"/>
            </a:pPr>
            <a:endParaRPr lang="el-GR" dirty="0" smtClean="0"/>
          </a:p>
          <a:p>
            <a:pPr marL="342900" indent="-342900">
              <a:buFont typeface="Arial" panose="020B0604020202020204" pitchFamily="34" charset="0"/>
              <a:buChar char="•"/>
            </a:pPr>
            <a:endParaRPr lang="el-GR" dirty="0"/>
          </a:p>
        </p:txBody>
      </p:sp>
      <p:pic>
        <p:nvPicPr>
          <p:cNvPr id="1026" name="Picture 2" descr="Ο Οδυσσέας Ελύτης παραλαμβάνει το Νόμπελ Λογοτεχνίας"/>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0694" y="1394234"/>
            <a:ext cx="8857306" cy="5024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1927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362139"/>
            <a:ext cx="9144000" cy="1032095"/>
          </a:xfrm>
        </p:spPr>
        <p:txBody>
          <a:bodyPr>
            <a:normAutofit/>
          </a:bodyPr>
          <a:lstStyle/>
          <a:p>
            <a:pPr algn="ctr"/>
            <a:r>
              <a:rPr lang="el-GR" dirty="0" smtClean="0"/>
              <a:t>ΟΔΥΣΣΕΑΣ ΕΛΥΤΗΣ</a:t>
            </a:r>
            <a:endParaRPr lang="el-GR" dirty="0"/>
          </a:p>
        </p:txBody>
      </p:sp>
      <p:sp>
        <p:nvSpPr>
          <p:cNvPr id="3" name="Υπότιτλος 2"/>
          <p:cNvSpPr>
            <a:spLocks noGrp="1"/>
          </p:cNvSpPr>
          <p:nvPr>
            <p:ph type="subTitle" idx="1"/>
          </p:nvPr>
        </p:nvSpPr>
        <p:spPr>
          <a:xfrm>
            <a:off x="1883121" y="1493822"/>
            <a:ext cx="8875414" cy="4925083"/>
          </a:xfrm>
        </p:spPr>
        <p:txBody>
          <a:bodyPr>
            <a:normAutofit/>
          </a:bodyPr>
          <a:lstStyle/>
          <a:p>
            <a:r>
              <a:rPr lang="el-GR" b="1" dirty="0" err="1"/>
              <a:t>Εργογραφία</a:t>
            </a:r>
            <a:endParaRPr lang="el-GR" b="1" dirty="0"/>
          </a:p>
          <a:p>
            <a:r>
              <a:rPr lang="el-GR" b="1" dirty="0"/>
              <a:t>Ποιητικές συλλογές</a:t>
            </a:r>
          </a:p>
          <a:p>
            <a:r>
              <a:rPr lang="el-GR" dirty="0"/>
              <a:t>Προσανατολισμοί («Πυρσός», 1939)</a:t>
            </a:r>
          </a:p>
          <a:p>
            <a:r>
              <a:rPr lang="el-GR" dirty="0"/>
              <a:t>Ήλιος ο Πρώτος μαζί με τις παραλλαγές πάνω σε </a:t>
            </a:r>
            <a:r>
              <a:rPr lang="el-GR" dirty="0" err="1"/>
              <a:t>μιαν</a:t>
            </a:r>
            <a:r>
              <a:rPr lang="el-GR" dirty="0"/>
              <a:t> αχτίδα ( «Γλάρος», 1943)</a:t>
            </a:r>
          </a:p>
          <a:p>
            <a:r>
              <a:rPr lang="el-GR" dirty="0"/>
              <a:t>Το </a:t>
            </a:r>
            <a:r>
              <a:rPr lang="el-GR" dirty="0" err="1"/>
              <a:t>Άξιον</a:t>
            </a:r>
            <a:r>
              <a:rPr lang="el-GR" dirty="0"/>
              <a:t> Εστί («Ίκαρος», 1959)</a:t>
            </a:r>
          </a:p>
          <a:p>
            <a:r>
              <a:rPr lang="el-GR" dirty="0"/>
              <a:t>Έξι και μία τύψεις για τον ουρανό («Ίκαρος», 1960)</a:t>
            </a:r>
          </a:p>
          <a:p>
            <a:r>
              <a:rPr lang="el-GR" dirty="0"/>
              <a:t>Άσμα ηρωικό και πένθιμο για τον χαμένο ανθυπολοχαγό της Αλβανίας («Ίκαρος», 1962)</a:t>
            </a:r>
          </a:p>
          <a:p>
            <a:r>
              <a:rPr lang="el-GR" dirty="0"/>
              <a:t>Ο Ήλιος ο </a:t>
            </a:r>
            <a:r>
              <a:rPr lang="el-GR" dirty="0" err="1"/>
              <a:t>Ηλιάτορας</a:t>
            </a:r>
            <a:r>
              <a:rPr lang="el-GR" dirty="0"/>
              <a:t> («Ίκαρος», 1971)</a:t>
            </a:r>
          </a:p>
          <a:p>
            <a:r>
              <a:rPr lang="el-GR" dirty="0"/>
              <a:t>Το </a:t>
            </a:r>
            <a:r>
              <a:rPr lang="el-GR" dirty="0" err="1"/>
              <a:t>Φωτόδεντρο</a:t>
            </a:r>
            <a:r>
              <a:rPr lang="el-GR" dirty="0"/>
              <a:t> και η Δέκατη Τέταρτη Ομορφιά («Ίκαρος», 1971)</a:t>
            </a:r>
          </a:p>
          <a:p>
            <a:r>
              <a:rPr lang="el-GR" dirty="0"/>
              <a:t>Το Μονόγραμμα («Ίκαρος», 1972)</a:t>
            </a:r>
          </a:p>
          <a:p>
            <a:r>
              <a:rPr lang="el-GR" dirty="0"/>
              <a:t>Τα Ρω του Έρωτα («Αστερίας», 1972)</a:t>
            </a:r>
          </a:p>
          <a:p>
            <a:pPr marL="342900" indent="-342900">
              <a:buFont typeface="Arial" panose="020B0604020202020204" pitchFamily="34" charset="0"/>
              <a:buChar char="•"/>
            </a:pPr>
            <a:endParaRPr lang="el-GR" dirty="0"/>
          </a:p>
        </p:txBody>
      </p:sp>
    </p:spTree>
    <p:extLst>
      <p:ext uri="{BB962C8B-B14F-4D97-AF65-F5344CB8AC3E}">
        <p14:creationId xmlns:p14="http://schemas.microsoft.com/office/powerpoint/2010/main" val="538340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362139"/>
            <a:ext cx="9144000" cy="1032095"/>
          </a:xfrm>
        </p:spPr>
        <p:txBody>
          <a:bodyPr>
            <a:normAutofit/>
          </a:bodyPr>
          <a:lstStyle/>
          <a:p>
            <a:pPr algn="ctr"/>
            <a:r>
              <a:rPr lang="el-GR" dirty="0" smtClean="0"/>
              <a:t>ΟΔΥΣΣΕΑΣ ΕΛΥΤΗΣ</a:t>
            </a:r>
            <a:endParaRPr lang="el-GR" dirty="0"/>
          </a:p>
        </p:txBody>
      </p:sp>
      <p:sp>
        <p:nvSpPr>
          <p:cNvPr id="3" name="Υπότιτλος 2"/>
          <p:cNvSpPr>
            <a:spLocks noGrp="1"/>
          </p:cNvSpPr>
          <p:nvPr>
            <p:ph type="subTitle" idx="1"/>
          </p:nvPr>
        </p:nvSpPr>
        <p:spPr>
          <a:xfrm>
            <a:off x="1883121" y="1493822"/>
            <a:ext cx="8875414" cy="4925083"/>
          </a:xfrm>
        </p:spPr>
        <p:txBody>
          <a:bodyPr>
            <a:normAutofit/>
          </a:bodyPr>
          <a:lstStyle/>
          <a:p>
            <a:r>
              <a:rPr lang="el-GR" b="1" dirty="0" err="1"/>
              <a:t>Εργογραφία</a:t>
            </a:r>
            <a:endParaRPr lang="el-GR" b="1" dirty="0"/>
          </a:p>
          <a:p>
            <a:r>
              <a:rPr lang="el-GR" b="1" dirty="0"/>
              <a:t>Ποιητικές συλλογές</a:t>
            </a:r>
          </a:p>
          <a:p>
            <a:r>
              <a:rPr lang="el-GR" dirty="0"/>
              <a:t>Τα Ετεροθαλή («Ίκαρος», 1974)</a:t>
            </a:r>
          </a:p>
          <a:p>
            <a:r>
              <a:rPr lang="el-GR" dirty="0"/>
              <a:t>Μαρία Νεφέλη («Ίκαρος», 1978)</a:t>
            </a:r>
          </a:p>
          <a:p>
            <a:r>
              <a:rPr lang="el-GR" dirty="0"/>
              <a:t>Τρία ποιήματα με σημαία ευκαιρίας («Ίκαρος», 1982)</a:t>
            </a:r>
          </a:p>
          <a:p>
            <a:r>
              <a:rPr lang="el-GR" dirty="0"/>
              <a:t>Ημερολόγιο ενός αθέατου Απριλίου («Ύψιλον», 1984)</a:t>
            </a:r>
          </a:p>
          <a:p>
            <a:r>
              <a:rPr lang="el-GR" dirty="0"/>
              <a:t>Ο μικρός ναυτίλος («Ίκαρος», 1985)</a:t>
            </a:r>
          </a:p>
          <a:p>
            <a:r>
              <a:rPr lang="el-GR" dirty="0"/>
              <a:t>Τα ελεγεία της </a:t>
            </a:r>
            <a:r>
              <a:rPr lang="el-GR" dirty="0" err="1"/>
              <a:t>Οξώπετρας</a:t>
            </a:r>
            <a:r>
              <a:rPr lang="el-GR" dirty="0"/>
              <a:t> («Ίκαρος», 1991)</a:t>
            </a:r>
          </a:p>
          <a:p>
            <a:r>
              <a:rPr lang="el-GR" dirty="0"/>
              <a:t>Δυτικά της λύπης («Ίκαρος», 1995)</a:t>
            </a:r>
          </a:p>
          <a:p>
            <a:r>
              <a:rPr lang="el-GR" dirty="0"/>
              <a:t>Εκ του πλησίον («Ίκαρος», 1998)</a:t>
            </a:r>
          </a:p>
          <a:p>
            <a:pPr marL="342900" indent="-342900">
              <a:buFont typeface="Arial" panose="020B0604020202020204" pitchFamily="34" charset="0"/>
              <a:buChar char="•"/>
            </a:pPr>
            <a:endParaRPr lang="el-GR" dirty="0"/>
          </a:p>
        </p:txBody>
      </p:sp>
    </p:spTree>
    <p:extLst>
      <p:ext uri="{BB962C8B-B14F-4D97-AF65-F5344CB8AC3E}">
        <p14:creationId xmlns:p14="http://schemas.microsoft.com/office/powerpoint/2010/main" val="36531899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362139"/>
            <a:ext cx="9144000" cy="1032095"/>
          </a:xfrm>
        </p:spPr>
        <p:txBody>
          <a:bodyPr>
            <a:normAutofit/>
          </a:bodyPr>
          <a:lstStyle/>
          <a:p>
            <a:pPr algn="ctr"/>
            <a:r>
              <a:rPr lang="el-GR" dirty="0" smtClean="0"/>
              <a:t>ΟΔΥΣΣΕΑΣ ΕΛΥΤΗΣ</a:t>
            </a:r>
            <a:endParaRPr lang="el-GR" dirty="0"/>
          </a:p>
        </p:txBody>
      </p:sp>
      <p:sp>
        <p:nvSpPr>
          <p:cNvPr id="3" name="Υπότιτλος 2"/>
          <p:cNvSpPr>
            <a:spLocks noGrp="1"/>
          </p:cNvSpPr>
          <p:nvPr>
            <p:ph type="subTitle" idx="1"/>
          </p:nvPr>
        </p:nvSpPr>
        <p:spPr>
          <a:xfrm>
            <a:off x="1855959" y="1493822"/>
            <a:ext cx="8902575" cy="4925083"/>
          </a:xfrm>
        </p:spPr>
        <p:txBody>
          <a:bodyPr>
            <a:normAutofit/>
          </a:bodyPr>
          <a:lstStyle/>
          <a:p>
            <a:r>
              <a:rPr lang="el-GR" b="1" dirty="0"/>
              <a:t>Δοκίμια</a:t>
            </a:r>
          </a:p>
          <a:p>
            <a:r>
              <a:rPr lang="el-GR" dirty="0"/>
              <a:t>Η αληθινή φυσιογνωμία και η λυρική τόλμη του Ανδρέα Κάλβου («Νέα Εστία», 1946)</a:t>
            </a:r>
          </a:p>
          <a:p>
            <a:r>
              <a:rPr lang="el-GR" dirty="0"/>
              <a:t>Ο ζωγράφος Θεόφιλος («Αστερίας» 1973)</a:t>
            </a:r>
          </a:p>
          <a:p>
            <a:r>
              <a:rPr lang="el-GR" dirty="0"/>
              <a:t>Ανοιχτά χαρτιά («Αστερίας», 1974)</a:t>
            </a:r>
          </a:p>
          <a:p>
            <a:r>
              <a:rPr lang="el-GR" dirty="0"/>
              <a:t>Η μαγεία του Παπαδιαμάντη («Ερμής», 1976)</a:t>
            </a:r>
          </a:p>
          <a:p>
            <a:r>
              <a:rPr lang="el-GR" dirty="0"/>
              <a:t>Αναφορά στον Ανδρέα Εμπειρίκο («Ύψιλον», 1980)</a:t>
            </a:r>
          </a:p>
          <a:p>
            <a:r>
              <a:rPr lang="el-GR" dirty="0"/>
              <a:t>Ιδιωτική Οδός («Ύψιλον»,1990)</a:t>
            </a:r>
          </a:p>
          <a:p>
            <a:r>
              <a:rPr lang="el-GR" dirty="0"/>
              <a:t>Τα Δημόσια και τα Ιδιωτικά («Ίκαρος», 1990)</a:t>
            </a:r>
          </a:p>
          <a:p>
            <a:r>
              <a:rPr lang="el-GR" dirty="0"/>
              <a:t>Εν λευκώ («Ίκαρος», 1993)</a:t>
            </a:r>
          </a:p>
          <a:p>
            <a:r>
              <a:rPr lang="el-GR" dirty="0"/>
              <a:t>Ο κήπος με τις αυταπάτες («Ύψιλον», 1995</a:t>
            </a:r>
            <a:r>
              <a:rPr lang="el-GR" dirty="0" smtClean="0"/>
              <a:t>)</a:t>
            </a:r>
            <a:endParaRPr lang="el-GR" dirty="0"/>
          </a:p>
        </p:txBody>
      </p:sp>
    </p:spTree>
    <p:extLst>
      <p:ext uri="{BB962C8B-B14F-4D97-AF65-F5344CB8AC3E}">
        <p14:creationId xmlns:p14="http://schemas.microsoft.com/office/powerpoint/2010/main" val="4578597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362139"/>
            <a:ext cx="9144000" cy="1032095"/>
          </a:xfrm>
        </p:spPr>
        <p:txBody>
          <a:bodyPr>
            <a:normAutofit/>
          </a:bodyPr>
          <a:lstStyle/>
          <a:p>
            <a:pPr algn="ctr"/>
            <a:r>
              <a:rPr lang="el-GR" dirty="0" smtClean="0"/>
              <a:t>ΟΔΥΣΣΕΑΣ ΕΛΥΤΗΣ</a:t>
            </a:r>
            <a:endParaRPr lang="el-GR" dirty="0"/>
          </a:p>
        </p:txBody>
      </p:sp>
      <p:sp>
        <p:nvSpPr>
          <p:cNvPr id="3" name="Υπότιτλος 2"/>
          <p:cNvSpPr>
            <a:spLocks noGrp="1"/>
          </p:cNvSpPr>
          <p:nvPr>
            <p:ph type="subTitle" idx="1"/>
          </p:nvPr>
        </p:nvSpPr>
        <p:spPr>
          <a:xfrm>
            <a:off x="1828799" y="1493822"/>
            <a:ext cx="8929735" cy="4925083"/>
          </a:xfrm>
        </p:spPr>
        <p:txBody>
          <a:bodyPr>
            <a:normAutofit/>
          </a:bodyPr>
          <a:lstStyle/>
          <a:p>
            <a:r>
              <a:rPr lang="el-GR" b="1" dirty="0"/>
              <a:t>Μεταφράσεις</a:t>
            </a:r>
          </a:p>
          <a:p>
            <a:r>
              <a:rPr lang="el-GR" dirty="0"/>
              <a:t>Ζαν </a:t>
            </a:r>
            <a:r>
              <a:rPr lang="el-GR" dirty="0" err="1"/>
              <a:t>Ζιρωντού</a:t>
            </a:r>
            <a:r>
              <a:rPr lang="el-GR" dirty="0"/>
              <a:t>: «Νεράιδα - Ονειρόδραμα σε τρεις πράξεις» (Εταιρία Σπουδών Σχολής Μωραΐτη, 1973)</a:t>
            </a:r>
          </a:p>
          <a:p>
            <a:r>
              <a:rPr lang="el-GR" dirty="0" err="1">
                <a:hlinkClick r:id="rId2"/>
              </a:rPr>
              <a:t>Μπέρτολτ</a:t>
            </a:r>
            <a:r>
              <a:rPr lang="el-GR" dirty="0">
                <a:hlinkClick r:id="rId2"/>
              </a:rPr>
              <a:t> </a:t>
            </a:r>
            <a:r>
              <a:rPr lang="el-GR" dirty="0" err="1">
                <a:hlinkClick r:id="rId2"/>
              </a:rPr>
              <a:t>Μπρεχτ</a:t>
            </a:r>
            <a:r>
              <a:rPr lang="el-GR" dirty="0"/>
              <a:t>: «Ο κύκλος με την κιμωλία» (Εταιρία Σπουδών Σχολής Μωραΐτη, 1974)</a:t>
            </a:r>
          </a:p>
          <a:p>
            <a:r>
              <a:rPr lang="el-GR" dirty="0"/>
              <a:t>Δεύτερη Γραφή («</a:t>
            </a:r>
            <a:r>
              <a:rPr lang="el-GR" dirty="0" err="1"/>
              <a:t>Ικαρος</a:t>
            </a:r>
            <a:r>
              <a:rPr lang="el-GR" dirty="0"/>
              <a:t>», 1976)</a:t>
            </a:r>
          </a:p>
          <a:p>
            <a:r>
              <a:rPr lang="el-GR" dirty="0"/>
              <a:t>Σαπφώ (1976)</a:t>
            </a:r>
          </a:p>
          <a:p>
            <a:r>
              <a:rPr lang="el-GR" dirty="0"/>
              <a:t>Η Αποκάλυψη του Ιωάννη («</a:t>
            </a:r>
            <a:r>
              <a:rPr lang="el-GR" dirty="0" err="1"/>
              <a:t>Υψιλον</a:t>
            </a:r>
            <a:r>
              <a:rPr lang="el-GR" dirty="0"/>
              <a:t>», 1985</a:t>
            </a:r>
            <a:r>
              <a:rPr lang="el-GR" dirty="0" smtClean="0"/>
              <a:t>)</a:t>
            </a:r>
            <a:endParaRPr lang="el-GR" dirty="0"/>
          </a:p>
        </p:txBody>
      </p:sp>
    </p:spTree>
    <p:extLst>
      <p:ext uri="{BB962C8B-B14F-4D97-AF65-F5344CB8AC3E}">
        <p14:creationId xmlns:p14="http://schemas.microsoft.com/office/powerpoint/2010/main" val="16132372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362139"/>
            <a:ext cx="9144000" cy="1032095"/>
          </a:xfrm>
        </p:spPr>
        <p:txBody>
          <a:bodyPr>
            <a:normAutofit/>
          </a:bodyPr>
          <a:lstStyle/>
          <a:p>
            <a:pPr algn="ctr"/>
            <a:r>
              <a:rPr lang="el-GR" dirty="0" smtClean="0"/>
              <a:t>ΟΔΥΣΣΕΑΣ ΕΛΥΤΗΣ</a:t>
            </a:r>
            <a:endParaRPr lang="el-GR" dirty="0"/>
          </a:p>
        </p:txBody>
      </p:sp>
      <p:sp>
        <p:nvSpPr>
          <p:cNvPr id="3" name="Υπότιτλος 2"/>
          <p:cNvSpPr>
            <a:spLocks noGrp="1"/>
          </p:cNvSpPr>
          <p:nvPr>
            <p:ph type="subTitle" idx="1"/>
          </p:nvPr>
        </p:nvSpPr>
        <p:spPr>
          <a:xfrm>
            <a:off x="1883121" y="1493822"/>
            <a:ext cx="8875414" cy="4925083"/>
          </a:xfrm>
        </p:spPr>
        <p:txBody>
          <a:bodyPr>
            <a:normAutofit fontScale="85000" lnSpcReduction="20000"/>
          </a:bodyPr>
          <a:lstStyle/>
          <a:p>
            <a:r>
              <a:rPr lang="el-GR" b="1" dirty="0"/>
              <a:t>Τα μέρη του </a:t>
            </a:r>
            <a:r>
              <a:rPr lang="el-GR" b="1" i="1" dirty="0" err="1"/>
              <a:t>Άξιον</a:t>
            </a:r>
            <a:r>
              <a:rPr lang="el-GR" b="1" i="1" dirty="0"/>
              <a:t> Εστί</a:t>
            </a:r>
            <a:r>
              <a:rPr lang="el-GR" b="1" dirty="0"/>
              <a:t> είναι τα ακόλουθα:</a:t>
            </a:r>
          </a:p>
          <a:p>
            <a:r>
              <a:rPr lang="el-GR" dirty="0"/>
              <a:t>Η Γένεσις, Εισαγωγή – Τότε </a:t>
            </a:r>
            <a:r>
              <a:rPr lang="el-GR" dirty="0" smtClean="0"/>
              <a:t>είπε</a:t>
            </a:r>
            <a:endParaRPr lang="el-GR" dirty="0"/>
          </a:p>
          <a:p>
            <a:r>
              <a:rPr lang="el-GR" dirty="0"/>
              <a:t>Ιδού εγώ λοιπόν </a:t>
            </a:r>
          </a:p>
          <a:p>
            <a:r>
              <a:rPr lang="el-GR" dirty="0"/>
              <a:t>Η πορεία προς το μέτωπο </a:t>
            </a:r>
          </a:p>
          <a:p>
            <a:r>
              <a:rPr lang="el-GR" dirty="0"/>
              <a:t>Ένα το χελιδόνι </a:t>
            </a:r>
          </a:p>
          <a:p>
            <a:r>
              <a:rPr lang="el-GR" dirty="0"/>
              <a:t>Τα θεμέλια μου στα βουνά </a:t>
            </a:r>
          </a:p>
          <a:p>
            <a:r>
              <a:rPr lang="el-GR" dirty="0"/>
              <a:t>Με το λύχνο του άστρου </a:t>
            </a:r>
          </a:p>
          <a:p>
            <a:r>
              <a:rPr lang="el-GR" dirty="0"/>
              <a:t>Η Μεγάλη Έξοδος </a:t>
            </a:r>
          </a:p>
          <a:p>
            <a:r>
              <a:rPr lang="el-GR" dirty="0"/>
              <a:t>Της Δικαιοσύνης Ήλιε Νοητέ </a:t>
            </a:r>
          </a:p>
          <a:p>
            <a:r>
              <a:rPr lang="el-GR" dirty="0"/>
              <a:t>Ναοί στο σχήμα του ουρανού (ορχηστρικό) </a:t>
            </a:r>
          </a:p>
          <a:p>
            <a:r>
              <a:rPr lang="el-GR" dirty="0"/>
              <a:t>Της αγάπης αίματα </a:t>
            </a:r>
          </a:p>
          <a:p>
            <a:r>
              <a:rPr lang="el-GR" dirty="0"/>
              <a:t>Ναοί στο σχήμα του ουρανού </a:t>
            </a:r>
          </a:p>
          <a:p>
            <a:r>
              <a:rPr lang="el-GR" dirty="0" err="1"/>
              <a:t>Προφητικόν</a:t>
            </a:r>
            <a:r>
              <a:rPr lang="el-GR" dirty="0"/>
              <a:t> </a:t>
            </a:r>
          </a:p>
          <a:p>
            <a:r>
              <a:rPr lang="el-GR" dirty="0"/>
              <a:t>Ανοίγω το στόμα μου </a:t>
            </a:r>
          </a:p>
          <a:p>
            <a:r>
              <a:rPr lang="el-GR" dirty="0"/>
              <a:t>Σε χώρα μακρινή </a:t>
            </a:r>
          </a:p>
          <a:p>
            <a:r>
              <a:rPr lang="el-GR" dirty="0"/>
              <a:t>Το </a:t>
            </a:r>
            <a:r>
              <a:rPr lang="el-GR" dirty="0" err="1"/>
              <a:t>Δοξαστικόν</a:t>
            </a:r>
            <a:r>
              <a:rPr lang="el-GR" dirty="0"/>
              <a:t> σήμα</a:t>
            </a:r>
          </a:p>
          <a:p>
            <a:pPr marL="342900" indent="-342900">
              <a:buFont typeface="Arial" panose="020B0604020202020204" pitchFamily="34" charset="0"/>
              <a:buChar char="•"/>
            </a:pPr>
            <a:endParaRPr lang="el-GR" dirty="0" smtClean="0"/>
          </a:p>
          <a:p>
            <a:pPr marL="342900" indent="-342900">
              <a:buFont typeface="Arial" panose="020B0604020202020204" pitchFamily="34" charset="0"/>
              <a:buChar char="•"/>
            </a:pPr>
            <a:endParaRPr lang="el-GR" dirty="0"/>
          </a:p>
        </p:txBody>
      </p:sp>
    </p:spTree>
    <p:extLst>
      <p:ext uri="{BB962C8B-B14F-4D97-AF65-F5344CB8AC3E}">
        <p14:creationId xmlns:p14="http://schemas.microsoft.com/office/powerpoint/2010/main" val="12614970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362139"/>
            <a:ext cx="9144000" cy="1032095"/>
          </a:xfrm>
        </p:spPr>
        <p:txBody>
          <a:bodyPr>
            <a:normAutofit/>
          </a:bodyPr>
          <a:lstStyle/>
          <a:p>
            <a:pPr algn="ctr"/>
            <a:r>
              <a:rPr lang="el-GR" dirty="0" smtClean="0"/>
              <a:t>ΟΔΥΣΣΕΑΣ ΕΛΥΤΗΣ</a:t>
            </a:r>
            <a:endParaRPr lang="el-GR" dirty="0"/>
          </a:p>
        </p:txBody>
      </p:sp>
      <p:sp>
        <p:nvSpPr>
          <p:cNvPr id="3" name="Υπότιτλος 2"/>
          <p:cNvSpPr>
            <a:spLocks noGrp="1"/>
          </p:cNvSpPr>
          <p:nvPr>
            <p:ph type="subTitle" idx="1"/>
          </p:nvPr>
        </p:nvSpPr>
        <p:spPr>
          <a:xfrm>
            <a:off x="1883121" y="1493822"/>
            <a:ext cx="8875414" cy="4925083"/>
          </a:xfrm>
        </p:spPr>
        <p:txBody>
          <a:bodyPr>
            <a:normAutofit/>
          </a:bodyPr>
          <a:lstStyle/>
          <a:p>
            <a:pPr algn="just"/>
            <a:r>
              <a:rPr lang="el-GR" dirty="0">
                <a:effectLst>
                  <a:outerShdw blurRad="38100" dist="19050" dir="2700000" algn="tl">
                    <a:schemeClr val="dk1">
                      <a:alpha val="40000"/>
                    </a:schemeClr>
                  </a:outerShdw>
                </a:effectLst>
              </a:rPr>
              <a:t>Το </a:t>
            </a:r>
            <a:r>
              <a:rPr lang="el-GR" dirty="0" err="1">
                <a:effectLst>
                  <a:outerShdw blurRad="38100" dist="19050" dir="2700000" algn="tl">
                    <a:schemeClr val="dk1">
                      <a:alpha val="40000"/>
                    </a:schemeClr>
                  </a:outerShdw>
                </a:effectLst>
              </a:rPr>
              <a:t>Άξιον</a:t>
            </a:r>
            <a:r>
              <a:rPr lang="el-GR" dirty="0">
                <a:effectLst>
                  <a:outerShdw blurRad="38100" dist="19050" dir="2700000" algn="tl">
                    <a:schemeClr val="dk1">
                      <a:alpha val="40000"/>
                    </a:schemeClr>
                  </a:outerShdw>
                </a:effectLst>
              </a:rPr>
              <a:t> Εστί, μια κορυφαία δημιουργία του Ελύτη αποτελεί μια μακροσκελή ποιητική σύνθεση που χωρίζεται σε τρεις μεγάλες ενότητες.</a:t>
            </a:r>
            <a:endParaRPr lang="el-GR" dirty="0"/>
          </a:p>
          <a:p>
            <a:pPr algn="just"/>
            <a:r>
              <a:rPr lang="el-GR" dirty="0">
                <a:effectLst>
                  <a:outerShdw blurRad="38100" dist="19050" dir="2700000" algn="tl">
                    <a:schemeClr val="dk1">
                      <a:alpha val="40000"/>
                    </a:schemeClr>
                  </a:outerShdw>
                </a:effectLst>
              </a:rPr>
              <a:t>Η ονομασία που τους δίνει ο ποιητής (Γένεσις, Πάθη, </a:t>
            </a:r>
            <a:r>
              <a:rPr lang="el-GR" dirty="0" err="1">
                <a:effectLst>
                  <a:outerShdw blurRad="38100" dist="19050" dir="2700000" algn="tl">
                    <a:schemeClr val="dk1">
                      <a:alpha val="40000"/>
                    </a:schemeClr>
                  </a:outerShdw>
                </a:effectLst>
              </a:rPr>
              <a:t>Δοξαστικόν</a:t>
            </a:r>
            <a:r>
              <a:rPr lang="el-GR" dirty="0">
                <a:effectLst>
                  <a:outerShdw blurRad="38100" dist="19050" dir="2700000" algn="tl">
                    <a:schemeClr val="dk1">
                      <a:alpha val="40000"/>
                    </a:schemeClr>
                  </a:outerShdw>
                </a:effectLst>
              </a:rPr>
              <a:t>) καθώς και διάφορες εκφράσεις παραπέμπουν τον αναγνώστη σε κείμενα της Παλαιάς και της Καινής Διαθήκης, καθώς και της ευρύτερης χριστιανικής υμνολογίας.</a:t>
            </a:r>
            <a:endParaRPr lang="el-GR" dirty="0"/>
          </a:p>
          <a:p>
            <a:pPr algn="just"/>
            <a:r>
              <a:rPr lang="el-GR" dirty="0">
                <a:effectLst>
                  <a:outerShdw blurRad="38100" dist="19050" dir="2700000" algn="tl">
                    <a:schemeClr val="dk1">
                      <a:alpha val="40000"/>
                    </a:schemeClr>
                  </a:outerShdw>
                </a:effectLst>
              </a:rPr>
              <a:t>Το </a:t>
            </a:r>
            <a:r>
              <a:rPr lang="el-GR" dirty="0" err="1">
                <a:effectLst>
                  <a:outerShdw blurRad="38100" dist="19050" dir="2700000" algn="tl">
                    <a:schemeClr val="dk1">
                      <a:alpha val="40000"/>
                    </a:schemeClr>
                  </a:outerShdw>
                </a:effectLst>
              </a:rPr>
              <a:t>Άξιον</a:t>
            </a:r>
            <a:r>
              <a:rPr lang="el-GR" dirty="0">
                <a:effectLst>
                  <a:outerShdw blurRad="38100" dist="19050" dir="2700000" algn="tl">
                    <a:schemeClr val="dk1">
                      <a:alpha val="40000"/>
                    </a:schemeClr>
                  </a:outerShdw>
                </a:effectLst>
              </a:rPr>
              <a:t> Εστί είναι η µ</a:t>
            </a:r>
            <a:r>
              <a:rPr lang="el-GR" dirty="0" err="1">
                <a:effectLst>
                  <a:outerShdw blurRad="38100" dist="19050" dir="2700000" algn="tl">
                    <a:schemeClr val="dk1">
                      <a:alpha val="40000"/>
                    </a:schemeClr>
                  </a:outerShdw>
                </a:effectLst>
              </a:rPr>
              <a:t>νήµη</a:t>
            </a:r>
            <a:r>
              <a:rPr lang="el-GR" dirty="0">
                <a:effectLst>
                  <a:outerShdw blurRad="38100" dist="19050" dir="2700000" algn="tl">
                    <a:schemeClr val="dk1">
                      <a:alpha val="40000"/>
                    </a:schemeClr>
                  </a:outerShdw>
                </a:effectLst>
              </a:rPr>
              <a:t> και η ιθαγένεια, ο τόπος και ο πολιτισμός του. Έργο μεγαλόπνοο, που η σύνθεσή του διαρθρώνεται πάνω στα μέρη της Θείας Λειτουργίας. Αποτυπώνει την ατομική και τη συλλογική μοίρα διατρέχοντας διαχρονικά την ιστορία, τη γλώσσα και την παράδοση των Ελλήνων, </a:t>
            </a:r>
            <a:r>
              <a:rPr lang="el-GR" dirty="0" err="1">
                <a:effectLst>
                  <a:outerShdw blurRad="38100" dist="19050" dir="2700000" algn="tl">
                    <a:schemeClr val="dk1">
                      <a:alpha val="40000"/>
                    </a:schemeClr>
                  </a:outerShdw>
                </a:effectLst>
              </a:rPr>
              <a:t>υµνώντας</a:t>
            </a:r>
            <a:r>
              <a:rPr lang="el-GR" dirty="0">
                <a:effectLst>
                  <a:outerShdw blurRad="38100" dist="19050" dir="2700000" algn="tl">
                    <a:schemeClr val="dk1">
                      <a:alpha val="40000"/>
                    </a:schemeClr>
                  </a:outerShdw>
                </a:effectLst>
              </a:rPr>
              <a:t> τη Γη, την Ελευθερία και τη Δικαιοσύνη. </a:t>
            </a:r>
            <a:endParaRPr lang="el-GR" dirty="0" smtClean="0">
              <a:effectLst>
                <a:outerShdw blurRad="38100" dist="19050" dir="2700000" algn="tl">
                  <a:schemeClr val="dk1">
                    <a:alpha val="40000"/>
                  </a:schemeClr>
                </a:outerShdw>
              </a:effectLst>
            </a:endParaRPr>
          </a:p>
          <a:p>
            <a:pPr algn="just"/>
            <a:r>
              <a:rPr lang="el-GR" dirty="0" smtClean="0">
                <a:effectLst>
                  <a:outerShdw blurRad="38100" dist="19050" dir="2700000" algn="tl">
                    <a:schemeClr val="dk1">
                      <a:alpha val="40000"/>
                    </a:schemeClr>
                  </a:outerShdw>
                </a:effectLst>
              </a:rPr>
              <a:t>Κύριες </a:t>
            </a:r>
            <a:r>
              <a:rPr lang="el-GR" dirty="0">
                <a:effectLst>
                  <a:outerShdw blurRad="38100" dist="19050" dir="2700000" algn="tl">
                    <a:schemeClr val="dk1">
                      <a:alpha val="40000"/>
                    </a:schemeClr>
                  </a:outerShdw>
                </a:effectLst>
              </a:rPr>
              <a:t>πηγές του </a:t>
            </a:r>
            <a:r>
              <a:rPr lang="el-GR" dirty="0" err="1">
                <a:effectLst>
                  <a:outerShdw blurRad="38100" dist="19050" dir="2700000" algn="tl">
                    <a:schemeClr val="dk1">
                      <a:alpha val="40000"/>
                    </a:schemeClr>
                  </a:outerShdw>
                </a:effectLst>
              </a:rPr>
              <a:t>Οδ</a:t>
            </a:r>
            <a:r>
              <a:rPr lang="el-GR" dirty="0">
                <a:effectLst>
                  <a:outerShdw blurRad="38100" dist="19050" dir="2700000" algn="tl">
                    <a:schemeClr val="dk1">
                      <a:alpha val="40000"/>
                    </a:schemeClr>
                  </a:outerShdw>
                </a:effectLst>
              </a:rPr>
              <a:t>. Ελύτη ήταν η Παλαιά και η Καινή Διαθήκη, η εκκλησιαστική </a:t>
            </a:r>
            <a:r>
              <a:rPr lang="el-GR" dirty="0" err="1">
                <a:effectLst>
                  <a:outerShdw blurRad="38100" dist="19050" dir="2700000" algn="tl">
                    <a:schemeClr val="dk1">
                      <a:alpha val="40000"/>
                    </a:schemeClr>
                  </a:outerShdw>
                </a:effectLst>
              </a:rPr>
              <a:t>υµνογραφία</a:t>
            </a:r>
            <a:r>
              <a:rPr lang="el-GR" dirty="0">
                <a:effectLst>
                  <a:outerShdw blurRad="38100" dist="19050" dir="2700000" algn="tl">
                    <a:schemeClr val="dk1">
                      <a:alpha val="40000"/>
                    </a:schemeClr>
                  </a:outerShdw>
                </a:effectLst>
              </a:rPr>
              <a:t>, το </a:t>
            </a:r>
            <a:r>
              <a:rPr lang="el-GR" dirty="0" err="1">
                <a:effectLst>
                  <a:outerShdw blurRad="38100" dist="19050" dir="2700000" algn="tl">
                    <a:schemeClr val="dk1">
                      <a:alpha val="40000"/>
                    </a:schemeClr>
                  </a:outerShdw>
                </a:effectLst>
              </a:rPr>
              <a:t>δηµοτικό</a:t>
            </a:r>
            <a:r>
              <a:rPr lang="el-GR" dirty="0">
                <a:effectLst>
                  <a:outerShdw blurRad="38100" dist="19050" dir="2700000" algn="tl">
                    <a:schemeClr val="dk1">
                      <a:alpha val="40000"/>
                    </a:schemeClr>
                  </a:outerShdw>
                </a:effectLst>
              </a:rPr>
              <a:t> τραγούδι, ο </a:t>
            </a:r>
            <a:r>
              <a:rPr lang="el-GR" dirty="0" err="1">
                <a:effectLst>
                  <a:outerShdw blurRad="38100" dist="19050" dir="2700000" algn="tl">
                    <a:schemeClr val="dk1">
                      <a:alpha val="40000"/>
                    </a:schemeClr>
                  </a:outerShdw>
                </a:effectLst>
              </a:rPr>
              <a:t>Ερωτόκριτος</a:t>
            </a:r>
            <a:r>
              <a:rPr lang="el-GR" dirty="0">
                <a:effectLst>
                  <a:outerShdw blurRad="38100" dist="19050" dir="2700000" algn="tl">
                    <a:schemeClr val="dk1">
                      <a:alpha val="40000"/>
                    </a:schemeClr>
                  </a:outerShdw>
                </a:effectLst>
              </a:rPr>
              <a:t>, ο Κάλβος, ο </a:t>
            </a:r>
            <a:r>
              <a:rPr lang="el-GR" dirty="0" err="1">
                <a:effectLst>
                  <a:outerShdw blurRad="38100" dist="19050" dir="2700000" algn="tl">
                    <a:schemeClr val="dk1">
                      <a:alpha val="40000"/>
                    </a:schemeClr>
                  </a:outerShdw>
                </a:effectLst>
              </a:rPr>
              <a:t>Σολωµός</a:t>
            </a:r>
            <a:r>
              <a:rPr lang="el-GR" dirty="0">
                <a:effectLst>
                  <a:outerShdw blurRad="38100" dist="19050" dir="2700000" algn="tl">
                    <a:schemeClr val="dk1">
                      <a:alpha val="40000"/>
                    </a:schemeClr>
                  </a:outerShdw>
                </a:effectLst>
              </a:rPr>
              <a:t>, ο </a:t>
            </a:r>
            <a:r>
              <a:rPr lang="el-GR" dirty="0" err="1">
                <a:effectLst>
                  <a:outerShdw blurRad="38100" dist="19050" dir="2700000" algn="tl">
                    <a:schemeClr val="dk1">
                      <a:alpha val="40000"/>
                    </a:schemeClr>
                  </a:outerShdw>
                </a:effectLst>
              </a:rPr>
              <a:t>Παπαδιαµάντης</a:t>
            </a:r>
            <a:r>
              <a:rPr lang="el-GR" dirty="0">
                <a:effectLst>
                  <a:outerShdw blurRad="38100" dist="19050" dir="2700000" algn="tl">
                    <a:schemeClr val="dk1">
                      <a:alpha val="40000"/>
                    </a:schemeClr>
                  </a:outerShdw>
                </a:effectLst>
              </a:rPr>
              <a:t>, ο Μακρυγιάννης, τα αρχαία </a:t>
            </a:r>
            <a:r>
              <a:rPr lang="el-GR" dirty="0" err="1">
                <a:effectLst>
                  <a:outerShdw blurRad="38100" dist="19050" dir="2700000" algn="tl">
                    <a:schemeClr val="dk1">
                      <a:alpha val="40000"/>
                    </a:schemeClr>
                  </a:outerShdw>
                </a:effectLst>
              </a:rPr>
              <a:t>κείµενα</a:t>
            </a:r>
            <a:r>
              <a:rPr lang="el-GR" dirty="0">
                <a:effectLst>
                  <a:outerShdw blurRad="38100" dist="19050" dir="2700000" algn="tl">
                    <a:schemeClr val="dk1">
                      <a:alpha val="40000"/>
                    </a:schemeClr>
                  </a:outerShdw>
                </a:effectLst>
              </a:rPr>
              <a:t>, κυρίως η Σαπφώ, και η νεότερη ποίηση, ελληνική και ξένη.</a:t>
            </a:r>
            <a:endParaRPr lang="el-GR" dirty="0"/>
          </a:p>
        </p:txBody>
      </p:sp>
    </p:spTree>
    <p:extLst>
      <p:ext uri="{BB962C8B-B14F-4D97-AF65-F5344CB8AC3E}">
        <p14:creationId xmlns:p14="http://schemas.microsoft.com/office/powerpoint/2010/main" val="415927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154</TotalTime>
  <Words>969</Words>
  <Application>Microsoft Office PowerPoint</Application>
  <PresentationFormat>Ευρεία οθόνη</PresentationFormat>
  <Paragraphs>141</Paragraphs>
  <Slides>17</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17</vt:i4>
      </vt:variant>
    </vt:vector>
  </HeadingPairs>
  <TitlesOfParts>
    <vt:vector size="21" baseType="lpstr">
      <vt:lpstr>Arial</vt:lpstr>
      <vt:lpstr>Century Gothic</vt:lpstr>
      <vt:lpstr>Wingdings 3</vt:lpstr>
      <vt:lpstr>Wisp</vt:lpstr>
      <vt:lpstr>ΟΔΥΣΣΕΑΣ ΕΛΥΤΗΣ</vt:lpstr>
      <vt:lpstr>ΟΔΥΣΣΕΑΣ ΕΛΥΤΗΣ</vt:lpstr>
      <vt:lpstr>ΟΔΥΣΣΕΑΣ ΕΛΥΤΗΣ</vt:lpstr>
      <vt:lpstr>ΟΔΥΣΣΕΑΣ ΕΛΥΤΗΣ</vt:lpstr>
      <vt:lpstr>ΟΔΥΣΣΕΑΣ ΕΛΥΤΗΣ</vt:lpstr>
      <vt:lpstr>ΟΔΥΣΣΕΑΣ ΕΛΥΤΗΣ</vt:lpstr>
      <vt:lpstr>ΟΔΥΣΣΕΑΣ ΕΛΥΤΗΣ</vt:lpstr>
      <vt:lpstr>ΟΔΥΣΣΕΑΣ ΕΛΥΤΗΣ</vt:lpstr>
      <vt:lpstr>ΟΔΥΣΣΕΑΣ ΕΛΥΤΗΣ</vt:lpstr>
      <vt:lpstr>ΟΔΥΣΣΕΑΣ ΕΛΥΤΗΣ</vt:lpstr>
      <vt:lpstr>ΟΔΥΣΣΕΑΣ ΕΛΥΤΗΣ</vt:lpstr>
      <vt:lpstr>ΟΔΥΣΣΕΑΣ ΕΛΥΤΗΣ</vt:lpstr>
      <vt:lpstr>ΟΔΥΣΣΕΑΣ ΕΛΥΤΗΣ</vt:lpstr>
      <vt:lpstr>ΟΔΥΣΣΕΑΣ ΕΛΥΤΗΣ</vt:lpstr>
      <vt:lpstr>ΟΔΥΣΣΕΑΣ ΕΛΥΤΗΣ</vt:lpstr>
      <vt:lpstr>ΟΔΥΣΣΕΑΣ ΕΛΥΤΗΣ</vt:lpstr>
      <vt:lpstr>ΟΔΥΣΣΕΑΣ ΕΛΥΤΗΣ</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ΟΔΥΣΣΕΑΣ ΕΛΥΤΗΣ</dc:title>
  <dc:creator>User</dc:creator>
  <cp:lastModifiedBy>User</cp:lastModifiedBy>
  <cp:revision>17</cp:revision>
  <dcterms:created xsi:type="dcterms:W3CDTF">2023-03-16T13:04:26Z</dcterms:created>
  <dcterms:modified xsi:type="dcterms:W3CDTF">2023-03-17T14:21:57Z</dcterms:modified>
</cp:coreProperties>
</file>