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7556500" cy="10693400"/>
  <p:notesSz cx="7556500" cy="10693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28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0145" y="9918903"/>
            <a:ext cx="217804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files.nyu.edu/emf202/public/mt/AxionEstiEN.html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5%CE%BB%CE%BB%CE%B7%CE%BD%CE%BF%CF%8A%CF%84%CE%B1%CE%BB%CE%B9%CE%BA%CF%8C%CF%82_%CF%80%CF%8C%CE%BB%CE%B5%CE%BC%CE%BF%CF%82_(1940-1941)" TargetMode="External"/><Relationship Id="rId3" Type="http://schemas.openxmlformats.org/officeDocument/2006/relationships/hyperlink" Target="https://el.wikipedia.org/wiki/%CE%93%CE%B5%CE%BD%CE%B9%CE%AC_%CF%84%CE%BF%CF%85_%E2%80%9930" TargetMode="External"/><Relationship Id="rId7" Type="http://schemas.openxmlformats.org/officeDocument/2006/relationships/hyperlink" Target="https://el.wikipedia.org/w/index.php?title=%CE%89%CE%BB%CE%B9%CE%BF%CF%82_%CE%BF_%CF%80%CF%81%CF%8E%CF%84%CE%BF%CF%82&amp;action=edit&amp;redlink=1" TargetMode="External"/><Relationship Id="rId2" Type="http://schemas.openxmlformats.org/officeDocument/2006/relationships/hyperlink" Target="https://el.wikipedia.org/wiki/%CE%97%CF%81%CE%AC%CE%BA%CE%BB%CE%B5%CE%B9%CE%BF_%CE%9A%CF%81%CE%AE%CF%84%CE%B7%CF%82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l.wikipedia.org/wiki/%CE%A4%CE%BF_%CE%86%CE%BE%CE%B9%CE%BF%CE%BD_%CE%95%CF%83%CF%84%CE%AF_(%CF%80%CE%BF%CE%AF%CE%B7%CE%BC%CE%B1)" TargetMode="External"/><Relationship Id="rId5" Type="http://schemas.openxmlformats.org/officeDocument/2006/relationships/hyperlink" Target="https://el.wikipedia.org/wiki/%CE%92%CF%81%CE%B1%CE%B2%CE%B5%CE%AF%CE%BF_%CE%9D%CF%8C%CE%BC%CF%80%CE%B5%CE%BB_%CE%9B%CE%BF%CE%B3%CE%BF%CF%84%CE%B5%CF%87%CE%BD%CE%AF%CE%B1%CF%82" TargetMode="External"/><Relationship Id="rId4" Type="http://schemas.openxmlformats.org/officeDocument/2006/relationships/hyperlink" Target="https://el.wikipedia.org/wiki/%CE%9A%CF%81%CE%B1%CF%84%CE%B9%CE%BA%CE%AC_%CE%9B%CE%BF%CE%B3%CE%BF%CF%84%CE%B5%CF%87%CE%BD%CE%B9%CE%BA%CE%AC_%CE%92%CF%81%CE%B1%CE%B2%CE%B5%CE%AF%CE%B1" TargetMode="External"/><Relationship Id="rId9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5%CE%BB%CE%B2%CE%B5%CF%84%CE%AF%CE%B1" TargetMode="External"/><Relationship Id="rId13" Type="http://schemas.openxmlformats.org/officeDocument/2006/relationships/hyperlink" Target="https://el.wikipedia.org/wiki/%CE%91%CE%BB%CE%BC%CF%80%CE%AD%CF%81_%CE%9A%CE%B1%CE%BC%CF%8D" TargetMode="External"/><Relationship Id="rId18" Type="http://schemas.openxmlformats.org/officeDocument/2006/relationships/hyperlink" Target="https://el.wikipedia.org/wiki/%CE%99%CF%83%CF%80%CE%B1%CE%BD%CE%AF%CE%B1" TargetMode="External"/><Relationship Id="rId3" Type="http://schemas.openxmlformats.org/officeDocument/2006/relationships/hyperlink" Target="https://el.wikipedia.org/w/index.php?title=%CE%91%CE%84_%CE%A3%CF%8E%CE%BC%CE%B1_%CE%A3%CF%84%CF%81%CE%B1%CF%84%CE%BF%CF%8D&amp;action=edit&amp;redlink=1" TargetMode="External"/><Relationship Id="rId7" Type="http://schemas.openxmlformats.org/officeDocument/2006/relationships/hyperlink" Target="https://el.wikipedia.org/wiki/%CE%9A%CE%B1%CE%B8%CE%B7%CE%BC%CE%B5%CF%81%CE%B9%CE%BD%CE%AE" TargetMode="External"/><Relationship Id="rId12" Type="http://schemas.openxmlformats.org/officeDocument/2006/relationships/hyperlink" Target="https://el.wikipedia.org/wiki/%CE%A0%CF%89%CE%BB_%CE%95%CE%BB%CF%85%CE%AC%CF%81" TargetMode="External"/><Relationship Id="rId17" Type="http://schemas.openxmlformats.org/officeDocument/2006/relationships/hyperlink" Target="https://el.wikipedia.org/wiki/%CE%A4%CF%81%CE%B9%CF%83%CF%84%CE%AC%CE%BD_%CE%A4%CE%B6%CE%B1%CF%81%CE%AC" TargetMode="External"/><Relationship Id="rId2" Type="http://schemas.openxmlformats.org/officeDocument/2006/relationships/hyperlink" Target="https://el.wikipedia.org/wiki/%CE%91%CE%BD%CE%B8%CF%85%CF%80%CE%BF%CE%BB%CE%BF%CF%87%CE%B1%CE%B3%CF%8C%CF%82" TargetMode="External"/><Relationship Id="rId16" Type="http://schemas.openxmlformats.org/officeDocument/2006/relationships/hyperlink" Target="https://el.wikipedia.org/wiki/%CE%91%CE%BD%CF%84%CF%81%CE%AD_%CE%9C%CF%80%CF%81%CE%B5%CF%84%CF%8C%CE%BD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l.wikipedia.org/wiki/%CE%95%CE%BB%CE%B5%CF%85%CE%B8%CE%B5%CF%81%CE%AF%CE%B1_(%CE%B5%CF%86%CE%B7%CE%BC%CE%B5%CF%81%CE%AF%CE%B4%CE%B1)" TargetMode="External"/><Relationship Id="rId11" Type="http://schemas.openxmlformats.org/officeDocument/2006/relationships/hyperlink" Target="https://el.wikipedia.org/wiki/%CE%A3%CE%BF%CF%81%CE%B2%CF%8C%CE%BD%CE%BD%CE%B7" TargetMode="External"/><Relationship Id="rId5" Type="http://schemas.openxmlformats.org/officeDocument/2006/relationships/hyperlink" Target="https://el.wikipedia.org/wiki/%CE%91%CF%81%CF%87%CE%B9%CE%B5%CF%80%CE%AF%CF%83%CE%BA%CE%BF%CF%80%CE%BF%CF%82_%CE%94%CE%B1%CE%BC%CE%B1%CF%83%CE%BA%CE%B7%CE%BD%CF%8C%CF%82" TargetMode="External"/><Relationship Id="rId15" Type="http://schemas.openxmlformats.org/officeDocument/2006/relationships/hyperlink" Target="https://el.wikipedia.org/wiki/%CE%96%CE%BF%CF%85%CE%AC%CE%BD_%CE%9C%CE%B9%CF%81%CF%8C" TargetMode="External"/><Relationship Id="rId10" Type="http://schemas.openxmlformats.org/officeDocument/2006/relationships/hyperlink" Target="https://el.wikipedia.org/wiki/%CE%A6%CE%B9%CE%BB%CE%BF%CF%83%CE%BF%CF%86%CE%AF%CE%B1" TargetMode="External"/><Relationship Id="rId19" Type="http://schemas.openxmlformats.org/officeDocument/2006/relationships/hyperlink" Target="https://el.wikipedia.org/wiki/%CE%9B%CE%BF%CE%BD%CE%B4%CE%AF%CE%BD%CE%BF" TargetMode="External"/><Relationship Id="rId4" Type="http://schemas.openxmlformats.org/officeDocument/2006/relationships/hyperlink" Target="https://el.wikipedia.org/wiki/%CE%95%CE%B8%CE%BD%CE%B9%CE%BA%CF%8C_%CE%8A%CE%B4%CF%81%CF%85%CE%BC%CE%B1_%CE%A1%CE%B1%CE%B4%CE%B9%CE%BF%CF%86%CF%89%CE%BD%CE%AF%CE%B1%CF%82" TargetMode="External"/><Relationship Id="rId9" Type="http://schemas.openxmlformats.org/officeDocument/2006/relationships/hyperlink" Target="https://el.wikipedia.org/wiki/%CE%A0%CE%B1%CF%81%CE%AF%CF%83%CE%B9" TargetMode="External"/><Relationship Id="rId14" Type="http://schemas.openxmlformats.org/officeDocument/2006/relationships/hyperlink" Target="https://el.wikipedia.org/w/index.php?title=%CE%A0%CE%B9%CE%B5%CF%81_%CE%96%CE%B1%CE%BD_%CE%96%CE%BF%CF%85%CE%B2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86%CE%BE%CE%B9%CE%BF%CE%BD_%CE%95%CF%83%CF%84%CE%AF_(%CF%80%CE%BF%CE%AF%CE%B7%CE%BC%CE%B1)" TargetMode="External"/><Relationship Id="rId2" Type="http://schemas.openxmlformats.org/officeDocument/2006/relationships/hyperlink" Target="https://el.wikipedia.org/wiki/BBC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el.wikipedia.org/wiki/%CE%93%CE%B5%CF%81%CE%BC%CE%B1%CE%BD%CE%AF%CE%B1" TargetMode="External"/><Relationship Id="rId4" Type="http://schemas.openxmlformats.org/officeDocument/2006/relationships/hyperlink" Target="https://el.wikipedia.org/wiki/%CE%9F%CE%BC%CE%AC%CE%B4%CE%B1_%CF%84%CF%89%CE%BD_%CE%94%CF%8E%CE%B4%CE%B5%CE%BA%CE%B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A9%CE%B4%CE%B5%CE%AF%CE%BF_%CE%97%CF%81%CF%8E%CE%B4%CE%BF%CF%85_%CF%84%CE%BF%CF%85_%CE%91%CF%84%CF%84%CE%B9%CE%BA%CE%BF%CF%8D" TargetMode="External"/><Relationship Id="rId3" Type="http://schemas.openxmlformats.org/officeDocument/2006/relationships/hyperlink" Target="https://el.wikipedia.org/wiki/%CE%94%CE%B9%CE%BF%CE%BD%CF%8D%CF%83%CE%B9%CE%BF%CF%82_%CE%A3%CE%BF%CE%BB%CF%89%CE%BC%CF%8C%CF%82" TargetMode="External"/><Relationship Id="rId7" Type="http://schemas.openxmlformats.org/officeDocument/2006/relationships/hyperlink" Target="https://el.wikipedia.org/wiki/%CE%A6%CE%B5%CF%83%CF%84%CE%B9%CE%B2%CE%AC%CE%BB_%CE%91%CE%B8%CE%B7%CE%BD%CF%8E%CE%BD" TargetMode="External"/><Relationship Id="rId2" Type="http://schemas.openxmlformats.org/officeDocument/2006/relationships/hyperlink" Target="https://el.wikipedia.org/wiki/%CE%93%CE%B5%CF%8E%CF%81%CE%B3%CE%B9%CE%BF%CF%82_%CE%A3%CE%B1%CE%B2%CE%B2%CE%AF%CE%B4%CE%B7%CF%82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l.wikipedia.org/wiki/%CE%9C%CE%AF%CE%BA%CE%B7%CF%82_%CE%98%CE%B5%CE%BF%CE%B4%CF%89%CF%81%CE%AC%CE%BA%CE%B7%CF%82" TargetMode="External"/><Relationship Id="rId5" Type="http://schemas.openxmlformats.org/officeDocument/2006/relationships/hyperlink" Target="https://el.wikipedia.org/wiki/%CE%86%CE%B3%CE%B3%CE%B5%CE%BB%CE%BF%CF%82_%CE%A3%CE%B9%CE%BA%CE%B5%CE%BB%CE%B9%CE%B1%CE%BD%CF%8C%CF%82" TargetMode="External"/><Relationship Id="rId4" Type="http://schemas.openxmlformats.org/officeDocument/2006/relationships/hyperlink" Target="https://el.wikipedia.org/wiki/%CE%9A%CF%89%CF%83%CF%84%CE%AE%CF%82_%CE%A0%CE%B1%CE%BB%CE%B1%CE%BC%CE%AC%CF%8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1%CF%81%CE%B9%CF%83%CF%84%CE%BF%CF%84%CE%AD%CE%BB%CE%B5%CE%B9%CE%BF_%CE%A0%CE%B1%CE%BD%CE%B5%CF%80%CE%B9%CF%83%CF%84%CE%AE%CE%BC%CE%B9%CE%BF_%CE%98%CE%B5%CF%83%CF%83%CE%B1%CE%BB%CE%BF%CE%BD%CE%AF%CE%BA%CE%B7%CF%82" TargetMode="External"/><Relationship Id="rId2" Type="http://schemas.openxmlformats.org/officeDocument/2006/relationships/hyperlink" Target="https://el.wikipedia.org/wiki/%CE%94%CE%B9%CE%B4%CE%AC%CE%BA%CF%84%CE%BF%CF%81%CE%B1%CF%82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iles.nyu.edu/emf202/public/mt/AxionEstiEN.html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0179" y="6512559"/>
            <a:ext cx="7388859" cy="3240405"/>
            <a:chOff x="170179" y="6512559"/>
            <a:chExt cx="7388859" cy="3240405"/>
          </a:xfrm>
        </p:grpSpPr>
        <p:sp>
          <p:nvSpPr>
            <p:cNvPr id="3" name="object 3"/>
            <p:cNvSpPr/>
            <p:nvPr/>
          </p:nvSpPr>
          <p:spPr>
            <a:xfrm>
              <a:off x="170179" y="7036434"/>
              <a:ext cx="4411980" cy="2180590"/>
            </a:xfrm>
            <a:custGeom>
              <a:avLst/>
              <a:gdLst/>
              <a:ahLst/>
              <a:cxnLst/>
              <a:rect l="l" t="t" r="r" b="b"/>
              <a:pathLst>
                <a:path w="4411980" h="2180590">
                  <a:moveTo>
                    <a:pt x="0" y="0"/>
                  </a:moveTo>
                  <a:lnTo>
                    <a:pt x="10515" y="2180590"/>
                  </a:lnTo>
                  <a:lnTo>
                    <a:pt x="4411980" y="1963547"/>
                  </a:lnTo>
                  <a:lnTo>
                    <a:pt x="4411980" y="1522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7BEDE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582159" y="6755129"/>
              <a:ext cx="2144395" cy="2704465"/>
            </a:xfrm>
            <a:custGeom>
              <a:avLst/>
              <a:gdLst/>
              <a:ahLst/>
              <a:cxnLst/>
              <a:rect l="l" t="t" r="r" b="b"/>
              <a:pathLst>
                <a:path w="2144395" h="2704465">
                  <a:moveTo>
                    <a:pt x="2144394" y="0"/>
                  </a:moveTo>
                  <a:lnTo>
                    <a:pt x="0" y="433450"/>
                  </a:lnTo>
                  <a:lnTo>
                    <a:pt x="0" y="2232152"/>
                  </a:lnTo>
                  <a:lnTo>
                    <a:pt x="2144394" y="2704465"/>
                  </a:lnTo>
                  <a:lnTo>
                    <a:pt x="2144394" y="0"/>
                  </a:lnTo>
                  <a:close/>
                </a:path>
              </a:pathLst>
            </a:custGeom>
            <a:solidFill>
              <a:srgbClr val="D2DFED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26554" y="6755129"/>
              <a:ext cx="832485" cy="2704465"/>
            </a:xfrm>
            <a:custGeom>
              <a:avLst/>
              <a:gdLst/>
              <a:ahLst/>
              <a:cxnLst/>
              <a:rect l="l" t="t" r="r" b="b"/>
              <a:pathLst>
                <a:path w="832484" h="2704465">
                  <a:moveTo>
                    <a:pt x="0" y="0"/>
                  </a:moveTo>
                  <a:lnTo>
                    <a:pt x="0" y="2704465"/>
                  </a:lnTo>
                  <a:lnTo>
                    <a:pt x="832485" y="2186390"/>
                  </a:lnTo>
                  <a:lnTo>
                    <a:pt x="832485" y="4748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7BEDE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66995" y="7034872"/>
              <a:ext cx="2392045" cy="2195830"/>
            </a:xfrm>
            <a:custGeom>
              <a:avLst/>
              <a:gdLst/>
              <a:ahLst/>
              <a:cxnLst/>
              <a:rect l="l" t="t" r="r" b="b"/>
              <a:pathLst>
                <a:path w="2392045" h="2195829">
                  <a:moveTo>
                    <a:pt x="2392045" y="0"/>
                  </a:moveTo>
                  <a:lnTo>
                    <a:pt x="634" y="179489"/>
                  </a:lnTo>
                  <a:lnTo>
                    <a:pt x="0" y="2016290"/>
                  </a:lnTo>
                  <a:lnTo>
                    <a:pt x="2392045" y="2195783"/>
                  </a:lnTo>
                  <a:lnTo>
                    <a:pt x="2392045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12719" y="6512559"/>
              <a:ext cx="2465705" cy="3227705"/>
            </a:xfrm>
            <a:custGeom>
              <a:avLst/>
              <a:gdLst/>
              <a:ahLst/>
              <a:cxnLst/>
              <a:rect l="l" t="t" r="r" b="b"/>
              <a:pathLst>
                <a:path w="2465704" h="3227704">
                  <a:moveTo>
                    <a:pt x="0" y="0"/>
                  </a:moveTo>
                  <a:lnTo>
                    <a:pt x="0" y="3227705"/>
                  </a:lnTo>
                  <a:lnTo>
                    <a:pt x="2465705" y="2551811"/>
                  </a:lnTo>
                  <a:lnTo>
                    <a:pt x="2465705" y="7018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4784" y="6512559"/>
              <a:ext cx="2527935" cy="3240405"/>
            </a:xfrm>
            <a:custGeom>
              <a:avLst/>
              <a:gdLst/>
              <a:ahLst/>
              <a:cxnLst/>
              <a:rect l="l" t="t" r="r" b="b"/>
              <a:pathLst>
                <a:path w="2527935" h="3240404">
                  <a:moveTo>
                    <a:pt x="2527935" y="0"/>
                  </a:moveTo>
                  <a:lnTo>
                    <a:pt x="0" y="816737"/>
                  </a:lnTo>
                  <a:lnTo>
                    <a:pt x="0" y="2436622"/>
                  </a:lnTo>
                  <a:lnTo>
                    <a:pt x="2526665" y="3240405"/>
                  </a:lnTo>
                  <a:lnTo>
                    <a:pt x="2527935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4149" y="6678929"/>
              <a:ext cx="1284605" cy="2933700"/>
            </a:xfrm>
            <a:custGeom>
              <a:avLst/>
              <a:gdLst/>
              <a:ahLst/>
              <a:cxnLst/>
              <a:rect l="l" t="t" r="r" b="b"/>
              <a:pathLst>
                <a:path w="1284605" h="2933700">
                  <a:moveTo>
                    <a:pt x="1274699" y="0"/>
                  </a:moveTo>
                  <a:lnTo>
                    <a:pt x="0" y="701675"/>
                  </a:lnTo>
                  <a:lnTo>
                    <a:pt x="0" y="2270886"/>
                  </a:lnTo>
                  <a:lnTo>
                    <a:pt x="1284605" y="2933700"/>
                  </a:lnTo>
                  <a:lnTo>
                    <a:pt x="1274699" y="0"/>
                  </a:lnTo>
                  <a:close/>
                </a:path>
              </a:pathLst>
            </a:custGeom>
            <a:solidFill>
              <a:srgbClr val="D2DFED">
                <a:alpha val="6980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58594" y="6678929"/>
              <a:ext cx="3719195" cy="2921635"/>
            </a:xfrm>
            <a:custGeom>
              <a:avLst/>
              <a:gdLst/>
              <a:ahLst/>
              <a:cxnLst/>
              <a:rect l="l" t="t" r="r" b="b"/>
              <a:pathLst>
                <a:path w="3719195" h="2921634">
                  <a:moveTo>
                    <a:pt x="0" y="0"/>
                  </a:moveTo>
                  <a:lnTo>
                    <a:pt x="10541" y="2921635"/>
                  </a:lnTo>
                  <a:lnTo>
                    <a:pt x="3719195" y="2002916"/>
                  </a:lnTo>
                  <a:lnTo>
                    <a:pt x="3719195" y="9438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7BEDE">
                <a:alpha val="6980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77789" y="6893349"/>
              <a:ext cx="2381250" cy="2518410"/>
            </a:xfrm>
            <a:custGeom>
              <a:avLst/>
              <a:gdLst/>
              <a:ahLst/>
              <a:cxnLst/>
              <a:rect l="l" t="t" r="r" b="b"/>
              <a:pathLst>
                <a:path w="2381250" h="2518409">
                  <a:moveTo>
                    <a:pt x="2381250" y="0"/>
                  </a:moveTo>
                  <a:lnTo>
                    <a:pt x="0" y="742144"/>
                  </a:lnTo>
                  <a:lnTo>
                    <a:pt x="0" y="1788370"/>
                  </a:lnTo>
                  <a:lnTo>
                    <a:pt x="2381250" y="2518358"/>
                  </a:lnTo>
                  <a:lnTo>
                    <a:pt x="2381250" y="0"/>
                  </a:lnTo>
                  <a:close/>
                </a:path>
              </a:pathLst>
            </a:custGeom>
            <a:solidFill>
              <a:srgbClr val="D2DFED">
                <a:alpha val="6980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359535" y="917193"/>
            <a:ext cx="185673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-5" dirty="0">
                <a:latin typeface="Calibri"/>
                <a:cs typeface="Calibri"/>
              </a:rPr>
              <a:t>Γυμνάσιο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Πέτα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Άρτας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65545" y="7563739"/>
            <a:ext cx="91566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libri"/>
                <a:cs typeface="Calibri"/>
              </a:rPr>
              <a:t>2022</a:t>
            </a:r>
            <a:r>
              <a:rPr sz="1600" spc="-15" dirty="0">
                <a:latin typeface="Calibri"/>
                <a:cs typeface="Calibri"/>
              </a:rPr>
              <a:t>-</a:t>
            </a:r>
            <a:r>
              <a:rPr sz="1600" dirty="0">
                <a:latin typeface="Calibri"/>
                <a:cs typeface="Calibri"/>
              </a:rPr>
              <a:t>2023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80160" y="1475739"/>
            <a:ext cx="5325110" cy="4969510"/>
          </a:xfrm>
          <a:prstGeom prst="rect">
            <a:avLst/>
          </a:prstGeom>
          <a:solidFill>
            <a:srgbClr val="B6DDE8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3600" b="1" spc="-5" dirty="0">
                <a:latin typeface="Calibri"/>
                <a:cs typeface="Calibri"/>
              </a:rPr>
              <a:t>Οδυσσέας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Ελύτης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3600" b="1" spc="-5" dirty="0">
                <a:latin typeface="Calibri"/>
                <a:cs typeface="Calibri"/>
              </a:rPr>
              <a:t>«Άξιον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Εστί»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45"/>
              </a:spcBef>
            </a:pPr>
            <a:r>
              <a:rPr sz="3600" b="1" spc="-5" dirty="0">
                <a:latin typeface="Calibri"/>
                <a:cs typeface="Calibri"/>
              </a:rPr>
              <a:t>Νεοελληνική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Λογοτεχνία</a:t>
            </a:r>
            <a:endParaRPr sz="36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  <a:spcBef>
                <a:spcPts val="730"/>
              </a:spcBef>
            </a:pPr>
            <a:r>
              <a:rPr sz="2800" b="1" dirty="0">
                <a:latin typeface="Calibri"/>
                <a:cs typeface="Calibri"/>
              </a:rPr>
              <a:t>Γ’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Γυμνασίου</a:t>
            </a:r>
            <a:endParaRPr sz="28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  <a:spcBef>
                <a:spcPts val="1630"/>
              </a:spcBef>
            </a:pPr>
            <a:r>
              <a:rPr sz="1600" b="1" dirty="0">
                <a:latin typeface="Calibri"/>
                <a:cs typeface="Calibri"/>
              </a:rPr>
              <a:t>Μπεκρής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Δημήτριος</a:t>
            </a:r>
            <a:endParaRPr sz="16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  <a:spcBef>
                <a:spcPts val="1350"/>
              </a:spcBef>
            </a:pPr>
            <a:r>
              <a:rPr sz="1600" b="1" dirty="0">
                <a:latin typeface="Calibri"/>
                <a:cs typeface="Calibri"/>
              </a:rPr>
              <a:t>Υπεύθυνη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Καθηγήτρια: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Κωστελίδου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Ελισάβετ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6" name="object 16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88915" cy="4184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105"/>
              </a:spcBef>
            </a:pPr>
            <a:r>
              <a:rPr sz="1600" spc="80" dirty="0">
                <a:latin typeface="Georgia"/>
                <a:cs typeface="Georgia"/>
              </a:rPr>
              <a:t>ανθρώπου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εντάσσεται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σε</a:t>
            </a:r>
            <a:r>
              <a:rPr sz="1600" spc="60" dirty="0">
                <a:latin typeface="Georgia"/>
                <a:cs typeface="Georgia"/>
              </a:rPr>
              <a:t> ένα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τοπίο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διαπλάθει </a:t>
            </a:r>
            <a:r>
              <a:rPr sz="1600" dirty="0">
                <a:latin typeface="Georgia"/>
                <a:cs typeface="Georgia"/>
              </a:rPr>
              <a:t>.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(</a:t>
            </a:r>
            <a:r>
              <a:rPr sz="1600" i="1" spc="60" dirty="0">
                <a:latin typeface="Georgia"/>
                <a:cs typeface="Georgia"/>
              </a:rPr>
              <a:t>«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πολλά </a:t>
            </a:r>
            <a:r>
              <a:rPr sz="1600" i="1" spc="45" dirty="0">
                <a:latin typeface="Georgia"/>
                <a:cs typeface="Georgia"/>
              </a:rPr>
              <a:t>τα  </a:t>
            </a:r>
            <a:r>
              <a:rPr sz="1600" i="1" spc="90" dirty="0">
                <a:latin typeface="Georgia"/>
                <a:cs typeface="Georgia"/>
              </a:rPr>
              <a:t>λιόδεντρα…</a:t>
            </a:r>
            <a:r>
              <a:rPr sz="1600" spc="90" dirty="0">
                <a:latin typeface="Georgia"/>
                <a:cs typeface="Georgia"/>
              </a:rPr>
              <a:t>). </a:t>
            </a:r>
            <a:r>
              <a:rPr sz="1600" spc="40" dirty="0">
                <a:latin typeface="Georgia"/>
                <a:cs typeface="Georgia"/>
              </a:rPr>
              <a:t>Το  </a:t>
            </a:r>
            <a:r>
              <a:rPr sz="1600" spc="80" dirty="0">
                <a:latin typeface="Georgia"/>
                <a:cs typeface="Georgia"/>
              </a:rPr>
              <a:t>σκηνικό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</a:rPr>
              <a:t>Αιγαίου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είναι </a:t>
            </a:r>
            <a:r>
              <a:rPr sz="1600" spc="70" dirty="0">
                <a:latin typeface="Georgia"/>
                <a:cs typeface="Georgia"/>
              </a:rPr>
              <a:t>παρόν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60" dirty="0">
                <a:latin typeface="Georgia"/>
                <a:cs typeface="Georgia"/>
              </a:rPr>
              <a:t>τις </a:t>
            </a:r>
            <a:r>
              <a:rPr sz="1600" spc="90" dirty="0">
                <a:latin typeface="Georgia"/>
                <a:cs typeface="Georgia"/>
              </a:rPr>
              <a:t>παρομοιώσεις </a:t>
            </a:r>
            <a:r>
              <a:rPr sz="1600" spc="70" dirty="0">
                <a:latin typeface="Georgia"/>
                <a:cs typeface="Georgia"/>
              </a:rPr>
              <a:t>που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προετοιμάζουν </a:t>
            </a:r>
            <a:r>
              <a:rPr sz="1600" spc="65" dirty="0">
                <a:latin typeface="Georgia"/>
                <a:cs typeface="Georgia"/>
              </a:rPr>
              <a:t>την </a:t>
            </a:r>
            <a:r>
              <a:rPr sz="1600" spc="80" dirty="0">
                <a:latin typeface="Georgia"/>
                <a:cs typeface="Georgia"/>
              </a:rPr>
              <a:t>αναφορά </a:t>
            </a:r>
            <a:r>
              <a:rPr sz="1600" spc="65" dirty="0">
                <a:latin typeface="Georgia"/>
                <a:cs typeface="Georgia"/>
              </a:rPr>
              <a:t>στο </a:t>
            </a:r>
            <a:r>
              <a:rPr sz="1600" spc="75" dirty="0">
                <a:latin typeface="Georgia"/>
                <a:cs typeface="Georgia"/>
              </a:rPr>
              <a:t>όνομα </a:t>
            </a:r>
            <a:r>
              <a:rPr sz="1600" spc="60" dirty="0">
                <a:latin typeface="Georgia"/>
                <a:cs typeface="Georgia"/>
              </a:rPr>
              <a:t>των </a:t>
            </a:r>
            <a:r>
              <a:rPr sz="1600" spc="80" dirty="0">
                <a:latin typeface="Georgia"/>
                <a:cs typeface="Georgia"/>
              </a:rPr>
              <a:t>νησιών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(</a:t>
            </a:r>
            <a:r>
              <a:rPr sz="1600" i="1" spc="65" dirty="0">
                <a:latin typeface="Georgia"/>
                <a:cs typeface="Georgia"/>
              </a:rPr>
              <a:t>«η </a:t>
            </a:r>
            <a:r>
              <a:rPr sz="1600" i="1" spc="75" dirty="0">
                <a:latin typeface="Georgia"/>
                <a:cs typeface="Georgia"/>
              </a:rPr>
              <a:t>Ίος, </a:t>
            </a:r>
            <a:r>
              <a:rPr sz="1600" i="1" dirty="0">
                <a:latin typeface="Georgia"/>
                <a:cs typeface="Georgia"/>
              </a:rPr>
              <a:t>η </a:t>
            </a:r>
            <a:r>
              <a:rPr sz="1600" i="1" spc="80" dirty="0">
                <a:latin typeface="Georgia"/>
                <a:cs typeface="Georgia"/>
              </a:rPr>
              <a:t>Σίκινος, </a:t>
            </a:r>
            <a:r>
              <a:rPr sz="1600" i="1" dirty="0">
                <a:latin typeface="Georgia"/>
                <a:cs typeface="Georgia"/>
              </a:rPr>
              <a:t>η </a:t>
            </a:r>
            <a:r>
              <a:rPr sz="1600" i="1" spc="80" dirty="0">
                <a:latin typeface="Georgia"/>
                <a:cs typeface="Georgia"/>
              </a:rPr>
              <a:t>Σέριφος, </a:t>
            </a:r>
            <a:r>
              <a:rPr sz="1600" i="1" dirty="0">
                <a:latin typeface="Georgia"/>
                <a:cs typeface="Georgia"/>
              </a:rPr>
              <a:t>η </a:t>
            </a:r>
            <a:r>
              <a:rPr sz="1600" i="1" spc="80" dirty="0">
                <a:latin typeface="Georgia"/>
                <a:cs typeface="Georgia"/>
              </a:rPr>
              <a:t>Μήλος» </a:t>
            </a:r>
            <a:r>
              <a:rPr sz="1600" dirty="0">
                <a:latin typeface="Georgia"/>
                <a:cs typeface="Georgia"/>
              </a:rPr>
              <a:t>) . </a:t>
            </a:r>
            <a:r>
              <a:rPr sz="1600" spc="40" dirty="0">
                <a:latin typeface="Georgia"/>
                <a:cs typeface="Georgia"/>
              </a:rPr>
              <a:t>Το </a:t>
            </a:r>
            <a:r>
              <a:rPr sz="1600" spc="70" dirty="0">
                <a:latin typeface="Georgia"/>
                <a:cs typeface="Georgia"/>
              </a:rPr>
              <a:t>τοπίο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διαπλάθει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άνθρωπο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σε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νου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ήθους.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διαπλάθει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τέτοιο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τρόπο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ώστε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  τον  </a:t>
            </a:r>
            <a:r>
              <a:rPr sz="1600" spc="75" dirty="0">
                <a:latin typeface="Georgia"/>
                <a:cs typeface="Georgia"/>
              </a:rPr>
              <a:t>στενό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κόσμο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των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ατομικών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εμπειριών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αναχθεί  </a:t>
            </a:r>
            <a:r>
              <a:rPr sz="1600" spc="60" dirty="0">
                <a:latin typeface="Georgia"/>
                <a:cs typeface="Georgia"/>
              </a:rPr>
              <a:t>στο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νόημα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5" dirty="0">
                <a:latin typeface="Georgia"/>
                <a:cs typeface="Georgia"/>
              </a:rPr>
              <a:t>απείρου.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Στον </a:t>
            </a:r>
            <a:r>
              <a:rPr sz="1600" i="1" spc="75" dirty="0">
                <a:latin typeface="Georgia"/>
                <a:cs typeface="Georgia"/>
              </a:rPr>
              <a:t>τρίτο ύμνο </a:t>
            </a:r>
            <a:r>
              <a:rPr sz="1600" i="1" spc="55" dirty="0">
                <a:latin typeface="Georgia"/>
                <a:cs typeface="Georgia"/>
              </a:rPr>
              <a:t>της </a:t>
            </a:r>
            <a:r>
              <a:rPr sz="1600" spc="80" dirty="0">
                <a:latin typeface="Georgia"/>
                <a:cs typeface="Georgia"/>
              </a:rPr>
              <a:t>Γενέσεως</a:t>
            </a:r>
            <a:r>
              <a:rPr sz="1600" i="1" spc="80" dirty="0">
                <a:latin typeface="Georgia"/>
                <a:cs typeface="Georgia"/>
              </a:rPr>
              <a:t>, 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από</a:t>
            </a:r>
            <a:r>
              <a:rPr sz="1600" i="1" spc="65" dirty="0">
                <a:latin typeface="Georgia"/>
                <a:cs typeface="Georgia"/>
              </a:rPr>
              <a:t> όπου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το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απόσπασμα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που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ακολουθεί,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ο </a:t>
            </a:r>
            <a:r>
              <a:rPr sz="1600" i="1" spc="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ποιητής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υμνεί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τη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δημιουργία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των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νησιών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</a:t>
            </a:r>
            <a:r>
              <a:rPr sz="1600" i="1" spc="65" dirty="0">
                <a:latin typeface="Georgia"/>
                <a:cs typeface="Georgia"/>
              </a:rPr>
              <a:t> της 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θάλασσας.</a:t>
            </a:r>
            <a:r>
              <a:rPr sz="1600" i="1" spc="340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Oι</a:t>
            </a:r>
            <a:r>
              <a:rPr sz="1600" i="1" spc="35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περιγραφές</a:t>
            </a:r>
            <a:r>
              <a:rPr sz="1600" i="1" spc="35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παραπέμπουν</a:t>
            </a:r>
            <a:r>
              <a:rPr sz="1600" i="1" spc="35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σε</a:t>
            </a:r>
            <a:r>
              <a:rPr sz="1600" i="1" spc="34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εικόνες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936946"/>
            <a:ext cx="2769235" cy="7207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  <a:tabLst>
                <a:tab pos="740410" algn="l"/>
              </a:tabLst>
            </a:pPr>
            <a:r>
              <a:rPr sz="1600" i="1" spc="60" dirty="0">
                <a:latin typeface="Georgia"/>
                <a:cs typeface="Georgia"/>
              </a:rPr>
              <a:t>του	</a:t>
            </a:r>
            <a:r>
              <a:rPr sz="1600" i="1" spc="85" dirty="0">
                <a:latin typeface="Georgia"/>
                <a:cs typeface="Georgia"/>
              </a:rPr>
              <a:t>αιγαιοπελαγίτικου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1494155" algn="l"/>
                <a:tab pos="2291080" algn="l"/>
              </a:tabLst>
            </a:pPr>
            <a:r>
              <a:rPr sz="1600" i="1" spc="90" dirty="0">
                <a:latin typeface="Georgia"/>
                <a:cs typeface="Georgia"/>
              </a:rPr>
              <a:t>δο</a:t>
            </a:r>
            <a:r>
              <a:rPr sz="1600" i="1" spc="85" dirty="0">
                <a:latin typeface="Georgia"/>
                <a:cs typeface="Georgia"/>
              </a:rPr>
              <a:t>ξ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90" dirty="0">
                <a:latin typeface="Georgia"/>
                <a:cs typeface="Georgia"/>
              </a:rPr>
              <a:t>ογε</a:t>
            </a:r>
            <a:r>
              <a:rPr sz="1600" i="1" spc="95" dirty="0">
                <a:latin typeface="Georgia"/>
                <a:cs typeface="Georgia"/>
              </a:rPr>
              <a:t>ί</a:t>
            </a:r>
            <a:r>
              <a:rPr sz="1600" i="1" spc="90" dirty="0">
                <a:latin typeface="Georgia"/>
                <a:cs typeface="Georgia"/>
              </a:rPr>
              <a:t>τα</a:t>
            </a:r>
            <a:r>
              <a:rPr sz="1600" i="1" dirty="0">
                <a:latin typeface="Georgia"/>
                <a:cs typeface="Georgia"/>
              </a:rPr>
              <a:t>ι	</a:t>
            </a:r>
            <a:r>
              <a:rPr sz="1600" i="1" spc="90" dirty="0">
                <a:latin typeface="Georgia"/>
                <a:cs typeface="Georgia"/>
              </a:rPr>
              <a:t>συ</a:t>
            </a:r>
            <a:r>
              <a:rPr sz="1600" i="1" spc="95" dirty="0">
                <a:latin typeface="Georgia"/>
                <a:cs typeface="Georgia"/>
              </a:rPr>
              <a:t>χ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dirty="0">
                <a:latin typeface="Georgia"/>
                <a:cs typeface="Georgia"/>
              </a:rPr>
              <a:t>ά	</a:t>
            </a:r>
            <a:r>
              <a:rPr sz="1600" i="1" spc="90" dirty="0">
                <a:latin typeface="Georgia"/>
                <a:cs typeface="Georgia"/>
              </a:rPr>
              <a:t>στ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dirty="0">
                <a:latin typeface="Georgia"/>
                <a:cs typeface="Georgia"/>
              </a:rPr>
              <a:t>ν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0089" y="4936946"/>
            <a:ext cx="781050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7940">
              <a:lnSpc>
                <a:spcPct val="142500"/>
              </a:lnSpc>
              <a:spcBef>
                <a:spcPts val="95"/>
              </a:spcBef>
            </a:pPr>
            <a:r>
              <a:rPr sz="1600" i="1" spc="90" dirty="0">
                <a:latin typeface="Georgia"/>
                <a:cs typeface="Georgia"/>
              </a:rPr>
              <a:t>το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5" dirty="0">
                <a:latin typeface="Georgia"/>
                <a:cs typeface="Georgia"/>
              </a:rPr>
              <a:t>ί</a:t>
            </a:r>
            <a:r>
              <a:rPr sz="1600" i="1" spc="90" dirty="0">
                <a:latin typeface="Georgia"/>
                <a:cs typeface="Georgia"/>
              </a:rPr>
              <a:t>ου</a:t>
            </a:r>
            <a:r>
              <a:rPr sz="1600" i="1" dirty="0">
                <a:latin typeface="Georgia"/>
                <a:cs typeface="Georgia"/>
              </a:rPr>
              <a:t>,  </a:t>
            </a:r>
            <a:r>
              <a:rPr sz="1600" i="1" spc="80" dirty="0">
                <a:latin typeface="Georgia"/>
                <a:cs typeface="Georgia"/>
              </a:rPr>
              <a:t>ποίηση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68027" y="4936946"/>
            <a:ext cx="1443990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49554">
              <a:lnSpc>
                <a:spcPct val="142500"/>
              </a:lnSpc>
              <a:spcBef>
                <a:spcPts val="95"/>
              </a:spcBef>
              <a:tabLst>
                <a:tab pos="541655" algn="l"/>
                <a:tab pos="868680" algn="l"/>
              </a:tabLst>
            </a:pP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dirty="0">
                <a:latin typeface="Georgia"/>
                <a:cs typeface="Georgia"/>
              </a:rPr>
              <a:t>ο		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95" dirty="0">
                <a:latin typeface="Georgia"/>
                <a:cs typeface="Georgia"/>
              </a:rPr>
              <a:t>ί</a:t>
            </a:r>
            <a:r>
              <a:rPr sz="1600" i="1" dirty="0">
                <a:latin typeface="Georgia"/>
                <a:cs typeface="Georgia"/>
              </a:rPr>
              <a:t>ο  </a:t>
            </a:r>
            <a:r>
              <a:rPr sz="1600" i="1" spc="90" dirty="0">
                <a:latin typeface="Georgia"/>
                <a:cs typeface="Georgia"/>
              </a:rPr>
              <a:t>το</a:t>
            </a:r>
            <a:r>
              <a:rPr sz="1600" i="1" dirty="0">
                <a:latin typeface="Georgia"/>
                <a:cs typeface="Georgia"/>
              </a:rPr>
              <a:t>υ	</a:t>
            </a:r>
            <a:r>
              <a:rPr sz="1600" i="1" spc="100" dirty="0">
                <a:latin typeface="Georgia"/>
                <a:cs typeface="Georgia"/>
              </a:rPr>
              <a:t>O</a:t>
            </a:r>
            <a:r>
              <a:rPr sz="1600" i="1" spc="90" dirty="0">
                <a:latin typeface="Georgia"/>
                <a:cs typeface="Georgia"/>
              </a:rPr>
              <a:t>δυσσέ</a:t>
            </a:r>
            <a:r>
              <a:rPr sz="1600" i="1" dirty="0">
                <a:latin typeface="Georgia"/>
                <a:cs typeface="Georgia"/>
              </a:rPr>
              <a:t>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5635193"/>
            <a:ext cx="3190240" cy="714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200"/>
              </a:lnSpc>
              <a:spcBef>
                <a:spcPts val="100"/>
              </a:spcBef>
              <a:tabLst>
                <a:tab pos="906780" algn="l"/>
                <a:tab pos="1241425" algn="l"/>
                <a:tab pos="2009775" algn="l"/>
                <a:tab pos="2127250" algn="l"/>
              </a:tabLst>
            </a:pPr>
            <a:r>
              <a:rPr sz="1600" i="1" spc="100" dirty="0">
                <a:latin typeface="Georgia"/>
                <a:cs typeface="Georgia"/>
              </a:rPr>
              <a:t>Ελ</a:t>
            </a:r>
            <a:r>
              <a:rPr sz="1600" i="1" spc="90" dirty="0">
                <a:latin typeface="Georgia"/>
                <a:cs typeface="Georgia"/>
              </a:rPr>
              <a:t>ύτ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dirty="0">
                <a:latin typeface="Georgia"/>
                <a:cs typeface="Georgia"/>
              </a:rPr>
              <a:t>,	ο	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95" dirty="0">
                <a:latin typeface="Georgia"/>
                <a:cs typeface="Georgia"/>
              </a:rPr>
              <a:t>ί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dirty="0">
                <a:latin typeface="Georgia"/>
                <a:cs typeface="Georgia"/>
              </a:rPr>
              <a:t>ς		</a:t>
            </a:r>
            <a:r>
              <a:rPr sz="1600" i="1" spc="90" dirty="0">
                <a:latin typeface="Georgia"/>
                <a:cs typeface="Georgia"/>
              </a:rPr>
              <a:t>γ</a:t>
            </a:r>
            <a:r>
              <a:rPr sz="1600" i="1" spc="65" dirty="0">
                <a:latin typeface="Georgia"/>
                <a:cs typeface="Georgia"/>
              </a:rPr>
              <a:t>ε</a:t>
            </a:r>
            <a:r>
              <a:rPr sz="1600" i="1" spc="100" dirty="0">
                <a:latin typeface="Georgia"/>
                <a:cs typeface="Georgia"/>
              </a:rPr>
              <a:t>νν</a:t>
            </a:r>
            <a:r>
              <a:rPr sz="1600" i="1" spc="75" dirty="0">
                <a:latin typeface="Georgia"/>
                <a:cs typeface="Georgia"/>
              </a:rPr>
              <a:t>ή</a:t>
            </a:r>
            <a:r>
              <a:rPr sz="1600" i="1" spc="95" dirty="0">
                <a:latin typeface="Georgia"/>
                <a:cs typeface="Georgia"/>
              </a:rPr>
              <a:t>θ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spc="60" dirty="0">
                <a:latin typeface="Georgia"/>
                <a:cs typeface="Georgia"/>
              </a:rPr>
              <a:t>κ</a:t>
            </a:r>
            <a:r>
              <a:rPr sz="1600" i="1" dirty="0">
                <a:latin typeface="Georgia"/>
                <a:cs typeface="Georgia"/>
              </a:rPr>
              <a:t>ε  </a:t>
            </a:r>
            <a:r>
              <a:rPr sz="1600" i="1" spc="80" dirty="0">
                <a:latin typeface="Georgia"/>
                <a:cs typeface="Georgia"/>
              </a:rPr>
              <a:t>κατάγεται		</a:t>
            </a:r>
            <a:r>
              <a:rPr sz="1600" i="1" spc="60" dirty="0">
                <a:latin typeface="Georgia"/>
                <a:cs typeface="Georgia"/>
              </a:rPr>
              <a:t>από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93429" y="5635193"/>
            <a:ext cx="1920239" cy="714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670">
              <a:lnSpc>
                <a:spcPct val="141200"/>
              </a:lnSpc>
              <a:spcBef>
                <a:spcPts val="100"/>
              </a:spcBef>
              <a:tabLst>
                <a:tab pos="730250" algn="l"/>
                <a:tab pos="1219200" algn="l"/>
                <a:tab pos="1588770" algn="l"/>
              </a:tabLst>
            </a:pPr>
            <a:r>
              <a:rPr sz="1600" i="1" spc="90" dirty="0">
                <a:latin typeface="Georgia"/>
                <a:cs typeface="Georgia"/>
              </a:rPr>
              <a:t>στ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dirty="0">
                <a:latin typeface="Georgia"/>
                <a:cs typeface="Georgia"/>
              </a:rPr>
              <a:t>ν	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100" dirty="0">
                <a:latin typeface="Georgia"/>
                <a:cs typeface="Georgia"/>
              </a:rPr>
              <a:t>ρή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dirty="0">
                <a:latin typeface="Georgia"/>
                <a:cs typeface="Georgia"/>
              </a:rPr>
              <a:t>η	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dirty="0">
                <a:latin typeface="Georgia"/>
                <a:cs typeface="Georgia"/>
              </a:rPr>
              <a:t>ι  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dirty="0">
                <a:latin typeface="Georgia"/>
                <a:cs typeface="Georgia"/>
              </a:rPr>
              <a:t>η		</a:t>
            </a:r>
            <a:r>
              <a:rPr sz="1600" i="1" spc="90" dirty="0">
                <a:latin typeface="Georgia"/>
                <a:cs typeface="Georgia"/>
              </a:rPr>
              <a:t>Λέσ</a:t>
            </a:r>
            <a:r>
              <a:rPr sz="1600" i="1" spc="95" dirty="0">
                <a:latin typeface="Georgia"/>
                <a:cs typeface="Georgia"/>
              </a:rPr>
              <a:t>β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26463" y="6877424"/>
            <a:ext cx="3823970" cy="24390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856615">
              <a:lnSpc>
                <a:spcPct val="136700"/>
              </a:lnSpc>
              <a:spcBef>
                <a:spcPts val="125"/>
              </a:spcBef>
            </a:pPr>
            <a:r>
              <a:rPr sz="1700" b="1" i="1" spc="20" dirty="0">
                <a:latin typeface="Times New Roman"/>
                <a:cs typeface="Times New Roman"/>
              </a:rPr>
              <a:t>Τ</a:t>
            </a:r>
            <a:r>
              <a:rPr sz="1600" i="1" spc="20" dirty="0">
                <a:latin typeface="Times New Roman"/>
                <a:cs typeface="Times New Roman"/>
              </a:rPr>
              <a:t>ότε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20" dirty="0">
                <a:latin typeface="Times New Roman"/>
                <a:cs typeface="Times New Roman"/>
              </a:rPr>
              <a:t>είπε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20" dirty="0">
                <a:latin typeface="Times New Roman"/>
                <a:cs typeface="Times New Roman"/>
              </a:rPr>
              <a:t>γεννήθηκεν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-135" dirty="0">
                <a:latin typeface="Times New Roman"/>
                <a:cs typeface="Times New Roman"/>
              </a:rPr>
              <a:t>η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θάλασσα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75" dirty="0">
                <a:latin typeface="Times New Roman"/>
                <a:cs typeface="Times New Roman"/>
              </a:rPr>
              <a:t>Και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είδα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65" dirty="0">
                <a:latin typeface="Times New Roman"/>
                <a:cs typeface="Times New Roman"/>
              </a:rPr>
              <a:t>θαύμασα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40100"/>
              </a:lnSpc>
              <a:spcBef>
                <a:spcPts val="25"/>
              </a:spcBef>
            </a:pPr>
            <a:r>
              <a:rPr sz="1600" i="1" spc="-75" dirty="0">
                <a:latin typeface="Times New Roman"/>
                <a:cs typeface="Times New Roman"/>
              </a:rPr>
              <a:t>Και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i="1" spc="-50" dirty="0">
                <a:latin typeface="Times New Roman"/>
                <a:cs typeface="Times New Roman"/>
              </a:rPr>
              <a:t>στη</a:t>
            </a:r>
            <a:r>
              <a:rPr sz="1600" i="1" spc="-45" dirty="0">
                <a:latin typeface="Times New Roman"/>
                <a:cs typeface="Times New Roman"/>
              </a:rPr>
              <a:t> </a:t>
            </a:r>
            <a:r>
              <a:rPr sz="1600" i="1" spc="-50" dirty="0">
                <a:latin typeface="Times New Roman"/>
                <a:cs typeface="Times New Roman"/>
              </a:rPr>
              <a:t>μέση</a:t>
            </a:r>
            <a:r>
              <a:rPr sz="1600" i="1" spc="-45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της </a:t>
            </a:r>
            <a:r>
              <a:rPr sz="1600" i="1" spc="-20" dirty="0">
                <a:latin typeface="Times New Roman"/>
                <a:cs typeface="Times New Roman"/>
              </a:rPr>
              <a:t>έσπειρε </a:t>
            </a:r>
            <a:r>
              <a:rPr sz="1600" i="1" spc="-55" dirty="0">
                <a:latin typeface="Times New Roman"/>
                <a:cs typeface="Times New Roman"/>
              </a:rPr>
              <a:t>κόσμους</a:t>
            </a:r>
            <a:r>
              <a:rPr sz="1600" i="1" spc="-50" dirty="0">
                <a:latin typeface="Times New Roman"/>
                <a:cs typeface="Times New Roman"/>
              </a:rPr>
              <a:t> </a:t>
            </a:r>
            <a:r>
              <a:rPr sz="1600" i="1" spc="-45" dirty="0">
                <a:latin typeface="Times New Roman"/>
                <a:cs typeface="Times New Roman"/>
              </a:rPr>
              <a:t>μικρούς</a:t>
            </a:r>
            <a:r>
              <a:rPr sz="1600" i="1" spc="-4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κατ'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εικόνα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75" dirty="0">
                <a:latin typeface="Times New Roman"/>
                <a:cs typeface="Times New Roman"/>
              </a:rPr>
              <a:t>ομοίωσή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μου:</a:t>
            </a:r>
            <a:endParaRPr sz="1600">
              <a:latin typeface="Times New Roman"/>
              <a:cs typeface="Times New Roman"/>
            </a:endParaRPr>
          </a:p>
          <a:p>
            <a:pPr marL="12700" marR="1234440">
              <a:lnSpc>
                <a:spcPct val="140000"/>
              </a:lnSpc>
              <a:spcBef>
                <a:spcPts val="20"/>
              </a:spcBef>
            </a:pPr>
            <a:r>
              <a:rPr sz="1600" i="1" dirty="0">
                <a:latin typeface="Times New Roman"/>
                <a:cs typeface="Times New Roman"/>
              </a:rPr>
              <a:t>Ίπποι</a:t>
            </a:r>
            <a:r>
              <a:rPr sz="1600" i="1" spc="170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πέτρινοι</a:t>
            </a:r>
            <a:r>
              <a:rPr sz="1600" i="1" spc="175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με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τη</a:t>
            </a:r>
            <a:r>
              <a:rPr sz="1600" i="1" spc="175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χαίτη</a:t>
            </a:r>
            <a:r>
              <a:rPr sz="1600" i="1" spc="170" dirty="0">
                <a:latin typeface="Times New Roman"/>
                <a:cs typeface="Times New Roman"/>
              </a:rPr>
              <a:t> </a:t>
            </a:r>
            <a:r>
              <a:rPr sz="1600" i="1" spc="-75" dirty="0">
                <a:latin typeface="Times New Roman"/>
                <a:cs typeface="Times New Roman"/>
              </a:rPr>
              <a:t>ορθή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γαλήνιοι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αμφορείς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70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λοξές</a:t>
            </a:r>
            <a:r>
              <a:rPr sz="1600" i="1" spc="210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δελφινιών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ράχες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0" name="object 10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6463" y="823924"/>
            <a:ext cx="4076700" cy="80899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600" i="1" spc="-135" dirty="0">
                <a:latin typeface="Times New Roman"/>
                <a:cs typeface="Times New Roman"/>
              </a:rPr>
              <a:t>η</a:t>
            </a:r>
            <a:r>
              <a:rPr sz="1600" i="1" spc="-80" dirty="0">
                <a:latin typeface="Times New Roman"/>
                <a:cs typeface="Times New Roman"/>
              </a:rPr>
              <a:t> </a:t>
            </a:r>
            <a:r>
              <a:rPr sz="1600" i="1" spc="15" dirty="0">
                <a:latin typeface="Times New Roman"/>
                <a:cs typeface="Times New Roman"/>
              </a:rPr>
              <a:t>Ίος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135" dirty="0">
                <a:latin typeface="Times New Roman"/>
                <a:cs typeface="Times New Roman"/>
              </a:rPr>
              <a:t>η</a:t>
            </a:r>
            <a:r>
              <a:rPr sz="1600" i="1" spc="175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Σίκινος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135" dirty="0">
                <a:latin typeface="Times New Roman"/>
                <a:cs typeface="Times New Roman"/>
              </a:rPr>
              <a:t>η</a:t>
            </a:r>
            <a:r>
              <a:rPr sz="1600" i="1" spc="175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Σέριφος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135" dirty="0">
                <a:latin typeface="Times New Roman"/>
                <a:cs typeface="Times New Roman"/>
              </a:rPr>
              <a:t>η</a:t>
            </a:r>
            <a:r>
              <a:rPr sz="1600" i="1" spc="175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Μήλος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600" i="1" spc="-55" dirty="0">
                <a:latin typeface="Times New Roman"/>
                <a:cs typeface="Times New Roman"/>
              </a:rPr>
              <a:t>«Κάθε</a:t>
            </a:r>
            <a:r>
              <a:rPr sz="1600" i="1" spc="170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λέξη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80" dirty="0">
                <a:latin typeface="Times New Roman"/>
                <a:cs typeface="Times New Roman"/>
              </a:rPr>
              <a:t>κι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90" dirty="0">
                <a:latin typeface="Times New Roman"/>
                <a:cs typeface="Times New Roman"/>
              </a:rPr>
              <a:t>από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'να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χελιδόνι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40000"/>
              </a:lnSpc>
              <a:spcBef>
                <a:spcPts val="25"/>
              </a:spcBef>
            </a:pPr>
            <a:r>
              <a:rPr sz="1600" i="1" spc="-45" dirty="0">
                <a:latin typeface="Times New Roman"/>
                <a:cs typeface="Times New Roman"/>
              </a:rPr>
              <a:t>για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-90" dirty="0">
                <a:latin typeface="Times New Roman"/>
                <a:cs typeface="Times New Roman"/>
              </a:rPr>
              <a:t> σου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20" dirty="0">
                <a:latin typeface="Times New Roman"/>
                <a:cs typeface="Times New Roman"/>
              </a:rPr>
              <a:t>φέρνει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την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άνοιξη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Times New Roman"/>
                <a:cs typeface="Times New Roman"/>
              </a:rPr>
              <a:t>μέσα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Times New Roman"/>
                <a:cs typeface="Times New Roman"/>
              </a:rPr>
              <a:t>στο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50" dirty="0">
                <a:latin typeface="Times New Roman"/>
                <a:cs typeface="Times New Roman"/>
              </a:rPr>
              <a:t>θέρος»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20" dirty="0">
                <a:latin typeface="Times New Roman"/>
                <a:cs typeface="Times New Roman"/>
              </a:rPr>
              <a:t>είπε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75" dirty="0">
                <a:latin typeface="Times New Roman"/>
                <a:cs typeface="Times New Roman"/>
              </a:rPr>
              <a:t>Και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50" dirty="0">
                <a:latin typeface="Times New Roman"/>
                <a:cs typeface="Times New Roman"/>
              </a:rPr>
              <a:t>πολλά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65" dirty="0">
                <a:latin typeface="Times New Roman"/>
                <a:cs typeface="Times New Roman"/>
              </a:rPr>
              <a:t>τα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λιόδεντρα</a:t>
            </a:r>
            <a:endParaRPr sz="1600">
              <a:latin typeface="Times New Roman"/>
              <a:cs typeface="Times New Roman"/>
            </a:endParaRPr>
          </a:p>
          <a:p>
            <a:pPr marL="12700" marR="774700">
              <a:lnSpc>
                <a:spcPct val="140100"/>
              </a:lnSpc>
              <a:spcBef>
                <a:spcPts val="20"/>
              </a:spcBef>
            </a:pPr>
            <a:r>
              <a:rPr sz="1600" i="1" spc="-70" dirty="0">
                <a:latin typeface="Times New Roman"/>
                <a:cs typeface="Times New Roman"/>
              </a:rPr>
              <a:t>που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Times New Roman"/>
                <a:cs typeface="Times New Roman"/>
              </a:rPr>
              <a:t>κρησάρουν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Times New Roman"/>
                <a:cs typeface="Times New Roman"/>
              </a:rPr>
              <a:t>στα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χέρια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τους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το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65" dirty="0">
                <a:latin typeface="Times New Roman"/>
                <a:cs typeface="Times New Roman"/>
              </a:rPr>
              <a:t>φως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80" dirty="0">
                <a:latin typeface="Times New Roman"/>
                <a:cs typeface="Times New Roman"/>
              </a:rPr>
              <a:t>κι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ελαφρό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ν'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απλώνεται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στον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Times New Roman"/>
                <a:cs typeface="Times New Roman"/>
              </a:rPr>
              <a:t>ύπνο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90" dirty="0">
                <a:latin typeface="Times New Roman"/>
                <a:cs typeface="Times New Roman"/>
              </a:rPr>
              <a:t>σου</a:t>
            </a:r>
            <a:endParaRPr sz="1600">
              <a:latin typeface="Times New Roman"/>
              <a:cs typeface="Times New Roman"/>
            </a:endParaRPr>
          </a:p>
          <a:p>
            <a:pPr marL="12700" marR="2291715">
              <a:lnSpc>
                <a:spcPct val="140000"/>
              </a:lnSpc>
              <a:spcBef>
                <a:spcPts val="25"/>
              </a:spcBef>
            </a:pP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50" dirty="0">
                <a:latin typeface="Times New Roman"/>
                <a:cs typeface="Times New Roman"/>
              </a:rPr>
              <a:t>πολλά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τζιτζίκια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που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65" dirty="0">
                <a:latin typeface="Times New Roman"/>
                <a:cs typeface="Times New Roman"/>
              </a:rPr>
              <a:t>μην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νιώθεις</a:t>
            </a:r>
            <a:endParaRPr sz="1600">
              <a:latin typeface="Times New Roman"/>
              <a:cs typeface="Times New Roman"/>
            </a:endParaRPr>
          </a:p>
          <a:p>
            <a:pPr marL="12700" marR="831215">
              <a:lnSpc>
                <a:spcPct val="140000"/>
              </a:lnSpc>
              <a:spcBef>
                <a:spcPts val="30"/>
              </a:spcBef>
            </a:pPr>
            <a:r>
              <a:rPr sz="1600" i="1" spc="-75" dirty="0">
                <a:latin typeface="Times New Roman"/>
                <a:cs typeface="Times New Roman"/>
              </a:rPr>
              <a:t>όπως</a:t>
            </a:r>
            <a:r>
              <a:rPr sz="1600" i="1" spc="-70" dirty="0">
                <a:latin typeface="Times New Roman"/>
                <a:cs typeface="Times New Roman"/>
              </a:rPr>
              <a:t> </a:t>
            </a:r>
            <a:r>
              <a:rPr sz="1600" i="1" spc="-45" dirty="0">
                <a:latin typeface="Times New Roman"/>
                <a:cs typeface="Times New Roman"/>
              </a:rPr>
              <a:t>δε</a:t>
            </a:r>
            <a:r>
              <a:rPr sz="1600" i="1" spc="-40" dirty="0">
                <a:latin typeface="Times New Roman"/>
                <a:cs typeface="Times New Roman"/>
              </a:rPr>
              <a:t> νιώθεις</a:t>
            </a:r>
            <a:r>
              <a:rPr sz="1600" i="1" spc="-3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το</a:t>
            </a:r>
            <a:r>
              <a:rPr sz="1600" i="1" spc="-50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σφυγμό </a:t>
            </a:r>
            <a:r>
              <a:rPr sz="1600" i="1" spc="-60" dirty="0">
                <a:latin typeface="Times New Roman"/>
                <a:cs typeface="Times New Roman"/>
              </a:rPr>
              <a:t>στο</a:t>
            </a:r>
            <a:r>
              <a:rPr sz="1600" i="1" spc="-55" dirty="0">
                <a:latin typeface="Times New Roman"/>
                <a:cs typeface="Times New Roman"/>
              </a:rPr>
              <a:t> </a:t>
            </a:r>
            <a:r>
              <a:rPr sz="1600" i="1" spc="-20" dirty="0">
                <a:latin typeface="Times New Roman"/>
                <a:cs typeface="Times New Roman"/>
              </a:rPr>
              <a:t>χέρι </a:t>
            </a:r>
            <a:r>
              <a:rPr sz="1600" i="1" spc="-90" dirty="0">
                <a:latin typeface="Times New Roman"/>
                <a:cs typeface="Times New Roman"/>
              </a:rPr>
              <a:t>σου </a:t>
            </a:r>
            <a:r>
              <a:rPr sz="1600" i="1" spc="-390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αλλά</a:t>
            </a:r>
            <a:r>
              <a:rPr sz="1600" i="1" spc="175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λίγο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το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νερό</a:t>
            </a:r>
            <a:endParaRPr sz="1600">
              <a:latin typeface="Times New Roman"/>
              <a:cs typeface="Times New Roman"/>
            </a:endParaRPr>
          </a:p>
          <a:p>
            <a:pPr marL="12700" marR="144145">
              <a:lnSpc>
                <a:spcPct val="140100"/>
              </a:lnSpc>
              <a:spcBef>
                <a:spcPts val="20"/>
              </a:spcBef>
            </a:pPr>
            <a:r>
              <a:rPr sz="1600" i="1" spc="-45" dirty="0">
                <a:latin typeface="Times New Roman"/>
                <a:cs typeface="Times New Roman"/>
              </a:rPr>
              <a:t>για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το</a:t>
            </a:r>
            <a:r>
              <a:rPr sz="1600" i="1" spc="165" dirty="0">
                <a:latin typeface="Times New Roman"/>
                <a:cs typeface="Times New Roman"/>
              </a:rPr>
              <a:t> </a:t>
            </a:r>
            <a:r>
              <a:rPr sz="1600" i="1" spc="15" dirty="0">
                <a:latin typeface="Times New Roman"/>
                <a:cs typeface="Times New Roman"/>
              </a:rPr>
              <a:t>'χεις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Θεό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κατέχεις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τι</a:t>
            </a:r>
            <a:r>
              <a:rPr sz="1600" i="1" spc="155" dirty="0">
                <a:latin typeface="Times New Roman"/>
                <a:cs typeface="Times New Roman"/>
              </a:rPr>
              <a:t> </a:t>
            </a:r>
            <a:r>
              <a:rPr sz="1600" i="1" spc="-45" dirty="0">
                <a:latin typeface="Times New Roman"/>
                <a:cs typeface="Times New Roman"/>
              </a:rPr>
              <a:t>σημαίνει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175" dirty="0">
                <a:latin typeface="Times New Roman"/>
                <a:cs typeface="Times New Roman"/>
              </a:rPr>
              <a:t>ο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λόγος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του</a:t>
            </a:r>
            <a:endParaRPr sz="1600">
              <a:latin typeface="Times New Roman"/>
              <a:cs typeface="Times New Roman"/>
            </a:endParaRPr>
          </a:p>
          <a:p>
            <a:pPr marL="12700" marR="2035175">
              <a:lnSpc>
                <a:spcPct val="140000"/>
              </a:lnSpc>
              <a:spcBef>
                <a:spcPts val="25"/>
              </a:spcBef>
            </a:pP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7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το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30" dirty="0">
                <a:latin typeface="Times New Roman"/>
                <a:cs typeface="Times New Roman"/>
              </a:rPr>
              <a:t>δέντρο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μονάχο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του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45" dirty="0">
                <a:latin typeface="Times New Roman"/>
                <a:cs typeface="Times New Roman"/>
              </a:rPr>
              <a:t>χωρίς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Times New Roman"/>
                <a:cs typeface="Times New Roman"/>
              </a:rPr>
              <a:t>κοπάδι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600" i="1" spc="-45" dirty="0">
                <a:latin typeface="Times New Roman"/>
                <a:cs typeface="Times New Roman"/>
              </a:rPr>
              <a:t>για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το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κάνεις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45" dirty="0">
                <a:latin typeface="Times New Roman"/>
                <a:cs typeface="Times New Roman"/>
              </a:rPr>
              <a:t>φίλο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90" dirty="0">
                <a:latin typeface="Times New Roman"/>
                <a:cs typeface="Times New Roman"/>
              </a:rPr>
              <a:t>σου</a:t>
            </a:r>
            <a:endParaRPr sz="1600">
              <a:latin typeface="Times New Roman"/>
              <a:cs typeface="Times New Roman"/>
            </a:endParaRPr>
          </a:p>
          <a:p>
            <a:pPr marL="12700" marR="41910">
              <a:lnSpc>
                <a:spcPts val="2710"/>
              </a:lnSpc>
              <a:spcBef>
                <a:spcPts val="200"/>
              </a:spcBef>
            </a:pP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  </a:t>
            </a:r>
            <a:r>
              <a:rPr sz="1600" i="1" spc="-25" dirty="0">
                <a:latin typeface="Times New Roman"/>
                <a:cs typeface="Times New Roman"/>
              </a:rPr>
              <a:t>γνωρίζεις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40" dirty="0">
                <a:latin typeface="Times New Roman"/>
                <a:cs typeface="Times New Roman"/>
              </a:rPr>
              <a:t>τ'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ακριβό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του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40" dirty="0">
                <a:latin typeface="Times New Roman"/>
                <a:cs typeface="Times New Roman"/>
              </a:rPr>
              <a:t>τ'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75" dirty="0">
                <a:latin typeface="Times New Roman"/>
                <a:cs typeface="Times New Roman"/>
              </a:rPr>
              <a:t>όνομα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φτενό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στα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πόδια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-90" dirty="0">
                <a:latin typeface="Times New Roman"/>
                <a:cs typeface="Times New Roman"/>
              </a:rPr>
              <a:t>σου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το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χώμα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600" i="1" spc="-45" dirty="0">
                <a:latin typeface="Times New Roman"/>
                <a:cs typeface="Times New Roman"/>
              </a:rPr>
              <a:t>για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65" dirty="0">
                <a:latin typeface="Times New Roman"/>
                <a:cs typeface="Times New Roman"/>
              </a:rPr>
              <a:t>μην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έχεις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πού</a:t>
            </a:r>
            <a:r>
              <a:rPr sz="1600" i="1" spc="190" dirty="0">
                <a:latin typeface="Times New Roman"/>
                <a:cs typeface="Times New Roman"/>
              </a:rPr>
              <a:t> </a:t>
            </a:r>
            <a:r>
              <a:rPr sz="1600" i="1" spc="-20" dirty="0">
                <a:latin typeface="Times New Roman"/>
                <a:cs typeface="Times New Roman"/>
              </a:rPr>
              <a:t>ν'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απλώσεις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70" dirty="0">
                <a:latin typeface="Times New Roman"/>
                <a:cs typeface="Times New Roman"/>
              </a:rPr>
              <a:t>ρίζα</a:t>
            </a:r>
            <a:endParaRPr sz="1600">
              <a:latin typeface="Times New Roman"/>
              <a:cs typeface="Times New Roman"/>
            </a:endParaRPr>
          </a:p>
          <a:p>
            <a:pPr marL="12700" marR="1403985">
              <a:lnSpc>
                <a:spcPct val="140000"/>
              </a:lnSpc>
              <a:spcBef>
                <a:spcPts val="25"/>
              </a:spcBef>
            </a:pP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-75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-95" dirty="0">
                <a:latin typeface="Times New Roman"/>
                <a:cs typeface="Times New Roman"/>
              </a:rPr>
              <a:t> </a:t>
            </a:r>
            <a:r>
              <a:rPr sz="1600" i="1" spc="-45" dirty="0">
                <a:latin typeface="Times New Roman"/>
                <a:cs typeface="Times New Roman"/>
              </a:rPr>
              <a:t>τραβάς</a:t>
            </a:r>
            <a:r>
              <a:rPr sz="1600" i="1" spc="-40" dirty="0">
                <a:latin typeface="Times New Roman"/>
                <a:cs typeface="Times New Roman"/>
              </a:rPr>
              <a:t> του </a:t>
            </a:r>
            <a:r>
              <a:rPr sz="1600" i="1" spc="-55" dirty="0">
                <a:latin typeface="Times New Roman"/>
                <a:cs typeface="Times New Roman"/>
              </a:rPr>
              <a:t>βάθους</a:t>
            </a:r>
            <a:r>
              <a:rPr sz="1600" i="1" spc="-50" dirty="0">
                <a:latin typeface="Times New Roman"/>
                <a:cs typeface="Times New Roman"/>
              </a:rPr>
              <a:t> </a:t>
            </a:r>
            <a:r>
              <a:rPr sz="1600" i="1" spc="-55" dirty="0">
                <a:latin typeface="Times New Roman"/>
                <a:cs typeface="Times New Roman"/>
              </a:rPr>
              <a:t>ολοένα </a:t>
            </a:r>
            <a:r>
              <a:rPr sz="1600" i="1" spc="-385" dirty="0">
                <a:latin typeface="Times New Roman"/>
                <a:cs typeface="Times New Roman"/>
              </a:rPr>
              <a:t> </a:t>
            </a:r>
            <a:r>
              <a:rPr sz="1600" i="1" spc="-80" dirty="0">
                <a:latin typeface="Times New Roman"/>
                <a:cs typeface="Times New Roman"/>
              </a:rPr>
              <a:t>και</a:t>
            </a:r>
            <a:r>
              <a:rPr sz="1600" i="1" spc="180" dirty="0">
                <a:latin typeface="Times New Roman"/>
                <a:cs typeface="Times New Roman"/>
              </a:rPr>
              <a:t> </a:t>
            </a:r>
            <a:r>
              <a:rPr sz="1600" i="1" spc="-20" dirty="0">
                <a:latin typeface="Times New Roman"/>
                <a:cs typeface="Times New Roman"/>
              </a:rPr>
              <a:t>πλατύς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45" dirty="0">
                <a:latin typeface="Times New Roman"/>
                <a:cs typeface="Times New Roman"/>
              </a:rPr>
              <a:t>επάνου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175" dirty="0">
                <a:latin typeface="Times New Roman"/>
                <a:cs typeface="Times New Roman"/>
              </a:rPr>
              <a:t>ο</a:t>
            </a:r>
            <a:r>
              <a:rPr sz="1600" i="1" spc="-35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Times New Roman"/>
                <a:cs typeface="Times New Roman"/>
              </a:rPr>
              <a:t>ουρανός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600" i="1" spc="-45" dirty="0">
                <a:latin typeface="Times New Roman"/>
                <a:cs typeface="Times New Roman"/>
              </a:rPr>
              <a:t>για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100" dirty="0">
                <a:latin typeface="Times New Roman"/>
                <a:cs typeface="Times New Roman"/>
              </a:rPr>
              <a:t>να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40" dirty="0">
                <a:latin typeface="Times New Roman"/>
                <a:cs typeface="Times New Roman"/>
              </a:rPr>
              <a:t>διαβάζεις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60" dirty="0">
                <a:latin typeface="Times New Roman"/>
                <a:cs typeface="Times New Roman"/>
              </a:rPr>
              <a:t>μόνος</a:t>
            </a:r>
            <a:r>
              <a:rPr sz="1600" i="1" spc="204" dirty="0">
                <a:latin typeface="Times New Roman"/>
                <a:cs typeface="Times New Roman"/>
              </a:rPr>
              <a:t> </a:t>
            </a:r>
            <a:r>
              <a:rPr sz="1600" i="1" spc="-90" dirty="0">
                <a:latin typeface="Times New Roman"/>
                <a:cs typeface="Times New Roman"/>
              </a:rPr>
              <a:t>σου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την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απεραντοσύνη.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i="1" spc="75" dirty="0">
                <a:latin typeface="Times New Roman"/>
                <a:cs typeface="Times New Roman"/>
              </a:rPr>
              <a:t>ΑΥΤOΣ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600" i="1" spc="-175" dirty="0">
                <a:latin typeface="Times New Roman"/>
                <a:cs typeface="Times New Roman"/>
              </a:rPr>
              <a:t>ο</a:t>
            </a:r>
            <a:r>
              <a:rPr sz="1600" i="1" spc="-35" dirty="0">
                <a:latin typeface="Times New Roman"/>
                <a:cs typeface="Times New Roman"/>
              </a:rPr>
              <a:t> </a:t>
            </a:r>
            <a:r>
              <a:rPr sz="1600" i="1" spc="-65" dirty="0">
                <a:latin typeface="Times New Roman"/>
                <a:cs typeface="Times New Roman"/>
              </a:rPr>
              <a:t>κόσμος</a:t>
            </a:r>
            <a:r>
              <a:rPr sz="1600" i="1" spc="195" dirty="0">
                <a:latin typeface="Times New Roman"/>
                <a:cs typeface="Times New Roman"/>
              </a:rPr>
              <a:t> </a:t>
            </a:r>
            <a:r>
              <a:rPr sz="1600" i="1" spc="-175" dirty="0">
                <a:latin typeface="Times New Roman"/>
                <a:cs typeface="Times New Roman"/>
              </a:rPr>
              <a:t>ο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35" dirty="0">
                <a:latin typeface="Times New Roman"/>
                <a:cs typeface="Times New Roman"/>
              </a:rPr>
              <a:t>μικρός,</a:t>
            </a:r>
            <a:r>
              <a:rPr sz="1600" i="1" spc="200" dirty="0">
                <a:latin typeface="Times New Roman"/>
                <a:cs typeface="Times New Roman"/>
              </a:rPr>
              <a:t> </a:t>
            </a:r>
            <a:r>
              <a:rPr sz="1600" i="1" spc="-175" dirty="0">
                <a:latin typeface="Times New Roman"/>
                <a:cs typeface="Times New Roman"/>
              </a:rPr>
              <a:t>ο</a:t>
            </a:r>
            <a:r>
              <a:rPr sz="1600" i="1" spc="185" dirty="0">
                <a:latin typeface="Times New Roman"/>
                <a:cs typeface="Times New Roman"/>
              </a:rPr>
              <a:t> </a:t>
            </a:r>
            <a:r>
              <a:rPr sz="1600" i="1" spc="-25" dirty="0">
                <a:latin typeface="Times New Roman"/>
                <a:cs typeface="Times New Roman"/>
              </a:rPr>
              <a:t>μέγας!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4" name="object 4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86375" cy="66141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82880" algn="just">
              <a:lnSpc>
                <a:spcPct val="142200"/>
              </a:lnSpc>
              <a:spcBef>
                <a:spcPts val="105"/>
              </a:spcBef>
            </a:pPr>
            <a:r>
              <a:rPr sz="1600" spc="55" dirty="0">
                <a:latin typeface="Georgia"/>
                <a:cs typeface="Georgia"/>
              </a:rPr>
              <a:t>Στο </a:t>
            </a:r>
            <a:r>
              <a:rPr sz="1600" spc="85" dirty="0">
                <a:latin typeface="Georgia"/>
                <a:cs typeface="Georgia"/>
              </a:rPr>
              <a:t>απόσπασμα φανερώνεται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spc="75" dirty="0">
                <a:latin typeface="Georgia"/>
                <a:cs typeface="Georgia"/>
              </a:rPr>
              <a:t>λόγος </a:t>
            </a:r>
            <a:r>
              <a:rPr sz="1600" spc="70" dirty="0">
                <a:latin typeface="Georgia"/>
                <a:cs typeface="Georgia"/>
              </a:rPr>
              <a:t>του </a:t>
            </a:r>
            <a:r>
              <a:rPr sz="1600" spc="75" dirty="0">
                <a:latin typeface="Georgia"/>
                <a:cs typeface="Georgia"/>
              </a:rPr>
              <a:t>Θεού,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απλή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</a:rPr>
              <a:t>βούληση </a:t>
            </a:r>
            <a:r>
              <a:rPr sz="1600" spc="50" dirty="0">
                <a:latin typeface="Georgia"/>
                <a:cs typeface="Georgia"/>
              </a:rPr>
              <a:t>ως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85" dirty="0">
                <a:latin typeface="Georgia"/>
                <a:cs typeface="Georgia"/>
              </a:rPr>
              <a:t>γενεσιουργό </a:t>
            </a:r>
            <a:r>
              <a:rPr sz="1600" spc="75" dirty="0">
                <a:latin typeface="Georgia"/>
                <a:cs typeface="Georgia"/>
              </a:rPr>
              <a:t>αίτιο </a:t>
            </a:r>
            <a:r>
              <a:rPr sz="1600" spc="65" dirty="0">
                <a:latin typeface="Georgia"/>
                <a:cs typeface="Georgia"/>
              </a:rPr>
              <a:t>και της </a:t>
            </a:r>
            <a:r>
              <a:rPr sz="1600" spc="70" dirty="0">
                <a:latin typeface="Georgia"/>
                <a:cs typeface="Georgia"/>
              </a:rPr>
              <a:t> νέας αυτής </a:t>
            </a:r>
            <a:r>
              <a:rPr sz="1600" spc="85" dirty="0">
                <a:latin typeface="Georgia"/>
                <a:cs typeface="Georgia"/>
              </a:rPr>
              <a:t>δημιουργίας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</a:rPr>
              <a:t>κόσμου. </a:t>
            </a:r>
            <a:r>
              <a:rPr sz="1600" spc="5" dirty="0">
                <a:latin typeface="Georgia"/>
                <a:cs typeface="Georgia"/>
              </a:rPr>
              <a:t>Ο  </a:t>
            </a:r>
            <a:r>
              <a:rPr sz="1600" spc="70" dirty="0">
                <a:latin typeface="Georgia"/>
                <a:cs typeface="Georgia"/>
              </a:rPr>
              <a:t>Θεός </a:t>
            </a:r>
            <a:r>
              <a:rPr sz="1600" spc="80" dirty="0">
                <a:latin typeface="Georgia"/>
                <a:cs typeface="Georgia"/>
              </a:rPr>
              <a:t>«λέει»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κι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θάλασσα αμέσως </a:t>
            </a:r>
            <a:r>
              <a:rPr sz="1600" spc="85" dirty="0">
                <a:latin typeface="Georgia"/>
                <a:cs typeface="Georgia"/>
              </a:rPr>
              <a:t>γεννιέται, προκαλώντας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θαυμασμό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</a:rPr>
              <a:t>ποιητικού </a:t>
            </a:r>
            <a:r>
              <a:rPr sz="1600" spc="85" dirty="0">
                <a:latin typeface="Georgia"/>
                <a:cs typeface="Georgia"/>
              </a:rPr>
              <a:t>υποκειμένου. </a:t>
            </a:r>
            <a:r>
              <a:rPr sz="1600" spc="55" dirty="0">
                <a:latin typeface="Georgia"/>
                <a:cs typeface="Georgia"/>
              </a:rPr>
              <a:t>Στο </a:t>
            </a:r>
            <a:r>
              <a:rPr sz="1600" spc="75" dirty="0">
                <a:latin typeface="Georgia"/>
                <a:cs typeface="Georgia"/>
              </a:rPr>
              <a:t>ποίημα </a:t>
            </a:r>
            <a:r>
              <a:rPr sz="1600" spc="80" dirty="0">
                <a:latin typeface="Georgia"/>
                <a:cs typeface="Georgia"/>
              </a:rPr>
              <a:t> υπάρχουν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δύο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φωνές</a:t>
            </a:r>
            <a:r>
              <a:rPr sz="1600" spc="85" dirty="0">
                <a:latin typeface="Times New Roman"/>
                <a:cs typeface="Times New Roman"/>
              </a:rPr>
              <a:t>⸱ </a:t>
            </a:r>
            <a:r>
              <a:rPr sz="1600" spc="75" dirty="0">
                <a:latin typeface="Georgia"/>
                <a:cs typeface="Georgia"/>
              </a:rPr>
              <a:t>εκείνη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Θεού,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έχει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κυρίαρχο </a:t>
            </a:r>
            <a:r>
              <a:rPr sz="1600" spc="70" dirty="0">
                <a:latin typeface="Georgia"/>
                <a:cs typeface="Georgia"/>
              </a:rPr>
              <a:t>ρόλο </a:t>
            </a:r>
            <a:r>
              <a:rPr sz="1600" spc="65" dirty="0">
                <a:latin typeface="Georgia"/>
                <a:cs typeface="Georgia"/>
              </a:rPr>
              <a:t>στο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συγκεκριμένο απόσπασμα </a:t>
            </a:r>
            <a:r>
              <a:rPr sz="1600" spc="50" dirty="0">
                <a:latin typeface="Georgia"/>
                <a:cs typeface="Georgia"/>
              </a:rPr>
              <a:t>κι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φωνή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ποιητή,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καλύπτει</a:t>
            </a:r>
            <a:r>
              <a:rPr sz="1600" spc="85" dirty="0">
                <a:latin typeface="Georgia"/>
                <a:cs typeface="Georgia"/>
              </a:rPr>
              <a:t> συγκριτικά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πολύ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λιγότερους </a:t>
            </a:r>
            <a:r>
              <a:rPr sz="1600" spc="85" dirty="0">
                <a:latin typeface="Georgia"/>
                <a:cs typeface="Georgia"/>
              </a:rPr>
              <a:t>στίχους. </a:t>
            </a:r>
            <a:r>
              <a:rPr sz="1600" spc="55" dirty="0">
                <a:latin typeface="Georgia"/>
                <a:cs typeface="Georgia"/>
              </a:rPr>
              <a:t>Στη </a:t>
            </a:r>
            <a:r>
              <a:rPr sz="1600" spc="65" dirty="0">
                <a:latin typeface="Georgia"/>
                <a:cs typeface="Georgia"/>
              </a:rPr>
              <a:t>μέση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85" dirty="0">
                <a:latin typeface="Georgia"/>
                <a:cs typeface="Georgia"/>
              </a:rPr>
              <a:t>θάλασσας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spc="70" dirty="0">
                <a:latin typeface="Georgia"/>
                <a:cs typeface="Georgia"/>
              </a:rPr>
              <a:t>Θεός </a:t>
            </a:r>
            <a:r>
              <a:rPr sz="1600" spc="75" dirty="0">
                <a:latin typeface="Georgia"/>
                <a:cs typeface="Georgia"/>
              </a:rPr>
              <a:t> σπέρνει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μικρούς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κόσμους,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νησιά,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δημιουργούνται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κατ’</a:t>
            </a:r>
            <a:r>
              <a:rPr sz="1600" spc="80" dirty="0">
                <a:latin typeface="Georgia"/>
                <a:cs typeface="Georgia"/>
              </a:rPr>
              <a:t> εικόνα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ομοίωση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όχι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του 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θεϊκού </a:t>
            </a:r>
            <a:r>
              <a:rPr sz="1600" spc="85" dirty="0">
                <a:latin typeface="Georgia"/>
                <a:cs typeface="Georgia"/>
              </a:rPr>
              <a:t>δημιουργού </a:t>
            </a:r>
            <a:r>
              <a:rPr sz="1600" spc="70" dirty="0">
                <a:latin typeface="Georgia"/>
                <a:cs typeface="Georgia"/>
              </a:rPr>
              <a:t>τους, </a:t>
            </a:r>
            <a:r>
              <a:rPr sz="1600" spc="75" dirty="0">
                <a:latin typeface="Georgia"/>
                <a:cs typeface="Georgia"/>
              </a:rPr>
              <a:t>αλλά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75" dirty="0">
                <a:latin typeface="Georgia"/>
                <a:cs typeface="Georgia"/>
              </a:rPr>
              <a:t>ποιητή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70" dirty="0">
                <a:latin typeface="Georgia"/>
                <a:cs typeface="Georgia"/>
              </a:rPr>
              <a:t>κατ’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επέκταση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των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ανθρώπων.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Ο</a:t>
            </a:r>
            <a:r>
              <a:rPr sz="1600" spc="40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νέος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αυτός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κόσμος </a:t>
            </a:r>
            <a:r>
              <a:rPr sz="1600" spc="85" dirty="0">
                <a:latin typeface="Georgia"/>
                <a:cs typeface="Georgia"/>
              </a:rPr>
              <a:t> φτιάχνεται </a:t>
            </a:r>
            <a:r>
              <a:rPr sz="1600" spc="60" dirty="0">
                <a:latin typeface="Georgia"/>
                <a:cs typeface="Georgia"/>
              </a:rPr>
              <a:t>στα </a:t>
            </a:r>
            <a:r>
              <a:rPr sz="1600" spc="75" dirty="0">
                <a:latin typeface="Georgia"/>
                <a:cs typeface="Georgia"/>
              </a:rPr>
              <a:t>μέτρα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5" dirty="0">
                <a:latin typeface="Georgia"/>
                <a:cs typeface="Georgia"/>
              </a:rPr>
              <a:t>ανθρώπου </a:t>
            </a:r>
            <a:r>
              <a:rPr sz="1600" spc="75" dirty="0">
                <a:latin typeface="Georgia"/>
                <a:cs typeface="Georgia"/>
              </a:rPr>
              <a:t>πλέον, </a:t>
            </a:r>
            <a:r>
              <a:rPr sz="1600" spc="65" dirty="0">
                <a:latin typeface="Georgia"/>
                <a:cs typeface="Georgia"/>
              </a:rPr>
              <a:t>και όχι </a:t>
            </a:r>
            <a:r>
              <a:rPr sz="1600" spc="70" dirty="0">
                <a:latin typeface="Georgia"/>
                <a:cs typeface="Georgia"/>
              </a:rPr>
              <a:t> κατ’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εικόνα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ομοίωση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ίδιου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Θεού,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εφόσον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φορά</a:t>
            </a:r>
            <a:r>
              <a:rPr sz="1600" spc="75" dirty="0">
                <a:latin typeface="Georgia"/>
                <a:cs typeface="Georgia"/>
              </a:rPr>
              <a:t> αυτή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οι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άνθρωποι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καλούνται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αναγνωρίσουν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90" dirty="0">
                <a:latin typeface="Georgia"/>
                <a:cs typeface="Georgia"/>
              </a:rPr>
              <a:t>αποδεχτούν </a:t>
            </a:r>
            <a:r>
              <a:rPr sz="1600" spc="80" dirty="0">
                <a:latin typeface="Georgia"/>
                <a:cs typeface="Georgia"/>
              </a:rPr>
              <a:t>εγκαίρως </a:t>
            </a:r>
            <a:r>
              <a:rPr sz="1600" spc="60" dirty="0">
                <a:latin typeface="Georgia"/>
                <a:cs typeface="Georgia"/>
              </a:rPr>
              <a:t>πως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κόσμος </a:t>
            </a:r>
            <a:r>
              <a:rPr sz="1600" spc="65" dirty="0">
                <a:latin typeface="Georgia"/>
                <a:cs typeface="Georgia"/>
              </a:rPr>
              <a:t>τους δεν </a:t>
            </a:r>
            <a:r>
              <a:rPr sz="1600" spc="75" dirty="0">
                <a:latin typeface="Georgia"/>
                <a:cs typeface="Georgia"/>
              </a:rPr>
              <a:t>είναι </a:t>
            </a:r>
            <a:r>
              <a:rPr sz="1600" spc="85" dirty="0">
                <a:latin typeface="Georgia"/>
                <a:cs typeface="Georgia"/>
              </a:rPr>
              <a:t>τέλειος. </a:t>
            </a:r>
            <a:r>
              <a:rPr sz="1600" spc="65" dirty="0">
                <a:latin typeface="Georgia"/>
                <a:cs typeface="Georgia"/>
              </a:rPr>
              <a:t>Έχει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ελλείψεις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ελαττώματα,</a:t>
            </a:r>
            <a:r>
              <a:rPr sz="1600" spc="434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όπως</a:t>
            </a:r>
            <a:r>
              <a:rPr sz="1600" spc="4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καθετί</a:t>
            </a:r>
            <a:r>
              <a:rPr sz="1600" spc="47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85" dirty="0">
                <a:latin typeface="Georgia"/>
                <a:cs typeface="Georgia"/>
              </a:rPr>
              <a:t> ανθρώπινο.</a:t>
            </a:r>
            <a:r>
              <a:rPr sz="1600" spc="434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Αν,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366583"/>
            <a:ext cx="1057275" cy="721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600"/>
              </a:lnSpc>
              <a:spcBef>
                <a:spcPts val="95"/>
              </a:spcBef>
            </a:pP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5" dirty="0">
                <a:latin typeface="Georgia"/>
                <a:cs typeface="Georgia"/>
              </a:rPr>
              <a:t>ως</a:t>
            </a:r>
            <a:r>
              <a:rPr sz="1600" dirty="0">
                <a:latin typeface="Georgia"/>
                <a:cs typeface="Georgia"/>
              </a:rPr>
              <a:t>,  </a:t>
            </a:r>
            <a:r>
              <a:rPr sz="1600" spc="80" dirty="0">
                <a:latin typeface="Georgia"/>
                <a:cs typeface="Georgia"/>
              </a:rPr>
              <a:t>ειρηνικά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4576" y="7366583"/>
            <a:ext cx="1590040" cy="721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8110">
              <a:lnSpc>
                <a:spcPct val="142600"/>
              </a:lnSpc>
              <a:spcBef>
                <a:spcPts val="95"/>
              </a:spcBef>
              <a:tabLst>
                <a:tab pos="474345" algn="l"/>
                <a:tab pos="563245" algn="l"/>
                <a:tab pos="1107440" algn="l"/>
              </a:tabLst>
            </a:pPr>
            <a:r>
              <a:rPr sz="1600" spc="45" dirty="0">
                <a:latin typeface="Georgia"/>
                <a:cs typeface="Georgia"/>
              </a:rPr>
              <a:t>οι	</a:t>
            </a:r>
            <a:r>
              <a:rPr sz="1600" spc="80" dirty="0">
                <a:latin typeface="Georgia"/>
                <a:cs typeface="Georgia"/>
              </a:rPr>
              <a:t>άνθρωποι </a:t>
            </a:r>
            <a:r>
              <a:rPr sz="1600" spc="85" dirty="0">
                <a:latin typeface="Georgia"/>
                <a:cs typeface="Georgia"/>
              </a:rPr>
              <a:t> στ</a:t>
            </a:r>
            <a:r>
              <a:rPr sz="1600" dirty="0">
                <a:latin typeface="Georgia"/>
                <a:cs typeface="Georgia"/>
              </a:rPr>
              <a:t>ο		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105" dirty="0">
                <a:latin typeface="Georgia"/>
                <a:cs typeface="Georgia"/>
              </a:rPr>
              <a:t>έ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υτ</a:t>
            </a:r>
            <a:r>
              <a:rPr sz="1600" dirty="0">
                <a:latin typeface="Georgia"/>
                <a:cs typeface="Georgia"/>
              </a:rPr>
              <a:t>ό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01750" y="7366583"/>
            <a:ext cx="2607310" cy="721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2405" marR="5080" indent="-180340">
              <a:lnSpc>
                <a:spcPct val="142600"/>
              </a:lnSpc>
              <a:spcBef>
                <a:spcPts val="95"/>
              </a:spcBef>
              <a:tabLst>
                <a:tab pos="864235" algn="l"/>
                <a:tab pos="1017269" algn="l"/>
                <a:tab pos="1263015" algn="l"/>
                <a:tab pos="1473835" algn="l"/>
                <a:tab pos="2355850" algn="l"/>
              </a:tabLst>
            </a:pPr>
            <a:r>
              <a:rPr sz="1600" spc="85" dirty="0">
                <a:latin typeface="Georgia"/>
                <a:cs typeface="Georgia"/>
              </a:rPr>
              <a:t>θ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85" dirty="0">
                <a:latin typeface="Georgia"/>
                <a:cs typeface="Georgia"/>
              </a:rPr>
              <a:t>συ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υπ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100" dirty="0">
                <a:latin typeface="Georgia"/>
                <a:cs typeface="Georgia"/>
              </a:rPr>
              <a:t>ξ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ν  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114" dirty="0">
                <a:latin typeface="Georgia"/>
                <a:cs typeface="Georgia"/>
              </a:rPr>
              <a:t>ό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ο		</a:t>
            </a:r>
            <a:r>
              <a:rPr sz="1600" spc="85" dirty="0">
                <a:latin typeface="Georgia"/>
                <a:cs typeface="Georgia"/>
              </a:rPr>
              <a:t>θ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110" dirty="0">
                <a:latin typeface="Georgia"/>
                <a:cs typeface="Georgia"/>
              </a:rPr>
              <a:t>π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10" dirty="0">
                <a:latin typeface="Georgia"/>
                <a:cs typeface="Georgia"/>
              </a:rPr>
              <a:t>π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8065083"/>
            <a:ext cx="5279390" cy="14097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80"/>
              </a:spcBef>
            </a:pPr>
            <a:r>
              <a:rPr sz="1600" spc="85" dirty="0">
                <a:latin typeface="Georgia"/>
                <a:cs typeface="Georgia"/>
              </a:rPr>
              <a:t>συμβιβαστούν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ιδέα πως </a:t>
            </a:r>
            <a:r>
              <a:rPr sz="1600" spc="80" dirty="0">
                <a:latin typeface="Georgia"/>
                <a:cs typeface="Georgia"/>
              </a:rPr>
              <a:t>οτιδήποτε υπάρχει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γύρω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τους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είναι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ανθρώπινο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και,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άρα,</a:t>
            </a:r>
            <a:r>
              <a:rPr sz="1600" spc="75" dirty="0">
                <a:latin typeface="Georgia"/>
                <a:cs typeface="Georgia"/>
              </a:rPr>
              <a:t> γεμάτο </a:t>
            </a:r>
            <a:r>
              <a:rPr sz="1600" spc="80" dirty="0">
                <a:latin typeface="Georgia"/>
                <a:cs typeface="Georgia"/>
              </a:rPr>
              <a:t> ατέλειες.</a:t>
            </a:r>
            <a:r>
              <a:rPr sz="1600" spc="445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Ο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ποιητής</a:t>
            </a:r>
            <a:r>
              <a:rPr sz="1600" spc="45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είναι</a:t>
            </a:r>
            <a:r>
              <a:rPr sz="1600" spc="459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εκείνος</a:t>
            </a:r>
            <a:r>
              <a:rPr sz="1600" spc="45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44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καλείται</a:t>
            </a:r>
            <a:r>
              <a:rPr sz="1600" spc="459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26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φανερώσει</a:t>
            </a:r>
            <a:r>
              <a:rPr sz="1600" spc="23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σε</a:t>
            </a:r>
            <a:r>
              <a:rPr sz="1600" spc="2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όλους</a:t>
            </a:r>
            <a:r>
              <a:rPr sz="1600" spc="24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τις</a:t>
            </a:r>
            <a:r>
              <a:rPr sz="1600" spc="30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εμφανείς</a:t>
            </a:r>
            <a:r>
              <a:rPr sz="1600" spc="2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ή</a:t>
            </a:r>
            <a:r>
              <a:rPr sz="1600" spc="30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λιγότερο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8" name="object 8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83665"/>
            <a:ext cx="342963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22680" algn="l"/>
                <a:tab pos="2245360" algn="l"/>
                <a:tab pos="2844165" algn="l"/>
              </a:tabLst>
            </a:pP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105" dirty="0">
                <a:latin typeface="Georgia"/>
                <a:cs typeface="Georgia"/>
              </a:rPr>
              <a:t>φ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105" dirty="0">
                <a:latin typeface="Georgia"/>
                <a:cs typeface="Georgia"/>
              </a:rPr>
              <a:t>φ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.	</a:t>
            </a:r>
            <a:r>
              <a:rPr sz="1600" spc="120" dirty="0">
                <a:latin typeface="Georgia"/>
                <a:cs typeface="Georgia"/>
              </a:rPr>
              <a:t>Ό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dirty="0">
                <a:latin typeface="Georgia"/>
                <a:cs typeface="Georgia"/>
              </a:rPr>
              <a:t>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32566" y="883665"/>
            <a:ext cx="4724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7481" y="883665"/>
            <a:ext cx="102996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80" dirty="0">
                <a:latin typeface="Georgia"/>
                <a:cs typeface="Georgia"/>
              </a:rPr>
              <a:t>άνθρωπος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1131391"/>
            <a:ext cx="1510665" cy="715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1400"/>
              </a:lnSpc>
              <a:spcBef>
                <a:spcPts val="95"/>
              </a:spcBef>
            </a:pP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τηρ</a:t>
            </a:r>
            <a:r>
              <a:rPr sz="1600" spc="100" dirty="0">
                <a:latin typeface="Georgia"/>
                <a:cs typeface="Georgia"/>
              </a:rPr>
              <a:t>ών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85" dirty="0">
                <a:latin typeface="Georgia"/>
                <a:cs typeface="Georgia"/>
              </a:rPr>
              <a:t>προσδιορίσει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18996" y="1131391"/>
            <a:ext cx="1782445" cy="715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0035">
              <a:lnSpc>
                <a:spcPct val="141400"/>
              </a:lnSpc>
              <a:spcBef>
                <a:spcPts val="95"/>
              </a:spcBef>
              <a:tabLst>
                <a:tab pos="508634" algn="l"/>
                <a:tab pos="904875" algn="l"/>
                <a:tab pos="940435" algn="l"/>
              </a:tabLst>
            </a:pP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85" dirty="0">
                <a:latin typeface="Georgia"/>
                <a:cs typeface="Georgia"/>
              </a:rPr>
              <a:t>σύ</a:t>
            </a:r>
            <a:r>
              <a:rPr sz="1600" spc="100" dirty="0">
                <a:latin typeface="Georgia"/>
                <a:cs typeface="Georgia"/>
              </a:rPr>
              <a:t>νν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5" dirty="0">
                <a:latin typeface="Georgia"/>
                <a:cs typeface="Georgia"/>
              </a:rPr>
              <a:t>φ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50" dirty="0">
                <a:latin typeface="Georgia"/>
                <a:cs typeface="Georgia"/>
              </a:rPr>
              <a:t>με	</a:t>
            </a:r>
            <a:r>
              <a:rPr sz="1600" spc="45" dirty="0">
                <a:latin typeface="Georgia"/>
                <a:cs typeface="Georgia"/>
              </a:rPr>
              <a:t>τι		</a:t>
            </a:r>
            <a:r>
              <a:rPr sz="1600" spc="80" dirty="0">
                <a:latin typeface="Georgia"/>
                <a:cs typeface="Georgia"/>
              </a:rPr>
              <a:t>μοιάζει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9444" y="1131391"/>
            <a:ext cx="1767839" cy="715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9710">
              <a:lnSpc>
                <a:spcPct val="141400"/>
              </a:lnSpc>
              <a:spcBef>
                <a:spcPts val="95"/>
              </a:spcBef>
              <a:tabLst>
                <a:tab pos="496570" algn="l"/>
                <a:tab pos="1388110" algn="l"/>
                <a:tab pos="1516380" algn="l"/>
              </a:tabLst>
            </a:pP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5" dirty="0">
                <a:latin typeface="Georgia"/>
                <a:cs typeface="Georgia"/>
              </a:rPr>
              <a:t>ιχ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ί		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85" dirty="0">
                <a:latin typeface="Georgia"/>
                <a:cs typeface="Georgia"/>
              </a:rPr>
              <a:t>ή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1824049"/>
            <a:ext cx="5281930" cy="10623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41900"/>
              </a:lnSpc>
              <a:spcBef>
                <a:spcPts val="85"/>
              </a:spcBef>
            </a:pPr>
            <a:r>
              <a:rPr sz="1600" spc="85" dirty="0">
                <a:latin typeface="Georgia"/>
                <a:cs typeface="Georgia"/>
              </a:rPr>
              <a:t>λαμβάνουν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κάθε</a:t>
            </a:r>
            <a:r>
              <a:rPr sz="1600" spc="75" dirty="0">
                <a:latin typeface="Georgia"/>
                <a:cs typeface="Georgia"/>
              </a:rPr>
              <a:t> φορά,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έτσι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κι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3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ποιητής </a:t>
            </a:r>
            <a:r>
              <a:rPr sz="1600" spc="80" dirty="0">
                <a:latin typeface="Georgia"/>
                <a:cs typeface="Georgia"/>
              </a:rPr>
              <a:t> καταγράφει </a:t>
            </a:r>
            <a:r>
              <a:rPr sz="1600" spc="60" dirty="0">
                <a:latin typeface="Georgia"/>
                <a:cs typeface="Georgia"/>
              </a:rPr>
              <a:t>τις </a:t>
            </a:r>
            <a:r>
              <a:rPr sz="1600" spc="80" dirty="0">
                <a:latin typeface="Georgia"/>
                <a:cs typeface="Georgia"/>
              </a:rPr>
              <a:t>εικόνες </a:t>
            </a:r>
            <a:r>
              <a:rPr sz="1600" spc="70" dirty="0">
                <a:latin typeface="Georgia"/>
                <a:cs typeface="Georgia"/>
              </a:rPr>
              <a:t>που του </a:t>
            </a:r>
            <a:r>
              <a:rPr sz="1600" spc="80" dirty="0">
                <a:latin typeface="Georgia"/>
                <a:cs typeface="Georgia"/>
              </a:rPr>
              <a:t>φέρνουν </a:t>
            </a:r>
            <a:r>
              <a:rPr sz="1600" spc="65" dirty="0">
                <a:latin typeface="Georgia"/>
                <a:cs typeface="Georgia"/>
              </a:rPr>
              <a:t>στη </a:t>
            </a:r>
            <a:r>
              <a:rPr sz="1600" spc="80" dirty="0">
                <a:latin typeface="Georgia"/>
                <a:cs typeface="Georgia"/>
              </a:rPr>
              <a:t>σκέψη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</a:t>
            </a:r>
            <a:r>
              <a:rPr sz="1600" spc="114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διάφορα</a:t>
            </a:r>
            <a:r>
              <a:rPr sz="1600" spc="50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σχήματα</a:t>
            </a:r>
            <a:r>
              <a:rPr sz="1600" spc="4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των</a:t>
            </a:r>
            <a:r>
              <a:rPr sz="1600" spc="10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ελληνικών</a:t>
            </a:r>
            <a:r>
              <a:rPr sz="1600" spc="48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νησιών.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2863670"/>
            <a:ext cx="4538980" cy="714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1300"/>
              </a:lnSpc>
              <a:spcBef>
                <a:spcPts val="95"/>
              </a:spcBef>
              <a:tabLst>
                <a:tab pos="916305" algn="l"/>
                <a:tab pos="1631314" algn="l"/>
                <a:tab pos="1981200" algn="l"/>
                <a:tab pos="2082164" algn="l"/>
                <a:tab pos="2373630" algn="l"/>
                <a:tab pos="2858135" algn="l"/>
                <a:tab pos="3319779" algn="l"/>
                <a:tab pos="3600450" algn="l"/>
                <a:tab pos="3999229" algn="l"/>
                <a:tab pos="4159250" algn="l"/>
              </a:tabLst>
            </a:pPr>
            <a:r>
              <a:rPr sz="1600" spc="110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90" dirty="0">
                <a:latin typeface="Georgia"/>
                <a:cs typeface="Georgia"/>
              </a:rPr>
              <a:t>άζο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ε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10" dirty="0">
                <a:latin typeface="Georgia"/>
                <a:cs typeface="Georgia"/>
              </a:rPr>
              <a:t>τ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,	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  </a:t>
            </a:r>
            <a:r>
              <a:rPr sz="1600" spc="85" dirty="0">
                <a:latin typeface="Georgia"/>
                <a:cs typeface="Georgia"/>
              </a:rPr>
              <a:t>ανασηκωμένη	</a:t>
            </a:r>
            <a:r>
              <a:rPr sz="1600" spc="45" dirty="0">
                <a:latin typeface="Georgia"/>
                <a:cs typeface="Georgia"/>
              </a:rPr>
              <a:t>τη		</a:t>
            </a:r>
            <a:r>
              <a:rPr sz="1600" spc="80" dirty="0">
                <a:latin typeface="Georgia"/>
                <a:cs typeface="Georgia"/>
              </a:rPr>
              <a:t>χαίτη	τους.	</a:t>
            </a:r>
            <a:r>
              <a:rPr sz="1600" spc="5" dirty="0">
                <a:latin typeface="Georgia"/>
                <a:cs typeface="Georgia"/>
              </a:rPr>
              <a:t>Η	</a:t>
            </a:r>
            <a:r>
              <a:rPr sz="1600" spc="75" dirty="0">
                <a:latin typeface="Georgia"/>
                <a:cs typeface="Georgia"/>
              </a:rPr>
              <a:t>ορθή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10418" y="2863670"/>
            <a:ext cx="600075" cy="714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275" marR="5080" indent="-29209">
              <a:lnSpc>
                <a:spcPct val="141300"/>
              </a:lnSpc>
              <a:spcBef>
                <a:spcPts val="95"/>
              </a:spcBef>
            </a:pP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ν  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110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η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3552900"/>
            <a:ext cx="5288915" cy="5915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105"/>
              </a:spcBef>
            </a:pPr>
            <a:r>
              <a:rPr sz="1600" spc="85" dirty="0">
                <a:latin typeface="Georgia"/>
                <a:cs typeface="Georgia"/>
              </a:rPr>
              <a:t>παραπέμπει,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πιθανώς,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στην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παρουσία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βουνών,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πάνω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σε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νησιά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οποία</a:t>
            </a:r>
            <a:r>
              <a:rPr sz="1600" spc="80" dirty="0">
                <a:latin typeface="Georgia"/>
                <a:cs typeface="Georgia"/>
              </a:rPr>
              <a:t> κυριαρχεί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0" dirty="0">
                <a:latin typeface="Georgia"/>
                <a:cs typeface="Georgia"/>
              </a:rPr>
              <a:t>εν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γένει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στοιχείο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πέτρας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κι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απ’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οποία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απουσιάζει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προφανώς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πλούτος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εκείνος  </a:t>
            </a:r>
            <a:r>
              <a:rPr sz="1600" spc="60" dirty="0">
                <a:latin typeface="Georgia"/>
                <a:cs typeface="Georgia"/>
              </a:rPr>
              <a:t>της  </a:t>
            </a:r>
            <a:r>
              <a:rPr sz="1600" spc="85" dirty="0">
                <a:latin typeface="Georgia"/>
                <a:cs typeface="Georgia"/>
              </a:rPr>
              <a:t>βλάστησης, 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θα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μπορούσε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80" dirty="0">
                <a:latin typeface="Georgia"/>
                <a:cs typeface="Georgia"/>
              </a:rPr>
              <a:t>απαλύνει </a:t>
            </a:r>
            <a:r>
              <a:rPr sz="1600" spc="45" dirty="0">
                <a:latin typeface="Georgia"/>
                <a:cs typeface="Georgia"/>
              </a:rPr>
              <a:t>τη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σκληρή </a:t>
            </a:r>
            <a:r>
              <a:rPr sz="1600" spc="80" dirty="0">
                <a:latin typeface="Georgia"/>
                <a:cs typeface="Georgia"/>
              </a:rPr>
              <a:t>αίσθηση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ορεινού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πετρώδους</a:t>
            </a:r>
            <a:r>
              <a:rPr sz="1600" spc="85" dirty="0">
                <a:latin typeface="Georgia"/>
                <a:cs typeface="Georgia"/>
              </a:rPr>
              <a:t> τοπίου.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Κάποια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νησιά </a:t>
            </a:r>
            <a:r>
              <a:rPr sz="1600" spc="80" dirty="0">
                <a:latin typeface="Georgia"/>
                <a:cs typeface="Georgia"/>
              </a:rPr>
              <a:t> μοιάζουν </a:t>
            </a:r>
            <a:r>
              <a:rPr sz="1600" spc="50" dirty="0">
                <a:latin typeface="Georgia"/>
                <a:cs typeface="Georgia"/>
              </a:rPr>
              <a:t>με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γαλήνιους </a:t>
            </a:r>
            <a:r>
              <a:rPr sz="1600" spc="85" dirty="0">
                <a:latin typeface="Georgia"/>
                <a:cs typeface="Georgia"/>
              </a:rPr>
              <a:t>αμφορείς. </a:t>
            </a:r>
            <a:r>
              <a:rPr sz="1600" spc="5" dirty="0">
                <a:latin typeface="Georgia"/>
                <a:cs typeface="Georgia"/>
              </a:rPr>
              <a:t>Η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αναφορά </a:t>
            </a:r>
            <a:r>
              <a:rPr sz="1600" spc="65" dirty="0">
                <a:latin typeface="Georgia"/>
                <a:cs typeface="Georgia"/>
              </a:rPr>
              <a:t>στα </a:t>
            </a:r>
            <a:r>
              <a:rPr sz="1600" spc="70" dirty="0">
                <a:latin typeface="Georgia"/>
                <a:cs typeface="Georgia"/>
              </a:rPr>
              <a:t> αγγεία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παραπέμπει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στην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αρχαιοελληνική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τέχνη,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συνδέοντας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παρόν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ελληνισμού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</a:t>
            </a:r>
            <a:r>
              <a:rPr sz="1600" spc="55" dirty="0">
                <a:latin typeface="Georgia"/>
                <a:cs typeface="Georgia"/>
              </a:rPr>
              <a:t> τη 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μακραίωνη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παράδοσή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του.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Κάποια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νησιά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παρομοιάζονται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λοξές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ράχες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δελφινιών,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φέρνοντας </a:t>
            </a:r>
            <a:r>
              <a:rPr sz="1600" spc="60" dirty="0">
                <a:latin typeface="Georgia"/>
                <a:cs typeface="Georgia"/>
              </a:rPr>
              <a:t>στη </a:t>
            </a:r>
            <a:r>
              <a:rPr sz="1600" spc="75" dirty="0">
                <a:latin typeface="Georgia"/>
                <a:cs typeface="Georgia"/>
              </a:rPr>
              <a:t>σκέψη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spc="80" dirty="0">
                <a:latin typeface="Georgia"/>
                <a:cs typeface="Georgia"/>
              </a:rPr>
              <a:t>εικόνα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80" dirty="0">
                <a:latin typeface="Georgia"/>
                <a:cs typeface="Georgia"/>
              </a:rPr>
              <a:t>καμπύλης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65" dirty="0">
                <a:latin typeface="Georgia"/>
                <a:cs typeface="Georgia"/>
              </a:rPr>
              <a:t> έχει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πλάτη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θηλαστικού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αυτού.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40" dirty="0">
                <a:latin typeface="Georgia"/>
                <a:cs typeface="Georgia"/>
              </a:rPr>
              <a:t>Τα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δελφίνια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συμπληρώνουν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κάλλος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θαλάσσιου </a:t>
            </a:r>
            <a:r>
              <a:rPr sz="1600" spc="85" dirty="0">
                <a:latin typeface="Georgia"/>
                <a:cs typeface="Georgia"/>
              </a:rPr>
              <a:t> περιβάλλοντος,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κι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3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ποιητής  </a:t>
            </a:r>
            <a:r>
              <a:rPr sz="1600" spc="80" dirty="0">
                <a:latin typeface="Georgia"/>
                <a:cs typeface="Georgia"/>
              </a:rPr>
              <a:t>υπενθυμίζει  έμμεσα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ενθουσιασμό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προκαλούν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όταν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εμφανίζονται</a:t>
            </a:r>
            <a:r>
              <a:rPr sz="1600" spc="21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κολυμπούν</a:t>
            </a:r>
            <a:r>
              <a:rPr sz="1600" spc="22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πλάι</a:t>
            </a:r>
            <a:r>
              <a:rPr sz="1600" spc="21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σε</a:t>
            </a:r>
            <a:r>
              <a:rPr sz="1600" spc="20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κάποιο</a:t>
            </a:r>
            <a:r>
              <a:rPr sz="1600" spc="21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καράβι,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3" name="object 13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87010" cy="8340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780" algn="just">
              <a:lnSpc>
                <a:spcPct val="142500"/>
              </a:lnSpc>
              <a:spcBef>
                <a:spcPts val="95"/>
              </a:spcBef>
            </a:pPr>
            <a:r>
              <a:rPr sz="1600" spc="80" dirty="0">
                <a:latin typeface="Georgia"/>
                <a:cs typeface="Georgia"/>
              </a:rPr>
              <a:t>παίζοντας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45" dirty="0">
                <a:latin typeface="Georgia"/>
                <a:cs typeface="Georgia"/>
              </a:rPr>
              <a:t>τα </a:t>
            </a:r>
            <a:r>
              <a:rPr sz="1600" spc="75" dirty="0">
                <a:latin typeface="Georgia"/>
                <a:cs typeface="Georgia"/>
              </a:rPr>
              <a:t>κύματα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85" dirty="0">
                <a:latin typeface="Georgia"/>
                <a:cs typeface="Georgia"/>
              </a:rPr>
              <a:t>προκαλεί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80" dirty="0">
                <a:latin typeface="Georgia"/>
                <a:cs typeface="Georgia"/>
              </a:rPr>
              <a:t>κίνηση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καραβιού.</a:t>
            </a:r>
            <a:endParaRPr sz="1600">
              <a:latin typeface="Georgia"/>
              <a:cs typeface="Georgia"/>
            </a:endParaRPr>
          </a:p>
          <a:p>
            <a:pPr marL="12700" indent="182880" algn="just">
              <a:lnSpc>
                <a:spcPct val="100000"/>
              </a:lnSpc>
              <a:spcBef>
                <a:spcPts val="795"/>
              </a:spcBef>
            </a:pPr>
            <a:r>
              <a:rPr sz="1600" spc="5" dirty="0">
                <a:latin typeface="Georgia"/>
                <a:cs typeface="Georgia"/>
              </a:rPr>
              <a:t>Ο</a:t>
            </a:r>
            <a:r>
              <a:rPr sz="1600" spc="26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Θεός</a:t>
            </a:r>
            <a:r>
              <a:rPr sz="1600" spc="26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έχοντας</a:t>
            </a:r>
            <a:r>
              <a:rPr sz="1600" spc="26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δημιουργήσει</a:t>
            </a:r>
            <a:r>
              <a:rPr sz="1600" spc="2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</a:t>
            </a:r>
            <a:r>
              <a:rPr sz="1600" spc="254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νησιά,</a:t>
            </a:r>
            <a:r>
              <a:rPr sz="1600" spc="26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λέει</a:t>
            </a:r>
            <a:r>
              <a:rPr sz="1600" spc="26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στον</a:t>
            </a:r>
            <a:endParaRPr sz="1600">
              <a:latin typeface="Georgia"/>
              <a:cs typeface="Georgia"/>
            </a:endParaRPr>
          </a:p>
          <a:p>
            <a:pPr marL="12700" marR="5080" algn="just">
              <a:lnSpc>
                <a:spcPct val="142000"/>
              </a:lnSpc>
              <a:spcBef>
                <a:spcPts val="10"/>
              </a:spcBef>
            </a:pPr>
            <a:r>
              <a:rPr sz="1600" spc="75" dirty="0">
                <a:latin typeface="Georgia"/>
                <a:cs typeface="Georgia"/>
              </a:rPr>
              <a:t>ποιητή </a:t>
            </a:r>
            <a:r>
              <a:rPr sz="1600" spc="60" dirty="0">
                <a:latin typeface="Georgia"/>
                <a:cs typeface="Georgia"/>
              </a:rPr>
              <a:t>πως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όνομα </a:t>
            </a:r>
            <a:r>
              <a:rPr sz="1600" spc="70" dirty="0">
                <a:latin typeface="Georgia"/>
                <a:cs typeface="Georgia"/>
              </a:rPr>
              <a:t>κάθε </a:t>
            </a:r>
            <a:r>
              <a:rPr sz="1600" spc="75" dirty="0">
                <a:latin typeface="Georgia"/>
                <a:cs typeface="Georgia"/>
              </a:rPr>
              <a:t>νησιού </a:t>
            </a:r>
            <a:r>
              <a:rPr sz="1600" spc="45" dirty="0">
                <a:latin typeface="Georgia"/>
                <a:cs typeface="Georgia"/>
              </a:rPr>
              <a:t>θα  </a:t>
            </a:r>
            <a:r>
              <a:rPr sz="1600" spc="75" dirty="0">
                <a:latin typeface="Georgia"/>
                <a:cs typeface="Georgia"/>
              </a:rPr>
              <a:t>είναι </a:t>
            </a:r>
            <a:r>
              <a:rPr sz="1600" spc="50" dirty="0">
                <a:latin typeface="Georgia"/>
                <a:cs typeface="Georgia"/>
              </a:rPr>
              <a:t>κι  </a:t>
            </a:r>
            <a:r>
              <a:rPr sz="1600" spc="60" dirty="0">
                <a:latin typeface="Georgia"/>
                <a:cs typeface="Georgia"/>
              </a:rPr>
              <a:t>από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ένα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χελιδόνι,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φέρνει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σ’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αυτόν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κατ’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επέκταση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σ’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όλους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τους  </a:t>
            </a:r>
            <a:r>
              <a:rPr sz="1600" spc="85" dirty="0">
                <a:latin typeface="Georgia"/>
                <a:cs typeface="Georgia"/>
              </a:rPr>
              <a:t>ανθρώπους,  </a:t>
            </a:r>
            <a:r>
              <a:rPr sz="1600" spc="60" dirty="0">
                <a:latin typeface="Georgia"/>
                <a:cs typeface="Georgia"/>
              </a:rPr>
              <a:t>την  </a:t>
            </a:r>
            <a:r>
              <a:rPr sz="1600" spc="80" dirty="0">
                <a:latin typeface="Georgia"/>
                <a:cs typeface="Georgia"/>
              </a:rPr>
              <a:t>άνοιξη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μέσα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καλοκαίρι.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Θα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λειτουργεί,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δηλαδή, 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όνομα </a:t>
            </a:r>
            <a:r>
              <a:rPr sz="1600" spc="70" dirty="0">
                <a:latin typeface="Georgia"/>
                <a:cs typeface="Georgia"/>
              </a:rPr>
              <a:t>κάθε </a:t>
            </a:r>
            <a:r>
              <a:rPr sz="1600" spc="75" dirty="0">
                <a:latin typeface="Georgia"/>
                <a:cs typeface="Georgia"/>
              </a:rPr>
              <a:t>νησιού </a:t>
            </a:r>
            <a:r>
              <a:rPr sz="1600" spc="50" dirty="0">
                <a:latin typeface="Georgia"/>
                <a:cs typeface="Georgia"/>
              </a:rPr>
              <a:t>ως </a:t>
            </a:r>
            <a:r>
              <a:rPr sz="1600" spc="85" dirty="0">
                <a:latin typeface="Georgia"/>
                <a:cs typeface="Georgia"/>
              </a:rPr>
              <a:t>φορέας </a:t>
            </a:r>
            <a:r>
              <a:rPr sz="1600" spc="90" dirty="0">
                <a:latin typeface="Georgia"/>
                <a:cs typeface="Georgia"/>
              </a:rPr>
              <a:t>ελπίδας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80" dirty="0">
                <a:latin typeface="Georgia"/>
                <a:cs typeface="Georgia"/>
              </a:rPr>
              <a:t>θετικής </a:t>
            </a:r>
            <a:r>
              <a:rPr sz="1600" spc="85" dirty="0">
                <a:latin typeface="Georgia"/>
                <a:cs typeface="Georgia"/>
              </a:rPr>
              <a:t> προσμονής. </a:t>
            </a:r>
            <a:r>
              <a:rPr sz="1600" spc="40" dirty="0">
                <a:latin typeface="Georgia"/>
                <a:cs typeface="Georgia"/>
              </a:rPr>
              <a:t>Τα </a:t>
            </a:r>
            <a:r>
              <a:rPr sz="1600" spc="75" dirty="0">
                <a:latin typeface="Georgia"/>
                <a:cs typeface="Georgia"/>
              </a:rPr>
              <a:t>νησιά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65" dirty="0">
                <a:latin typeface="Georgia"/>
                <a:cs typeface="Georgia"/>
              </a:rPr>
              <a:t>την </a:t>
            </a:r>
            <a:r>
              <a:rPr sz="1600" spc="85" dirty="0">
                <a:latin typeface="Georgia"/>
                <a:cs typeface="Georgia"/>
              </a:rPr>
              <a:t>ομορφιά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45" dirty="0">
                <a:latin typeface="Georgia"/>
                <a:cs typeface="Georgia"/>
              </a:rPr>
              <a:t>τη </a:t>
            </a:r>
            <a:r>
              <a:rPr sz="1600" spc="80" dirty="0">
                <a:latin typeface="Georgia"/>
                <a:cs typeface="Georgia"/>
              </a:rPr>
              <a:t>γαλήνη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αποπνέουν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θα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αποτελούν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ψυχικά  </a:t>
            </a:r>
            <a:r>
              <a:rPr sz="1600" spc="85" dirty="0">
                <a:latin typeface="Georgia"/>
                <a:cs typeface="Georgia"/>
              </a:rPr>
              <a:t>στηρίγματα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τους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δοκιμαζόμενους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ανθρώπους.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Θα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κατορθώνουν,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έτσι,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μέσο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καλοκαιριού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προμηνύουν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διαρκώς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μια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επερχόμενη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άνοιξη.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Στο 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πρώτο</a:t>
            </a:r>
            <a:r>
              <a:rPr sz="1600" spc="75" dirty="0">
                <a:latin typeface="Georgia"/>
                <a:cs typeface="Georgia"/>
              </a:rPr>
              <a:t> τμήμα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ποιητής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προσπαθεί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πείσει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αναγνώστη </a:t>
            </a:r>
            <a:r>
              <a:rPr sz="1600" spc="60" dirty="0">
                <a:latin typeface="Georgia"/>
                <a:cs typeface="Georgia"/>
              </a:rPr>
              <a:t>πως  </a:t>
            </a:r>
            <a:r>
              <a:rPr sz="1600" spc="70" dirty="0">
                <a:latin typeface="Georgia"/>
                <a:cs typeface="Georgia"/>
              </a:rPr>
              <a:t>αντί </a:t>
            </a:r>
            <a:r>
              <a:rPr sz="1600" spc="45" dirty="0">
                <a:latin typeface="Georgia"/>
                <a:cs typeface="Georgia"/>
              </a:rPr>
              <a:t>οι  </a:t>
            </a:r>
            <a:r>
              <a:rPr sz="1600" spc="85" dirty="0">
                <a:latin typeface="Georgia"/>
                <a:cs typeface="Georgia"/>
              </a:rPr>
              <a:t>άνθρωποι </a:t>
            </a:r>
            <a:r>
              <a:rPr sz="1600" spc="50" dirty="0">
                <a:latin typeface="Georgia"/>
                <a:cs typeface="Georgia"/>
              </a:rPr>
              <a:t>να  </a:t>
            </a:r>
            <a:r>
              <a:rPr sz="1600" spc="85" dirty="0">
                <a:latin typeface="Georgia"/>
                <a:cs typeface="Georgia"/>
              </a:rPr>
              <a:t>αναλώνονται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σ’ </a:t>
            </a:r>
            <a:r>
              <a:rPr sz="1600" spc="60" dirty="0">
                <a:latin typeface="Georgia"/>
                <a:cs typeface="Georgia"/>
              </a:rPr>
              <a:t>ένα </a:t>
            </a:r>
            <a:r>
              <a:rPr sz="1600" spc="85" dirty="0">
                <a:latin typeface="Georgia"/>
                <a:cs typeface="Georgia"/>
              </a:rPr>
              <a:t>ανούσιο </a:t>
            </a:r>
            <a:r>
              <a:rPr sz="1600" spc="75" dirty="0">
                <a:latin typeface="Georgia"/>
                <a:cs typeface="Georgia"/>
              </a:rPr>
              <a:t>κυνήγι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</a:rPr>
              <a:t>πλούτου </a:t>
            </a:r>
            <a:r>
              <a:rPr sz="1600" dirty="0">
                <a:latin typeface="Georgia"/>
                <a:cs typeface="Georgia"/>
              </a:rPr>
              <a:t>ή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80" dirty="0">
                <a:latin typeface="Georgia"/>
                <a:cs typeface="Georgia"/>
              </a:rPr>
              <a:t>εξουσίας,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οφείλουν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εκτιμήσουν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πόσο</a:t>
            </a:r>
            <a:r>
              <a:rPr sz="1600" spc="70" dirty="0">
                <a:latin typeface="Georgia"/>
                <a:cs typeface="Georgia"/>
              </a:rPr>
              <a:t> λίγα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πράγματα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έχουν </a:t>
            </a:r>
            <a:r>
              <a:rPr sz="1600" spc="80" dirty="0">
                <a:latin typeface="Georgia"/>
                <a:cs typeface="Georgia"/>
              </a:rPr>
              <a:t>πραγματική σημασία </a:t>
            </a:r>
            <a:r>
              <a:rPr sz="1600" spc="65" dirty="0">
                <a:latin typeface="Georgia"/>
                <a:cs typeface="Georgia"/>
              </a:rPr>
              <a:t>στη </a:t>
            </a:r>
            <a:r>
              <a:rPr sz="1600" spc="70" dirty="0">
                <a:latin typeface="Georgia"/>
                <a:cs typeface="Georgia"/>
              </a:rPr>
              <a:t>ζωής τους. </a:t>
            </a:r>
            <a:r>
              <a:rPr sz="1600" spc="55" dirty="0">
                <a:latin typeface="Georgia"/>
                <a:cs typeface="Georgia"/>
              </a:rPr>
              <a:t>Κι </a:t>
            </a:r>
            <a:r>
              <a:rPr sz="1600" spc="75" dirty="0">
                <a:latin typeface="Georgia"/>
                <a:cs typeface="Georgia"/>
              </a:rPr>
              <a:t>είναι, </a:t>
            </a:r>
            <a:r>
              <a:rPr sz="1600" spc="80" dirty="0">
                <a:latin typeface="Georgia"/>
                <a:cs typeface="Georgia"/>
              </a:rPr>
              <a:t> μάλιστα,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εκείνα</a:t>
            </a:r>
            <a:r>
              <a:rPr sz="1600" spc="80" dirty="0">
                <a:latin typeface="Georgia"/>
                <a:cs typeface="Georgia"/>
              </a:rPr>
              <a:t> ακριβώς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που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φανερώνουν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την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κοινή </a:t>
            </a:r>
            <a:r>
              <a:rPr sz="1600" spc="70" dirty="0">
                <a:latin typeface="Georgia"/>
                <a:cs typeface="Georgia"/>
              </a:rPr>
              <a:t>φύση </a:t>
            </a:r>
            <a:r>
              <a:rPr sz="1600" spc="75" dirty="0">
                <a:latin typeface="Georgia"/>
                <a:cs typeface="Georgia"/>
              </a:rPr>
              <a:t>όλων </a:t>
            </a:r>
            <a:r>
              <a:rPr sz="1600" spc="55" dirty="0">
                <a:latin typeface="Georgia"/>
                <a:cs typeface="Georgia"/>
              </a:rPr>
              <a:t>των  </a:t>
            </a:r>
            <a:r>
              <a:rPr sz="1600" spc="80" dirty="0">
                <a:latin typeface="Georgia"/>
                <a:cs typeface="Georgia"/>
              </a:rPr>
              <a:t>ανθρώπων </a:t>
            </a:r>
            <a:r>
              <a:rPr sz="1600" spc="65" dirty="0">
                <a:latin typeface="Georgia"/>
                <a:cs typeface="Georgia"/>
              </a:rPr>
              <a:t>και  </a:t>
            </a:r>
            <a:r>
              <a:rPr sz="1600" spc="85" dirty="0">
                <a:latin typeface="Georgia"/>
                <a:cs typeface="Georgia"/>
              </a:rPr>
              <a:t>υποδηλώνουν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μάταιο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των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μεταξύ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τους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αντιπαραθέσεων.  </a:t>
            </a:r>
            <a:r>
              <a:rPr sz="1600" spc="5" dirty="0">
                <a:latin typeface="Georgia"/>
                <a:cs typeface="Georgia"/>
              </a:rPr>
              <a:t>Ο 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Λόγος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Θεού</a:t>
            </a:r>
            <a:r>
              <a:rPr sz="1600" spc="75" dirty="0">
                <a:latin typeface="Georgia"/>
                <a:cs typeface="Georgia"/>
              </a:rPr>
              <a:t> είναι  </a:t>
            </a:r>
            <a:r>
              <a:rPr sz="1600" spc="45" dirty="0">
                <a:latin typeface="Georgia"/>
                <a:cs typeface="Georgia"/>
              </a:rPr>
              <a:t>σε  </a:t>
            </a:r>
            <a:r>
              <a:rPr sz="1600" spc="70" dirty="0">
                <a:latin typeface="Georgia"/>
                <a:cs typeface="Georgia"/>
              </a:rPr>
              <a:t>θέση  </a:t>
            </a:r>
            <a:r>
              <a:rPr sz="1600" spc="50" dirty="0">
                <a:latin typeface="Georgia"/>
                <a:cs typeface="Georgia"/>
              </a:rPr>
              <a:t>να  </a:t>
            </a:r>
            <a:r>
              <a:rPr sz="1600" spc="85" dirty="0">
                <a:latin typeface="Georgia"/>
                <a:cs typeface="Georgia"/>
              </a:rPr>
              <a:t>ικανοποιήσει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κάθε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ψυχική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πνευματική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ανάγκη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των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ανθρώπων.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4" name="object 4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91455" cy="3144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82880" algn="just">
              <a:lnSpc>
                <a:spcPct val="142100"/>
              </a:lnSpc>
              <a:spcBef>
                <a:spcPts val="105"/>
              </a:spcBef>
            </a:pPr>
            <a:r>
              <a:rPr sz="1600" spc="80" dirty="0">
                <a:latin typeface="Georgia"/>
                <a:cs typeface="Georgia"/>
              </a:rPr>
              <a:t>Κυρίαρχη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επίσης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ιδέα</a:t>
            </a:r>
            <a:r>
              <a:rPr sz="1600" spc="75" dirty="0">
                <a:latin typeface="Georgia"/>
                <a:cs typeface="Georgia"/>
              </a:rPr>
              <a:t> είναι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πως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άτομο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στον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ελληνικό </a:t>
            </a:r>
            <a:r>
              <a:rPr sz="1600" spc="70" dirty="0">
                <a:latin typeface="Georgia"/>
                <a:cs typeface="Georgia"/>
              </a:rPr>
              <a:t>χώρο </a:t>
            </a:r>
            <a:r>
              <a:rPr sz="1600" spc="60" dirty="0">
                <a:latin typeface="Georgia"/>
                <a:cs typeface="Georgia"/>
              </a:rPr>
              <a:t>δεν </a:t>
            </a:r>
            <a:r>
              <a:rPr sz="1600" spc="85" dirty="0">
                <a:latin typeface="Georgia"/>
                <a:cs typeface="Georgia"/>
              </a:rPr>
              <a:t>οδηγείται </a:t>
            </a:r>
            <a:r>
              <a:rPr sz="1600" spc="60" dirty="0">
                <a:latin typeface="Georgia"/>
                <a:cs typeface="Georgia"/>
              </a:rPr>
              <a:t>στη </a:t>
            </a:r>
            <a:r>
              <a:rPr sz="1600" spc="85" dirty="0">
                <a:latin typeface="Georgia"/>
                <a:cs typeface="Georgia"/>
              </a:rPr>
              <a:t>μαζοποίηση, </a:t>
            </a:r>
            <a:r>
              <a:rPr sz="1600" spc="75" dirty="0">
                <a:latin typeface="Georgia"/>
                <a:cs typeface="Georgia"/>
              </a:rPr>
              <a:t>όπως </a:t>
            </a:r>
            <a:r>
              <a:rPr sz="1600" spc="80" dirty="0">
                <a:latin typeface="Georgia"/>
                <a:cs typeface="Georgia"/>
              </a:rPr>
              <a:t> συμβαίνει </a:t>
            </a:r>
            <a:r>
              <a:rPr sz="1600" spc="45" dirty="0">
                <a:latin typeface="Georgia"/>
                <a:cs typeface="Georgia"/>
              </a:rPr>
              <a:t>σε </a:t>
            </a:r>
            <a:r>
              <a:rPr sz="1600" spc="80" dirty="0">
                <a:latin typeface="Georgia"/>
                <a:cs typeface="Georgia"/>
              </a:rPr>
              <a:t>περιοχές </a:t>
            </a:r>
            <a:r>
              <a:rPr sz="1600" spc="70" dirty="0">
                <a:latin typeface="Georgia"/>
                <a:cs typeface="Georgia"/>
              </a:rPr>
              <a:t>όπου </a:t>
            </a:r>
            <a:r>
              <a:rPr sz="1600" spc="80" dirty="0">
                <a:latin typeface="Georgia"/>
                <a:cs typeface="Georgia"/>
              </a:rPr>
              <a:t>επικρατεί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80" dirty="0">
                <a:latin typeface="Georgia"/>
                <a:cs typeface="Georgia"/>
              </a:rPr>
              <a:t>άγνοια </a:t>
            </a:r>
            <a:r>
              <a:rPr sz="1600" spc="50" dirty="0">
                <a:latin typeface="Georgia"/>
                <a:cs typeface="Georgia"/>
              </a:rPr>
              <a:t>κι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απροθυμία </a:t>
            </a:r>
            <a:r>
              <a:rPr sz="1600" spc="85" dirty="0">
                <a:latin typeface="Georgia"/>
                <a:cs typeface="Georgia"/>
              </a:rPr>
              <a:t>ατομικής </a:t>
            </a:r>
            <a:r>
              <a:rPr sz="1600" spc="90" dirty="0">
                <a:latin typeface="Georgia"/>
                <a:cs typeface="Georgia"/>
              </a:rPr>
              <a:t>πρωτοβουλίας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80" dirty="0">
                <a:latin typeface="Georgia"/>
                <a:cs typeface="Georgia"/>
              </a:rPr>
              <a:t>σκέψης. </a:t>
            </a:r>
            <a:r>
              <a:rPr sz="1600" spc="55" dirty="0">
                <a:latin typeface="Georgia"/>
                <a:cs typeface="Georgia"/>
              </a:rPr>
              <a:t>Το 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άτομο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στέκει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μόνο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του,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προβάλλοντας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εμπιστοσύνη </a:t>
            </a:r>
            <a:r>
              <a:rPr sz="1600" spc="70" dirty="0">
                <a:latin typeface="Georgia"/>
                <a:cs typeface="Georgia"/>
              </a:rPr>
              <a:t>που </a:t>
            </a:r>
            <a:r>
              <a:rPr sz="1600" spc="65" dirty="0">
                <a:latin typeface="Georgia"/>
                <a:cs typeface="Georgia"/>
              </a:rPr>
              <a:t>έχει </a:t>
            </a:r>
            <a:r>
              <a:rPr sz="1600" spc="60" dirty="0">
                <a:latin typeface="Georgia"/>
                <a:cs typeface="Georgia"/>
              </a:rPr>
              <a:t>στη </a:t>
            </a:r>
            <a:r>
              <a:rPr sz="1600" spc="80" dirty="0">
                <a:latin typeface="Georgia"/>
                <a:cs typeface="Georgia"/>
              </a:rPr>
              <a:t>δική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75" dirty="0">
                <a:latin typeface="Georgia"/>
                <a:cs typeface="Georgia"/>
              </a:rPr>
              <a:t>σκέψη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70" dirty="0">
                <a:latin typeface="Georgia"/>
                <a:cs typeface="Georgia"/>
              </a:rPr>
              <a:t>στην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ικανότητά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κρίνει</a:t>
            </a:r>
            <a:r>
              <a:rPr sz="1600" spc="85" dirty="0">
                <a:latin typeface="Georgia"/>
                <a:cs typeface="Georgia"/>
              </a:rPr>
              <a:t> αυτόνομα  </a:t>
            </a:r>
            <a:r>
              <a:rPr sz="1600" spc="60" dirty="0">
                <a:latin typeface="Georgia"/>
                <a:cs typeface="Georgia"/>
              </a:rPr>
              <a:t>την  </a:t>
            </a:r>
            <a:r>
              <a:rPr sz="1600" spc="95" dirty="0">
                <a:latin typeface="Georgia"/>
                <a:cs typeface="Georgia"/>
              </a:rPr>
              <a:t>κοινωνική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πραγματικότητα.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Γνώρισμα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καίριο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δημοκρατικού</a:t>
            </a:r>
            <a:r>
              <a:rPr sz="1600" spc="484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τρόπου</a:t>
            </a:r>
            <a:r>
              <a:rPr sz="1600" spc="509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λειτουργίας,</a:t>
            </a:r>
            <a:r>
              <a:rPr sz="1600" spc="4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όπου</a:t>
            </a:r>
            <a:r>
              <a:rPr sz="1600" spc="4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άτομο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39761" y="4347209"/>
            <a:ext cx="32480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33195" algn="l"/>
                <a:tab pos="2237105" algn="l"/>
              </a:tabLst>
            </a:pPr>
            <a:r>
              <a:rPr sz="1600" spc="85" dirty="0">
                <a:latin typeface="Georgia"/>
                <a:cs typeface="Georgia"/>
              </a:rPr>
              <a:t>εξομοίωση,	</a:t>
            </a:r>
            <a:r>
              <a:rPr sz="1600" spc="75" dirty="0">
                <a:latin typeface="Georgia"/>
                <a:cs typeface="Georgia"/>
              </a:rPr>
              <a:t>όπως	</a:t>
            </a:r>
            <a:r>
              <a:rPr sz="1600" spc="80" dirty="0">
                <a:latin typeface="Georgia"/>
                <a:cs typeface="Georgia"/>
              </a:rPr>
              <a:t>συμβαίνει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903421"/>
            <a:ext cx="5276215" cy="71437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890"/>
              </a:spcBef>
              <a:tabLst>
                <a:tab pos="963930" algn="l"/>
                <a:tab pos="2059305" algn="l"/>
                <a:tab pos="2632075" algn="l"/>
                <a:tab pos="3218815" algn="l"/>
                <a:tab pos="4445000" algn="l"/>
                <a:tab pos="4923155" algn="l"/>
              </a:tabLst>
            </a:pP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β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110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ό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0" dirty="0">
                <a:latin typeface="Georgia"/>
                <a:cs typeface="Georgia"/>
              </a:rPr>
              <a:t>ξω</a:t>
            </a:r>
            <a:r>
              <a:rPr sz="1600" spc="85" dirty="0">
                <a:latin typeface="Georgia"/>
                <a:cs typeface="Georgia"/>
              </a:rPr>
              <a:t>θ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dirty="0">
                <a:latin typeface="Georgia"/>
                <a:cs typeface="Georgia"/>
              </a:rPr>
              <a:t>ε	</a:t>
            </a:r>
            <a:r>
              <a:rPr sz="1600" spc="95" dirty="0">
                <a:latin typeface="Georgia"/>
                <a:cs typeface="Georgia"/>
              </a:rPr>
              <a:t>μι</a:t>
            </a:r>
            <a:r>
              <a:rPr sz="1600" dirty="0">
                <a:latin typeface="Georgia"/>
                <a:cs typeface="Georgia"/>
              </a:rPr>
              <a:t>α</a:t>
            </a:r>
            <a:endParaRPr sz="1600">
              <a:latin typeface="Georgia"/>
              <a:cs typeface="Georgia"/>
            </a:endParaRPr>
          </a:p>
          <a:p>
            <a:pPr marR="5080" algn="r">
              <a:lnSpc>
                <a:spcPct val="100000"/>
              </a:lnSpc>
              <a:spcBef>
                <a:spcPts val="790"/>
              </a:spcBef>
            </a:pPr>
            <a:r>
              <a:rPr sz="1600" spc="45" dirty="0">
                <a:latin typeface="Georgia"/>
                <a:cs typeface="Georgia"/>
              </a:rPr>
              <a:t>σε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4244542"/>
            <a:ext cx="1240155" cy="10655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41900"/>
              </a:lnSpc>
              <a:spcBef>
                <a:spcPts val="110"/>
              </a:spcBef>
            </a:pPr>
            <a:r>
              <a:rPr sz="1600" spc="85" dirty="0">
                <a:latin typeface="Georgia"/>
                <a:cs typeface="Georgia"/>
              </a:rPr>
              <a:t>συ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τρ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πτ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dirty="0">
                <a:latin typeface="Georgia"/>
                <a:cs typeface="Georgia"/>
              </a:rPr>
              <a:t>ή  </a:t>
            </a:r>
            <a:r>
              <a:rPr sz="1600" spc="80" dirty="0">
                <a:latin typeface="Georgia"/>
                <a:cs typeface="Georgia"/>
              </a:rPr>
              <a:t>δεσποτικά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110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θη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ά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3568" y="4595571"/>
            <a:ext cx="3876675" cy="714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3985">
              <a:lnSpc>
                <a:spcPct val="141200"/>
              </a:lnSpc>
              <a:spcBef>
                <a:spcPts val="100"/>
              </a:spcBef>
              <a:tabLst>
                <a:tab pos="310515" algn="l"/>
                <a:tab pos="765175" algn="l"/>
                <a:tab pos="1387475" algn="l"/>
                <a:tab pos="1941830" algn="l"/>
                <a:tab pos="2691765" algn="l"/>
                <a:tab pos="3158490" algn="l"/>
              </a:tabLst>
            </a:pPr>
            <a:r>
              <a:rPr sz="1600" dirty="0">
                <a:latin typeface="Georgia"/>
                <a:cs typeface="Georgia"/>
              </a:rPr>
              <a:t>ή		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85" dirty="0">
                <a:latin typeface="Georgia"/>
                <a:cs typeface="Georgia"/>
              </a:rPr>
              <a:t>η</a:t>
            </a:r>
            <a:r>
              <a:rPr sz="1600" spc="110" dirty="0">
                <a:latin typeface="Georgia"/>
                <a:cs typeface="Georgia"/>
              </a:rPr>
              <a:t>ρ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dirty="0">
                <a:latin typeface="Georgia"/>
                <a:cs typeface="Georgia"/>
              </a:rPr>
              <a:t>ά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θ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spc="100" dirty="0">
                <a:latin typeface="Georgia"/>
                <a:cs typeface="Georgia"/>
              </a:rPr>
              <a:t>ώ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.  ο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0" dirty="0">
                <a:latin typeface="Georgia"/>
                <a:cs typeface="Georgia"/>
              </a:rPr>
              <a:t>λλ</a:t>
            </a:r>
            <a:r>
              <a:rPr sz="1600" spc="85" dirty="0">
                <a:latin typeface="Georgia"/>
                <a:cs typeface="Georgia"/>
              </a:rPr>
              <a:t>η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75" dirty="0">
                <a:latin typeface="Georgia"/>
                <a:cs typeface="Georgia"/>
              </a:rPr>
              <a:t>ώ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ησ</a:t>
            </a:r>
            <a:r>
              <a:rPr sz="1600" spc="95" dirty="0">
                <a:latin typeface="Georgia"/>
                <a:cs typeface="Georgia"/>
              </a:rPr>
              <a:t>ιώ</a:t>
            </a:r>
            <a:r>
              <a:rPr sz="1600" dirty="0">
                <a:latin typeface="Georgia"/>
                <a:cs typeface="Georgia"/>
              </a:rPr>
              <a:t>ν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5284165"/>
            <a:ext cx="5284470" cy="4184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3970" algn="just">
              <a:lnSpc>
                <a:spcPct val="142300"/>
              </a:lnSpc>
              <a:spcBef>
                <a:spcPts val="105"/>
              </a:spcBef>
            </a:pPr>
            <a:r>
              <a:rPr sz="1600" spc="75" dirty="0">
                <a:latin typeface="Georgia"/>
                <a:cs typeface="Georgia"/>
              </a:rPr>
              <a:t>μπορεί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75" dirty="0">
                <a:latin typeface="Georgia"/>
                <a:cs typeface="Georgia"/>
              </a:rPr>
              <a:t>μελετά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80" dirty="0">
                <a:latin typeface="Georgia"/>
                <a:cs typeface="Georgia"/>
              </a:rPr>
              <a:t>άπειρο </a:t>
            </a:r>
            <a:r>
              <a:rPr sz="1600" spc="65" dirty="0">
                <a:latin typeface="Georgia"/>
                <a:cs typeface="Georgia"/>
              </a:rPr>
              <a:t>της </a:t>
            </a:r>
            <a:r>
              <a:rPr sz="1600" spc="75" dirty="0">
                <a:latin typeface="Georgia"/>
                <a:cs typeface="Georgia"/>
              </a:rPr>
              <a:t>θεϊκής </a:t>
            </a:r>
            <a:r>
              <a:rPr sz="1600" spc="85" dirty="0">
                <a:latin typeface="Georgia"/>
                <a:cs typeface="Georgia"/>
              </a:rPr>
              <a:t>δημιουργίας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προβληματίζεται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γόνιμα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σε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σχέση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με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πλήθος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όσων</a:t>
            </a:r>
            <a:r>
              <a:rPr sz="1600" spc="75" dirty="0">
                <a:latin typeface="Georgia"/>
                <a:cs typeface="Georgia"/>
              </a:rPr>
              <a:t> αγνοεί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το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χώρο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στον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οποίο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κινείται,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αλλά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παντοδυναμία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Δημιουργού.</a:t>
            </a:r>
            <a:endParaRPr sz="1600">
              <a:latin typeface="Georgia"/>
              <a:cs typeface="Georgia"/>
            </a:endParaRPr>
          </a:p>
          <a:p>
            <a:pPr marL="12700" indent="121920" algn="just">
              <a:lnSpc>
                <a:spcPct val="100000"/>
              </a:lnSpc>
              <a:spcBef>
                <a:spcPts val="790"/>
              </a:spcBef>
            </a:pPr>
            <a:r>
              <a:rPr sz="1600" spc="5" dirty="0">
                <a:latin typeface="Georgia"/>
                <a:cs typeface="Georgia"/>
              </a:rPr>
              <a:t>Η </a:t>
            </a:r>
            <a:r>
              <a:rPr sz="1600" spc="13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απεραντοσύνη</a:t>
            </a:r>
            <a:r>
              <a:rPr sz="1600" spc="509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5" dirty="0">
                <a:latin typeface="Georgia"/>
                <a:cs typeface="Georgia"/>
              </a:rPr>
              <a:t> ουρανού</a:t>
            </a:r>
            <a:r>
              <a:rPr sz="1600" spc="509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είναι</a:t>
            </a:r>
            <a:r>
              <a:rPr sz="1600" spc="52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ένα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συνεχές</a:t>
            </a:r>
            <a:endParaRPr sz="1600">
              <a:latin typeface="Georgia"/>
              <a:cs typeface="Georgia"/>
            </a:endParaRPr>
          </a:p>
          <a:p>
            <a:pPr marL="12700" marR="5080" algn="just">
              <a:lnSpc>
                <a:spcPct val="142100"/>
              </a:lnSpc>
              <a:spcBef>
                <a:spcPts val="5"/>
              </a:spcBef>
            </a:pPr>
            <a:r>
              <a:rPr sz="1600" spc="80" dirty="0">
                <a:latin typeface="Georgia"/>
                <a:cs typeface="Georgia"/>
              </a:rPr>
              <a:t>κάλεσμα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άνοιγμα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ανθρώπινης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σκέψης,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καθώς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βαθιά </a:t>
            </a:r>
            <a:r>
              <a:rPr sz="1600" spc="80" dirty="0">
                <a:latin typeface="Georgia"/>
                <a:cs typeface="Georgia"/>
              </a:rPr>
              <a:t>εκτίμηση </a:t>
            </a:r>
            <a:r>
              <a:rPr sz="1600" spc="70" dirty="0">
                <a:latin typeface="Georgia"/>
                <a:cs typeface="Georgia"/>
              </a:rPr>
              <a:t>του </a:t>
            </a:r>
            <a:r>
              <a:rPr sz="1600" spc="85" dirty="0">
                <a:latin typeface="Georgia"/>
                <a:cs typeface="Georgia"/>
              </a:rPr>
              <a:t>αισθήματος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ελευθερίας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προσφέρει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στους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ανθρώπους.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Ο 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κόσμος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είναι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δίχως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όρια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35" dirty="0">
                <a:latin typeface="Georgia"/>
                <a:cs typeface="Georgia"/>
              </a:rPr>
              <a:t>κι </a:t>
            </a:r>
            <a:r>
              <a:rPr sz="1600" spc="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3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άνθρωπος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έχει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πάντοτε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ευκαιρία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ταξιδέψει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-νοητά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ή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κυριολεκτικά- </a:t>
            </a:r>
            <a:r>
              <a:rPr sz="1600" spc="21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οπουδήποτε </a:t>
            </a:r>
            <a:r>
              <a:rPr sz="1600" spc="20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θέλει, </a:t>
            </a:r>
            <a:r>
              <a:rPr sz="1600" spc="21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προκειμένου </a:t>
            </a:r>
            <a:r>
              <a:rPr sz="1600" spc="21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9" name="object 9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86375" cy="8687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700" algn="just">
              <a:lnSpc>
                <a:spcPct val="142500"/>
              </a:lnSpc>
              <a:spcBef>
                <a:spcPts val="95"/>
              </a:spcBef>
            </a:pPr>
            <a:r>
              <a:rPr sz="1600" spc="80" dirty="0">
                <a:latin typeface="Georgia"/>
                <a:cs typeface="Georgia"/>
              </a:rPr>
              <a:t>ξεφύγει, </a:t>
            </a:r>
            <a:r>
              <a:rPr sz="1600" spc="65" dirty="0">
                <a:latin typeface="Georgia"/>
                <a:cs typeface="Georgia"/>
              </a:rPr>
              <a:t>έστω και </a:t>
            </a:r>
            <a:r>
              <a:rPr sz="1600" spc="85" dirty="0">
                <a:latin typeface="Georgia"/>
                <a:cs typeface="Georgia"/>
              </a:rPr>
              <a:t>προσωρινά, </a:t>
            </a:r>
            <a:r>
              <a:rPr sz="1600" spc="60" dirty="0">
                <a:latin typeface="Georgia"/>
                <a:cs typeface="Georgia"/>
              </a:rPr>
              <a:t>από </a:t>
            </a:r>
            <a:r>
              <a:rPr sz="1600" spc="45" dirty="0">
                <a:latin typeface="Georgia"/>
                <a:cs typeface="Georgia"/>
              </a:rPr>
              <a:t>τα </a:t>
            </a:r>
            <a:r>
              <a:rPr sz="1600" spc="85" dirty="0">
                <a:latin typeface="Georgia"/>
                <a:cs typeface="Georgia"/>
              </a:rPr>
              <a:t>προβλήματα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εκείνα</a:t>
            </a:r>
            <a:r>
              <a:rPr sz="1600" spc="1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1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21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πληγώνουν.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8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1490"/>
              </a:spcBef>
            </a:pPr>
            <a:r>
              <a:rPr sz="1600" i="1" spc="75" dirty="0">
                <a:latin typeface="Georgia"/>
                <a:cs typeface="Georgia"/>
              </a:rPr>
              <a:t>ΑΥΤOΣ</a:t>
            </a:r>
            <a:endParaRPr sz="16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790"/>
              </a:spcBef>
            </a:pPr>
            <a:r>
              <a:rPr sz="1600" i="1" dirty="0">
                <a:latin typeface="Georgia"/>
                <a:cs typeface="Georgia"/>
              </a:rPr>
              <a:t>ο</a:t>
            </a:r>
            <a:r>
              <a:rPr sz="1600" i="1" spc="17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κόσμος</a:t>
            </a:r>
            <a:r>
              <a:rPr sz="1600" i="1" spc="185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ο</a:t>
            </a:r>
            <a:r>
              <a:rPr sz="1600" i="1" spc="17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μικρός,</a:t>
            </a:r>
            <a:r>
              <a:rPr sz="1600" i="1" spc="175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ο</a:t>
            </a:r>
            <a:r>
              <a:rPr sz="1600" i="1" spc="17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μέγας!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Georgia"/>
              <a:cs typeface="Georgia"/>
            </a:endParaRPr>
          </a:p>
          <a:p>
            <a:pPr marL="12700" marR="5080" indent="182880" algn="just">
              <a:lnSpc>
                <a:spcPct val="142100"/>
              </a:lnSpc>
              <a:spcBef>
                <a:spcPts val="5"/>
              </a:spcBef>
            </a:pPr>
            <a:r>
              <a:rPr sz="1600" spc="50" dirty="0">
                <a:latin typeface="Georgia"/>
                <a:cs typeface="Georgia"/>
              </a:rPr>
              <a:t>Οι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στίχοι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αυτοί,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στους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οποίους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κορυφώνεται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θαυμασμός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ποιητή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γένεση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νέου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κόσμου,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Ελλάδα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είναι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μικρή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σε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ό,τι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αφορά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γεωγραφική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της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έκταση,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αν  </a:t>
            </a:r>
            <a:r>
              <a:rPr sz="1600" spc="80" dirty="0">
                <a:latin typeface="Georgia"/>
                <a:cs typeface="Georgia"/>
              </a:rPr>
              <a:t>συγκριθεί  </a:t>
            </a:r>
            <a:r>
              <a:rPr sz="1600" spc="50" dirty="0">
                <a:latin typeface="Georgia"/>
                <a:cs typeface="Georgia"/>
              </a:rPr>
              <a:t>με  </a:t>
            </a:r>
            <a:r>
              <a:rPr sz="1600" spc="75" dirty="0">
                <a:latin typeface="Georgia"/>
                <a:cs typeface="Georgia"/>
              </a:rPr>
              <a:t>άλλες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πολύ</a:t>
            </a:r>
            <a:r>
              <a:rPr sz="1600" spc="4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μεγαλύτερες</a:t>
            </a:r>
            <a:r>
              <a:rPr sz="1600" spc="4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χώρες,</a:t>
            </a:r>
            <a:r>
              <a:rPr sz="1600" spc="48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είναι,</a:t>
            </a:r>
            <a:r>
              <a:rPr sz="1600" spc="484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εντούτοις</a:t>
            </a:r>
            <a:r>
              <a:rPr sz="1600" spc="484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μεγάλη,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αν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εξεταστεί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ως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προς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προσφορά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65" dirty="0">
                <a:latin typeface="Georgia"/>
                <a:cs typeface="Georgia"/>
              </a:rPr>
              <a:t> στον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πνευματικό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πολιτιστικό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τομέα.  </a:t>
            </a:r>
            <a:r>
              <a:rPr sz="1600" spc="5" dirty="0">
                <a:latin typeface="Georgia"/>
                <a:cs typeface="Georgia"/>
              </a:rPr>
              <a:t>Η  </a:t>
            </a:r>
            <a:r>
              <a:rPr sz="1600" spc="70" dirty="0">
                <a:latin typeface="Georgia"/>
                <a:cs typeface="Georgia"/>
              </a:rPr>
              <a:t>χώρα  </a:t>
            </a:r>
            <a:r>
              <a:rPr sz="1600" spc="75" dirty="0">
                <a:latin typeface="Georgia"/>
                <a:cs typeface="Georgia"/>
              </a:rPr>
              <a:t>αυτή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  </a:t>
            </a:r>
            <a:r>
              <a:rPr sz="1600" spc="65" dirty="0">
                <a:latin typeface="Georgia"/>
                <a:cs typeface="Georgia"/>
              </a:rPr>
              <a:t>έχει  </a:t>
            </a:r>
            <a:r>
              <a:rPr sz="1600" spc="80" dirty="0">
                <a:latin typeface="Georgia"/>
                <a:cs typeface="Georgia"/>
              </a:rPr>
              <a:t>γεννήσει  έννοιες όπως </a:t>
            </a:r>
            <a:r>
              <a:rPr sz="1600" spc="75" dirty="0">
                <a:latin typeface="Georgia"/>
                <a:cs typeface="Georgia"/>
              </a:rPr>
              <a:t>είναι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38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φιλοσοφία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κι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δημοκρατία,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κι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έχει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προσφέρει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κορυφαίους </a:t>
            </a:r>
            <a:r>
              <a:rPr sz="1600" spc="10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πνευματικούς δημιουργούς, </a:t>
            </a:r>
            <a:r>
              <a:rPr sz="1600" spc="75" dirty="0">
                <a:latin typeface="Georgia"/>
                <a:cs typeface="Georgia"/>
              </a:rPr>
              <a:t>όπως είναι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spc="80" dirty="0">
                <a:latin typeface="Georgia"/>
                <a:cs typeface="Georgia"/>
              </a:rPr>
              <a:t>Όμηρος,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Πλάτωνας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κι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Αριστοτέλης,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δεν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μπορεί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παρά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εκλαμβάνεται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ως</a:t>
            </a:r>
            <a:r>
              <a:rPr sz="1600" spc="1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σπουδαία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και</a:t>
            </a:r>
            <a:r>
              <a:rPr sz="1600" spc="1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μεγάλη.</a:t>
            </a:r>
            <a:endParaRPr sz="1600">
              <a:latin typeface="Georgia"/>
              <a:cs typeface="Georgia"/>
            </a:endParaRPr>
          </a:p>
          <a:p>
            <a:pPr marL="12700" indent="182880" algn="just">
              <a:lnSpc>
                <a:spcPct val="100000"/>
              </a:lnSpc>
              <a:spcBef>
                <a:spcPts val="790"/>
              </a:spcBef>
            </a:pPr>
            <a:r>
              <a:rPr sz="1600" spc="40" dirty="0">
                <a:latin typeface="Georgia"/>
                <a:cs typeface="Georgia"/>
              </a:rPr>
              <a:t>Το</a:t>
            </a:r>
            <a:r>
              <a:rPr sz="1600" spc="3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ίδιο</a:t>
            </a:r>
            <a:r>
              <a:rPr sz="1600" spc="3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μπορεί</a:t>
            </a:r>
            <a:r>
              <a:rPr sz="1600" spc="35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3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ειπωθεί</a:t>
            </a:r>
            <a:r>
              <a:rPr sz="1600" spc="35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και</a:t>
            </a:r>
            <a:r>
              <a:rPr sz="1600" spc="35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3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κάθε</a:t>
            </a:r>
            <a:r>
              <a:rPr sz="1600" spc="34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άνθρωπο</a:t>
            </a:r>
            <a:endParaRPr sz="1600">
              <a:latin typeface="Georgia"/>
              <a:cs typeface="Georgia"/>
            </a:endParaRPr>
          </a:p>
          <a:p>
            <a:pPr marL="12700" marR="11430" algn="just">
              <a:lnSpc>
                <a:spcPct val="142100"/>
              </a:lnSpc>
              <a:spcBef>
                <a:spcPts val="10"/>
              </a:spcBef>
            </a:pPr>
            <a:r>
              <a:rPr sz="1600" spc="80" dirty="0">
                <a:latin typeface="Georgia"/>
                <a:cs typeface="Georgia"/>
              </a:rPr>
              <a:t>χωριστά. </a:t>
            </a:r>
            <a:r>
              <a:rPr sz="1600" spc="55" dirty="0">
                <a:latin typeface="Georgia"/>
                <a:cs typeface="Georgia"/>
              </a:rPr>
              <a:t>Την </a:t>
            </a:r>
            <a:r>
              <a:rPr sz="1600" spc="70" dirty="0">
                <a:latin typeface="Georgia"/>
                <a:cs typeface="Georgia"/>
              </a:rPr>
              <a:t>ίδια </a:t>
            </a:r>
            <a:r>
              <a:rPr sz="1600" spc="75" dirty="0">
                <a:latin typeface="Georgia"/>
                <a:cs typeface="Georgia"/>
              </a:rPr>
              <a:t>στιγμή είναι </a:t>
            </a:r>
            <a:r>
              <a:rPr sz="1600" spc="80" dirty="0">
                <a:latin typeface="Georgia"/>
                <a:cs typeface="Georgia"/>
              </a:rPr>
              <a:t>μικρός, </a:t>
            </a:r>
            <a:r>
              <a:rPr sz="1600" spc="45" dirty="0">
                <a:latin typeface="Georgia"/>
                <a:cs typeface="Georgia"/>
              </a:rPr>
              <a:t>αν </a:t>
            </a:r>
            <a:r>
              <a:rPr sz="1600" spc="75" dirty="0">
                <a:latin typeface="Georgia"/>
                <a:cs typeface="Georgia"/>
              </a:rPr>
              <a:t>ιδωθεί </a:t>
            </a:r>
            <a:r>
              <a:rPr sz="1600" spc="45" dirty="0">
                <a:latin typeface="Georgia"/>
                <a:cs typeface="Georgia"/>
              </a:rPr>
              <a:t>σε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σχέση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spc="85" dirty="0">
                <a:latin typeface="Georgia"/>
                <a:cs typeface="Georgia"/>
              </a:rPr>
              <a:t>απεραντοσύνη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</a:rPr>
              <a:t>κόσμου, </a:t>
            </a:r>
            <a:r>
              <a:rPr sz="1600" spc="75" dirty="0">
                <a:latin typeface="Georgia"/>
                <a:cs typeface="Georgia"/>
              </a:rPr>
              <a:t>αλλά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μεγάλος,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αν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ληφθεί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υπόψη  </a:t>
            </a:r>
            <a:r>
              <a:rPr sz="1600" spc="45" dirty="0">
                <a:latin typeface="Georgia"/>
                <a:cs typeface="Georgia"/>
              </a:rPr>
              <a:t>το  </a:t>
            </a:r>
            <a:r>
              <a:rPr sz="1600" spc="65" dirty="0">
                <a:latin typeface="Georgia"/>
                <a:cs typeface="Georgia"/>
              </a:rPr>
              <a:t>πόσο  </a:t>
            </a:r>
            <a:r>
              <a:rPr sz="1600" spc="85" dirty="0">
                <a:latin typeface="Georgia"/>
                <a:cs typeface="Georgia"/>
              </a:rPr>
              <a:t>σημαντικός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είναι </a:t>
            </a:r>
            <a:r>
              <a:rPr sz="1600" spc="60" dirty="0">
                <a:latin typeface="Georgia"/>
                <a:cs typeface="Georgia"/>
              </a:rPr>
              <a:t>για </a:t>
            </a:r>
            <a:r>
              <a:rPr sz="1600" spc="65" dirty="0">
                <a:latin typeface="Georgia"/>
                <a:cs typeface="Georgia"/>
              </a:rPr>
              <a:t>τους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ανθρώπους </a:t>
            </a:r>
            <a:r>
              <a:rPr sz="1600" spc="60" dirty="0">
                <a:latin typeface="Georgia"/>
                <a:cs typeface="Georgia"/>
              </a:rPr>
              <a:t>που  τον  </a:t>
            </a:r>
            <a:r>
              <a:rPr sz="1600" spc="80" dirty="0">
                <a:latin typeface="Georgia"/>
                <a:cs typeface="Georgia"/>
              </a:rPr>
              <a:t>αγαπούν, </a:t>
            </a:r>
            <a:r>
              <a:rPr sz="1600" spc="75" dirty="0">
                <a:latin typeface="Georgia"/>
                <a:cs typeface="Georgia"/>
              </a:rPr>
              <a:t>καθώς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κι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οι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δυνατότητες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παρουσιάζονται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προσφέρει </a:t>
            </a:r>
            <a:r>
              <a:rPr sz="1600" spc="36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σημαντικό </a:t>
            </a:r>
            <a:r>
              <a:rPr sz="1600" spc="3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έργο </a:t>
            </a:r>
            <a:r>
              <a:rPr sz="1600" spc="3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στους </a:t>
            </a:r>
            <a:r>
              <a:rPr sz="1600" spc="3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συνανθρώπους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4" name="object 4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883665"/>
            <a:ext cx="260604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05790" algn="l"/>
                <a:tab pos="949960" algn="l"/>
                <a:tab pos="1588770" algn="l"/>
              </a:tabLst>
            </a:pPr>
            <a:r>
              <a:rPr sz="1600" spc="65" dirty="0">
                <a:latin typeface="Georgia"/>
                <a:cs typeface="Georgia"/>
              </a:rPr>
              <a:t>του.	</a:t>
            </a:r>
            <a:r>
              <a:rPr sz="1600" spc="5" dirty="0">
                <a:latin typeface="Georgia"/>
                <a:cs typeface="Georgia"/>
              </a:rPr>
              <a:t>Ο	</a:t>
            </a:r>
            <a:r>
              <a:rPr sz="1600" spc="70" dirty="0">
                <a:latin typeface="Georgia"/>
                <a:cs typeface="Georgia"/>
              </a:rPr>
              <a:t>ένας	</a:t>
            </a:r>
            <a:r>
              <a:rPr sz="1600" spc="80" dirty="0">
                <a:latin typeface="Georgia"/>
                <a:cs typeface="Georgia"/>
              </a:rPr>
              <a:t>άνθρωπος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71526" y="781253"/>
            <a:ext cx="1581150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31445">
              <a:lnSpc>
                <a:spcPct val="142500"/>
              </a:lnSpc>
              <a:spcBef>
                <a:spcPts val="95"/>
              </a:spcBef>
              <a:tabLst>
                <a:tab pos="614680" algn="l"/>
                <a:tab pos="1080770" algn="l"/>
                <a:tab pos="1183640" algn="l"/>
              </a:tabLst>
            </a:pP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dirty="0">
                <a:latin typeface="Georgia"/>
                <a:cs typeface="Georgia"/>
              </a:rPr>
              <a:t>,	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5" dirty="0">
                <a:latin typeface="Georgia"/>
                <a:cs typeface="Georgia"/>
              </a:rPr>
              <a:t>σ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ω  </a:t>
            </a:r>
            <a:r>
              <a:rPr sz="1600" spc="70" dirty="0">
                <a:latin typeface="Georgia"/>
                <a:cs typeface="Georgia"/>
              </a:rPr>
              <a:t>βίου	</a:t>
            </a:r>
            <a:r>
              <a:rPr sz="1600" spc="65" dirty="0">
                <a:latin typeface="Georgia"/>
                <a:cs typeface="Georgia"/>
              </a:rPr>
              <a:t>του,		</a:t>
            </a:r>
            <a:r>
              <a:rPr sz="1600" spc="50" dirty="0">
                <a:latin typeface="Georgia"/>
                <a:cs typeface="Georgia"/>
              </a:rPr>
              <a:t>να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7461" y="781253"/>
            <a:ext cx="105854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0815">
              <a:lnSpc>
                <a:spcPct val="142500"/>
              </a:lnSpc>
              <a:spcBef>
                <a:spcPts val="95"/>
              </a:spcBef>
              <a:tabLst>
                <a:tab pos="692150" algn="l"/>
              </a:tabLst>
            </a:pP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πη</a:t>
            </a:r>
            <a:r>
              <a:rPr sz="1600" spc="110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ι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1131391"/>
            <a:ext cx="1388745" cy="715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1400"/>
              </a:lnSpc>
              <a:spcBef>
                <a:spcPts val="95"/>
              </a:spcBef>
              <a:tabLst>
                <a:tab pos="922019" algn="l"/>
              </a:tabLst>
            </a:pP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120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75" dirty="0">
                <a:latin typeface="Georgia"/>
                <a:cs typeface="Georgia"/>
              </a:rPr>
              <a:t>θετικά	</a:t>
            </a:r>
            <a:r>
              <a:rPr sz="1600" spc="55" dirty="0">
                <a:latin typeface="Georgia"/>
                <a:cs typeface="Georgia"/>
              </a:rPr>
              <a:t>τη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1315" y="1131391"/>
            <a:ext cx="1109345" cy="715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39065">
              <a:lnSpc>
                <a:spcPct val="141400"/>
              </a:lnSpc>
              <a:spcBef>
                <a:spcPts val="95"/>
              </a:spcBef>
              <a:tabLst>
                <a:tab pos="760730" algn="l"/>
              </a:tabLst>
            </a:pP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  </a:t>
            </a:r>
            <a:r>
              <a:rPr sz="1600" spc="65" dirty="0">
                <a:latin typeface="Georgia"/>
                <a:cs typeface="Georgia"/>
              </a:rPr>
              <a:t>ζωή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51526" y="1575942"/>
            <a:ext cx="32575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62685" algn="l"/>
                <a:tab pos="2839720" algn="l"/>
              </a:tabLst>
            </a:pPr>
            <a:r>
              <a:rPr sz="1600" spc="95" dirty="0">
                <a:latin typeface="Georgia"/>
                <a:cs typeface="Georgia"/>
              </a:rPr>
              <a:t>χι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90" dirty="0">
                <a:latin typeface="Georgia"/>
                <a:cs typeface="Georgia"/>
              </a:rPr>
              <a:t>άδ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5" dirty="0">
                <a:latin typeface="Georgia"/>
                <a:cs typeface="Georgia"/>
              </a:rPr>
              <a:t>συ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θρ</a:t>
            </a:r>
            <a:r>
              <a:rPr sz="1600" spc="100" dirty="0">
                <a:latin typeface="Georgia"/>
                <a:cs typeface="Georgia"/>
              </a:rPr>
              <a:t>ώ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10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4110430"/>
            <a:ext cx="5283200" cy="383984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600" b="1" spc="5" dirty="0">
                <a:latin typeface="Verdana"/>
                <a:cs typeface="Verdana"/>
              </a:rPr>
              <a:t>Τα</a:t>
            </a:r>
            <a:r>
              <a:rPr sz="1600" b="1" spc="-40" dirty="0">
                <a:latin typeface="Verdana"/>
                <a:cs typeface="Verdana"/>
              </a:rPr>
              <a:t> </a:t>
            </a:r>
            <a:r>
              <a:rPr sz="1600" b="1" spc="-10" dirty="0">
                <a:latin typeface="Verdana"/>
                <a:cs typeface="Verdana"/>
              </a:rPr>
              <a:t>Πάθη</a:t>
            </a:r>
            <a:endParaRPr sz="1600">
              <a:latin typeface="Verdana"/>
              <a:cs typeface="Verdana"/>
            </a:endParaRPr>
          </a:p>
          <a:p>
            <a:pPr marL="12700" marR="10160">
              <a:lnSpc>
                <a:spcPct val="142500"/>
              </a:lnSpc>
            </a:pPr>
            <a:r>
              <a:rPr sz="1600" spc="60" dirty="0">
                <a:latin typeface="Georgia"/>
                <a:cs typeface="Georgia"/>
              </a:rPr>
              <a:t>ΙΙ.</a:t>
            </a:r>
            <a:r>
              <a:rPr sz="1600" spc="295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Στα</a:t>
            </a:r>
            <a:r>
              <a:rPr sz="1600" spc="21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"Πάθη"</a:t>
            </a:r>
            <a:r>
              <a:rPr sz="1600" spc="204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συναντούμε</a:t>
            </a:r>
            <a:r>
              <a:rPr sz="1600" spc="2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18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ψαλμούς,</a:t>
            </a:r>
            <a:r>
              <a:rPr sz="1600" spc="29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12</a:t>
            </a:r>
            <a:r>
              <a:rPr sz="1600" spc="2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άσματα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3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6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αναγνώσματα.</a:t>
            </a:r>
            <a:r>
              <a:rPr sz="1600" spc="320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Η</a:t>
            </a:r>
            <a:r>
              <a:rPr sz="1600" spc="31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βασική</a:t>
            </a:r>
            <a:r>
              <a:rPr sz="1600" spc="32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ιδέα</a:t>
            </a:r>
            <a:r>
              <a:rPr sz="1600" spc="32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παραμένει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ίδια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2740"/>
              </a:lnSpc>
              <a:spcBef>
                <a:spcPts val="200"/>
              </a:spcBef>
              <a:tabLst>
                <a:tab pos="1612900" algn="l"/>
                <a:tab pos="2038985" algn="l"/>
                <a:tab pos="2833370" algn="l"/>
              </a:tabLst>
            </a:pPr>
            <a:r>
              <a:rPr sz="1600" dirty="0">
                <a:latin typeface="Georgia"/>
                <a:cs typeface="Georgia"/>
              </a:rPr>
              <a:t>:</a:t>
            </a:r>
            <a:r>
              <a:rPr sz="1600" spc="35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ισχύει</a:t>
            </a:r>
            <a:r>
              <a:rPr sz="1600" spc="35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35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εδώ</a:t>
            </a:r>
            <a:r>
              <a:rPr sz="1600" spc="3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35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ίδιο</a:t>
            </a:r>
            <a:r>
              <a:rPr sz="1600" spc="37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σχήμα,</a:t>
            </a:r>
            <a:r>
              <a:rPr sz="1600" spc="3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ατομικό</a:t>
            </a:r>
            <a:r>
              <a:rPr sz="1600" spc="3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36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γενικό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συνενώνονται	</a:t>
            </a:r>
            <a:r>
              <a:rPr sz="1600" spc="50" dirty="0">
                <a:latin typeface="Georgia"/>
                <a:cs typeface="Georgia"/>
              </a:rPr>
              <a:t>με	</a:t>
            </a:r>
            <a:r>
              <a:rPr sz="1600" spc="70" dirty="0">
                <a:latin typeface="Georgia"/>
                <a:cs typeface="Georgia"/>
              </a:rPr>
              <a:t>τρόπο	</a:t>
            </a:r>
            <a:r>
              <a:rPr sz="1600" spc="90" dirty="0">
                <a:latin typeface="Georgia"/>
                <a:cs typeface="Georgia"/>
              </a:rPr>
              <a:t>ποιητικό-ανορθολογικό.</a:t>
            </a:r>
            <a:endParaRPr sz="1600">
              <a:latin typeface="Georgia"/>
              <a:cs typeface="Georgia"/>
            </a:endParaRPr>
          </a:p>
          <a:p>
            <a:pPr marL="12700" marR="10795">
              <a:lnSpc>
                <a:spcPts val="2710"/>
              </a:lnSpc>
              <a:spcBef>
                <a:spcPts val="20"/>
              </a:spcBef>
              <a:tabLst>
                <a:tab pos="541655" algn="l"/>
                <a:tab pos="1528445" algn="l"/>
                <a:tab pos="2200910" algn="l"/>
                <a:tab pos="2860675" algn="l"/>
                <a:tab pos="3685540" algn="l"/>
                <a:tab pos="4303395" algn="l"/>
              </a:tabLst>
            </a:pPr>
            <a:r>
              <a:rPr sz="1600" spc="80" dirty="0">
                <a:latin typeface="Georgia"/>
                <a:cs typeface="Georgia"/>
              </a:rPr>
              <a:t>Σ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5" dirty="0">
                <a:latin typeface="Georgia"/>
                <a:cs typeface="Georgia"/>
              </a:rPr>
              <a:t>«Πά</a:t>
            </a:r>
            <a:r>
              <a:rPr sz="1600" spc="85" dirty="0">
                <a:latin typeface="Georgia"/>
                <a:cs typeface="Georgia"/>
              </a:rPr>
              <a:t>θη</a:t>
            </a:r>
            <a:r>
              <a:rPr sz="1600" dirty="0">
                <a:latin typeface="Georgia"/>
                <a:cs typeface="Georgia"/>
              </a:rPr>
              <a:t>»	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100" dirty="0">
                <a:latin typeface="Georgia"/>
                <a:cs typeface="Georgia"/>
              </a:rPr>
              <a:t>μω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100" dirty="0">
                <a:latin typeface="Georgia"/>
                <a:cs typeface="Georgia"/>
              </a:rPr>
              <a:t>ώ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75" dirty="0">
                <a:latin typeface="Georgia"/>
                <a:cs typeface="Georgia"/>
              </a:rPr>
              <a:t>μύθος</a:t>
            </a:r>
            <a:r>
              <a:rPr sz="1600" spc="31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</a:t>
            </a:r>
            <a:r>
              <a:rPr sz="1600" spc="30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συγκεκριμένα</a:t>
            </a:r>
            <a:r>
              <a:rPr sz="1600" spc="31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χρονικά</a:t>
            </a:r>
            <a:r>
              <a:rPr sz="1600" spc="31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πλαίσια</a:t>
            </a:r>
            <a:r>
              <a:rPr sz="1600" spc="31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(Αλβανικό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2710"/>
              </a:lnSpc>
              <a:spcBef>
                <a:spcPts val="30"/>
              </a:spcBef>
              <a:tabLst>
                <a:tab pos="727075" algn="l"/>
                <a:tab pos="1290955" algn="l"/>
                <a:tab pos="1667510" algn="l"/>
                <a:tab pos="2571750" algn="l"/>
                <a:tab pos="3444240" algn="l"/>
                <a:tab pos="3796665" algn="l"/>
                <a:tab pos="3893820" algn="l"/>
                <a:tab pos="4916170" algn="l"/>
              </a:tabLst>
            </a:pPr>
            <a:r>
              <a:rPr sz="1600" spc="85" dirty="0">
                <a:latin typeface="Georgia"/>
                <a:cs typeface="Georgia"/>
              </a:rPr>
              <a:t>Έπ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ς</a:t>
            </a:r>
            <a:r>
              <a:rPr sz="1600" dirty="0">
                <a:latin typeface="Georgia"/>
                <a:cs typeface="Georgia"/>
              </a:rPr>
              <a:t>,	</a:t>
            </a:r>
            <a:r>
              <a:rPr sz="1600" spc="110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85" dirty="0">
                <a:latin typeface="Georgia"/>
                <a:cs typeface="Georgia"/>
              </a:rPr>
              <a:t>ή</a:t>
            </a:r>
            <a:r>
              <a:rPr sz="1600" dirty="0">
                <a:latin typeface="Georgia"/>
                <a:cs typeface="Georgia"/>
              </a:rPr>
              <a:t>,	</a:t>
            </a:r>
            <a:r>
              <a:rPr sz="1600" spc="10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spc="110" dirty="0">
                <a:latin typeface="Georgia"/>
                <a:cs typeface="Georgia"/>
              </a:rPr>
              <a:t>θ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spc="105" dirty="0">
                <a:latin typeface="Georgia"/>
                <a:cs typeface="Georgia"/>
              </a:rPr>
              <a:t>σ</a:t>
            </a:r>
            <a:r>
              <a:rPr sz="1600" spc="85" dirty="0">
                <a:latin typeface="Georgia"/>
                <a:cs typeface="Georgia"/>
              </a:rPr>
              <a:t>η</a:t>
            </a:r>
            <a:r>
              <a:rPr sz="1600" spc="90" dirty="0">
                <a:latin typeface="Georgia"/>
                <a:cs typeface="Georgia"/>
              </a:rPr>
              <a:t>)</a:t>
            </a:r>
            <a:r>
              <a:rPr sz="1600" dirty="0">
                <a:latin typeface="Georgia"/>
                <a:cs typeface="Georgia"/>
              </a:rPr>
              <a:t>.	</a:t>
            </a:r>
            <a:r>
              <a:rPr sz="1600" spc="10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5" dirty="0">
                <a:latin typeface="Georgia"/>
                <a:cs typeface="Georgia"/>
              </a:rPr>
              <a:t>συ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ιμ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100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120" dirty="0">
                <a:latin typeface="Georgia"/>
                <a:cs typeface="Georgia"/>
              </a:rPr>
              <a:t>ί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85" dirty="0">
                <a:latin typeface="Georgia"/>
                <a:cs typeface="Georgia"/>
              </a:rPr>
              <a:t>υπ</a:t>
            </a:r>
            <a:r>
              <a:rPr sz="1600" spc="114" dirty="0">
                <a:latin typeface="Georgia"/>
                <a:cs typeface="Georgia"/>
              </a:rPr>
              <a:t>ά</a:t>
            </a:r>
            <a:r>
              <a:rPr sz="1600" spc="110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ν	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85" dirty="0">
                <a:latin typeface="Georgia"/>
                <a:cs typeface="Georgia"/>
              </a:rPr>
              <a:t>υρ</a:t>
            </a:r>
            <a:r>
              <a:rPr sz="1600" spc="95" dirty="0">
                <a:latin typeface="Georgia"/>
                <a:cs typeface="Georgia"/>
              </a:rPr>
              <a:t>ίω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dirty="0">
                <a:latin typeface="Georgia"/>
                <a:cs typeface="Georgia"/>
              </a:rPr>
              <a:t>α</a:t>
            </a:r>
            <a:endParaRPr sz="1600">
              <a:latin typeface="Georgia"/>
              <a:cs typeface="Georgia"/>
            </a:endParaRPr>
          </a:p>
          <a:p>
            <a:pPr marL="12700" marR="12700">
              <a:lnSpc>
                <a:spcPts val="2740"/>
              </a:lnSpc>
              <a:tabLst>
                <a:tab pos="259079" algn="l"/>
                <a:tab pos="1485265" algn="l"/>
                <a:tab pos="2249170" algn="l"/>
                <a:tab pos="2696210" algn="l"/>
                <a:tab pos="3058160" algn="l"/>
                <a:tab pos="4114165" algn="l"/>
                <a:tab pos="4613275" algn="l"/>
              </a:tabLst>
            </a:pPr>
            <a:r>
              <a:rPr sz="1600" spc="85" dirty="0">
                <a:latin typeface="Georgia"/>
                <a:cs typeface="Georgia"/>
              </a:rPr>
              <a:t>«Αναγνώσματα»,</a:t>
            </a:r>
            <a:r>
              <a:rPr sz="1600" spc="40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όπου</a:t>
            </a:r>
            <a:r>
              <a:rPr sz="1600" spc="40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φορέας</a:t>
            </a:r>
            <a:r>
              <a:rPr sz="1600" spc="409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40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εμπειρίας</a:t>
            </a:r>
            <a:r>
              <a:rPr sz="1600" spc="409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είναι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θρ</a:t>
            </a:r>
            <a:r>
              <a:rPr sz="1600" spc="100" dirty="0">
                <a:latin typeface="Georgia"/>
                <a:cs typeface="Georgia"/>
              </a:rPr>
              <a:t>ώ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η	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άδ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80" dirty="0">
                <a:latin typeface="Georgia"/>
                <a:cs typeface="Georgia"/>
              </a:rPr>
              <a:t>γεγ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	</a:t>
            </a:r>
            <a:r>
              <a:rPr sz="1600" spc="95" dirty="0">
                <a:latin typeface="Georgia"/>
                <a:cs typeface="Georgia"/>
              </a:rPr>
              <a:t>βίω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8024241"/>
            <a:ext cx="192405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45490" algn="l"/>
              </a:tabLst>
            </a:pPr>
            <a:r>
              <a:rPr sz="1600" spc="70" dirty="0">
                <a:latin typeface="Georgia"/>
                <a:cs typeface="Georgia"/>
              </a:rPr>
              <a:t>Στους	</a:t>
            </a:r>
            <a:r>
              <a:rPr sz="1600" spc="85" dirty="0">
                <a:latin typeface="Georgia"/>
                <a:cs typeface="Georgia"/>
              </a:rPr>
              <a:t>«Ψαλμούς»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0531" y="7921828"/>
            <a:ext cx="3216910" cy="7207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  <a:tabLst>
                <a:tab pos="1314450" algn="l"/>
                <a:tab pos="1965325" algn="l"/>
                <a:tab pos="2339340" algn="l"/>
              </a:tabLst>
            </a:pPr>
            <a:r>
              <a:rPr sz="1600" spc="80" dirty="0">
                <a:latin typeface="Georgia"/>
                <a:cs typeface="Georgia"/>
              </a:rPr>
              <a:t>υποκείμενο	</a:t>
            </a:r>
            <a:r>
              <a:rPr sz="1600" spc="75" dirty="0">
                <a:latin typeface="Georgia"/>
                <a:cs typeface="Georgia"/>
              </a:rPr>
              <a:t>είναι	</a:t>
            </a:r>
            <a:r>
              <a:rPr sz="1600" spc="45" dirty="0">
                <a:latin typeface="Georgia"/>
                <a:cs typeface="Georgia"/>
              </a:rPr>
              <a:t>το	</a:t>
            </a:r>
            <a:r>
              <a:rPr sz="1600" spc="80" dirty="0">
                <a:latin typeface="Georgia"/>
                <a:cs typeface="Georgia"/>
              </a:rPr>
              <a:t>ποιητικό</a:t>
            </a:r>
            <a:endParaRPr sz="1600">
              <a:latin typeface="Georgia"/>
              <a:cs typeface="Georgia"/>
            </a:endParaRPr>
          </a:p>
          <a:p>
            <a:pPr marL="100965">
              <a:lnSpc>
                <a:spcPct val="100000"/>
              </a:lnSpc>
              <a:spcBef>
                <a:spcPts val="815"/>
              </a:spcBef>
              <a:tabLst>
                <a:tab pos="1379855" algn="l"/>
                <a:tab pos="2782570" algn="l"/>
              </a:tabLst>
            </a:pPr>
            <a:r>
              <a:rPr sz="1600" spc="95" dirty="0">
                <a:latin typeface="Georgia"/>
                <a:cs typeface="Georgia"/>
              </a:rPr>
              <a:t>«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114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»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105" dirty="0">
                <a:latin typeface="Georgia"/>
                <a:cs typeface="Georgia"/>
              </a:rPr>
              <a:t>φ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άζ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ι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8269299"/>
            <a:ext cx="140144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500"/>
              </a:lnSpc>
              <a:spcBef>
                <a:spcPts val="95"/>
              </a:spcBef>
              <a:tabLst>
                <a:tab pos="709295" algn="l"/>
              </a:tabLst>
            </a:pPr>
            <a:r>
              <a:rPr sz="1600" spc="65" dirty="0">
                <a:latin typeface="Georgia"/>
                <a:cs typeface="Georgia"/>
              </a:rPr>
              <a:t>εγώ.	</a:t>
            </a:r>
            <a:r>
              <a:rPr sz="1600" spc="75" dirty="0">
                <a:latin typeface="Georgia"/>
                <a:cs typeface="Georgia"/>
              </a:rPr>
              <a:t>Τέλος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θ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dirty="0">
                <a:latin typeface="Georgia"/>
                <a:cs typeface="Georgia"/>
              </a:rPr>
              <a:t>ο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1203" y="8269299"/>
            <a:ext cx="3743325" cy="7207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600" spc="60" dirty="0">
                <a:latin typeface="Georgia"/>
                <a:cs typeface="Georgia"/>
              </a:rPr>
              <a:t>στα</a:t>
            </a:r>
            <a:endParaRPr sz="1600">
              <a:latin typeface="Georgia"/>
              <a:cs typeface="Georgia"/>
            </a:endParaRPr>
          </a:p>
          <a:p>
            <a:pPr marL="54610">
              <a:lnSpc>
                <a:spcPct val="100000"/>
              </a:lnSpc>
              <a:spcBef>
                <a:spcPts val="815"/>
              </a:spcBef>
              <a:tabLst>
                <a:tab pos="568960" algn="l"/>
                <a:tab pos="2105025" algn="l"/>
                <a:tab pos="2454910" algn="l"/>
              </a:tabLst>
            </a:pPr>
            <a:r>
              <a:rPr sz="1600" spc="65" dirty="0">
                <a:latin typeface="Georgia"/>
                <a:cs typeface="Georgia"/>
              </a:rPr>
              <a:t>και	</a:t>
            </a:r>
            <a:r>
              <a:rPr sz="1600" spc="85" dirty="0">
                <a:latin typeface="Georgia"/>
                <a:cs typeface="Georgia"/>
              </a:rPr>
              <a:t>ομαδικότερο.	</a:t>
            </a:r>
            <a:r>
              <a:rPr sz="1600" spc="5" dirty="0">
                <a:latin typeface="Georgia"/>
                <a:cs typeface="Georgia"/>
              </a:rPr>
              <a:t>Ο	</a:t>
            </a:r>
            <a:r>
              <a:rPr sz="1600" spc="85" dirty="0">
                <a:latin typeface="Georgia"/>
                <a:cs typeface="Georgia"/>
              </a:rPr>
              <a:t>Θεοδωράκης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8961627"/>
            <a:ext cx="528764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500"/>
              </a:lnSpc>
              <a:spcBef>
                <a:spcPts val="95"/>
              </a:spcBef>
              <a:tabLst>
                <a:tab pos="958215" algn="l"/>
                <a:tab pos="1405255" algn="l"/>
                <a:tab pos="2081530" algn="l"/>
                <a:tab pos="2503170" algn="l"/>
                <a:tab pos="2749550" algn="l"/>
                <a:tab pos="3439795" algn="l"/>
                <a:tab pos="3754120" algn="l"/>
                <a:tab pos="4201160" algn="l"/>
                <a:tab pos="4447540" algn="l"/>
                <a:tab pos="4699635" algn="l"/>
              </a:tabLst>
            </a:pP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80" dirty="0">
                <a:latin typeface="Georgia"/>
                <a:cs typeface="Georgia"/>
              </a:rPr>
              <a:t>έγε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ί	4	</a:t>
            </a:r>
            <a:r>
              <a:rPr sz="1600" spc="100" dirty="0">
                <a:latin typeface="Georgia"/>
                <a:cs typeface="Georgia"/>
              </a:rPr>
              <a:t>ψ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ύ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4	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,  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100" dirty="0">
                <a:latin typeface="Georgia"/>
                <a:cs typeface="Georgia"/>
              </a:rPr>
              <a:t>ωμ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100" dirty="0">
                <a:latin typeface="Georgia"/>
                <a:cs typeface="Georgia"/>
              </a:rPr>
              <a:t>ών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	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5" dirty="0">
                <a:latin typeface="Georgia"/>
                <a:cs typeface="Georgia"/>
              </a:rPr>
              <a:t>φ</a:t>
            </a:r>
            <a:r>
              <a:rPr sz="1600" spc="85" dirty="0">
                <a:latin typeface="Georgia"/>
                <a:cs typeface="Georgia"/>
              </a:rPr>
              <a:t>ή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85" dirty="0">
                <a:latin typeface="Georgia"/>
                <a:cs typeface="Georgia"/>
              </a:rPr>
              <a:t>η</a:t>
            </a:r>
            <a:r>
              <a:rPr sz="1600" spc="105" dirty="0">
                <a:latin typeface="Georgia"/>
                <a:cs typeface="Georgia"/>
              </a:rPr>
              <a:t>σ</a:t>
            </a:r>
            <a:r>
              <a:rPr sz="1600" dirty="0">
                <a:latin typeface="Georgia"/>
                <a:cs typeface="Georgia"/>
              </a:rPr>
              <a:t>η		</a:t>
            </a:r>
            <a:r>
              <a:rPr sz="1600" spc="110" dirty="0">
                <a:latin typeface="Georgia"/>
                <a:cs typeface="Georgia"/>
              </a:rPr>
              <a:t>τ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75" dirty="0">
                <a:latin typeface="Georgia"/>
                <a:cs typeface="Georgia"/>
              </a:rPr>
              <a:t>ώ</a:t>
            </a:r>
            <a:r>
              <a:rPr sz="1600" dirty="0">
                <a:latin typeface="Georgia"/>
                <a:cs typeface="Georgia"/>
              </a:rPr>
              <a:t>ν</a:t>
            </a:r>
            <a:endParaRPr sz="1600">
              <a:latin typeface="Georgia"/>
              <a:cs typeface="Georgi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2050" y="2010756"/>
            <a:ext cx="2151379" cy="2027078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6" name="object 16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87010" cy="1412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105"/>
              </a:spcBef>
            </a:pPr>
            <a:r>
              <a:rPr sz="1600" spc="85" dirty="0">
                <a:latin typeface="Georgia"/>
                <a:cs typeface="Georgia"/>
              </a:rPr>
              <a:t>αναγνωσμάτων. </a:t>
            </a:r>
            <a:r>
              <a:rPr sz="1600" spc="75" dirty="0">
                <a:latin typeface="Georgia"/>
                <a:cs typeface="Georgia"/>
              </a:rPr>
              <a:t>Ξεκινά </a:t>
            </a:r>
            <a:r>
              <a:rPr sz="1600" spc="50" dirty="0">
                <a:latin typeface="Georgia"/>
                <a:cs typeface="Georgia"/>
              </a:rPr>
              <a:t>με τον </a:t>
            </a:r>
            <a:r>
              <a:rPr sz="1600" u="sng" spc="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  <a:hlinkClick r:id="rId2"/>
              </a:rPr>
              <a:t>Ψαλμό </a:t>
            </a:r>
            <a:r>
              <a:rPr sz="1600" u="sng" spc="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  <a:hlinkClick r:id="rId2"/>
              </a:rPr>
              <a:t>Α΄</a:t>
            </a:r>
            <a:r>
              <a:rPr sz="1600" spc="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,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όπου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ποιητικό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εγώ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αντιμετωπίζει  </a:t>
            </a:r>
            <a:r>
              <a:rPr sz="1600" spc="60" dirty="0">
                <a:latin typeface="Georgia"/>
                <a:cs typeface="Georgia"/>
              </a:rPr>
              <a:t>την  </a:t>
            </a:r>
            <a:r>
              <a:rPr sz="1600" spc="85" dirty="0">
                <a:latin typeface="Georgia"/>
                <a:cs typeface="Georgia"/>
              </a:rPr>
              <a:t>πραγματικότητα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πολέμου, </a:t>
            </a:r>
            <a:r>
              <a:rPr sz="1600" spc="65" dirty="0">
                <a:latin typeface="Georgia"/>
                <a:cs typeface="Georgia"/>
              </a:rPr>
              <a:t>όχι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  </a:t>
            </a:r>
            <a:r>
              <a:rPr sz="1600" spc="60" dirty="0">
                <a:latin typeface="Georgia"/>
                <a:cs typeface="Georgia"/>
              </a:rPr>
              <a:t>την  </a:t>
            </a:r>
            <a:r>
              <a:rPr sz="1600" spc="80" dirty="0">
                <a:latin typeface="Georgia"/>
                <a:cs typeface="Georgia"/>
              </a:rPr>
              <a:t>ανταπόδοση </a:t>
            </a:r>
            <a:r>
              <a:rPr sz="1600" spc="65" dirty="0">
                <a:latin typeface="Georgia"/>
                <a:cs typeface="Georgia"/>
              </a:rPr>
              <a:t>της  </a:t>
            </a:r>
            <a:r>
              <a:rPr sz="1600" spc="75" dirty="0">
                <a:latin typeface="Georgia"/>
                <a:cs typeface="Georgia"/>
              </a:rPr>
              <a:t>βίας,  </a:t>
            </a:r>
            <a:r>
              <a:rPr sz="1600" spc="50" dirty="0">
                <a:latin typeface="Georgia"/>
                <a:cs typeface="Georgia"/>
              </a:rPr>
              <a:t>μα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</a:t>
            </a:r>
            <a:r>
              <a:rPr sz="1600" spc="2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</a:t>
            </a:r>
            <a:r>
              <a:rPr sz="1600" spc="2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όπλα</a:t>
            </a:r>
            <a:r>
              <a:rPr sz="1600" spc="2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2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29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κληροδότησε</a:t>
            </a:r>
            <a:r>
              <a:rPr sz="1600" spc="27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275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«Γένεσις»</a:t>
            </a:r>
            <a:r>
              <a:rPr sz="1600" spc="2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27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: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162123"/>
            <a:ext cx="650240" cy="73342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600" i="1" spc="105" dirty="0">
                <a:latin typeface="Georgia"/>
                <a:cs typeface="Georgia"/>
              </a:rPr>
              <a:t>"</a:t>
            </a:r>
            <a:r>
              <a:rPr sz="1600" i="1" spc="90" dirty="0">
                <a:latin typeface="Georgia"/>
                <a:cs typeface="Georgia"/>
              </a:rPr>
              <a:t>Ι</a:t>
            </a:r>
            <a:r>
              <a:rPr sz="1600" i="1" spc="100" dirty="0">
                <a:latin typeface="Georgia"/>
                <a:cs typeface="Georgia"/>
              </a:rPr>
              <a:t>ΔΟ</a:t>
            </a:r>
            <a:r>
              <a:rPr sz="1600" i="1" dirty="0">
                <a:latin typeface="Georgia"/>
                <a:cs typeface="Georgia"/>
              </a:rPr>
              <a:t>Υ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600" i="1" spc="80" dirty="0">
                <a:latin typeface="Georgia"/>
                <a:cs typeface="Georgia"/>
              </a:rPr>
              <a:t>Κόρες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2866720"/>
            <a:ext cx="4784090" cy="726440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  <a:tabLst>
                <a:tab pos="1530985" algn="l"/>
                <a:tab pos="2237105" algn="l"/>
                <a:tab pos="3435985" algn="l"/>
              </a:tabLst>
            </a:pPr>
            <a:r>
              <a:rPr sz="1600" i="1" spc="85" dirty="0">
                <a:latin typeface="Georgia"/>
                <a:cs typeface="Georgia"/>
              </a:rPr>
              <a:t>καταντικρύ	</a:t>
            </a:r>
            <a:r>
              <a:rPr sz="1600" i="1" spc="60" dirty="0">
                <a:latin typeface="Georgia"/>
                <a:cs typeface="Georgia"/>
              </a:rPr>
              <a:t>του	</a:t>
            </a:r>
            <a:r>
              <a:rPr sz="1600" i="1" spc="85" dirty="0">
                <a:latin typeface="Georgia"/>
                <a:cs typeface="Georgia"/>
              </a:rPr>
              <a:t>μελανου	φορέματος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1816735" algn="l"/>
                <a:tab pos="2750185" algn="l"/>
                <a:tab pos="3526790" algn="l"/>
                <a:tab pos="3934460" algn="l"/>
              </a:tabLst>
            </a:pPr>
            <a:r>
              <a:rPr sz="1600" i="1" spc="85" dirty="0">
                <a:latin typeface="Georgia"/>
                <a:cs typeface="Georgia"/>
              </a:rPr>
              <a:t>αποφασισμένων	</a:t>
            </a:r>
            <a:r>
              <a:rPr sz="1600" i="1" spc="80" dirty="0">
                <a:latin typeface="Georgia"/>
                <a:cs typeface="Georgia"/>
              </a:rPr>
              <a:t>...Λύνει	</a:t>
            </a:r>
            <a:r>
              <a:rPr sz="1600" i="1" spc="75" dirty="0">
                <a:latin typeface="Georgia"/>
                <a:cs typeface="Georgia"/>
              </a:rPr>
              <a:t>αέρας	</a:t>
            </a:r>
            <a:r>
              <a:rPr sz="1600" i="1" spc="45" dirty="0">
                <a:latin typeface="Georgia"/>
                <a:cs typeface="Georgia"/>
              </a:rPr>
              <a:t>τα	</a:t>
            </a:r>
            <a:r>
              <a:rPr sz="1600" i="1" spc="80" dirty="0">
                <a:latin typeface="Georgia"/>
                <a:cs typeface="Georgia"/>
              </a:rPr>
              <a:t>στοιχεία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15815" y="2162123"/>
            <a:ext cx="4505325" cy="1431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 indent="-12065" algn="r">
              <a:lnSpc>
                <a:spcPct val="145100"/>
              </a:lnSpc>
              <a:spcBef>
                <a:spcPts val="95"/>
              </a:spcBef>
              <a:tabLst>
                <a:tab pos="526415" algn="l"/>
                <a:tab pos="556895" algn="l"/>
                <a:tab pos="941069" algn="l"/>
                <a:tab pos="1447800" algn="l"/>
                <a:tab pos="1694180" algn="l"/>
                <a:tab pos="1718310" algn="l"/>
                <a:tab pos="2223770" algn="l"/>
                <a:tab pos="2950845" algn="l"/>
                <a:tab pos="3268345" algn="l"/>
                <a:tab pos="3416300" algn="l"/>
                <a:tab pos="3838575" algn="l"/>
                <a:tab pos="4115435" algn="l"/>
              </a:tabLst>
            </a:pP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spc="105" dirty="0">
                <a:latin typeface="Georgia"/>
                <a:cs typeface="Georgia"/>
              </a:rPr>
              <a:t>γ</a:t>
            </a:r>
            <a:r>
              <a:rPr sz="1600" i="1" spc="5" dirty="0">
                <a:latin typeface="Arial"/>
                <a:cs typeface="Arial"/>
              </a:rPr>
              <a:t>ὼ</a:t>
            </a:r>
            <a:r>
              <a:rPr sz="1600" i="1" dirty="0">
                <a:latin typeface="Arial"/>
                <a:cs typeface="Arial"/>
              </a:rPr>
              <a:t>		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ό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dirty="0">
                <a:latin typeface="Georgia"/>
                <a:cs typeface="Georgia"/>
              </a:rPr>
              <a:t>,	ο		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65" dirty="0">
                <a:latin typeface="Georgia"/>
                <a:cs typeface="Georgia"/>
              </a:rPr>
              <a:t>σ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spc="90" dirty="0">
                <a:latin typeface="Georgia"/>
                <a:cs typeface="Georgia"/>
              </a:rPr>
              <a:t>έ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dirty="0">
                <a:latin typeface="Georgia"/>
                <a:cs typeface="Georgia"/>
              </a:rPr>
              <a:t>ς	</a:t>
            </a:r>
            <a:r>
              <a:rPr sz="1600" i="1" spc="90" dirty="0">
                <a:latin typeface="Georgia"/>
                <a:cs typeface="Georgia"/>
              </a:rPr>
              <a:t>γ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dirty="0">
                <a:latin typeface="Georgia"/>
                <a:cs typeface="Georgia"/>
              </a:rPr>
              <a:t>α		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dirty="0">
                <a:latin typeface="Georgia"/>
                <a:cs typeface="Georgia"/>
              </a:rPr>
              <a:t>ς	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170" dirty="0">
                <a:latin typeface="Georgia"/>
                <a:cs typeface="Georgia"/>
              </a:rPr>
              <a:t>ρ</a:t>
            </a:r>
            <a:r>
              <a:rPr sz="1600" i="1" spc="85" dirty="0">
                <a:latin typeface="Arial"/>
                <a:cs typeface="Arial"/>
              </a:rPr>
              <a:t>ὲ</a:t>
            </a:r>
            <a:r>
              <a:rPr sz="1600" i="1" dirty="0">
                <a:latin typeface="Georgia"/>
                <a:cs typeface="Georgia"/>
              </a:rPr>
              <a:t>ς  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110" dirty="0">
                <a:latin typeface="Georgia"/>
                <a:cs typeface="Georgia"/>
              </a:rPr>
              <a:t>α</a:t>
            </a:r>
            <a:r>
              <a:rPr sz="1600" i="1" dirty="0">
                <a:latin typeface="Arial"/>
                <a:cs typeface="Arial"/>
              </a:rPr>
              <a:t>ὶ	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dirty="0">
                <a:latin typeface="Arial"/>
                <a:cs typeface="Arial"/>
              </a:rPr>
              <a:t>ὰ	</a:t>
            </a:r>
            <a:r>
              <a:rPr sz="1600" i="1" spc="75" dirty="0">
                <a:latin typeface="Georgia"/>
                <a:cs typeface="Georgia"/>
              </a:rPr>
              <a:t>ν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spc="90" dirty="0">
                <a:latin typeface="Georgia"/>
                <a:cs typeface="Georgia"/>
              </a:rPr>
              <a:t>σ</a:t>
            </a:r>
            <a:r>
              <a:rPr sz="1600" i="1" spc="105" dirty="0">
                <a:latin typeface="Georgia"/>
                <a:cs typeface="Georgia"/>
              </a:rPr>
              <a:t>ι</a:t>
            </a:r>
            <a:r>
              <a:rPr sz="1600" i="1" dirty="0">
                <a:latin typeface="Arial"/>
                <a:cs typeface="Arial"/>
              </a:rPr>
              <a:t>ὰ	</a:t>
            </a:r>
            <a:r>
              <a:rPr sz="1600" i="1" spc="90" dirty="0">
                <a:latin typeface="Georgia"/>
                <a:cs typeface="Georgia"/>
              </a:rPr>
              <a:t>το</a:t>
            </a:r>
            <a:r>
              <a:rPr sz="1600" i="1" dirty="0">
                <a:latin typeface="Georgia"/>
                <a:cs typeface="Georgia"/>
              </a:rPr>
              <a:t>υ	</a:t>
            </a:r>
            <a:r>
              <a:rPr sz="1600" i="1" spc="105" dirty="0">
                <a:latin typeface="Georgia"/>
                <a:cs typeface="Georgia"/>
              </a:rPr>
              <a:t>Α</a:t>
            </a:r>
            <a:r>
              <a:rPr sz="1600" i="1" spc="95" dirty="0">
                <a:latin typeface="Arial"/>
                <a:cs typeface="Arial"/>
              </a:rPr>
              <a:t>ἰ</a:t>
            </a:r>
            <a:r>
              <a:rPr sz="1600" i="1" spc="90" dirty="0">
                <a:latin typeface="Georgia"/>
                <a:cs typeface="Georgia"/>
              </a:rPr>
              <a:t>γα</a:t>
            </a:r>
            <a:r>
              <a:rPr sz="1600" i="1" spc="95" dirty="0">
                <a:latin typeface="Georgia"/>
                <a:cs typeface="Georgia"/>
              </a:rPr>
              <a:t>ί</a:t>
            </a:r>
            <a:r>
              <a:rPr sz="1600" i="1" spc="90" dirty="0">
                <a:latin typeface="Georgia"/>
                <a:cs typeface="Georgia"/>
              </a:rPr>
              <a:t>ου</a:t>
            </a:r>
            <a:r>
              <a:rPr sz="1600" i="1" dirty="0">
                <a:latin typeface="Georgia"/>
                <a:cs typeface="Georgia"/>
              </a:rPr>
              <a:t>·	</a:t>
            </a:r>
            <a:r>
              <a:rPr sz="1600" i="1" spc="90" dirty="0">
                <a:latin typeface="Georgia"/>
                <a:cs typeface="Georgia"/>
              </a:rPr>
              <a:t>...Ιδ</a:t>
            </a:r>
            <a:r>
              <a:rPr sz="1600" i="1" spc="120" dirty="0">
                <a:latin typeface="Georgia"/>
                <a:cs typeface="Georgia"/>
              </a:rPr>
              <a:t>ο</a:t>
            </a:r>
            <a:r>
              <a:rPr sz="1600" i="1" dirty="0">
                <a:latin typeface="Arial"/>
                <a:cs typeface="Arial"/>
              </a:rPr>
              <a:t>ὺ	</a:t>
            </a:r>
            <a:r>
              <a:rPr sz="1600" i="1" spc="85" dirty="0">
                <a:latin typeface="Arial"/>
                <a:cs typeface="Arial"/>
              </a:rPr>
              <a:t>ἐ</a:t>
            </a:r>
            <a:r>
              <a:rPr sz="1600" i="1" spc="90" dirty="0">
                <a:latin typeface="Georgia"/>
                <a:cs typeface="Georgia"/>
              </a:rPr>
              <a:t>γ</a:t>
            </a:r>
            <a:r>
              <a:rPr sz="1600" i="1" spc="5" dirty="0">
                <a:latin typeface="Arial"/>
                <a:cs typeface="Arial"/>
              </a:rPr>
              <a:t>ὼ</a:t>
            </a:r>
            <a:endParaRPr sz="1600">
              <a:latin typeface="Arial"/>
              <a:cs typeface="Arial"/>
            </a:endParaRPr>
          </a:p>
          <a:p>
            <a:pPr marL="4171315" marR="9525" indent="-56515" algn="r">
              <a:lnSpc>
                <a:spcPts val="2760"/>
              </a:lnSpc>
              <a:spcBef>
                <a:spcPts val="80"/>
              </a:spcBef>
            </a:pP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spc="105" dirty="0">
                <a:latin typeface="Georgia"/>
                <a:cs typeface="Georgia"/>
              </a:rPr>
              <a:t>ω</a:t>
            </a:r>
            <a:r>
              <a:rPr sz="1600" i="1" dirty="0">
                <a:latin typeface="Georgia"/>
                <a:cs typeface="Georgia"/>
              </a:rPr>
              <a:t>ν  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180" dirty="0">
                <a:latin typeface="Georgia"/>
                <a:cs typeface="Georgia"/>
              </a:rPr>
              <a:t>α</a:t>
            </a:r>
            <a:r>
              <a:rPr sz="1600" i="1" dirty="0">
                <a:latin typeface="Arial"/>
                <a:cs typeface="Arial"/>
              </a:rPr>
              <a:t>ὶ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3571188"/>
            <a:ext cx="5290185" cy="5943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620" algn="just">
              <a:lnSpc>
                <a:spcPct val="143800"/>
              </a:lnSpc>
              <a:spcBef>
                <a:spcPts val="95"/>
              </a:spcBef>
            </a:pPr>
            <a:r>
              <a:rPr sz="1600" i="1" spc="85" dirty="0">
                <a:latin typeface="Georgia"/>
                <a:cs typeface="Georgia"/>
              </a:rPr>
              <a:t>βροντ</a:t>
            </a:r>
            <a:r>
              <a:rPr sz="1600" i="1" spc="85" dirty="0">
                <a:latin typeface="Arial"/>
                <a:cs typeface="Arial"/>
              </a:rPr>
              <a:t>ὴ </a:t>
            </a:r>
            <a:r>
              <a:rPr sz="1600" i="1" spc="85" dirty="0">
                <a:latin typeface="Georgia"/>
                <a:cs typeface="Georgia"/>
              </a:rPr>
              <a:t>προσβάλλει </a:t>
            </a:r>
            <a:r>
              <a:rPr sz="1600" i="1" spc="60" dirty="0">
                <a:latin typeface="Georgia"/>
                <a:cs typeface="Georgia"/>
              </a:rPr>
              <a:t>τ</a:t>
            </a:r>
            <a:r>
              <a:rPr sz="1600" i="1" spc="60" dirty="0">
                <a:latin typeface="Arial"/>
                <a:cs typeface="Arial"/>
              </a:rPr>
              <a:t>ὰ </a:t>
            </a:r>
            <a:r>
              <a:rPr sz="1600" i="1" spc="75" dirty="0">
                <a:latin typeface="Georgia"/>
                <a:cs typeface="Georgia"/>
              </a:rPr>
              <a:t>βουν</a:t>
            </a:r>
            <a:r>
              <a:rPr sz="1600" i="1" spc="75" dirty="0">
                <a:latin typeface="Arial"/>
                <a:cs typeface="Arial"/>
              </a:rPr>
              <a:t>ὰ</a:t>
            </a:r>
            <a:r>
              <a:rPr sz="1600" i="1" spc="75" dirty="0">
                <a:latin typeface="Georgia"/>
                <a:cs typeface="Georgia"/>
              </a:rPr>
              <a:t>. </a:t>
            </a:r>
            <a:r>
              <a:rPr sz="1600" i="1" spc="80" dirty="0">
                <a:latin typeface="Georgia"/>
                <a:cs typeface="Georgia"/>
              </a:rPr>
              <a:t>.Μοίρα </a:t>
            </a:r>
            <a:r>
              <a:rPr sz="1600" i="1" spc="65" dirty="0">
                <a:latin typeface="Georgia"/>
                <a:cs typeface="Georgia"/>
              </a:rPr>
              <a:t>των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αθώων, 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πάλι      </a:t>
            </a:r>
            <a:r>
              <a:rPr sz="1600" i="1" spc="47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μόνη,      </a:t>
            </a:r>
            <a:r>
              <a:rPr sz="1600" i="1" spc="405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νά       </a:t>
            </a:r>
            <a:r>
              <a:rPr sz="1600" i="1" spc="15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σε,      </a:t>
            </a:r>
            <a:r>
              <a:rPr sz="1600" i="1" spc="50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στ</a:t>
            </a:r>
            <a:r>
              <a:rPr sz="1600" i="1" spc="70" dirty="0">
                <a:latin typeface="Arial"/>
                <a:cs typeface="Arial"/>
              </a:rPr>
              <a:t>ὰ     </a:t>
            </a:r>
            <a:r>
              <a:rPr sz="1600" i="1" spc="570" dirty="0">
                <a:latin typeface="Arial"/>
                <a:cs typeface="Arial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Στενά      </a:t>
            </a:r>
            <a:r>
              <a:rPr sz="1600" i="1" spc="440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!</a:t>
            </a:r>
            <a:endParaRPr sz="1600">
              <a:latin typeface="Georgia"/>
              <a:cs typeface="Georgia"/>
            </a:endParaRPr>
          </a:p>
          <a:p>
            <a:pPr marL="12700" marR="5080" algn="just">
              <a:lnSpc>
                <a:spcPct val="143800"/>
              </a:lnSpc>
              <a:spcBef>
                <a:spcPts val="25"/>
              </a:spcBef>
              <a:tabLst>
                <a:tab pos="923290" algn="l"/>
                <a:tab pos="1587500" algn="l"/>
                <a:tab pos="2981960" algn="l"/>
                <a:tab pos="3886835" algn="l"/>
                <a:tab pos="5107940" algn="l"/>
              </a:tabLst>
            </a:pPr>
            <a:r>
              <a:rPr sz="1600" i="1" spc="65" dirty="0">
                <a:latin typeface="Georgia"/>
                <a:cs typeface="Georgia"/>
              </a:rPr>
              <a:t>..Ο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καθε</a:t>
            </a:r>
            <a:r>
              <a:rPr sz="1600" i="1" spc="80" dirty="0">
                <a:latin typeface="Arial"/>
                <a:cs typeface="Arial"/>
              </a:rPr>
              <a:t>ὶ</a:t>
            </a:r>
            <a:r>
              <a:rPr sz="1600" i="1" spc="80" dirty="0">
                <a:latin typeface="Georgia"/>
                <a:cs typeface="Georgia"/>
              </a:rPr>
              <a:t>ς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τ</a:t>
            </a:r>
            <a:r>
              <a:rPr sz="1600" i="1" spc="55" dirty="0">
                <a:latin typeface="Arial"/>
                <a:cs typeface="Arial"/>
              </a:rPr>
              <a:t>ὰ</a:t>
            </a:r>
            <a:r>
              <a:rPr sz="1600" i="1" spc="60" dirty="0">
                <a:latin typeface="Arial"/>
                <a:cs typeface="Arial"/>
              </a:rPr>
              <a:t> </a:t>
            </a:r>
            <a:r>
              <a:rPr sz="1600" i="1" spc="70" dirty="0">
                <a:latin typeface="Georgia"/>
                <a:cs typeface="Georgia"/>
              </a:rPr>
              <a:t>όπλα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του,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είπα·  Στ</a:t>
            </a:r>
            <a:r>
              <a:rPr sz="1600" i="1" spc="70" dirty="0">
                <a:latin typeface="Arial"/>
                <a:cs typeface="Arial"/>
              </a:rPr>
              <a:t>ὰ  </a:t>
            </a:r>
            <a:r>
              <a:rPr sz="1600" i="1" spc="75" dirty="0">
                <a:latin typeface="Georgia"/>
                <a:cs typeface="Georgia"/>
              </a:rPr>
              <a:t>Στεν</a:t>
            </a:r>
            <a:r>
              <a:rPr sz="1600" i="1" spc="75" dirty="0">
                <a:latin typeface="Arial"/>
                <a:cs typeface="Arial"/>
              </a:rPr>
              <a:t>ὰ  </a:t>
            </a:r>
            <a:r>
              <a:rPr sz="1600" i="1" spc="45" dirty="0">
                <a:latin typeface="Georgia"/>
                <a:cs typeface="Georgia"/>
              </a:rPr>
              <a:t>τ</a:t>
            </a:r>
            <a:r>
              <a:rPr sz="1600" i="1" spc="45" dirty="0">
                <a:latin typeface="Arial"/>
                <a:cs typeface="Arial"/>
              </a:rPr>
              <a:t>ὰ </a:t>
            </a:r>
            <a:r>
              <a:rPr sz="1600" i="1" spc="50" dirty="0">
                <a:latin typeface="Arial"/>
                <a:cs typeface="Arial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ρόδια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μου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θ'ανοίξω</a:t>
            </a:r>
            <a:r>
              <a:rPr sz="1600" i="1" spc="85" dirty="0">
                <a:latin typeface="Georgia"/>
                <a:cs typeface="Georgia"/>
              </a:rPr>
              <a:t> ,Στ</a:t>
            </a:r>
            <a:r>
              <a:rPr sz="1600" i="1" spc="85" dirty="0">
                <a:latin typeface="Arial"/>
                <a:cs typeface="Arial"/>
              </a:rPr>
              <a:t>ὰ</a:t>
            </a:r>
            <a:r>
              <a:rPr sz="1600" i="1" spc="90" dirty="0">
                <a:latin typeface="Arial"/>
                <a:cs typeface="Arial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Στεν</a:t>
            </a:r>
            <a:r>
              <a:rPr sz="1600" i="1" spc="80" dirty="0">
                <a:latin typeface="Arial"/>
                <a:cs typeface="Arial"/>
              </a:rPr>
              <a:t>ὰ</a:t>
            </a:r>
            <a:r>
              <a:rPr sz="1600" i="1" spc="85" dirty="0">
                <a:latin typeface="Arial"/>
                <a:cs typeface="Arial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φρουρο</a:t>
            </a:r>
            <a:r>
              <a:rPr sz="1600" i="1" spc="85" dirty="0">
                <a:latin typeface="Arial"/>
                <a:cs typeface="Arial"/>
              </a:rPr>
              <a:t>ὺ</a:t>
            </a:r>
            <a:r>
              <a:rPr sz="1600" i="1" spc="85" dirty="0">
                <a:latin typeface="Georgia"/>
                <a:cs typeface="Georgia"/>
              </a:rPr>
              <a:t>ς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το</a:t>
            </a:r>
            <a:r>
              <a:rPr sz="1600" i="1" spc="75" dirty="0">
                <a:latin typeface="Arial"/>
                <a:cs typeface="Arial"/>
              </a:rPr>
              <a:t>ὺ</a:t>
            </a:r>
            <a:r>
              <a:rPr sz="1600" i="1" spc="75" dirty="0">
                <a:latin typeface="Georgia"/>
                <a:cs typeface="Georgia"/>
              </a:rPr>
              <a:t>ς </a:t>
            </a:r>
            <a:r>
              <a:rPr sz="1600" i="1" spc="80" dirty="0">
                <a:latin typeface="Georgia"/>
                <a:cs typeface="Georgia"/>
              </a:rPr>
              <a:t> ζέφυρους </a:t>
            </a:r>
            <a:r>
              <a:rPr sz="1600" i="1" spc="50" dirty="0">
                <a:latin typeface="Georgia"/>
                <a:cs typeface="Georgia"/>
              </a:rPr>
              <a:t>θα </a:t>
            </a:r>
            <a:r>
              <a:rPr sz="1600" i="1" spc="75" dirty="0">
                <a:latin typeface="Georgia"/>
                <a:cs typeface="Georgia"/>
              </a:rPr>
              <a:t>στήσω </a:t>
            </a:r>
            <a:r>
              <a:rPr sz="1600" i="1" dirty="0">
                <a:latin typeface="Georgia"/>
                <a:cs typeface="Georgia"/>
              </a:rPr>
              <a:t>/ </a:t>
            </a:r>
            <a:r>
              <a:rPr sz="1600" i="1" spc="70" dirty="0">
                <a:latin typeface="Georgia"/>
                <a:cs typeface="Georgia"/>
              </a:rPr>
              <a:t>τ</a:t>
            </a:r>
            <a:r>
              <a:rPr sz="1600" i="1" spc="70" dirty="0">
                <a:latin typeface="Arial"/>
                <a:cs typeface="Arial"/>
              </a:rPr>
              <a:t>ὰ </a:t>
            </a:r>
            <a:r>
              <a:rPr sz="1600" i="1" spc="80" dirty="0">
                <a:latin typeface="Georgia"/>
                <a:cs typeface="Georgia"/>
              </a:rPr>
              <a:t>φιλι</a:t>
            </a:r>
            <a:r>
              <a:rPr sz="1600" i="1" spc="80" dirty="0">
                <a:latin typeface="Arial"/>
                <a:cs typeface="Arial"/>
              </a:rPr>
              <a:t>ὰ </a:t>
            </a:r>
            <a:r>
              <a:rPr sz="1600" i="1" spc="45" dirty="0">
                <a:latin typeface="Georgia"/>
                <a:cs typeface="Georgia"/>
              </a:rPr>
              <a:t>τα </a:t>
            </a:r>
            <a:r>
              <a:rPr sz="1600" i="1" spc="75" dirty="0">
                <a:latin typeface="Georgia"/>
                <a:cs typeface="Georgia"/>
              </a:rPr>
              <a:t>παλια </a:t>
            </a:r>
            <a:r>
              <a:rPr sz="1600" i="1" spc="85" dirty="0">
                <a:latin typeface="Georgia"/>
                <a:cs typeface="Georgia"/>
              </a:rPr>
              <a:t>θ'απολύσω 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dirty="0">
                <a:latin typeface="Georgia"/>
                <a:cs typeface="Georgia"/>
              </a:rPr>
              <a:t>υ	η	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95" dirty="0">
                <a:latin typeface="Georgia"/>
                <a:cs typeface="Georgia"/>
              </a:rPr>
              <a:t>χ</a:t>
            </a:r>
            <a:r>
              <a:rPr sz="1600" i="1" spc="90" dirty="0">
                <a:latin typeface="Georgia"/>
                <a:cs typeface="Georgia"/>
              </a:rPr>
              <a:t>τα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dirty="0">
                <a:latin typeface="Georgia"/>
                <a:cs typeface="Georgia"/>
              </a:rPr>
              <a:t>α	</a:t>
            </a:r>
            <a:r>
              <a:rPr sz="1600" i="1" spc="80" dirty="0">
                <a:latin typeface="Georgia"/>
                <a:cs typeface="Georgia"/>
              </a:rPr>
              <a:t>μ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dirty="0">
                <a:latin typeface="Georgia"/>
                <a:cs typeface="Georgia"/>
              </a:rPr>
              <a:t>υ	</a:t>
            </a:r>
            <a:r>
              <a:rPr sz="1600" i="1" spc="90" dirty="0">
                <a:latin typeface="Georgia"/>
                <a:cs typeface="Georgia"/>
              </a:rPr>
              <a:t>άγ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90" dirty="0">
                <a:latin typeface="Georgia"/>
                <a:cs typeface="Georgia"/>
              </a:rPr>
              <a:t>ασ</a:t>
            </a:r>
            <a:r>
              <a:rPr sz="1600" i="1" dirty="0">
                <a:latin typeface="Georgia"/>
                <a:cs typeface="Georgia"/>
              </a:rPr>
              <a:t>ε	</a:t>
            </a:r>
            <a:r>
              <a:rPr sz="1600" i="1" spc="90" dirty="0">
                <a:latin typeface="Georgia"/>
                <a:cs typeface="Georgia"/>
              </a:rPr>
              <a:t>!</a:t>
            </a:r>
            <a:r>
              <a:rPr sz="1600" i="1" dirty="0">
                <a:latin typeface="Georgia"/>
                <a:cs typeface="Georgia"/>
              </a:rPr>
              <a:t>"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>
              <a:latin typeface="Georgia"/>
              <a:cs typeface="Georgia"/>
            </a:endParaRPr>
          </a:p>
          <a:p>
            <a:pPr marL="12700" marR="5715" indent="182880" algn="r">
              <a:lnSpc>
                <a:spcPct val="142100"/>
              </a:lnSpc>
              <a:tabLst>
                <a:tab pos="718820" algn="l"/>
                <a:tab pos="770255" algn="l"/>
                <a:tab pos="1049655" algn="l"/>
                <a:tab pos="1165860" algn="l"/>
                <a:tab pos="1379220" algn="l"/>
                <a:tab pos="1597660" algn="l"/>
                <a:tab pos="1753235" algn="l"/>
                <a:tab pos="2090420" algn="l"/>
                <a:tab pos="2185035" algn="l"/>
                <a:tab pos="2296795" algn="l"/>
                <a:tab pos="2432050" algn="l"/>
                <a:tab pos="2538730" algn="l"/>
                <a:tab pos="2651125" algn="l"/>
                <a:tab pos="2783840" algn="l"/>
                <a:tab pos="2891790" algn="l"/>
                <a:tab pos="2973705" algn="l"/>
                <a:tab pos="3463925" algn="l"/>
                <a:tab pos="3529329" algn="l"/>
                <a:tab pos="3762375" algn="l"/>
                <a:tab pos="3847465" algn="l"/>
                <a:tab pos="3985895" algn="l"/>
                <a:tab pos="4013200" algn="l"/>
                <a:tab pos="4218305" algn="l"/>
                <a:tab pos="4274820" algn="l"/>
                <a:tab pos="4594225" algn="l"/>
                <a:tab pos="4836795" algn="l"/>
                <a:tab pos="4932680" algn="l"/>
                <a:tab pos="5035550" algn="l"/>
              </a:tabLst>
            </a:pPr>
            <a:r>
              <a:rPr sz="1600" spc="95" dirty="0">
                <a:latin typeface="Georgia"/>
                <a:cs typeface="Georgia"/>
              </a:rPr>
              <a:t>Ακ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υθ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ί	</a:t>
            </a:r>
            <a:r>
              <a:rPr sz="1600" spc="-32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110" dirty="0">
                <a:latin typeface="Georgia"/>
                <a:cs typeface="Georgia"/>
              </a:rPr>
              <a:t>π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100" dirty="0">
                <a:latin typeface="Georgia"/>
                <a:cs typeface="Georgia"/>
              </a:rPr>
              <a:t>ώ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105" dirty="0">
                <a:latin typeface="Georgia"/>
                <a:cs typeface="Georgia"/>
              </a:rPr>
              <a:t>γ</a:t>
            </a:r>
            <a:r>
              <a:rPr sz="1600" spc="100" dirty="0">
                <a:latin typeface="Georgia"/>
                <a:cs typeface="Georgia"/>
              </a:rPr>
              <a:t>νω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α		( </a:t>
            </a:r>
            <a:r>
              <a:rPr sz="1600" spc="-1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«		</a:t>
            </a:r>
            <a:r>
              <a:rPr sz="1600" spc="5" dirty="0">
                <a:latin typeface="Georgia"/>
                <a:cs typeface="Georgia"/>
              </a:rPr>
              <a:t>Η</a:t>
            </a:r>
            <a:r>
              <a:rPr sz="1600" dirty="0">
                <a:latin typeface="Georgia"/>
                <a:cs typeface="Georgia"/>
              </a:rPr>
              <a:t>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85" dirty="0">
                <a:latin typeface="Georgia"/>
                <a:cs typeface="Georgia"/>
              </a:rPr>
              <a:t>πρ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20" dirty="0">
                <a:latin typeface="Georgia"/>
                <a:cs typeface="Georgia"/>
              </a:rPr>
              <a:t>»</a:t>
            </a:r>
            <a:r>
              <a:rPr sz="1600" spc="90" dirty="0">
                <a:latin typeface="Georgia"/>
                <a:cs typeface="Georgia"/>
              </a:rPr>
              <a:t>)</a:t>
            </a:r>
            <a:r>
              <a:rPr sz="1600" dirty="0">
                <a:latin typeface="Georgia"/>
                <a:cs typeface="Georgia"/>
              </a:rPr>
              <a:t>,	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ε	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110" dirty="0">
                <a:latin typeface="Georgia"/>
                <a:cs typeface="Georgia"/>
              </a:rPr>
              <a:t>η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5" dirty="0">
                <a:latin typeface="Georgia"/>
                <a:cs typeface="Georgia"/>
              </a:rPr>
              <a:t>φ</a:t>
            </a:r>
            <a:r>
              <a:rPr sz="1600" dirty="0">
                <a:latin typeface="Georgia"/>
                <a:cs typeface="Georgia"/>
              </a:rPr>
              <a:t>ή	</a:t>
            </a:r>
            <a:r>
              <a:rPr sz="1600" spc="95" dirty="0">
                <a:latin typeface="Georgia"/>
                <a:cs typeface="Georgia"/>
              </a:rPr>
              <a:t>μι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η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ιβ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		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dirty="0">
                <a:latin typeface="Georgia"/>
                <a:cs typeface="Georgia"/>
              </a:rPr>
              <a:t>α		</a:t>
            </a:r>
            <a:r>
              <a:rPr sz="1600" spc="95" dirty="0">
                <a:latin typeface="Georgia"/>
                <a:cs typeface="Georgia"/>
              </a:rPr>
              <a:t>β</a:t>
            </a:r>
            <a:r>
              <a:rPr sz="1600" spc="114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ά		</a:t>
            </a:r>
            <a:r>
              <a:rPr sz="1600" spc="85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105" dirty="0">
                <a:latin typeface="Georgia"/>
                <a:cs typeface="Georgia"/>
              </a:rPr>
              <a:t>Η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,	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ε  </a:t>
            </a:r>
            <a:r>
              <a:rPr sz="1600" spc="80" dirty="0">
                <a:latin typeface="Georgia"/>
                <a:cs typeface="Georgia"/>
              </a:rPr>
              <a:t>προορισμό</a:t>
            </a:r>
            <a:r>
              <a:rPr sz="1600" spc="204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21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φρικώδες</a:t>
            </a:r>
            <a:r>
              <a:rPr sz="1600" spc="21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θέατρο</a:t>
            </a:r>
            <a:r>
              <a:rPr sz="1600" spc="21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20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πολέμου.</a:t>
            </a:r>
            <a:r>
              <a:rPr sz="1600" spc="21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Μα</a:t>
            </a:r>
            <a:r>
              <a:rPr sz="1600" spc="21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άσμα		</a:t>
            </a:r>
            <a:r>
              <a:rPr sz="1600" spc="60" dirty="0">
                <a:latin typeface="Georgia"/>
                <a:cs typeface="Georgia"/>
              </a:rPr>
              <a:t>που		</a:t>
            </a:r>
            <a:r>
              <a:rPr sz="1600" spc="85" dirty="0">
                <a:latin typeface="Georgia"/>
                <a:cs typeface="Georgia"/>
              </a:rPr>
              <a:t>ακολουθεί			</a:t>
            </a:r>
            <a:r>
              <a:rPr sz="1600" dirty="0">
                <a:latin typeface="Georgia"/>
                <a:cs typeface="Georgia"/>
              </a:rPr>
              <a:t>(			</a:t>
            </a:r>
            <a:r>
              <a:rPr sz="1600" spc="80" dirty="0">
                <a:latin typeface="Georgia"/>
                <a:cs typeface="Georgia"/>
              </a:rPr>
              <a:t>«Ένα		</a:t>
            </a:r>
            <a:r>
              <a:rPr sz="1600" spc="45" dirty="0">
                <a:latin typeface="Georgia"/>
                <a:cs typeface="Georgia"/>
              </a:rPr>
              <a:t>το			</a:t>
            </a:r>
            <a:r>
              <a:rPr sz="1600" spc="85" dirty="0">
                <a:latin typeface="Georgia"/>
                <a:cs typeface="Georgia"/>
              </a:rPr>
              <a:t>χελιδόνι»)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αδ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ύ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ι	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	</a:t>
            </a:r>
            <a:r>
              <a:rPr sz="1600" spc="95" dirty="0">
                <a:latin typeface="Georgia"/>
                <a:cs typeface="Georgia"/>
              </a:rPr>
              <a:t>«</a:t>
            </a:r>
            <a:r>
              <a:rPr sz="1600" spc="150" dirty="0">
                <a:latin typeface="Georgia"/>
                <a:cs typeface="Georgia"/>
              </a:rPr>
              <a:t>π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114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dirty="0">
                <a:latin typeface="Georgia"/>
                <a:cs typeface="Georgia"/>
              </a:rPr>
              <a:t>»			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dirty="0">
                <a:latin typeface="Georgia"/>
                <a:cs typeface="Georgia"/>
              </a:rPr>
              <a:t>ο		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  </a:t>
            </a:r>
            <a:r>
              <a:rPr sz="1600" spc="85" dirty="0">
                <a:latin typeface="Georgia"/>
                <a:cs typeface="Georgia"/>
              </a:rPr>
              <a:t>προορισμού: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τοπίο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μιας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Άνοιξης  </a:t>
            </a:r>
            <a:r>
              <a:rPr sz="1600" spc="60" dirty="0">
                <a:latin typeface="Georgia"/>
                <a:cs typeface="Georgia"/>
              </a:rPr>
              <a:t>που 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3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έλευσή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ς							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ί											</a:t>
            </a:r>
            <a:r>
              <a:rPr sz="1600" spc="-385" dirty="0">
                <a:latin typeface="Georgia"/>
                <a:cs typeface="Georgia"/>
              </a:rPr>
              <a:t> </a:t>
            </a:r>
            <a:r>
              <a:rPr sz="1600" spc="100" dirty="0">
                <a:latin typeface="Georgia"/>
                <a:cs typeface="Georgia"/>
              </a:rPr>
              <a:t>Θ</a:t>
            </a:r>
            <a:r>
              <a:rPr sz="1600" spc="85" dirty="0">
                <a:latin typeface="Georgia"/>
                <a:cs typeface="Georgia"/>
              </a:rPr>
              <a:t>υσ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.  </a:t>
            </a:r>
            <a:r>
              <a:rPr sz="1600" spc="65" dirty="0">
                <a:latin typeface="Georgia"/>
                <a:cs typeface="Georgia"/>
              </a:rPr>
              <a:t>Στον</a:t>
            </a:r>
            <a:r>
              <a:rPr sz="1600" spc="38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Ψαλμό</a:t>
            </a:r>
            <a:r>
              <a:rPr sz="1600" spc="37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Ε΄</a:t>
            </a:r>
            <a:r>
              <a:rPr sz="1600" spc="4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(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«Τα</a:t>
            </a:r>
            <a:r>
              <a:rPr sz="1600" spc="3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θεμέλιά</a:t>
            </a:r>
            <a:r>
              <a:rPr sz="1600" spc="37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μου</a:t>
            </a:r>
            <a:r>
              <a:rPr sz="1600" spc="37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στα</a:t>
            </a:r>
            <a:r>
              <a:rPr sz="1600" spc="3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βουνά»)</a:t>
            </a:r>
            <a:endParaRPr sz="1600">
              <a:latin typeface="Georgia"/>
              <a:cs typeface="Georgia"/>
            </a:endParaRPr>
          </a:p>
          <a:p>
            <a:pPr marR="22860" algn="r">
              <a:lnSpc>
                <a:spcPct val="100000"/>
              </a:lnSpc>
              <a:spcBef>
                <a:spcPts val="815"/>
              </a:spcBef>
              <a:tabLst>
                <a:tab pos="340360" algn="l"/>
                <a:tab pos="1334770" algn="l"/>
                <a:tab pos="1833880" algn="l"/>
                <a:tab pos="3126740" algn="l"/>
                <a:tab pos="3719829" algn="l"/>
                <a:tab pos="4912995" algn="l"/>
              </a:tabLst>
            </a:pP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10" dirty="0">
                <a:latin typeface="Georgia"/>
                <a:cs typeface="Georgia"/>
              </a:rPr>
              <a:t>η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dirty="0">
                <a:latin typeface="Georgia"/>
                <a:cs typeface="Georgia"/>
              </a:rPr>
              <a:t>ό	</a:t>
            </a:r>
            <a:r>
              <a:rPr sz="1600" spc="105" dirty="0">
                <a:latin typeface="Georgia"/>
                <a:cs typeface="Georgia"/>
              </a:rPr>
              <a:t>ε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5" dirty="0">
                <a:latin typeface="Georgia"/>
                <a:cs typeface="Georgia"/>
              </a:rPr>
              <a:t>ώ</a:t>
            </a:r>
            <a:r>
              <a:rPr sz="1600" dirty="0">
                <a:latin typeface="Georgia"/>
                <a:cs typeface="Georgia"/>
              </a:rPr>
              <a:t>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5" dirty="0">
                <a:latin typeface="Georgia"/>
                <a:cs typeface="Georgia"/>
              </a:rPr>
              <a:t>φ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10" dirty="0">
                <a:latin typeface="Georgia"/>
                <a:cs typeface="Georgia"/>
              </a:rPr>
              <a:t>ύ</a:t>
            </a:r>
            <a:r>
              <a:rPr sz="1600" spc="80" dirty="0">
                <a:latin typeface="Georgia"/>
                <a:cs typeface="Georgia"/>
              </a:rPr>
              <a:t>γε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5" dirty="0">
                <a:latin typeface="Georgia"/>
                <a:cs typeface="Georgia"/>
              </a:rPr>
              <a:t>στη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ή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η  </a:t>
            </a:r>
            <a:r>
              <a:rPr sz="1600" spc="-160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5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ν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8" name="object 8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302250" cy="8903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105"/>
              </a:spcBef>
            </a:pPr>
            <a:r>
              <a:rPr sz="1600" spc="80" dirty="0">
                <a:latin typeface="Georgia"/>
                <a:cs typeface="Georgia"/>
              </a:rPr>
              <a:t>παράδοση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ελευθερίας  </a:t>
            </a:r>
            <a:r>
              <a:rPr sz="1600" spc="70" dirty="0">
                <a:latin typeface="Georgia"/>
                <a:cs typeface="Georgia"/>
              </a:rPr>
              <a:t>που  </a:t>
            </a:r>
            <a:r>
              <a:rPr sz="1600" spc="65" dirty="0">
                <a:latin typeface="Georgia"/>
                <a:cs typeface="Georgia"/>
              </a:rPr>
              <a:t>αυτή  </a:t>
            </a:r>
            <a:r>
              <a:rPr sz="1600" spc="85" dirty="0">
                <a:latin typeface="Georgia"/>
                <a:cs typeface="Georgia"/>
              </a:rPr>
              <a:t>αναδεικνύει,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αντλήσει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τη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δύναμη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απαιτεί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αντίσταση</a:t>
            </a:r>
            <a:r>
              <a:rPr sz="1600" b="1" spc="85" dirty="0">
                <a:latin typeface="Georgia"/>
                <a:cs typeface="Georgia"/>
              </a:rPr>
              <a:t>. </a:t>
            </a:r>
            <a:r>
              <a:rPr sz="1600" spc="5" dirty="0">
                <a:latin typeface="Georgia"/>
                <a:cs typeface="Georgia"/>
              </a:rPr>
              <a:t>Ο </a:t>
            </a:r>
            <a:r>
              <a:rPr sz="1600" spc="-5" dirty="0">
                <a:latin typeface="Georgia"/>
                <a:cs typeface="Georgia"/>
              </a:rPr>
              <a:t>Oδυσσέας </a:t>
            </a:r>
            <a:r>
              <a:rPr sz="1600" dirty="0">
                <a:latin typeface="Georgia"/>
                <a:cs typeface="Georgia"/>
              </a:rPr>
              <a:t>Ελύτης </a:t>
            </a:r>
            <a:r>
              <a:rPr sz="1600" spc="-5" dirty="0">
                <a:latin typeface="Georgia"/>
                <a:cs typeface="Georgia"/>
              </a:rPr>
              <a:t>αναδεικνύει </a:t>
            </a:r>
            <a:r>
              <a:rPr sz="1600" dirty="0">
                <a:latin typeface="Georgia"/>
                <a:cs typeface="Georgia"/>
              </a:rPr>
              <a:t>τη </a:t>
            </a:r>
            <a:r>
              <a:rPr sz="1600" spc="-5" dirty="0">
                <a:latin typeface="Georgia"/>
                <a:cs typeface="Georgia"/>
              </a:rPr>
              <a:t>σημασία 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της</a:t>
            </a:r>
            <a:r>
              <a:rPr sz="1600" dirty="0">
                <a:latin typeface="Georgia"/>
                <a:cs typeface="Georgia"/>
              </a:rPr>
              <a:t> μνήμης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στον</a:t>
            </a:r>
            <a:r>
              <a:rPr sz="1600" spc="-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αγώνα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του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ελληνικού</a:t>
            </a:r>
            <a:r>
              <a:rPr sz="1600" spc="5" dirty="0">
                <a:latin typeface="Georgia"/>
                <a:cs typeface="Georgia"/>
              </a:rPr>
              <a:t> λαού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για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την </a:t>
            </a:r>
            <a:r>
              <a:rPr sz="1600" spc="-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επιβίωση </a:t>
            </a:r>
            <a:r>
              <a:rPr sz="1600" spc="-10" dirty="0">
                <a:latin typeface="Georgia"/>
                <a:cs typeface="Georgia"/>
              </a:rPr>
              <a:t>και </a:t>
            </a:r>
            <a:r>
              <a:rPr sz="1600" spc="-5" dirty="0">
                <a:latin typeface="Georgia"/>
                <a:cs typeface="Georgia"/>
              </a:rPr>
              <a:t>την ελευθερία του. Τα </a:t>
            </a:r>
            <a:r>
              <a:rPr sz="1600" dirty="0">
                <a:latin typeface="Georgia"/>
                <a:cs typeface="Georgia"/>
              </a:rPr>
              <a:t>Πάθη </a:t>
            </a:r>
            <a:r>
              <a:rPr sz="1600" spc="-5" dirty="0">
                <a:latin typeface="Georgia"/>
                <a:cs typeface="Georgia"/>
              </a:rPr>
              <a:t>αναφέρονται 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στον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πόλεμο</a:t>
            </a:r>
            <a:r>
              <a:rPr sz="1600" dirty="0">
                <a:latin typeface="Georgia"/>
                <a:cs typeface="Georgia"/>
              </a:rPr>
              <a:t> του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1940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και</a:t>
            </a:r>
            <a:r>
              <a:rPr sz="1600" spc="-5" dirty="0">
                <a:latin typeface="Georgia"/>
                <a:cs typeface="Georgia"/>
              </a:rPr>
              <a:t> στην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οδυνηρή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εμπειρία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της </a:t>
            </a:r>
            <a:r>
              <a:rPr sz="1600" spc="-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Κατοχής </a:t>
            </a:r>
            <a:r>
              <a:rPr sz="1600" spc="-5" dirty="0">
                <a:latin typeface="Georgia"/>
                <a:cs typeface="Georgia"/>
              </a:rPr>
              <a:t>και παραλληλίζονται </a:t>
            </a:r>
            <a:r>
              <a:rPr sz="1600" dirty="0">
                <a:latin typeface="Georgia"/>
                <a:cs typeface="Georgia"/>
              </a:rPr>
              <a:t>με τα </a:t>
            </a:r>
            <a:r>
              <a:rPr sz="1600" spc="-5" dirty="0">
                <a:latin typeface="Georgia"/>
                <a:cs typeface="Georgia"/>
              </a:rPr>
              <a:t>πάθη </a:t>
            </a:r>
            <a:r>
              <a:rPr sz="1600" dirty="0">
                <a:latin typeface="Georgia"/>
                <a:cs typeface="Georgia"/>
              </a:rPr>
              <a:t>του </a:t>
            </a:r>
            <a:r>
              <a:rPr sz="1600" spc="-5" dirty="0">
                <a:latin typeface="Georgia"/>
                <a:cs typeface="Georgia"/>
              </a:rPr>
              <a:t>Χριστού. </a:t>
            </a:r>
            <a:r>
              <a:rPr sz="1600" spc="5" dirty="0">
                <a:latin typeface="Georgia"/>
                <a:cs typeface="Georgia"/>
              </a:rPr>
              <a:t>Η 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Ανάστασή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Του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προοιωνίζεται,</a:t>
            </a:r>
            <a:r>
              <a:rPr sz="1600" dirty="0">
                <a:latin typeface="Georgia"/>
                <a:cs typeface="Georgia"/>
              </a:rPr>
              <a:t> κατά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τον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ποιητή,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την 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απελευθέρωση </a:t>
            </a:r>
            <a:r>
              <a:rPr sz="1600" dirty="0">
                <a:latin typeface="Georgia"/>
                <a:cs typeface="Georgia"/>
              </a:rPr>
              <a:t>του ελληνικού </a:t>
            </a:r>
            <a:r>
              <a:rPr sz="1600" spc="-5" dirty="0">
                <a:latin typeface="Georgia"/>
                <a:cs typeface="Georgia"/>
              </a:rPr>
              <a:t>έθνους </a:t>
            </a:r>
            <a:r>
              <a:rPr sz="1600" dirty="0">
                <a:latin typeface="Georgia"/>
                <a:cs typeface="Georgia"/>
              </a:rPr>
              <a:t>και τη δικαίωση </a:t>
            </a:r>
            <a:r>
              <a:rPr sz="1600" spc="-10" dirty="0">
                <a:latin typeface="Georgia"/>
                <a:cs typeface="Georgia"/>
              </a:rPr>
              <a:t>των </a:t>
            </a:r>
            <a:r>
              <a:rPr sz="1600" spc="-5" dirty="0">
                <a:latin typeface="Georgia"/>
                <a:cs typeface="Georgia"/>
              </a:rPr>
              <a:t> αγώνων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5" dirty="0">
                <a:latin typeface="Georgia"/>
                <a:cs typeface="Georgia"/>
              </a:rPr>
              <a:t>του.</a:t>
            </a:r>
            <a:endParaRPr sz="1600">
              <a:latin typeface="Georgia"/>
              <a:cs typeface="Georgia"/>
            </a:endParaRPr>
          </a:p>
          <a:p>
            <a:pPr marL="808355">
              <a:lnSpc>
                <a:spcPts val="1860"/>
              </a:lnSpc>
              <a:spcBef>
                <a:spcPts val="1080"/>
              </a:spcBef>
            </a:pPr>
            <a:r>
              <a:rPr sz="1600" b="1" spc="35" dirty="0">
                <a:latin typeface="Times New Roman"/>
                <a:cs typeface="Times New Roman"/>
              </a:rPr>
              <a:t>Τ</a:t>
            </a:r>
            <a:r>
              <a:rPr sz="1600" spc="-140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30" dirty="0">
                <a:latin typeface="Bahnschrift"/>
                <a:cs typeface="Bahnschrift"/>
              </a:rPr>
              <a:t>θε</a:t>
            </a:r>
            <a:r>
              <a:rPr sz="1600" spc="-145" dirty="0">
                <a:latin typeface="Bahnschrift"/>
                <a:cs typeface="Bahnschrift"/>
              </a:rPr>
              <a:t>μ</a:t>
            </a:r>
            <a:r>
              <a:rPr sz="1600" spc="-150" dirty="0">
                <a:latin typeface="Bahnschrift"/>
                <a:cs typeface="Bahnschrift"/>
              </a:rPr>
              <a:t>έ</a:t>
            </a:r>
            <a:r>
              <a:rPr sz="1600" spc="-180" dirty="0">
                <a:latin typeface="Bahnschrift"/>
                <a:cs typeface="Bahnschrift"/>
              </a:rPr>
              <a:t>λ</a:t>
            </a:r>
            <a:r>
              <a:rPr sz="1600" spc="-110" dirty="0">
                <a:latin typeface="Bahnschrift"/>
                <a:cs typeface="Bahnschrift"/>
              </a:rPr>
              <a:t>ι</a:t>
            </a:r>
            <a:r>
              <a:rPr sz="1600" spc="-140" dirty="0">
                <a:latin typeface="Bahnschrift"/>
                <a:cs typeface="Bahnschrift"/>
              </a:rPr>
              <a:t>ά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55" dirty="0">
                <a:latin typeface="Bahnschrift"/>
                <a:cs typeface="Bahnschrift"/>
              </a:rPr>
              <a:t>ου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στα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85" dirty="0">
                <a:latin typeface="Bahnschrift"/>
                <a:cs typeface="Bahnschrift"/>
              </a:rPr>
              <a:t>β</a:t>
            </a:r>
            <a:r>
              <a:rPr sz="1600" spc="-110" dirty="0">
                <a:latin typeface="Bahnschrift"/>
                <a:cs typeface="Bahnschrift"/>
              </a:rPr>
              <a:t>ο</a:t>
            </a:r>
            <a:r>
              <a:rPr sz="1600" spc="-229" dirty="0">
                <a:latin typeface="Bahnschrift"/>
                <a:cs typeface="Bahnschrift"/>
              </a:rPr>
              <a:t>υ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40" dirty="0">
                <a:latin typeface="Bahnschrift"/>
                <a:cs typeface="Bahnschrift"/>
              </a:rPr>
              <a:t>ά</a:t>
            </a:r>
            <a:endParaRPr sz="1600">
              <a:latin typeface="Bahnschrift"/>
              <a:cs typeface="Bahnschrift"/>
            </a:endParaRPr>
          </a:p>
          <a:p>
            <a:pPr marL="808355" marR="981710">
              <a:lnSpc>
                <a:spcPts val="1800"/>
              </a:lnSpc>
              <a:spcBef>
                <a:spcPts val="100"/>
              </a:spcBef>
            </a:pP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βουν</a:t>
            </a:r>
            <a:r>
              <a:rPr sz="1600" spc="-155" dirty="0">
                <a:latin typeface="Bahnschrift"/>
                <a:cs typeface="Bahnschrift"/>
              </a:rPr>
              <a:t>ά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160" dirty="0">
                <a:latin typeface="Bahnschrift"/>
                <a:cs typeface="Bahnschrift"/>
              </a:rPr>
              <a:t>σηκ</a:t>
            </a:r>
            <a:r>
              <a:rPr sz="1600" spc="-210" dirty="0">
                <a:latin typeface="Bahnschrift"/>
                <a:cs typeface="Bahnschrift"/>
              </a:rPr>
              <a:t>ώ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75" dirty="0">
                <a:latin typeface="Bahnschrift"/>
                <a:cs typeface="Bahnschrift"/>
              </a:rPr>
              <a:t>ουν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90" dirty="0">
                <a:latin typeface="Bahnschrift"/>
                <a:cs typeface="Bahnschrift"/>
              </a:rPr>
              <a:t>οι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90" dirty="0">
                <a:latin typeface="Bahnschrift"/>
                <a:cs typeface="Bahnschrift"/>
              </a:rPr>
              <a:t>οί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185" dirty="0">
                <a:latin typeface="Bahnschrift"/>
                <a:cs typeface="Bahnschrift"/>
              </a:rPr>
              <a:t>στο</a:t>
            </a:r>
            <a:r>
              <a:rPr sz="1600" spc="-165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80" dirty="0">
                <a:latin typeface="Bahnschrift"/>
                <a:cs typeface="Bahnschrift"/>
              </a:rPr>
              <a:t>ώ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80" dirty="0">
                <a:latin typeface="Bahnschrift"/>
                <a:cs typeface="Bahnschrift"/>
              </a:rPr>
              <a:t>ο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155" dirty="0">
                <a:latin typeface="Bahnschrift"/>
                <a:cs typeface="Bahnschrift"/>
              </a:rPr>
              <a:t>τους  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54" dirty="0">
                <a:latin typeface="Bahnschrift"/>
                <a:cs typeface="Bahnschrift"/>
              </a:rPr>
              <a:t>π</a:t>
            </a:r>
            <a:r>
              <a:rPr sz="1600" spc="-220" dirty="0">
                <a:latin typeface="Bahnschrift"/>
                <a:cs typeface="Bahnschrift"/>
              </a:rPr>
              <a:t>άν</a:t>
            </a:r>
            <a:r>
              <a:rPr sz="1600" spc="-245" dirty="0">
                <a:latin typeface="Bahnschrift"/>
                <a:cs typeface="Bahnschrift"/>
              </a:rPr>
              <a:t>ω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200" dirty="0">
                <a:latin typeface="Bahnschrift"/>
                <a:cs typeface="Bahnschrift"/>
              </a:rPr>
              <a:t>του</a:t>
            </a:r>
            <a:r>
              <a:rPr sz="1600" spc="-180" dirty="0">
                <a:latin typeface="Bahnschrift"/>
                <a:cs typeface="Bahnschrift"/>
              </a:rPr>
              <a:t>ς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30" dirty="0">
                <a:latin typeface="Bahnschrift"/>
                <a:cs typeface="Bahnschrift"/>
              </a:rPr>
              <a:t>ή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10" dirty="0">
                <a:latin typeface="Bahnschrift"/>
                <a:cs typeface="Bahnschrift"/>
              </a:rPr>
              <a:t>ί</a:t>
            </a:r>
            <a:r>
              <a:rPr sz="1600" spc="-125" dirty="0">
                <a:latin typeface="Bahnschrift"/>
                <a:cs typeface="Bahnschrift"/>
              </a:rPr>
              <a:t>ει</a:t>
            </a:r>
            <a:endParaRPr sz="1600">
              <a:latin typeface="Bahnschrift"/>
              <a:cs typeface="Bahnschrift"/>
            </a:endParaRPr>
          </a:p>
          <a:p>
            <a:pPr marL="808355">
              <a:lnSpc>
                <a:spcPts val="1700"/>
              </a:lnSpc>
            </a:pPr>
            <a:r>
              <a:rPr sz="1600" spc="-165" dirty="0">
                <a:latin typeface="Bahnschrift"/>
                <a:cs typeface="Bahnschrift"/>
              </a:rPr>
              <a:t>άκαυτη</a:t>
            </a:r>
            <a:r>
              <a:rPr sz="1600" spc="-105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βάτος.</a:t>
            </a:r>
            <a:endParaRPr sz="1600">
              <a:latin typeface="Bahnschrift"/>
              <a:cs typeface="Bahnschrift"/>
            </a:endParaRPr>
          </a:p>
          <a:p>
            <a:pPr marL="808355">
              <a:lnSpc>
                <a:spcPts val="1800"/>
              </a:lnSpc>
            </a:pPr>
            <a:r>
              <a:rPr sz="1600" spc="-85" dirty="0">
                <a:latin typeface="Bahnschrift"/>
                <a:cs typeface="Bahnschrift"/>
              </a:rPr>
              <a:t>Μνή</a:t>
            </a:r>
            <a:r>
              <a:rPr sz="1600" spc="-75" dirty="0">
                <a:latin typeface="Bahnschrift"/>
                <a:cs typeface="Bahnschrift"/>
              </a:rPr>
              <a:t>μ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το</a:t>
            </a:r>
            <a:r>
              <a:rPr sz="1600" spc="-185" dirty="0">
                <a:latin typeface="Bahnschrift"/>
                <a:cs typeface="Bahnschrift"/>
              </a:rPr>
              <a:t>υ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55" dirty="0">
                <a:latin typeface="Bahnschrift"/>
                <a:cs typeface="Bahnschrift"/>
              </a:rPr>
              <a:t>ού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55" dirty="0">
                <a:latin typeface="Bahnschrift"/>
                <a:cs typeface="Bahnschrift"/>
              </a:rPr>
              <a:t>ου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95" dirty="0">
                <a:latin typeface="Bahnschrift"/>
                <a:cs typeface="Bahnschrift"/>
              </a:rPr>
              <a:t>σ</a:t>
            </a:r>
            <a:r>
              <a:rPr sz="1600" spc="-150" dirty="0">
                <a:latin typeface="Bahnschrift"/>
                <a:cs typeface="Bahnschrift"/>
              </a:rPr>
              <a:t>ε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λέ</a:t>
            </a:r>
            <a:r>
              <a:rPr sz="1600" spc="-200" dirty="0">
                <a:latin typeface="Bahnschrift"/>
                <a:cs typeface="Bahnschrift"/>
              </a:rPr>
              <a:t>ν</a:t>
            </a:r>
            <a:r>
              <a:rPr sz="1600" spc="-155" dirty="0">
                <a:latin typeface="Bahnschrift"/>
                <a:cs typeface="Bahnschrift"/>
              </a:rPr>
              <a:t>ε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135" dirty="0">
                <a:latin typeface="Bahnschrift"/>
                <a:cs typeface="Bahnschrift"/>
              </a:rPr>
              <a:t>Π</a:t>
            </a:r>
            <a:r>
              <a:rPr sz="1600" spc="-110" dirty="0">
                <a:latin typeface="Bahnschrift"/>
                <a:cs typeface="Bahnschrift"/>
              </a:rPr>
              <a:t>ί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05" dirty="0">
                <a:latin typeface="Bahnschrift"/>
                <a:cs typeface="Bahnschrift"/>
              </a:rPr>
              <a:t>δ</a:t>
            </a:r>
            <a:r>
              <a:rPr sz="1600" spc="-80" dirty="0">
                <a:latin typeface="Bahnschrift"/>
                <a:cs typeface="Bahnschrift"/>
              </a:rPr>
              <a:t>ο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195" dirty="0">
                <a:latin typeface="Bahnschrift"/>
                <a:cs typeface="Bahnschrift"/>
              </a:rPr>
              <a:t>σ</a:t>
            </a:r>
            <a:r>
              <a:rPr sz="1600" spc="-150" dirty="0">
                <a:latin typeface="Bahnschrift"/>
                <a:cs typeface="Bahnschrift"/>
              </a:rPr>
              <a:t>ε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λέ</a:t>
            </a:r>
            <a:r>
              <a:rPr sz="1600" spc="-200" dirty="0">
                <a:latin typeface="Bahnschrift"/>
                <a:cs typeface="Bahnschrift"/>
              </a:rPr>
              <a:t>ν</a:t>
            </a:r>
            <a:r>
              <a:rPr sz="1600" spc="-155" dirty="0">
                <a:latin typeface="Bahnschrift"/>
                <a:cs typeface="Bahnschrift"/>
              </a:rPr>
              <a:t>ε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Άθ</a:t>
            </a:r>
            <a:r>
              <a:rPr sz="1600" spc="-165" dirty="0">
                <a:latin typeface="Bahnschrift"/>
                <a:cs typeface="Bahnschrift"/>
              </a:rPr>
              <a:t>ω</a:t>
            </a:r>
            <a:r>
              <a:rPr sz="1600" spc="-15" dirty="0">
                <a:latin typeface="Bahnschrift"/>
                <a:cs typeface="Bahnschrift"/>
              </a:rPr>
              <a:t>.</a:t>
            </a:r>
            <a:endParaRPr sz="1600">
              <a:latin typeface="Bahnschrift"/>
              <a:cs typeface="Bahnschrift"/>
            </a:endParaRPr>
          </a:p>
          <a:p>
            <a:pPr marL="808355">
              <a:lnSpc>
                <a:spcPts val="1800"/>
              </a:lnSpc>
            </a:pPr>
            <a:r>
              <a:rPr sz="1600" spc="-110" dirty="0">
                <a:latin typeface="Bahnschrift"/>
                <a:cs typeface="Bahnschrift"/>
              </a:rPr>
              <a:t>Ταράζεται</a:t>
            </a:r>
            <a:r>
              <a:rPr sz="1600" spc="-55" dirty="0">
                <a:latin typeface="Bahnschrift"/>
                <a:cs typeface="Bahnschrift"/>
              </a:rPr>
              <a:t> </a:t>
            </a:r>
            <a:r>
              <a:rPr sz="1600" spc="-80" dirty="0">
                <a:latin typeface="Bahnschrift"/>
                <a:cs typeface="Bahnschrift"/>
              </a:rPr>
              <a:t>ο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130" dirty="0">
                <a:latin typeface="Bahnschrift"/>
                <a:cs typeface="Bahnschrift"/>
              </a:rPr>
              <a:t>καιρός</a:t>
            </a:r>
            <a:endParaRPr sz="1600">
              <a:latin typeface="Bahnschrift"/>
              <a:cs typeface="Bahnschrift"/>
            </a:endParaRPr>
          </a:p>
          <a:p>
            <a:pPr marL="808355">
              <a:lnSpc>
                <a:spcPts val="1800"/>
              </a:lnSpc>
            </a:pP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260" dirty="0">
                <a:latin typeface="Bahnschrift"/>
                <a:cs typeface="Bahnschrift"/>
              </a:rPr>
              <a:t>π</a:t>
            </a:r>
            <a:r>
              <a:rPr sz="1600" spc="-70" dirty="0">
                <a:latin typeface="Bahnschrift"/>
                <a:cs typeface="Bahnschrift"/>
              </a:rPr>
              <a:t>'</a:t>
            </a:r>
            <a:r>
              <a:rPr sz="1600" dirty="0">
                <a:latin typeface="Bahnschrift"/>
                <a:cs typeface="Bahnschrift"/>
              </a:rPr>
              <a:t> </a:t>
            </a:r>
            <a:r>
              <a:rPr sz="1600" spc="-140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πόδ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-140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15" dirty="0">
                <a:latin typeface="Bahnschrift"/>
                <a:cs typeface="Bahnschrift"/>
              </a:rPr>
              <a:t>τ</a:t>
            </a:r>
            <a:r>
              <a:rPr sz="1600" spc="-130" dirty="0">
                <a:latin typeface="Bahnschrift"/>
                <a:cs typeface="Bahnschrift"/>
              </a:rPr>
              <a:t>ι</a:t>
            </a:r>
            <a:r>
              <a:rPr sz="1600" spc="-220" dirty="0">
                <a:latin typeface="Bahnschrift"/>
                <a:cs typeface="Bahnschrift"/>
              </a:rPr>
              <a:t>ς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50" dirty="0">
                <a:latin typeface="Bahnschrift"/>
                <a:cs typeface="Bahnschrift"/>
              </a:rPr>
              <a:t>έρες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10" dirty="0">
                <a:latin typeface="Bahnschrift"/>
                <a:cs typeface="Bahnschrift"/>
              </a:rPr>
              <a:t>ρε</a:t>
            </a:r>
            <a:r>
              <a:rPr sz="1600" spc="-125" dirty="0">
                <a:latin typeface="Bahnschrift"/>
                <a:cs typeface="Bahnschrift"/>
              </a:rPr>
              <a:t>μ</a:t>
            </a:r>
            <a:r>
              <a:rPr sz="1600" spc="-175" dirty="0">
                <a:latin typeface="Bahnschrift"/>
                <a:cs typeface="Bahnschrift"/>
              </a:rPr>
              <a:t>ά</a:t>
            </a:r>
            <a:r>
              <a:rPr sz="1600" spc="-200" dirty="0">
                <a:latin typeface="Bahnschrift"/>
                <a:cs typeface="Bahnschrift"/>
              </a:rPr>
              <a:t>ζ</a:t>
            </a:r>
            <a:r>
              <a:rPr sz="1600" spc="-125" dirty="0">
                <a:latin typeface="Bahnschrift"/>
                <a:cs typeface="Bahnschrift"/>
              </a:rPr>
              <a:t>ει</a:t>
            </a:r>
            <a:endParaRPr sz="1600">
              <a:latin typeface="Bahnschrift"/>
              <a:cs typeface="Bahnschrift"/>
            </a:endParaRPr>
          </a:p>
          <a:p>
            <a:pPr marL="808355" marR="630555">
              <a:lnSpc>
                <a:spcPts val="1800"/>
              </a:lnSpc>
              <a:spcBef>
                <a:spcPts val="100"/>
              </a:spcBef>
            </a:pP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05" dirty="0">
                <a:latin typeface="Bahnschrift"/>
                <a:cs typeface="Bahnschrift"/>
              </a:rPr>
              <a:t>δ</a:t>
            </a:r>
            <a:r>
              <a:rPr sz="1600" spc="-155" dirty="0">
                <a:latin typeface="Bahnschrift"/>
                <a:cs typeface="Bahnschrift"/>
              </a:rPr>
              <a:t>ε</a:t>
            </a:r>
            <a:r>
              <a:rPr sz="1600" spc="-105" dirty="0">
                <a:latin typeface="Bahnschrift"/>
                <a:cs typeface="Bahnschrift"/>
              </a:rPr>
              <a:t>ι</a:t>
            </a:r>
            <a:r>
              <a:rPr sz="1600" spc="-150" dirty="0">
                <a:latin typeface="Bahnschrift"/>
                <a:cs typeface="Bahnschrift"/>
              </a:rPr>
              <a:t>ά</a:t>
            </a:r>
            <a:r>
              <a:rPr sz="1600" spc="-200" dirty="0">
                <a:latin typeface="Bahnschrift"/>
                <a:cs typeface="Bahnschrift"/>
              </a:rPr>
              <a:t>ζ</a:t>
            </a:r>
            <a:r>
              <a:rPr sz="1600" spc="-150" dirty="0">
                <a:latin typeface="Bahnschrift"/>
                <a:cs typeface="Bahnschrift"/>
              </a:rPr>
              <a:t>ον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204" dirty="0">
                <a:latin typeface="Bahnschrift"/>
                <a:cs typeface="Bahnschrift"/>
              </a:rPr>
              <a:t>α</a:t>
            </a:r>
            <a:r>
              <a:rPr sz="1600" spc="-220" dirty="0">
                <a:latin typeface="Bahnschrift"/>
                <a:cs typeface="Bahnschrift"/>
              </a:rPr>
              <a:t>ς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90" dirty="0">
                <a:latin typeface="Bahnschrift"/>
                <a:cs typeface="Bahnschrift"/>
              </a:rPr>
              <a:t>μ</a:t>
            </a:r>
            <a:r>
              <a:rPr sz="1600" spc="-155" dirty="0">
                <a:latin typeface="Bahnschrift"/>
                <a:cs typeface="Bahnschrift"/>
              </a:rPr>
              <a:t>ε</a:t>
            </a:r>
            <a:r>
              <a:rPr sz="1600" spc="114" dirty="0">
                <a:latin typeface="Bahnschrift"/>
                <a:cs typeface="Bahnschrift"/>
              </a:rPr>
              <a:t> </a:t>
            </a:r>
            <a:r>
              <a:rPr sz="1600" spc="-254" dirty="0">
                <a:latin typeface="Bahnschrift"/>
                <a:cs typeface="Bahnschrift"/>
              </a:rPr>
              <a:t>π</a:t>
            </a:r>
            <a:r>
              <a:rPr sz="1600" spc="-220" dirty="0">
                <a:latin typeface="Bahnschrift"/>
                <a:cs typeface="Bahnschrift"/>
              </a:rPr>
              <a:t>ά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204" dirty="0">
                <a:latin typeface="Bahnschrift"/>
                <a:cs typeface="Bahnschrift"/>
              </a:rPr>
              <a:t>α</a:t>
            </a:r>
            <a:r>
              <a:rPr sz="1600" spc="-165" dirty="0">
                <a:latin typeface="Bahnschrift"/>
                <a:cs typeface="Bahnschrift"/>
              </a:rPr>
              <a:t>γ</a:t>
            </a:r>
            <a:r>
              <a:rPr sz="1600" spc="-80" dirty="0">
                <a:latin typeface="Bahnschrift"/>
                <a:cs typeface="Bahnschrift"/>
              </a:rPr>
              <a:t>ο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60" dirty="0">
                <a:latin typeface="Bahnschrift"/>
                <a:cs typeface="Bahnschrift"/>
              </a:rPr>
              <a:t>οστά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200" dirty="0">
                <a:latin typeface="Bahnschrift"/>
                <a:cs typeface="Bahnschrift"/>
              </a:rPr>
              <a:t>τ</a:t>
            </a:r>
            <a:r>
              <a:rPr sz="1600" spc="-285" dirty="0">
                <a:latin typeface="Bahnschrift"/>
                <a:cs typeface="Bahnschrift"/>
              </a:rPr>
              <a:t>ω</a:t>
            </a:r>
            <a:r>
              <a:rPr sz="1600" spc="-210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204" dirty="0">
                <a:latin typeface="Bahnschrift"/>
                <a:cs typeface="Bahnschrift"/>
              </a:rPr>
              <a:t>α</a:t>
            </a:r>
            <a:r>
              <a:rPr sz="1600" spc="-285" dirty="0">
                <a:latin typeface="Bahnschrift"/>
                <a:cs typeface="Bahnschrift"/>
              </a:rPr>
              <a:t>π</a:t>
            </a:r>
            <a:r>
              <a:rPr sz="1600" spc="-220" dirty="0">
                <a:latin typeface="Bahnschrift"/>
                <a:cs typeface="Bahnschrift"/>
              </a:rPr>
              <a:t>ε</a:t>
            </a:r>
            <a:r>
              <a:rPr sz="1600" spc="-110" dirty="0">
                <a:latin typeface="Bahnschrift"/>
                <a:cs typeface="Bahnschrift"/>
              </a:rPr>
              <a:t>ι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254" dirty="0">
                <a:latin typeface="Bahnschrift"/>
                <a:cs typeface="Bahnschrift"/>
              </a:rPr>
              <a:t>ω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75" dirty="0">
                <a:latin typeface="Bahnschrift"/>
                <a:cs typeface="Bahnschrift"/>
              </a:rPr>
              <a:t>έ</a:t>
            </a:r>
            <a:r>
              <a:rPr sz="1600" spc="-200" dirty="0">
                <a:latin typeface="Bahnschrift"/>
                <a:cs typeface="Bahnschrift"/>
              </a:rPr>
              <a:t>ν</a:t>
            </a:r>
            <a:r>
              <a:rPr sz="1600" spc="-254" dirty="0">
                <a:latin typeface="Bahnschrift"/>
                <a:cs typeface="Bahnschrift"/>
              </a:rPr>
              <a:t>ω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0" dirty="0">
                <a:latin typeface="Bahnschrift"/>
                <a:cs typeface="Bahnschrift"/>
              </a:rPr>
              <a:t>.  </a:t>
            </a:r>
            <a:r>
              <a:rPr sz="1600" spc="-25" dirty="0">
                <a:latin typeface="Bahnschrift"/>
                <a:cs typeface="Bahnschrift"/>
              </a:rPr>
              <a:t>Πο</a:t>
            </a:r>
            <a:r>
              <a:rPr sz="1600" spc="-20" dirty="0">
                <a:latin typeface="Bahnschrift"/>
                <a:cs typeface="Bahnschrift"/>
              </a:rPr>
              <a:t>ι</a:t>
            </a:r>
            <a:r>
              <a:rPr sz="1600" spc="-114" dirty="0">
                <a:latin typeface="Bahnschrift"/>
                <a:cs typeface="Bahnschrift"/>
              </a:rPr>
              <a:t>ο</a:t>
            </a:r>
            <a:r>
              <a:rPr sz="1600" spc="-75" dirty="0">
                <a:latin typeface="Bahnschrift"/>
                <a:cs typeface="Bahnschrift"/>
              </a:rPr>
              <a:t>ι</a:t>
            </a:r>
            <a:r>
              <a:rPr sz="1600" spc="-15" dirty="0">
                <a:latin typeface="Bahnschrift"/>
                <a:cs typeface="Bahnschrift"/>
              </a:rPr>
              <a:t>,</a:t>
            </a:r>
            <a:r>
              <a:rPr sz="1600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 </a:t>
            </a:r>
            <a:r>
              <a:rPr sz="1600" spc="-285" dirty="0">
                <a:latin typeface="Bahnschrift"/>
                <a:cs typeface="Bahnschrift"/>
              </a:rPr>
              <a:t>πώ</a:t>
            </a:r>
            <a:r>
              <a:rPr sz="1600" spc="-114" dirty="0">
                <a:latin typeface="Bahnschrift"/>
                <a:cs typeface="Bahnschrift"/>
              </a:rPr>
              <a:t>ς,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225" dirty="0">
                <a:latin typeface="Bahnschrift"/>
                <a:cs typeface="Bahnschrift"/>
              </a:rPr>
              <a:t>πό</a:t>
            </a:r>
            <a:r>
              <a:rPr sz="1600" spc="-215" dirty="0">
                <a:latin typeface="Bahnschrift"/>
                <a:cs typeface="Bahnschrift"/>
              </a:rPr>
              <a:t>τ</a:t>
            </a:r>
            <a:r>
              <a:rPr sz="1600" spc="-155" dirty="0">
                <a:latin typeface="Bahnschrift"/>
                <a:cs typeface="Bahnschrift"/>
              </a:rPr>
              <a:t>ε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85" dirty="0">
                <a:latin typeface="Bahnschrift"/>
                <a:cs typeface="Bahnschrift"/>
              </a:rPr>
              <a:t>α</a:t>
            </a:r>
            <a:r>
              <a:rPr sz="1600" spc="-180" dirty="0">
                <a:latin typeface="Bahnschrift"/>
                <a:cs typeface="Bahnschrift"/>
              </a:rPr>
              <a:t>ν</a:t>
            </a:r>
            <a:r>
              <a:rPr sz="1600" spc="-120" dirty="0">
                <a:latin typeface="Bahnschrift"/>
                <a:cs typeface="Bahnschrift"/>
              </a:rPr>
              <a:t>έβηκ</a:t>
            </a:r>
            <a:r>
              <a:rPr sz="1600" spc="-140" dirty="0">
                <a:latin typeface="Bahnschrift"/>
                <a:cs typeface="Bahnschrift"/>
              </a:rPr>
              <a:t>α</a:t>
            </a:r>
            <a:r>
              <a:rPr sz="1600" spc="-210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τη</a:t>
            </a:r>
            <a:r>
              <a:rPr sz="1600" spc="-175" dirty="0">
                <a:latin typeface="Bahnschrift"/>
                <a:cs typeface="Bahnschrift"/>
              </a:rPr>
              <a:t>ν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ά</a:t>
            </a:r>
            <a:r>
              <a:rPr sz="1600" spc="-165" dirty="0">
                <a:latin typeface="Bahnschrift"/>
                <a:cs typeface="Bahnschrift"/>
              </a:rPr>
              <a:t>βυ</a:t>
            </a:r>
            <a:r>
              <a:rPr sz="1600" spc="-175" dirty="0">
                <a:latin typeface="Bahnschrift"/>
                <a:cs typeface="Bahnschrift"/>
              </a:rPr>
              <a:t>σ</a:t>
            </a:r>
            <a:r>
              <a:rPr sz="1600" spc="-145" dirty="0">
                <a:latin typeface="Bahnschrift"/>
                <a:cs typeface="Bahnschrift"/>
              </a:rPr>
              <a:t>σ</a:t>
            </a:r>
            <a:r>
              <a:rPr sz="1600" spc="-155" dirty="0">
                <a:latin typeface="Bahnschrift"/>
                <a:cs typeface="Bahnschrift"/>
              </a:rPr>
              <a:t>ο</a:t>
            </a:r>
            <a:r>
              <a:rPr sz="1600" spc="-15" dirty="0">
                <a:latin typeface="Bahnschrift"/>
                <a:cs typeface="Bahnschrift"/>
              </a:rPr>
              <a:t>;</a:t>
            </a:r>
            <a:endParaRPr sz="1600">
              <a:latin typeface="Bahnschrift"/>
              <a:cs typeface="Bahnschrift"/>
            </a:endParaRPr>
          </a:p>
          <a:p>
            <a:pPr marL="808355">
              <a:lnSpc>
                <a:spcPts val="1700"/>
              </a:lnSpc>
            </a:pPr>
            <a:r>
              <a:rPr sz="1600" spc="-25" dirty="0">
                <a:latin typeface="Bahnschrift"/>
                <a:cs typeface="Bahnschrift"/>
              </a:rPr>
              <a:t>Πο</a:t>
            </a:r>
            <a:r>
              <a:rPr sz="1600" spc="-20" dirty="0">
                <a:latin typeface="Bahnschrift"/>
                <a:cs typeface="Bahnschrift"/>
              </a:rPr>
              <a:t>ι</a:t>
            </a:r>
            <a:r>
              <a:rPr sz="1600" spc="-160" dirty="0">
                <a:latin typeface="Bahnschrift"/>
                <a:cs typeface="Bahnschrift"/>
              </a:rPr>
              <a:t>ες</a:t>
            </a:r>
            <a:r>
              <a:rPr sz="1600" spc="-75" dirty="0">
                <a:latin typeface="Bahnschrift"/>
                <a:cs typeface="Bahnschrift"/>
              </a:rPr>
              <a:t>,</a:t>
            </a:r>
            <a:r>
              <a:rPr sz="1600" spc="135" dirty="0">
                <a:latin typeface="Bahnschrift"/>
                <a:cs typeface="Bahnschrift"/>
              </a:rPr>
              <a:t> </a:t>
            </a:r>
            <a:r>
              <a:rPr sz="1600" spc="-345" dirty="0">
                <a:latin typeface="Bahnschrift"/>
                <a:cs typeface="Bahnschrift"/>
              </a:rPr>
              <a:t>π</a:t>
            </a:r>
            <a:r>
              <a:rPr sz="1600" spc="-114" dirty="0">
                <a:latin typeface="Bahnschrift"/>
                <a:cs typeface="Bahnschrift"/>
              </a:rPr>
              <a:t>ο</a:t>
            </a:r>
            <a:r>
              <a:rPr sz="1600" spc="-75" dirty="0">
                <a:latin typeface="Bahnschrift"/>
                <a:cs typeface="Bahnschrift"/>
              </a:rPr>
              <a:t>ι</a:t>
            </a:r>
            <a:r>
              <a:rPr sz="1600" spc="-254" dirty="0">
                <a:latin typeface="Bahnschrift"/>
                <a:cs typeface="Bahnschrift"/>
              </a:rPr>
              <a:t>ω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5" dirty="0">
                <a:latin typeface="Bahnschrift"/>
                <a:cs typeface="Bahnschrift"/>
              </a:rPr>
              <a:t>,</a:t>
            </a:r>
            <a:r>
              <a:rPr sz="1600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 </a:t>
            </a:r>
            <a:r>
              <a:rPr sz="1600" spc="-215" dirty="0">
                <a:latin typeface="Bahnschrift"/>
                <a:cs typeface="Bahnschrift"/>
              </a:rPr>
              <a:t>πόσω</a:t>
            </a:r>
            <a:r>
              <a:rPr sz="1600" spc="-210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90" dirty="0">
                <a:latin typeface="Bahnschrift"/>
                <a:cs typeface="Bahnschrift"/>
              </a:rPr>
              <a:t>οι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160" dirty="0">
                <a:latin typeface="Bahnschrift"/>
                <a:cs typeface="Bahnschrift"/>
              </a:rPr>
              <a:t>στρ</a:t>
            </a:r>
            <a:r>
              <a:rPr sz="1600" spc="-175" dirty="0">
                <a:latin typeface="Bahnschrift"/>
                <a:cs typeface="Bahnschrift"/>
              </a:rPr>
              <a:t>α</a:t>
            </a:r>
            <a:r>
              <a:rPr sz="1600" spc="-215" dirty="0">
                <a:latin typeface="Bahnschrift"/>
                <a:cs typeface="Bahnschrift"/>
              </a:rPr>
              <a:t>τ</a:t>
            </a:r>
            <a:r>
              <a:rPr sz="1600" spc="-130" dirty="0">
                <a:latin typeface="Bahnschrift"/>
                <a:cs typeface="Bahnschrift"/>
              </a:rPr>
              <a:t>ιές;</a:t>
            </a:r>
            <a:endParaRPr sz="1600">
              <a:latin typeface="Bahnschrift"/>
              <a:cs typeface="Bahnschrift"/>
            </a:endParaRPr>
          </a:p>
          <a:p>
            <a:pPr marL="808355" marR="787400">
              <a:lnSpc>
                <a:spcPts val="1800"/>
              </a:lnSpc>
              <a:spcBef>
                <a:spcPts val="100"/>
              </a:spcBef>
            </a:pPr>
            <a:r>
              <a:rPr sz="1600" spc="105" dirty="0">
                <a:latin typeface="Bahnschrift"/>
                <a:cs typeface="Bahnschrift"/>
              </a:rPr>
              <a:t>Τ'</a:t>
            </a:r>
            <a:r>
              <a:rPr sz="1600" spc="135" dirty="0">
                <a:latin typeface="Bahnschrift"/>
                <a:cs typeface="Bahnschrift"/>
              </a:rPr>
              <a:t> </a:t>
            </a:r>
            <a:r>
              <a:rPr sz="1600" spc="-155" dirty="0">
                <a:latin typeface="Bahnschrift"/>
                <a:cs typeface="Bahnschrift"/>
              </a:rPr>
              <a:t>ουρανού</a:t>
            </a:r>
            <a:r>
              <a:rPr sz="1600" spc="-125" dirty="0">
                <a:latin typeface="Bahnschrift"/>
                <a:cs typeface="Bahnschrift"/>
              </a:rPr>
              <a:t> </a:t>
            </a:r>
            <a:r>
              <a:rPr sz="1600" spc="-160" dirty="0">
                <a:latin typeface="Bahnschrift"/>
                <a:cs typeface="Bahnschrift"/>
              </a:rPr>
              <a:t>το</a:t>
            </a:r>
            <a:r>
              <a:rPr sz="1600" spc="-95" dirty="0">
                <a:latin typeface="Bahnschrift"/>
                <a:cs typeface="Bahnschrift"/>
              </a:rPr>
              <a:t> </a:t>
            </a:r>
            <a:r>
              <a:rPr sz="1600" spc="-195" dirty="0">
                <a:latin typeface="Bahnschrift"/>
                <a:cs typeface="Bahnschrift"/>
              </a:rPr>
              <a:t>πρόσωπο</a:t>
            </a:r>
            <a:r>
              <a:rPr sz="1600" spc="-120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γυρίζει</a:t>
            </a:r>
            <a:r>
              <a:rPr sz="1600" spc="-125" dirty="0">
                <a:latin typeface="Bahnschrift"/>
                <a:cs typeface="Bahnschrift"/>
              </a:rPr>
              <a:t> </a:t>
            </a:r>
            <a:r>
              <a:rPr sz="1600" spc="-114" dirty="0">
                <a:latin typeface="Bahnschrift"/>
                <a:cs typeface="Bahnschrift"/>
              </a:rPr>
              <a:t>κι</a:t>
            </a:r>
            <a:r>
              <a:rPr sz="1600" spc="-30" dirty="0">
                <a:latin typeface="Bahnschrift"/>
                <a:cs typeface="Bahnschrift"/>
              </a:rPr>
              <a:t> </a:t>
            </a:r>
            <a:r>
              <a:rPr sz="1600" spc="-90" dirty="0">
                <a:latin typeface="Bahnschrift"/>
                <a:cs typeface="Bahnschrift"/>
              </a:rPr>
              <a:t>οι</a:t>
            </a:r>
            <a:r>
              <a:rPr sz="1600" spc="-60" dirty="0">
                <a:latin typeface="Bahnschrift"/>
                <a:cs typeface="Bahnschrift"/>
              </a:rPr>
              <a:t> </a:t>
            </a:r>
            <a:r>
              <a:rPr sz="1600" spc="-114" dirty="0">
                <a:latin typeface="Bahnschrift"/>
                <a:cs typeface="Bahnschrift"/>
              </a:rPr>
              <a:t>εχθροί</a:t>
            </a:r>
            <a:r>
              <a:rPr sz="1600" spc="-35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μου </a:t>
            </a:r>
            <a:r>
              <a:rPr sz="1600" spc="-260" dirty="0">
                <a:latin typeface="Bahnschrift"/>
                <a:cs typeface="Bahnschrift"/>
              </a:rPr>
              <a:t> </a:t>
            </a:r>
            <a:r>
              <a:rPr sz="1600" spc="-210" dirty="0">
                <a:latin typeface="Bahnschrift"/>
                <a:cs typeface="Bahnschrift"/>
              </a:rPr>
              <a:t>έφυ</a:t>
            </a:r>
            <a:r>
              <a:rPr sz="1600" spc="-190" dirty="0">
                <a:latin typeface="Bahnschrift"/>
                <a:cs typeface="Bahnschrift"/>
              </a:rPr>
              <a:t>γ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210" dirty="0">
                <a:latin typeface="Bahnschrift"/>
                <a:cs typeface="Bahnschrift"/>
              </a:rPr>
              <a:t>ν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20" dirty="0">
                <a:latin typeface="Bahnschrift"/>
                <a:cs typeface="Bahnschrift"/>
              </a:rPr>
              <a:t>ρ</a:t>
            </a:r>
            <a:r>
              <a:rPr sz="1600" spc="-75" dirty="0">
                <a:latin typeface="Bahnschrift"/>
                <a:cs typeface="Bahnschrift"/>
              </a:rPr>
              <a:t>ι</a:t>
            </a:r>
            <a:r>
              <a:rPr sz="1600" spc="-150" dirty="0">
                <a:latin typeface="Bahnschrift"/>
                <a:cs typeface="Bahnschrift"/>
              </a:rPr>
              <a:t>ά</a:t>
            </a:r>
            <a:r>
              <a:rPr sz="1600" spc="-15" dirty="0">
                <a:latin typeface="Bahnschrift"/>
                <a:cs typeface="Bahnschrift"/>
              </a:rPr>
              <a:t>.</a:t>
            </a:r>
            <a:endParaRPr sz="1600">
              <a:latin typeface="Bahnschrift"/>
              <a:cs typeface="Bahnschrift"/>
            </a:endParaRPr>
          </a:p>
          <a:p>
            <a:pPr marL="808355" marR="425450">
              <a:lnSpc>
                <a:spcPts val="1800"/>
              </a:lnSpc>
              <a:spcBef>
                <a:spcPts val="5"/>
              </a:spcBef>
            </a:pPr>
            <a:r>
              <a:rPr sz="1600" spc="-85" dirty="0">
                <a:latin typeface="Bahnschrift"/>
                <a:cs typeface="Bahnschrift"/>
              </a:rPr>
              <a:t>Μνή</a:t>
            </a:r>
            <a:r>
              <a:rPr sz="1600" spc="-75" dirty="0">
                <a:latin typeface="Bahnschrift"/>
                <a:cs typeface="Bahnschrift"/>
              </a:rPr>
              <a:t>μ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το</a:t>
            </a:r>
            <a:r>
              <a:rPr sz="1600" spc="-185" dirty="0">
                <a:latin typeface="Bahnschrift"/>
                <a:cs typeface="Bahnschrift"/>
              </a:rPr>
              <a:t>υ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55" dirty="0">
                <a:latin typeface="Bahnschrift"/>
                <a:cs typeface="Bahnschrift"/>
              </a:rPr>
              <a:t>ού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55" dirty="0">
                <a:latin typeface="Bahnschrift"/>
                <a:cs typeface="Bahnschrift"/>
              </a:rPr>
              <a:t>ου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95" dirty="0">
                <a:latin typeface="Bahnschrift"/>
                <a:cs typeface="Bahnschrift"/>
              </a:rPr>
              <a:t>σ</a:t>
            </a:r>
            <a:r>
              <a:rPr sz="1600" spc="-150" dirty="0">
                <a:latin typeface="Bahnschrift"/>
                <a:cs typeface="Bahnschrift"/>
              </a:rPr>
              <a:t>ε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λέ</a:t>
            </a:r>
            <a:r>
              <a:rPr sz="1600" spc="-200" dirty="0">
                <a:latin typeface="Bahnschrift"/>
                <a:cs typeface="Bahnschrift"/>
              </a:rPr>
              <a:t>ν</a:t>
            </a:r>
            <a:r>
              <a:rPr sz="1600" spc="-155" dirty="0">
                <a:latin typeface="Bahnschrift"/>
                <a:cs typeface="Bahnschrift"/>
              </a:rPr>
              <a:t>ε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135" dirty="0">
                <a:latin typeface="Bahnschrift"/>
                <a:cs typeface="Bahnschrift"/>
              </a:rPr>
              <a:t>Π</a:t>
            </a:r>
            <a:r>
              <a:rPr sz="1600" spc="-110" dirty="0">
                <a:latin typeface="Bahnschrift"/>
                <a:cs typeface="Bahnschrift"/>
              </a:rPr>
              <a:t>ί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05" dirty="0">
                <a:latin typeface="Bahnschrift"/>
                <a:cs typeface="Bahnschrift"/>
              </a:rPr>
              <a:t>δ</a:t>
            </a:r>
            <a:r>
              <a:rPr sz="1600" spc="-80" dirty="0">
                <a:latin typeface="Bahnschrift"/>
                <a:cs typeface="Bahnschrift"/>
              </a:rPr>
              <a:t>ο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195" dirty="0">
                <a:latin typeface="Bahnschrift"/>
                <a:cs typeface="Bahnschrift"/>
              </a:rPr>
              <a:t>σ</a:t>
            </a:r>
            <a:r>
              <a:rPr sz="1600" spc="-150" dirty="0">
                <a:latin typeface="Bahnschrift"/>
                <a:cs typeface="Bahnschrift"/>
              </a:rPr>
              <a:t>ε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λέ</a:t>
            </a:r>
            <a:r>
              <a:rPr sz="1600" spc="-200" dirty="0">
                <a:latin typeface="Bahnschrift"/>
                <a:cs typeface="Bahnschrift"/>
              </a:rPr>
              <a:t>ν</a:t>
            </a:r>
            <a:r>
              <a:rPr sz="1600" spc="-155" dirty="0">
                <a:latin typeface="Bahnschrift"/>
                <a:cs typeface="Bahnschrift"/>
              </a:rPr>
              <a:t>ε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Άθ</a:t>
            </a:r>
            <a:r>
              <a:rPr sz="1600" spc="-165" dirty="0">
                <a:latin typeface="Bahnschrift"/>
                <a:cs typeface="Bahnschrift"/>
              </a:rPr>
              <a:t>ω</a:t>
            </a:r>
            <a:r>
              <a:rPr sz="1600" spc="-10" dirty="0">
                <a:latin typeface="Bahnschrift"/>
                <a:cs typeface="Bahnschrift"/>
              </a:rPr>
              <a:t>.  </a:t>
            </a:r>
            <a:r>
              <a:rPr sz="1600" spc="-110" dirty="0">
                <a:latin typeface="Bahnschrift"/>
                <a:cs typeface="Bahnschrift"/>
              </a:rPr>
              <a:t>Εσύ</a:t>
            </a:r>
            <a:r>
              <a:rPr sz="1600" spc="-50" dirty="0">
                <a:latin typeface="Bahnschrift"/>
                <a:cs typeface="Bahnschrift"/>
              </a:rPr>
              <a:t> </a:t>
            </a:r>
            <a:r>
              <a:rPr sz="1600" spc="-125" dirty="0">
                <a:latin typeface="Bahnschrift"/>
                <a:cs typeface="Bahnschrift"/>
              </a:rPr>
              <a:t>μόνη</a:t>
            </a:r>
            <a:r>
              <a:rPr sz="1600" spc="-15" dirty="0">
                <a:latin typeface="Bahnschrift"/>
                <a:cs typeface="Bahnschrift"/>
              </a:rPr>
              <a:t> </a:t>
            </a:r>
            <a:r>
              <a:rPr sz="1600" spc="-160" dirty="0">
                <a:latin typeface="Bahnschrift"/>
                <a:cs typeface="Bahnschrift"/>
              </a:rPr>
              <a:t>απ'</a:t>
            </a:r>
            <a:r>
              <a:rPr sz="1600" spc="-110" dirty="0">
                <a:latin typeface="Bahnschrift"/>
                <a:cs typeface="Bahnschrift"/>
              </a:rPr>
              <a:t> </a:t>
            </a:r>
            <a:r>
              <a:rPr sz="1600" spc="-170" dirty="0">
                <a:latin typeface="Bahnschrift"/>
                <a:cs typeface="Bahnschrift"/>
              </a:rPr>
              <a:t>τη</a:t>
            </a:r>
            <a:r>
              <a:rPr sz="1600" spc="-95" dirty="0">
                <a:latin typeface="Bahnschrift"/>
                <a:cs typeface="Bahnschrift"/>
              </a:rPr>
              <a:t> </a:t>
            </a:r>
            <a:r>
              <a:rPr sz="1600" spc="-185" dirty="0">
                <a:latin typeface="Bahnschrift"/>
                <a:cs typeface="Bahnschrift"/>
              </a:rPr>
              <a:t>φτέρνα</a:t>
            </a:r>
            <a:r>
              <a:rPr sz="1600" spc="-14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τον</a:t>
            </a:r>
            <a:r>
              <a:rPr sz="1600" spc="-95" dirty="0">
                <a:latin typeface="Bahnschrift"/>
                <a:cs typeface="Bahnschrift"/>
              </a:rPr>
              <a:t> </a:t>
            </a:r>
            <a:r>
              <a:rPr sz="1600" spc="-165" dirty="0">
                <a:latin typeface="Bahnschrift"/>
                <a:cs typeface="Bahnschrift"/>
              </a:rPr>
              <a:t>άντρα</a:t>
            </a:r>
            <a:r>
              <a:rPr sz="1600" spc="-90" dirty="0">
                <a:latin typeface="Bahnschrift"/>
                <a:cs typeface="Bahnschrift"/>
              </a:rPr>
              <a:t> </a:t>
            </a:r>
            <a:r>
              <a:rPr sz="1600" spc="-170" dirty="0">
                <a:latin typeface="Bahnschrift"/>
                <a:cs typeface="Bahnschrift"/>
              </a:rPr>
              <a:t>γνωρίζεις</a:t>
            </a:r>
            <a:endParaRPr sz="1600">
              <a:latin typeface="Bahnschrift"/>
              <a:cs typeface="Bahnschrift"/>
            </a:endParaRPr>
          </a:p>
          <a:p>
            <a:pPr marL="808355" marR="1374775">
              <a:lnSpc>
                <a:spcPts val="1800"/>
              </a:lnSpc>
            </a:pPr>
            <a:r>
              <a:rPr sz="1600" spc="-114" dirty="0">
                <a:latin typeface="Bahnschrift"/>
                <a:cs typeface="Bahnschrift"/>
              </a:rPr>
              <a:t>Εσ</a:t>
            </a:r>
            <a:r>
              <a:rPr sz="1600" spc="-100" dirty="0">
                <a:latin typeface="Bahnschrift"/>
                <a:cs typeface="Bahnschrift"/>
              </a:rPr>
              <a:t>ύ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50" dirty="0">
                <a:latin typeface="Bahnschrift"/>
                <a:cs typeface="Bahnschrift"/>
              </a:rPr>
              <a:t>όν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260" dirty="0">
                <a:latin typeface="Bahnschrift"/>
                <a:cs typeface="Bahnschrift"/>
              </a:rPr>
              <a:t>π</a:t>
            </a:r>
            <a:r>
              <a:rPr sz="1600" spc="-70" dirty="0">
                <a:latin typeface="Bahnschrift"/>
                <a:cs typeface="Bahnschrift"/>
              </a:rPr>
              <a:t>'</a:t>
            </a:r>
            <a:r>
              <a:rPr sz="1600" spc="114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τη</a:t>
            </a:r>
            <a:r>
              <a:rPr sz="1600" spc="-175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05" dirty="0">
                <a:latin typeface="Bahnschrift"/>
                <a:cs typeface="Bahnschrift"/>
              </a:rPr>
              <a:t>κ</a:t>
            </a:r>
            <a:r>
              <a:rPr sz="1600" spc="-135" dirty="0">
                <a:latin typeface="Bahnschrift"/>
                <a:cs typeface="Bahnschrift"/>
              </a:rPr>
              <a:t>ό</a:t>
            </a:r>
            <a:r>
              <a:rPr sz="1600" spc="-325" dirty="0">
                <a:latin typeface="Bahnschrift"/>
                <a:cs typeface="Bahnschrift"/>
              </a:rPr>
              <a:t>ψ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95" dirty="0">
                <a:latin typeface="Bahnschrift"/>
                <a:cs typeface="Bahnschrift"/>
              </a:rPr>
              <a:t>τη</a:t>
            </a:r>
            <a:r>
              <a:rPr sz="1600" spc="-175" dirty="0">
                <a:latin typeface="Bahnschrift"/>
                <a:cs typeface="Bahnschrift"/>
              </a:rPr>
              <a:t>ς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πέτρ</a:t>
            </a:r>
            <a:r>
              <a:rPr sz="1600" spc="-200" dirty="0">
                <a:latin typeface="Bahnschrift"/>
                <a:cs typeface="Bahnschrift"/>
              </a:rPr>
              <a:t>α</a:t>
            </a:r>
            <a:r>
              <a:rPr sz="1600" spc="-220" dirty="0">
                <a:latin typeface="Bahnschrift"/>
                <a:cs typeface="Bahnschrift"/>
              </a:rPr>
              <a:t>ς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10" dirty="0">
                <a:latin typeface="Bahnschrift"/>
                <a:cs typeface="Bahnschrift"/>
              </a:rPr>
              <a:t>ι</a:t>
            </a:r>
            <a:r>
              <a:rPr sz="1600" spc="-175" dirty="0">
                <a:latin typeface="Bahnschrift"/>
                <a:cs typeface="Bahnschrift"/>
              </a:rPr>
              <a:t>λ</a:t>
            </a:r>
            <a:r>
              <a:rPr sz="1600" spc="-150" dirty="0">
                <a:latin typeface="Bahnschrift"/>
                <a:cs typeface="Bahnschrift"/>
              </a:rPr>
              <a:t>ά</a:t>
            </a:r>
            <a:r>
              <a:rPr sz="1600" spc="-125" dirty="0">
                <a:latin typeface="Bahnschrift"/>
                <a:cs typeface="Bahnschrift"/>
              </a:rPr>
              <a:t>ς  </a:t>
            </a:r>
            <a:r>
              <a:rPr sz="1600" spc="-114" dirty="0">
                <a:latin typeface="Bahnschrift"/>
                <a:cs typeface="Bahnschrift"/>
              </a:rPr>
              <a:t>Εσ</a:t>
            </a:r>
            <a:r>
              <a:rPr sz="1600" spc="-100" dirty="0">
                <a:latin typeface="Bahnschrift"/>
                <a:cs typeface="Bahnschrift"/>
              </a:rPr>
              <a:t>ύ</a:t>
            </a:r>
            <a:r>
              <a:rPr sz="1600" spc="135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τη</a:t>
            </a:r>
            <a:r>
              <a:rPr sz="1600" spc="-175" dirty="0">
                <a:latin typeface="Bahnschrift"/>
                <a:cs typeface="Bahnschrift"/>
              </a:rPr>
              <a:t>ν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ό</a:t>
            </a:r>
            <a:r>
              <a:rPr sz="1600" spc="-250" dirty="0">
                <a:latin typeface="Bahnschrift"/>
                <a:cs typeface="Bahnschrift"/>
              </a:rPr>
              <a:t>ψ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200" dirty="0">
                <a:latin typeface="Bahnschrift"/>
                <a:cs typeface="Bahnschrift"/>
              </a:rPr>
              <a:t>τ</a:t>
            </a:r>
            <a:r>
              <a:rPr sz="1600" spc="-285" dirty="0">
                <a:latin typeface="Bahnschrift"/>
                <a:cs typeface="Bahnschrift"/>
              </a:rPr>
              <a:t>ω</a:t>
            </a:r>
            <a:r>
              <a:rPr sz="1600" spc="-210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α</a:t>
            </a:r>
            <a:r>
              <a:rPr sz="1600" spc="-165" dirty="0">
                <a:latin typeface="Bahnschrift"/>
                <a:cs typeface="Bahnschrift"/>
              </a:rPr>
              <a:t>γ</a:t>
            </a:r>
            <a:r>
              <a:rPr sz="1600" spc="-110" dirty="0">
                <a:latin typeface="Bahnschrift"/>
                <a:cs typeface="Bahnschrift"/>
              </a:rPr>
              <a:t>ί</a:t>
            </a:r>
            <a:r>
              <a:rPr sz="1600" spc="-254" dirty="0">
                <a:latin typeface="Bahnschrift"/>
                <a:cs typeface="Bahnschrift"/>
              </a:rPr>
              <a:t>ω</a:t>
            </a:r>
            <a:r>
              <a:rPr sz="1600" spc="-210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65" dirty="0">
                <a:latin typeface="Bahnschrift"/>
                <a:cs typeface="Bahnschrift"/>
              </a:rPr>
              <a:t>ο</a:t>
            </a:r>
            <a:r>
              <a:rPr sz="1600" spc="-155" dirty="0">
                <a:latin typeface="Bahnschrift"/>
                <a:cs typeface="Bahnschrift"/>
              </a:rPr>
              <a:t>ξ</a:t>
            </a:r>
            <a:r>
              <a:rPr sz="1600" spc="-229" dirty="0">
                <a:latin typeface="Bahnschrift"/>
                <a:cs typeface="Bahnschrift"/>
              </a:rPr>
              <a:t>ύ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55" dirty="0">
                <a:latin typeface="Bahnschrift"/>
                <a:cs typeface="Bahnschrift"/>
              </a:rPr>
              <a:t>ε</a:t>
            </a:r>
            <a:r>
              <a:rPr sz="1600" spc="-105" dirty="0">
                <a:latin typeface="Bahnschrift"/>
                <a:cs typeface="Bahnschrift"/>
              </a:rPr>
              <a:t>ι</a:t>
            </a:r>
            <a:r>
              <a:rPr sz="1600" spc="-220" dirty="0">
                <a:latin typeface="Bahnschrift"/>
                <a:cs typeface="Bahnschrift"/>
              </a:rPr>
              <a:t>ς</a:t>
            </a:r>
            <a:endParaRPr sz="1600">
              <a:latin typeface="Bahnschrift"/>
              <a:cs typeface="Bahnschrift"/>
            </a:endParaRPr>
          </a:p>
          <a:p>
            <a:pPr marL="808355" marR="969010">
              <a:lnSpc>
                <a:spcPts val="1800"/>
              </a:lnSpc>
            </a:pP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εσ</a:t>
            </a:r>
            <a:r>
              <a:rPr sz="1600" spc="-195" dirty="0">
                <a:latin typeface="Bahnschrift"/>
                <a:cs typeface="Bahnschrift"/>
              </a:rPr>
              <a:t>ύ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70" dirty="0">
                <a:latin typeface="Bahnschrift"/>
                <a:cs typeface="Bahnschrift"/>
              </a:rPr>
              <a:t>στ</a:t>
            </a:r>
            <a:r>
              <a:rPr sz="1600" spc="-190" dirty="0">
                <a:latin typeface="Bahnschrift"/>
                <a:cs typeface="Bahnschrift"/>
              </a:rPr>
              <a:t>ο</a:t>
            </a:r>
            <a:r>
              <a:rPr sz="1600" spc="-229" dirty="0">
                <a:latin typeface="Bahnschrift"/>
                <a:cs typeface="Bahnschrift"/>
              </a:rPr>
              <a:t>υ</a:t>
            </a:r>
            <a:r>
              <a:rPr sz="1600" spc="135" dirty="0">
                <a:latin typeface="Bahnschrift"/>
                <a:cs typeface="Bahnschrift"/>
              </a:rPr>
              <a:t> 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35" dirty="0">
                <a:latin typeface="Bahnschrift"/>
                <a:cs typeface="Bahnschrift"/>
              </a:rPr>
              <a:t>ερού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200" dirty="0">
                <a:latin typeface="Bahnschrift"/>
                <a:cs typeface="Bahnschrift"/>
              </a:rPr>
              <a:t>τ</a:t>
            </a:r>
            <a:r>
              <a:rPr sz="1600" spc="-285" dirty="0">
                <a:latin typeface="Bahnschrift"/>
                <a:cs typeface="Bahnschrift"/>
              </a:rPr>
              <a:t>ω</a:t>
            </a:r>
            <a:r>
              <a:rPr sz="1600" spc="-210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10" dirty="0">
                <a:latin typeface="Bahnschrift"/>
                <a:cs typeface="Bahnschrift"/>
              </a:rPr>
              <a:t>ι</a:t>
            </a:r>
            <a:r>
              <a:rPr sz="1600" spc="-254" dirty="0">
                <a:latin typeface="Bahnschrift"/>
                <a:cs typeface="Bahnschrift"/>
              </a:rPr>
              <a:t>ώ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254" dirty="0">
                <a:latin typeface="Bahnschrift"/>
                <a:cs typeface="Bahnschrift"/>
              </a:rPr>
              <a:t>ω</a:t>
            </a:r>
            <a:r>
              <a:rPr sz="1600" spc="-210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τη</a:t>
            </a:r>
            <a:r>
              <a:rPr sz="1600" spc="-175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ά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95" dirty="0">
                <a:latin typeface="Bahnschrift"/>
                <a:cs typeface="Bahnschrift"/>
              </a:rPr>
              <a:t>ρη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70" dirty="0">
                <a:latin typeface="Bahnschrift"/>
                <a:cs typeface="Bahnschrift"/>
              </a:rPr>
              <a:t>σύρε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-125" dirty="0">
                <a:latin typeface="Bahnschrift"/>
                <a:cs typeface="Bahnschrift"/>
              </a:rPr>
              <a:t>ς  </a:t>
            </a:r>
            <a:r>
              <a:rPr sz="1600" spc="-165" dirty="0">
                <a:latin typeface="Bahnschrift"/>
                <a:cs typeface="Bahnschrift"/>
              </a:rPr>
              <a:t>πασχαλιάν</a:t>
            </a:r>
            <a:r>
              <a:rPr sz="1600" spc="-90" dirty="0">
                <a:latin typeface="Bahnschrift"/>
                <a:cs typeface="Bahnschrift"/>
              </a:rPr>
              <a:t> </a:t>
            </a:r>
            <a:r>
              <a:rPr sz="1600" spc="-145" dirty="0">
                <a:latin typeface="Bahnschrift"/>
                <a:cs typeface="Bahnschrift"/>
              </a:rPr>
              <a:t>αναστάσιμη!</a:t>
            </a:r>
            <a:endParaRPr sz="1600">
              <a:latin typeface="Bahnschrift"/>
              <a:cs typeface="Bahnschrift"/>
            </a:endParaRPr>
          </a:p>
          <a:p>
            <a:pPr marL="808355" marR="413384">
              <a:lnSpc>
                <a:spcPts val="1800"/>
              </a:lnSpc>
            </a:pPr>
            <a:r>
              <a:rPr sz="1600" spc="-135" dirty="0">
                <a:latin typeface="Bahnschrift"/>
                <a:cs typeface="Bahnschrift"/>
              </a:rPr>
              <a:t>Αγγίζεις</a:t>
            </a:r>
            <a:r>
              <a:rPr sz="1600" spc="5" dirty="0">
                <a:latin typeface="Bahnschrift"/>
                <a:cs typeface="Bahnschrift"/>
              </a:rPr>
              <a:t> </a:t>
            </a:r>
            <a:r>
              <a:rPr sz="1600" spc="-160" dirty="0">
                <a:latin typeface="Bahnschrift"/>
                <a:cs typeface="Bahnschrift"/>
              </a:rPr>
              <a:t>το</a:t>
            </a:r>
            <a:r>
              <a:rPr sz="1600" spc="-155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νου</a:t>
            </a:r>
            <a:r>
              <a:rPr sz="1600" spc="-170" dirty="0">
                <a:latin typeface="Bahnschrift"/>
                <a:cs typeface="Bahnschrift"/>
              </a:rPr>
              <a:t> </a:t>
            </a:r>
            <a:r>
              <a:rPr sz="1600" spc="-145" dirty="0">
                <a:latin typeface="Bahnschrift"/>
                <a:cs typeface="Bahnschrift"/>
              </a:rPr>
              <a:t>μου</a:t>
            </a:r>
            <a:r>
              <a:rPr sz="1600" spc="-140" dirty="0">
                <a:latin typeface="Bahnschrift"/>
                <a:cs typeface="Bahnschrift"/>
              </a:rPr>
              <a:t> </a:t>
            </a:r>
            <a:r>
              <a:rPr sz="1600" spc="-125" dirty="0">
                <a:latin typeface="Bahnschrift"/>
                <a:cs typeface="Bahnschrift"/>
              </a:rPr>
              <a:t>και</a:t>
            </a:r>
            <a:r>
              <a:rPr sz="1600" spc="-12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πονεί</a:t>
            </a:r>
            <a:r>
              <a:rPr sz="1600" spc="-170" dirty="0">
                <a:latin typeface="Bahnschrift"/>
                <a:cs typeface="Bahnschrift"/>
              </a:rPr>
              <a:t> το</a:t>
            </a:r>
            <a:r>
              <a:rPr sz="1600" spc="-165" dirty="0">
                <a:latin typeface="Bahnschrift"/>
                <a:cs typeface="Bahnschrift"/>
              </a:rPr>
              <a:t> </a:t>
            </a:r>
            <a:r>
              <a:rPr sz="1600" spc="-155" dirty="0">
                <a:latin typeface="Bahnschrift"/>
                <a:cs typeface="Bahnschrift"/>
              </a:rPr>
              <a:t>βρέφος</a:t>
            </a:r>
            <a:r>
              <a:rPr sz="1600" spc="-150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της</a:t>
            </a:r>
            <a:r>
              <a:rPr sz="1600" spc="-105" dirty="0">
                <a:latin typeface="Bahnschrift"/>
                <a:cs typeface="Bahnschrift"/>
              </a:rPr>
              <a:t> </a:t>
            </a:r>
            <a:r>
              <a:rPr sz="1600" spc="-130" dirty="0">
                <a:latin typeface="Bahnschrift"/>
                <a:cs typeface="Bahnschrift"/>
              </a:rPr>
              <a:t>Άνοιξης! </a:t>
            </a:r>
            <a:r>
              <a:rPr sz="1600" spc="-260" dirty="0">
                <a:latin typeface="Bahnschrift"/>
                <a:cs typeface="Bahnschrift"/>
              </a:rPr>
              <a:t> </a:t>
            </a:r>
            <a:r>
              <a:rPr sz="1600" spc="-105" dirty="0">
                <a:latin typeface="Bahnschrift"/>
                <a:cs typeface="Bahnschrift"/>
              </a:rPr>
              <a:t>Τιμωρείς</a:t>
            </a:r>
            <a:r>
              <a:rPr sz="1600" spc="-40" dirty="0">
                <a:latin typeface="Bahnschrift"/>
                <a:cs typeface="Bahnschrift"/>
              </a:rPr>
              <a:t> </a:t>
            </a:r>
            <a:r>
              <a:rPr sz="1600" spc="-155" dirty="0">
                <a:latin typeface="Bahnschrift"/>
                <a:cs typeface="Bahnschrift"/>
              </a:rPr>
              <a:t>το</a:t>
            </a:r>
            <a:r>
              <a:rPr sz="1600" spc="-100" dirty="0">
                <a:latin typeface="Bahnschrift"/>
                <a:cs typeface="Bahnschrift"/>
              </a:rPr>
              <a:t> χέρι</a:t>
            </a:r>
            <a:r>
              <a:rPr sz="1600" spc="-50" dirty="0">
                <a:latin typeface="Bahnschrift"/>
                <a:cs typeface="Bahnschrift"/>
              </a:rPr>
              <a:t> </a:t>
            </a:r>
            <a:r>
              <a:rPr sz="1600" spc="-145" dirty="0">
                <a:latin typeface="Bahnschrift"/>
                <a:cs typeface="Bahnschrift"/>
              </a:rPr>
              <a:t>μου</a:t>
            </a:r>
            <a:r>
              <a:rPr sz="1600" spc="-114" dirty="0">
                <a:latin typeface="Bahnschrift"/>
                <a:cs typeface="Bahnschrift"/>
              </a:rPr>
              <a:t> </a:t>
            </a:r>
            <a:r>
              <a:rPr sz="1600" spc="-125" dirty="0">
                <a:latin typeface="Bahnschrift"/>
                <a:cs typeface="Bahnschrift"/>
              </a:rPr>
              <a:t>και</a:t>
            </a:r>
            <a:r>
              <a:rPr sz="1600" spc="-20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στα</a:t>
            </a:r>
            <a:r>
              <a:rPr sz="1600" spc="-145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σκότη</a:t>
            </a:r>
            <a:r>
              <a:rPr sz="1600" spc="-130" dirty="0">
                <a:latin typeface="Bahnschrift"/>
                <a:cs typeface="Bahnschrift"/>
              </a:rPr>
              <a:t> </a:t>
            </a:r>
            <a:r>
              <a:rPr sz="1600" spc="-155" dirty="0">
                <a:latin typeface="Bahnschrift"/>
                <a:cs typeface="Bahnschrift"/>
              </a:rPr>
              <a:t>λευκαίνεται!</a:t>
            </a:r>
            <a:endParaRPr sz="1600">
              <a:latin typeface="Bahnschrift"/>
              <a:cs typeface="Bahnschrift"/>
            </a:endParaRPr>
          </a:p>
          <a:p>
            <a:pPr marL="808355">
              <a:lnSpc>
                <a:spcPts val="1705"/>
              </a:lnSpc>
            </a:pPr>
            <a:r>
              <a:rPr sz="1600" spc="-125" dirty="0">
                <a:latin typeface="Bahnschrift"/>
                <a:cs typeface="Bahnschrift"/>
              </a:rPr>
              <a:t>Πάντα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15" dirty="0">
                <a:latin typeface="Bahnschrift"/>
                <a:cs typeface="Bahnschrift"/>
              </a:rPr>
              <a:t>πάντα</a:t>
            </a:r>
            <a:r>
              <a:rPr sz="1600" spc="-40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περνάς</a:t>
            </a:r>
            <a:r>
              <a:rPr sz="1600" spc="50" dirty="0">
                <a:latin typeface="Bahnschrift"/>
                <a:cs typeface="Bahnschrift"/>
              </a:rPr>
              <a:t> </a:t>
            </a:r>
            <a:r>
              <a:rPr sz="1600" spc="-170" dirty="0">
                <a:latin typeface="Bahnschrift"/>
                <a:cs typeface="Bahnschrift"/>
              </a:rPr>
              <a:t>τη</a:t>
            </a:r>
            <a:r>
              <a:rPr sz="1600" spc="114" dirty="0">
                <a:latin typeface="Bahnschrift"/>
                <a:cs typeface="Bahnschrift"/>
              </a:rPr>
              <a:t> </a:t>
            </a:r>
            <a:r>
              <a:rPr sz="1600" spc="-204" dirty="0">
                <a:latin typeface="Bahnschrift"/>
                <a:cs typeface="Bahnschrift"/>
              </a:rPr>
              <a:t>φωτιά</a:t>
            </a:r>
            <a:r>
              <a:rPr sz="1600" spc="65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για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να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195" dirty="0">
                <a:latin typeface="Bahnschrift"/>
                <a:cs typeface="Bahnschrift"/>
              </a:rPr>
              <a:t>φτάσεις</a:t>
            </a:r>
            <a:r>
              <a:rPr sz="1600" spc="55" dirty="0">
                <a:latin typeface="Bahnschrift"/>
                <a:cs typeface="Bahnschrift"/>
              </a:rPr>
              <a:t> </a:t>
            </a:r>
            <a:r>
              <a:rPr sz="1600" spc="-170" dirty="0">
                <a:latin typeface="Bahnschrift"/>
                <a:cs typeface="Bahnschrift"/>
              </a:rPr>
              <a:t>τη</a:t>
            </a:r>
            <a:r>
              <a:rPr sz="1600" spc="135" dirty="0">
                <a:latin typeface="Bahnschrift"/>
                <a:cs typeface="Bahnschrift"/>
              </a:rPr>
              <a:t> </a:t>
            </a:r>
            <a:r>
              <a:rPr sz="1600" spc="-155" dirty="0">
                <a:latin typeface="Bahnschrift"/>
                <a:cs typeface="Bahnschrift"/>
              </a:rPr>
              <a:t>λάμψη.</a:t>
            </a:r>
            <a:endParaRPr sz="1600">
              <a:latin typeface="Bahnschrift"/>
              <a:cs typeface="Bahnschrift"/>
            </a:endParaRPr>
          </a:p>
          <a:p>
            <a:pPr marL="808355">
              <a:lnSpc>
                <a:spcPts val="1800"/>
              </a:lnSpc>
            </a:pPr>
            <a:r>
              <a:rPr sz="1600" spc="-10" dirty="0">
                <a:latin typeface="Bahnschrift"/>
                <a:cs typeface="Bahnschrift"/>
              </a:rPr>
              <a:t>Π</a:t>
            </a:r>
            <a:r>
              <a:rPr sz="1600" spc="-15" dirty="0">
                <a:latin typeface="Bahnschrift"/>
                <a:cs typeface="Bahnschrift"/>
              </a:rPr>
              <a:t>ά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54" dirty="0">
                <a:latin typeface="Bahnschrift"/>
                <a:cs typeface="Bahnschrift"/>
              </a:rPr>
              <a:t>π</a:t>
            </a:r>
            <a:r>
              <a:rPr sz="1600" spc="-220" dirty="0">
                <a:latin typeface="Bahnschrift"/>
                <a:cs typeface="Bahnschrift"/>
              </a:rPr>
              <a:t>άν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65" dirty="0">
                <a:latin typeface="Bahnschrift"/>
                <a:cs typeface="Bahnschrift"/>
              </a:rPr>
              <a:t>τ</a:t>
            </a:r>
            <a:r>
              <a:rPr sz="1600" spc="-175" dirty="0">
                <a:latin typeface="Bahnschrift"/>
                <a:cs typeface="Bahnschrift"/>
              </a:rPr>
              <a:t>η</a:t>
            </a:r>
            <a:r>
              <a:rPr sz="1600" spc="135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λά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325" dirty="0">
                <a:latin typeface="Bahnschrift"/>
                <a:cs typeface="Bahnschrift"/>
              </a:rPr>
              <a:t>ψ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200" dirty="0">
                <a:latin typeface="Bahnschrift"/>
                <a:cs typeface="Bahnschrift"/>
              </a:rPr>
              <a:t>περ</a:t>
            </a:r>
            <a:r>
              <a:rPr sz="1600" spc="-185" dirty="0">
                <a:latin typeface="Bahnschrift"/>
                <a:cs typeface="Bahnschrift"/>
              </a:rPr>
              <a:t>ν</a:t>
            </a:r>
            <a:r>
              <a:rPr sz="1600" spc="-150" dirty="0">
                <a:latin typeface="Bahnschrift"/>
                <a:cs typeface="Bahnschrift"/>
              </a:rPr>
              <a:t>ά</a:t>
            </a:r>
            <a:r>
              <a:rPr sz="1600" spc="-220" dirty="0">
                <a:latin typeface="Bahnschrift"/>
                <a:cs typeface="Bahnschrift"/>
              </a:rPr>
              <a:t>ς</a:t>
            </a:r>
            <a:endParaRPr sz="1600">
              <a:latin typeface="Bahnschrift"/>
              <a:cs typeface="Bahnschrift"/>
            </a:endParaRPr>
          </a:p>
          <a:p>
            <a:pPr marL="808355">
              <a:lnSpc>
                <a:spcPts val="1860"/>
              </a:lnSpc>
            </a:pPr>
            <a:r>
              <a:rPr sz="1600" spc="-165" dirty="0">
                <a:latin typeface="Bahnschrift"/>
                <a:cs typeface="Bahnschrift"/>
              </a:rPr>
              <a:t>γ</a:t>
            </a:r>
            <a:r>
              <a:rPr sz="1600" spc="-110" dirty="0">
                <a:latin typeface="Bahnschrift"/>
                <a:cs typeface="Bahnschrift"/>
              </a:rPr>
              <a:t>ι</a:t>
            </a:r>
            <a:r>
              <a:rPr sz="1600" spc="-140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40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20" dirty="0">
                <a:latin typeface="Bahnschrift"/>
                <a:cs typeface="Bahnschrift"/>
              </a:rPr>
              <a:t>φτά</a:t>
            </a:r>
            <a:r>
              <a:rPr sz="1600" spc="-175" dirty="0">
                <a:latin typeface="Bahnschrift"/>
                <a:cs typeface="Bahnschrift"/>
              </a:rPr>
              <a:t>σε</a:t>
            </a:r>
            <a:r>
              <a:rPr sz="1600" spc="-105" dirty="0">
                <a:latin typeface="Bahnschrift"/>
                <a:cs typeface="Bahnschrift"/>
              </a:rPr>
              <a:t>ι</a:t>
            </a:r>
            <a:r>
              <a:rPr sz="1600" spc="-220" dirty="0">
                <a:latin typeface="Bahnschrift"/>
                <a:cs typeface="Bahnschrift"/>
              </a:rPr>
              <a:t>ς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325" dirty="0">
                <a:latin typeface="Bahnschrift"/>
                <a:cs typeface="Bahnschrift"/>
              </a:rPr>
              <a:t>ψ</a:t>
            </a:r>
            <a:r>
              <a:rPr sz="1600" spc="-140" dirty="0">
                <a:latin typeface="Bahnschrift"/>
                <a:cs typeface="Bahnschrift"/>
              </a:rPr>
              <a:t>ηλά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βουν</a:t>
            </a:r>
            <a:r>
              <a:rPr sz="1600" spc="-155" dirty="0">
                <a:latin typeface="Bahnschrift"/>
                <a:cs typeface="Bahnschrift"/>
              </a:rPr>
              <a:t>ά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90" dirty="0">
                <a:latin typeface="Bahnschrift"/>
                <a:cs typeface="Bahnschrift"/>
              </a:rPr>
              <a:t>χ</a:t>
            </a:r>
            <a:r>
              <a:rPr sz="1600" spc="-65" dirty="0">
                <a:latin typeface="Bahnschrift"/>
                <a:cs typeface="Bahnschrift"/>
              </a:rPr>
              <a:t>ι</a:t>
            </a:r>
            <a:r>
              <a:rPr sz="1600" spc="-150" dirty="0">
                <a:latin typeface="Bahnschrift"/>
                <a:cs typeface="Bahnschrift"/>
              </a:rPr>
              <a:t>ον</a:t>
            </a:r>
            <a:r>
              <a:rPr sz="1600" spc="-90" dirty="0">
                <a:latin typeface="Bahnschrift"/>
                <a:cs typeface="Bahnschrift"/>
              </a:rPr>
              <a:t>ό</a:t>
            </a:r>
            <a:r>
              <a:rPr sz="1600" spc="-120" dirty="0">
                <a:latin typeface="Bahnschrift"/>
                <a:cs typeface="Bahnschrift"/>
              </a:rPr>
              <a:t>δ</a:t>
            </a:r>
            <a:r>
              <a:rPr sz="1600" spc="-165" dirty="0">
                <a:latin typeface="Bahnschrift"/>
                <a:cs typeface="Bahnschrift"/>
              </a:rPr>
              <a:t>ο</a:t>
            </a:r>
            <a:r>
              <a:rPr sz="1600" spc="-155" dirty="0">
                <a:latin typeface="Bahnschrift"/>
                <a:cs typeface="Bahnschrift"/>
              </a:rPr>
              <a:t>ξ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5" dirty="0">
                <a:latin typeface="Bahnschrift"/>
                <a:cs typeface="Bahnschrift"/>
              </a:rPr>
              <a:t>.</a:t>
            </a:r>
            <a:endParaRPr sz="1600">
              <a:latin typeface="Bahnschrift"/>
              <a:cs typeface="Bahnschrif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4" name="object 4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3322700"/>
            <a:ext cx="5289550" cy="10394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00" spc="5" dirty="0">
                <a:latin typeface="Georgia"/>
                <a:cs typeface="Georgia"/>
              </a:rPr>
              <a:t>Ο</a:t>
            </a:r>
            <a:r>
              <a:rPr sz="1600" spc="170" dirty="0">
                <a:latin typeface="Georgia"/>
                <a:cs typeface="Georgia"/>
              </a:rPr>
              <a:t> </a:t>
            </a:r>
            <a:r>
              <a:rPr sz="1600" b="1" spc="85" dirty="0">
                <a:latin typeface="Georgia"/>
                <a:cs typeface="Georgia"/>
              </a:rPr>
              <a:t>Οδυσσέας</a:t>
            </a:r>
            <a:r>
              <a:rPr sz="1600" b="1" spc="155" dirty="0">
                <a:latin typeface="Georgia"/>
                <a:cs typeface="Georgia"/>
              </a:rPr>
              <a:t> </a:t>
            </a:r>
            <a:r>
              <a:rPr sz="1600" b="1" spc="80" dirty="0">
                <a:latin typeface="Georgia"/>
                <a:cs typeface="Georgia"/>
              </a:rPr>
              <a:t>Ελύτης</a:t>
            </a:r>
            <a:endParaRPr sz="1600">
              <a:latin typeface="Georgia"/>
              <a:cs typeface="Georgia"/>
            </a:endParaRPr>
          </a:p>
          <a:p>
            <a:pPr marL="12700" marR="5080" indent="-1270" algn="ctr">
              <a:lnSpc>
                <a:spcPct val="141200"/>
              </a:lnSpc>
              <a:spcBef>
                <a:spcPts val="630"/>
              </a:spcBef>
              <a:tabLst>
                <a:tab pos="1432560" algn="l"/>
                <a:tab pos="2334895" algn="l"/>
                <a:tab pos="3630929" algn="l"/>
              </a:tabLst>
            </a:pPr>
            <a:r>
              <a:rPr sz="1600" spc="90" dirty="0">
                <a:latin typeface="Georgia"/>
                <a:cs typeface="Georgia"/>
              </a:rPr>
              <a:t>(</a:t>
            </a:r>
            <a:r>
              <a:rPr sz="1600" spc="85" dirty="0">
                <a:latin typeface="Georgia"/>
                <a:cs typeface="Georgia"/>
              </a:rPr>
              <a:t>πρ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dirty="0">
                <a:latin typeface="Georgia"/>
                <a:cs typeface="Georgia"/>
              </a:rPr>
              <a:t>ό	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:	</a:t>
            </a:r>
            <a:r>
              <a:rPr sz="1600" b="1" spc="100" dirty="0">
                <a:latin typeface="Georgia"/>
                <a:cs typeface="Georgia"/>
              </a:rPr>
              <a:t>Οδυσ</a:t>
            </a:r>
            <a:r>
              <a:rPr sz="1600" b="1" spc="75" dirty="0">
                <a:latin typeface="Georgia"/>
                <a:cs typeface="Georgia"/>
              </a:rPr>
              <a:t>σ</a:t>
            </a:r>
            <a:r>
              <a:rPr sz="1600" b="1" spc="95" dirty="0">
                <a:latin typeface="Georgia"/>
                <a:cs typeface="Georgia"/>
              </a:rPr>
              <a:t>έ</a:t>
            </a:r>
            <a:r>
              <a:rPr sz="1600" b="1" spc="110" dirty="0">
                <a:latin typeface="Georgia"/>
                <a:cs typeface="Georgia"/>
              </a:rPr>
              <a:t>α</a:t>
            </a:r>
            <a:r>
              <a:rPr sz="1600" b="1" dirty="0">
                <a:latin typeface="Georgia"/>
                <a:cs typeface="Georgia"/>
              </a:rPr>
              <a:t>ς	</a:t>
            </a:r>
            <a:r>
              <a:rPr sz="1600" b="1" spc="100" dirty="0">
                <a:latin typeface="Georgia"/>
                <a:cs typeface="Georgia"/>
              </a:rPr>
              <a:t>Α</a:t>
            </a:r>
            <a:r>
              <a:rPr sz="1600" b="1" spc="85" dirty="0">
                <a:latin typeface="Georgia"/>
                <a:cs typeface="Georgia"/>
              </a:rPr>
              <a:t>λ</a:t>
            </a:r>
            <a:r>
              <a:rPr sz="1600" b="1" spc="95" dirty="0">
                <a:latin typeface="Georgia"/>
                <a:cs typeface="Georgia"/>
              </a:rPr>
              <a:t>ε</a:t>
            </a:r>
            <a:r>
              <a:rPr sz="1600" b="1" spc="90" dirty="0">
                <a:latin typeface="Georgia"/>
                <a:cs typeface="Georgia"/>
              </a:rPr>
              <a:t>π</a:t>
            </a:r>
            <a:r>
              <a:rPr sz="1600" b="1" spc="105" dirty="0">
                <a:latin typeface="Georgia"/>
                <a:cs typeface="Georgia"/>
              </a:rPr>
              <a:t>ουδ</a:t>
            </a:r>
            <a:r>
              <a:rPr sz="1600" b="1" spc="95" dirty="0">
                <a:latin typeface="Georgia"/>
                <a:cs typeface="Georgia"/>
              </a:rPr>
              <a:t>έ</a:t>
            </a:r>
            <a:r>
              <a:rPr sz="1600" b="1" spc="85" dirty="0">
                <a:latin typeface="Georgia"/>
                <a:cs typeface="Georgia"/>
              </a:rPr>
              <a:t>λη</a:t>
            </a:r>
            <a:r>
              <a:rPr sz="1600" b="1" spc="110" dirty="0">
                <a:latin typeface="Georgia"/>
                <a:cs typeface="Georgia"/>
              </a:rPr>
              <a:t>ς</a:t>
            </a:r>
            <a:r>
              <a:rPr sz="1600" spc="90" dirty="0">
                <a:latin typeface="Georgia"/>
                <a:cs typeface="Georgia"/>
              </a:rPr>
              <a:t>)</a:t>
            </a:r>
            <a:r>
              <a:rPr sz="1600" dirty="0">
                <a:latin typeface="Georgia"/>
                <a:cs typeface="Georgia"/>
              </a:rPr>
              <a:t>-  </a:t>
            </a:r>
            <a:r>
              <a:rPr sz="1600" spc="85" dirty="0">
                <a:latin typeface="Georgia"/>
                <a:cs typeface="Georgia"/>
              </a:rPr>
              <a:t>(</a:t>
            </a:r>
            <a:r>
              <a:rPr sz="1600" spc="85" dirty="0">
                <a:latin typeface="Georgia"/>
                <a:cs typeface="Georgia"/>
                <a:hlinkClick r:id="rId2"/>
              </a:rPr>
              <a:t>Ηράκλειο</a:t>
            </a:r>
            <a:r>
              <a:rPr sz="1600" spc="535" dirty="0">
                <a:latin typeface="Georgia"/>
                <a:cs typeface="Georgia"/>
                <a:hlinkClick r:id="rId2"/>
              </a:rPr>
              <a:t> </a:t>
            </a:r>
            <a:r>
              <a:rPr sz="1600" spc="85" dirty="0">
                <a:latin typeface="Georgia"/>
                <a:cs typeface="Georgia"/>
                <a:hlinkClick r:id="rId2"/>
              </a:rPr>
              <a:t>Κρήτης</a:t>
            </a:r>
            <a:r>
              <a:rPr sz="1600" spc="85" dirty="0">
                <a:latin typeface="Georgia"/>
                <a:cs typeface="Georgia"/>
              </a:rPr>
              <a:t>,</a:t>
            </a:r>
            <a:r>
              <a:rPr sz="1600" spc="5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2</a:t>
            </a:r>
            <a:r>
              <a:rPr sz="1600" spc="15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Νοεμβρίου</a:t>
            </a:r>
            <a:r>
              <a:rPr sz="1600" spc="53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1911</a:t>
            </a:r>
            <a:r>
              <a:rPr sz="1600" spc="1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-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Αθήνα,</a:t>
            </a:r>
            <a:r>
              <a:rPr sz="1600" spc="54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18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335983"/>
            <a:ext cx="4439285" cy="721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600"/>
              </a:lnSpc>
              <a:spcBef>
                <a:spcPts val="95"/>
              </a:spcBef>
              <a:tabLst>
                <a:tab pos="1285875" algn="l"/>
                <a:tab pos="2317750" algn="l"/>
                <a:tab pos="3195320" algn="l"/>
                <a:tab pos="4047490" algn="l"/>
              </a:tabLst>
            </a:pPr>
            <a:r>
              <a:rPr sz="1600" spc="95" dirty="0">
                <a:latin typeface="Georgia"/>
                <a:cs typeface="Georgia"/>
              </a:rPr>
              <a:t>Μα</a:t>
            </a:r>
            <a:r>
              <a:rPr sz="1600" spc="85" dirty="0">
                <a:latin typeface="Georgia"/>
                <a:cs typeface="Georgia"/>
              </a:rPr>
              <a:t>ρτ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	</a:t>
            </a:r>
            <a:r>
              <a:rPr sz="1600" spc="100" dirty="0">
                <a:latin typeface="Georgia"/>
                <a:cs typeface="Georgia"/>
              </a:rPr>
              <a:t>1</a:t>
            </a:r>
            <a:r>
              <a:rPr sz="1600" spc="95" dirty="0">
                <a:latin typeface="Georgia"/>
                <a:cs typeface="Georgia"/>
              </a:rPr>
              <a:t>996</a:t>
            </a:r>
            <a:r>
              <a:rPr sz="1600" spc="90" dirty="0">
                <a:latin typeface="Georgia"/>
                <a:cs typeface="Georgia"/>
              </a:rPr>
              <a:t>)</a:t>
            </a:r>
            <a:r>
              <a:rPr sz="1600" dirty="0">
                <a:latin typeface="Georgia"/>
                <a:cs typeface="Georgia"/>
              </a:rPr>
              <a:t>,	</a:t>
            </a:r>
            <a:r>
              <a:rPr sz="1600" spc="85" dirty="0">
                <a:latin typeface="Georgia"/>
                <a:cs typeface="Georgia"/>
              </a:rPr>
              <a:t>ήτ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dirty="0">
                <a:latin typeface="Georgia"/>
                <a:cs typeface="Georgia"/>
              </a:rPr>
              <a:t>ό  </a:t>
            </a:r>
            <a:r>
              <a:rPr sz="1600" spc="85" dirty="0">
                <a:latin typeface="Georgia"/>
                <a:cs typeface="Georgia"/>
              </a:rPr>
              <a:t>σημαντικότερους</a:t>
            </a:r>
            <a:r>
              <a:rPr sz="1600" spc="23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Έλληνες</a:t>
            </a:r>
            <a:r>
              <a:rPr sz="1600" spc="204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ποιητές,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27042" y="4335983"/>
            <a:ext cx="588010" cy="721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1920">
              <a:lnSpc>
                <a:spcPct val="142600"/>
              </a:lnSpc>
              <a:spcBef>
                <a:spcPts val="95"/>
              </a:spcBef>
            </a:pP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5028387"/>
            <a:ext cx="5287645" cy="4608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42100"/>
              </a:lnSpc>
              <a:spcBef>
                <a:spcPts val="105"/>
              </a:spcBef>
            </a:pPr>
            <a:r>
              <a:rPr sz="1600" spc="90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ς </a:t>
            </a:r>
            <a:r>
              <a:rPr sz="1600" spc="-195" dirty="0">
                <a:latin typeface="Georgia"/>
                <a:cs typeface="Georgia"/>
              </a:rPr>
              <a:t> </a:t>
            </a:r>
            <a:r>
              <a:rPr sz="1600" spc="100" dirty="0">
                <a:latin typeface="Georgia"/>
                <a:cs typeface="Georgia"/>
                <a:hlinkClick r:id="rId3"/>
              </a:rPr>
              <a:t>λ</a:t>
            </a:r>
            <a:r>
              <a:rPr sz="1600" spc="90" dirty="0">
                <a:latin typeface="Georgia"/>
                <a:cs typeface="Georgia"/>
                <a:hlinkClick r:id="rId3"/>
              </a:rPr>
              <a:t>ο</a:t>
            </a:r>
            <a:r>
              <a:rPr sz="1600" spc="80" dirty="0">
                <a:latin typeface="Georgia"/>
                <a:cs typeface="Georgia"/>
                <a:hlinkClick r:id="rId3"/>
              </a:rPr>
              <a:t>γ</a:t>
            </a:r>
            <a:r>
              <a:rPr sz="1600" spc="90" dirty="0">
                <a:latin typeface="Georgia"/>
                <a:cs typeface="Georgia"/>
                <a:hlinkClick r:id="rId3"/>
              </a:rPr>
              <a:t>ο</a:t>
            </a:r>
            <a:r>
              <a:rPr sz="1600" spc="85" dirty="0">
                <a:latin typeface="Georgia"/>
                <a:cs typeface="Georgia"/>
                <a:hlinkClick r:id="rId3"/>
              </a:rPr>
              <a:t>τ</a:t>
            </a:r>
            <a:r>
              <a:rPr sz="1600" spc="80" dirty="0">
                <a:latin typeface="Georgia"/>
                <a:cs typeface="Georgia"/>
                <a:hlinkClick r:id="rId3"/>
              </a:rPr>
              <a:t>ε</a:t>
            </a:r>
            <a:r>
              <a:rPr sz="1600" spc="95" dirty="0">
                <a:latin typeface="Georgia"/>
                <a:cs typeface="Georgia"/>
                <a:hlinkClick r:id="rId3"/>
              </a:rPr>
              <a:t>χ</a:t>
            </a:r>
            <a:r>
              <a:rPr sz="1600" spc="100" dirty="0">
                <a:latin typeface="Georgia"/>
                <a:cs typeface="Georgia"/>
                <a:hlinkClick r:id="rId3"/>
              </a:rPr>
              <a:t>ν</a:t>
            </a:r>
            <a:r>
              <a:rPr sz="1600" spc="95" dirty="0">
                <a:latin typeface="Georgia"/>
                <a:cs typeface="Georgia"/>
                <a:hlinkClick r:id="rId3"/>
              </a:rPr>
              <a:t>ικ</a:t>
            </a:r>
            <a:r>
              <a:rPr sz="1600" spc="85" dirty="0">
                <a:latin typeface="Georgia"/>
                <a:cs typeface="Georgia"/>
                <a:hlinkClick r:id="rId3"/>
              </a:rPr>
              <a:t>ή</a:t>
            </a:r>
            <a:r>
              <a:rPr sz="1600" dirty="0">
                <a:latin typeface="Georgia"/>
                <a:cs typeface="Georgia"/>
                <a:hlinkClick r:id="rId3"/>
              </a:rPr>
              <a:t>ς   </a:t>
            </a:r>
            <a:r>
              <a:rPr sz="1600" spc="85" dirty="0">
                <a:latin typeface="Georgia"/>
                <a:cs typeface="Georgia"/>
                <a:hlinkClick r:id="rId3"/>
              </a:rPr>
              <a:t> </a:t>
            </a:r>
            <a:r>
              <a:rPr sz="1600" spc="80" dirty="0">
                <a:latin typeface="Georgia"/>
                <a:cs typeface="Georgia"/>
                <a:hlinkClick r:id="rId3"/>
              </a:rPr>
              <a:t>γε</a:t>
            </a:r>
            <a:r>
              <a:rPr sz="1600" spc="100" dirty="0">
                <a:latin typeface="Georgia"/>
                <a:cs typeface="Georgia"/>
                <a:hlinkClick r:id="rId3"/>
              </a:rPr>
              <a:t>ν</a:t>
            </a:r>
            <a:r>
              <a:rPr sz="1600" spc="95" dirty="0">
                <a:latin typeface="Georgia"/>
                <a:cs typeface="Georgia"/>
                <a:hlinkClick r:id="rId3"/>
              </a:rPr>
              <a:t>ι</a:t>
            </a:r>
            <a:r>
              <a:rPr sz="1600" spc="90" dirty="0">
                <a:latin typeface="Georgia"/>
                <a:cs typeface="Georgia"/>
                <a:hlinkClick r:id="rId3"/>
              </a:rPr>
              <a:t>ά</a:t>
            </a:r>
            <a:r>
              <a:rPr sz="1600" dirty="0">
                <a:latin typeface="Georgia"/>
                <a:cs typeface="Georgia"/>
                <a:hlinkClick r:id="rId3"/>
              </a:rPr>
              <a:t>ς   </a:t>
            </a:r>
            <a:r>
              <a:rPr sz="1600" spc="85" dirty="0">
                <a:latin typeface="Georgia"/>
                <a:cs typeface="Georgia"/>
                <a:hlinkClick r:id="rId3"/>
              </a:rPr>
              <a:t> τ</a:t>
            </a:r>
            <a:r>
              <a:rPr sz="1600" spc="114" dirty="0">
                <a:latin typeface="Georgia"/>
                <a:cs typeface="Georgia"/>
                <a:hlinkClick r:id="rId3"/>
              </a:rPr>
              <a:t>ο</a:t>
            </a:r>
            <a:r>
              <a:rPr sz="1600" dirty="0">
                <a:latin typeface="Georgia"/>
                <a:cs typeface="Georgia"/>
                <a:hlinkClick r:id="rId3"/>
              </a:rPr>
              <a:t>υ   </a:t>
            </a:r>
            <a:r>
              <a:rPr sz="1600" spc="75" dirty="0">
                <a:latin typeface="Georgia"/>
                <a:cs typeface="Georgia"/>
                <a:hlinkClick r:id="rId3"/>
              </a:rPr>
              <a:t> </a:t>
            </a:r>
            <a:r>
              <a:rPr sz="1600" spc="80" dirty="0">
                <a:latin typeface="Georgia"/>
                <a:cs typeface="Georgia"/>
                <a:hlinkClick r:id="rId3"/>
              </a:rPr>
              <a:t>'</a:t>
            </a:r>
            <a:r>
              <a:rPr sz="1600" spc="95" dirty="0">
                <a:latin typeface="Georgia"/>
                <a:cs typeface="Georgia"/>
                <a:hlinkClick r:id="rId3"/>
              </a:rPr>
              <a:t>3</a:t>
            </a:r>
            <a:r>
              <a:rPr sz="1600" dirty="0">
                <a:latin typeface="Georgia"/>
                <a:cs typeface="Georgia"/>
                <a:hlinkClick r:id="rId3"/>
              </a:rPr>
              <a:t>0</a:t>
            </a:r>
            <a:r>
              <a:rPr sz="1600" spc="-240" dirty="0">
                <a:latin typeface="Georgia"/>
                <a:cs typeface="Georgia"/>
                <a:hlinkClick r:id="rId3"/>
              </a:rPr>
              <a:t> </a:t>
            </a:r>
            <a:r>
              <a:rPr sz="1600" dirty="0">
                <a:latin typeface="Georgia"/>
                <a:cs typeface="Georgia"/>
              </a:rPr>
              <a:t>.  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  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100" dirty="0">
                <a:latin typeface="Georgia"/>
                <a:cs typeface="Georgia"/>
              </a:rPr>
              <a:t>Ο</a:t>
            </a: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85" dirty="0">
                <a:latin typeface="Georgia"/>
                <a:cs typeface="Georgia"/>
              </a:rPr>
              <a:t>υσσ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75" dirty="0">
                <a:latin typeface="Georgia"/>
                <a:cs typeface="Georgia"/>
              </a:rPr>
              <a:t>Ελύτης </a:t>
            </a:r>
            <a:r>
              <a:rPr sz="1600" spc="80" dirty="0">
                <a:latin typeface="Georgia"/>
                <a:cs typeface="Georgia"/>
              </a:rPr>
              <a:t> γεννήθηκε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στις   </a:t>
            </a:r>
            <a:r>
              <a:rPr sz="1600" dirty="0">
                <a:latin typeface="Georgia"/>
                <a:cs typeface="Georgia"/>
              </a:rPr>
              <a:t>2 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Νοεμβρίου   </a:t>
            </a:r>
            <a:r>
              <a:rPr sz="1600" spc="60" dirty="0">
                <a:latin typeface="Georgia"/>
                <a:cs typeface="Georgia"/>
              </a:rPr>
              <a:t>του   </a:t>
            </a:r>
            <a:r>
              <a:rPr sz="1600" spc="75" dirty="0">
                <a:latin typeface="Georgia"/>
                <a:cs typeface="Georgia"/>
              </a:rPr>
              <a:t>1911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 </a:t>
            </a:r>
            <a:r>
              <a:rPr sz="1600" spc="80" dirty="0">
                <a:latin typeface="Georgia"/>
                <a:cs typeface="Georgia"/>
                <a:hlinkClick r:id="rId2"/>
              </a:rPr>
              <a:t>Ηράκλειο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80" dirty="0">
                <a:latin typeface="Georgia"/>
                <a:cs typeface="Georgia"/>
              </a:rPr>
              <a:t>Κρήτης.</a:t>
            </a:r>
            <a:r>
              <a:rPr sz="1600" spc="85" dirty="0">
                <a:latin typeface="Georgia"/>
                <a:cs typeface="Georgia"/>
              </a:rPr>
              <a:t> Βραβεύτηκε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 </a:t>
            </a:r>
            <a:r>
              <a:rPr sz="1600" spc="75" dirty="0">
                <a:latin typeface="Georgia"/>
                <a:cs typeface="Georgia"/>
              </a:rPr>
              <a:t>1960 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80" dirty="0">
                <a:latin typeface="Georgia"/>
                <a:cs typeface="Georgia"/>
                <a:hlinkClick r:id="rId4"/>
              </a:rPr>
              <a:t>Κρατικό  </a:t>
            </a:r>
            <a:r>
              <a:rPr sz="1600" spc="85" dirty="0">
                <a:latin typeface="Georgia"/>
                <a:cs typeface="Georgia"/>
                <a:hlinkClick r:id="rId4"/>
              </a:rPr>
              <a:t> </a:t>
            </a:r>
            <a:r>
              <a:rPr sz="1600" spc="80" dirty="0">
                <a:latin typeface="Georgia"/>
                <a:cs typeface="Georgia"/>
                <a:hlinkClick r:id="rId4"/>
              </a:rPr>
              <a:t>Βραβείο  </a:t>
            </a:r>
            <a:r>
              <a:rPr sz="1600" spc="85" dirty="0">
                <a:latin typeface="Georgia"/>
                <a:cs typeface="Georgia"/>
                <a:hlinkClick r:id="rId4"/>
              </a:rPr>
              <a:t> </a:t>
            </a:r>
            <a:r>
              <a:rPr sz="1600" spc="80" dirty="0">
                <a:latin typeface="Georgia"/>
                <a:cs typeface="Georgia"/>
                <a:hlinkClick r:id="rId4"/>
              </a:rPr>
              <a:t>Ποίησης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    </a:t>
            </a:r>
            <a:r>
              <a:rPr sz="1600" spc="45" dirty="0">
                <a:latin typeface="Georgia"/>
                <a:cs typeface="Georgia"/>
              </a:rPr>
              <a:t>το    </a:t>
            </a:r>
            <a:r>
              <a:rPr sz="1600" spc="75" dirty="0">
                <a:latin typeface="Georgia"/>
                <a:cs typeface="Georgia"/>
              </a:rPr>
              <a:t>1979   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80" dirty="0">
                <a:latin typeface="Georgia"/>
                <a:cs typeface="Georgia"/>
                <a:hlinkClick r:id="rId5"/>
              </a:rPr>
              <a:t>βραβείο</a:t>
            </a:r>
            <a:r>
              <a:rPr sz="1600" spc="85" dirty="0">
                <a:latin typeface="Georgia"/>
                <a:cs typeface="Georgia"/>
                <a:hlinkClick r:id="rId5"/>
              </a:rPr>
              <a:t> </a:t>
            </a:r>
            <a:r>
              <a:rPr sz="1600" spc="75" dirty="0">
                <a:latin typeface="Georgia"/>
                <a:cs typeface="Georgia"/>
                <a:hlinkClick r:id="rId5"/>
              </a:rPr>
              <a:t>Νόμπελ</a:t>
            </a:r>
            <a:r>
              <a:rPr sz="1600" spc="80" dirty="0">
                <a:latin typeface="Georgia"/>
                <a:cs typeface="Georgia"/>
                <a:hlinkClick r:id="rId5"/>
              </a:rPr>
              <a:t> </a:t>
            </a:r>
            <a:r>
              <a:rPr sz="1600" spc="90" dirty="0">
                <a:latin typeface="Georgia"/>
                <a:cs typeface="Georgia"/>
                <a:hlinkClick r:id="rId5"/>
              </a:rPr>
              <a:t>Λογοτεχνίας</a:t>
            </a:r>
            <a:r>
              <a:rPr sz="1600" spc="90" dirty="0">
                <a:latin typeface="Georgia"/>
                <a:cs typeface="Georgia"/>
              </a:rPr>
              <a:t>,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δεύτερος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τελευταίος </a:t>
            </a:r>
            <a:r>
              <a:rPr sz="1600" spc="70" dirty="0">
                <a:latin typeface="Georgia"/>
                <a:cs typeface="Georgia"/>
              </a:rPr>
              <a:t>μέχρι </a:t>
            </a:r>
            <a:r>
              <a:rPr sz="1600" spc="75" dirty="0">
                <a:latin typeface="Georgia"/>
                <a:cs typeface="Georgia"/>
              </a:rPr>
              <a:t>σήμερα </a:t>
            </a:r>
            <a:r>
              <a:rPr sz="1600" spc="80" dirty="0">
                <a:latin typeface="Georgia"/>
                <a:cs typeface="Georgia"/>
              </a:rPr>
              <a:t>Έλληνας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80" dirty="0">
                <a:latin typeface="Georgia"/>
                <a:cs typeface="Georgia"/>
              </a:rPr>
              <a:t>τιμήθηκε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βραβείο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Νόμπελ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Λογοτεχνίας. 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Γνωστότερα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ποιητικά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έργα</a:t>
            </a:r>
            <a:r>
              <a:rPr sz="1600" spc="75" dirty="0">
                <a:latin typeface="Georgia"/>
                <a:cs typeface="Georgia"/>
              </a:rPr>
              <a:t> είναι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 </a:t>
            </a:r>
            <a:r>
              <a:rPr sz="1600" i="1" spc="70" dirty="0">
                <a:latin typeface="Georgia"/>
                <a:cs typeface="Georgia"/>
                <a:hlinkClick r:id="rId6"/>
              </a:rPr>
              <a:t>Άξιον</a:t>
            </a:r>
            <a:r>
              <a:rPr sz="1600" i="1" spc="75" dirty="0">
                <a:latin typeface="Georgia"/>
                <a:cs typeface="Georgia"/>
                <a:hlinkClick r:id="rId6"/>
              </a:rPr>
              <a:t> </a:t>
            </a:r>
            <a:r>
              <a:rPr sz="1600" i="1" spc="80" dirty="0">
                <a:latin typeface="Georgia"/>
                <a:cs typeface="Georgia"/>
                <a:hlinkClick r:id="rId6"/>
              </a:rPr>
              <a:t>εστί</a:t>
            </a:r>
            <a:r>
              <a:rPr sz="1600" spc="80" dirty="0">
                <a:latin typeface="Georgia"/>
                <a:cs typeface="Georgia"/>
              </a:rPr>
              <a:t>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i="1" spc="75" dirty="0">
                <a:latin typeface="Georgia"/>
                <a:cs typeface="Georgia"/>
                <a:hlinkClick r:id="rId7"/>
              </a:rPr>
              <a:t>Ήλιος</a:t>
            </a:r>
            <a:r>
              <a:rPr sz="1600" i="1" spc="80" dirty="0">
                <a:latin typeface="Georgia"/>
                <a:cs typeface="Georgia"/>
                <a:hlinkClick r:id="rId7"/>
              </a:rPr>
              <a:t> </a:t>
            </a:r>
            <a:r>
              <a:rPr sz="1600" i="1" dirty="0">
                <a:latin typeface="Georgia"/>
                <a:cs typeface="Georgia"/>
                <a:hlinkClick r:id="rId7"/>
              </a:rPr>
              <a:t>ο </a:t>
            </a:r>
            <a:r>
              <a:rPr sz="1600" i="1" spc="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  <a:hlinkClick r:id="rId7"/>
              </a:rPr>
              <a:t>πρώτος</a:t>
            </a:r>
            <a:r>
              <a:rPr sz="1600" i="1" spc="204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1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οι</a:t>
            </a:r>
            <a:r>
              <a:rPr sz="1600" spc="195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Προσανατολισμοί</a:t>
            </a:r>
            <a:r>
              <a:rPr sz="1600" spc="90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  <a:p>
            <a:pPr marL="12700" marR="5080" indent="182880" algn="just">
              <a:lnSpc>
                <a:spcPct val="142100"/>
              </a:lnSpc>
              <a:spcBef>
                <a:spcPts val="605"/>
              </a:spcBef>
              <a:tabLst>
                <a:tab pos="908050" algn="l"/>
                <a:tab pos="2018030" algn="l"/>
                <a:tab pos="2688590" algn="l"/>
                <a:tab pos="3952240" algn="l"/>
              </a:tabLst>
            </a:pPr>
            <a:r>
              <a:rPr sz="1600" spc="80" dirty="0">
                <a:latin typeface="Georgia"/>
                <a:cs typeface="Georgia"/>
              </a:rPr>
              <a:t>Πολλά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ποιήματά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μελοποιήθηκαν,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ενώ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συλλογές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75" dirty="0">
                <a:latin typeface="Georgia"/>
                <a:cs typeface="Georgia"/>
              </a:rPr>
              <a:t>έχουν </a:t>
            </a:r>
            <a:r>
              <a:rPr sz="1600" spc="85" dirty="0">
                <a:latin typeface="Georgia"/>
                <a:cs typeface="Georgia"/>
              </a:rPr>
              <a:t>μεταφραστεί </a:t>
            </a:r>
            <a:r>
              <a:rPr sz="1600" spc="70" dirty="0">
                <a:latin typeface="Georgia"/>
                <a:cs typeface="Georgia"/>
              </a:rPr>
              <a:t>μέχρι </a:t>
            </a:r>
            <a:r>
              <a:rPr sz="1600" spc="80" dirty="0">
                <a:latin typeface="Georgia"/>
                <a:cs typeface="Georgia"/>
              </a:rPr>
              <a:t>σήμερα </a:t>
            </a:r>
            <a:r>
              <a:rPr sz="1600" spc="55" dirty="0">
                <a:latin typeface="Georgia"/>
                <a:cs typeface="Georgia"/>
              </a:rPr>
              <a:t>σε 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πολλές ξένες </a:t>
            </a:r>
            <a:r>
              <a:rPr sz="1600" spc="80" dirty="0">
                <a:latin typeface="Georgia"/>
                <a:cs typeface="Georgia"/>
              </a:rPr>
              <a:t>γλώσσες.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65" dirty="0">
                <a:latin typeface="Georgia"/>
                <a:cs typeface="Georgia"/>
              </a:rPr>
              <a:t>την </a:t>
            </a:r>
            <a:r>
              <a:rPr sz="1600" spc="80" dirty="0">
                <a:latin typeface="Georgia"/>
                <a:cs typeface="Georgia"/>
              </a:rPr>
              <a:t>έναρξη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  <a:hlinkClick r:id="rId8"/>
              </a:rPr>
              <a:t>πολέμου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  <a:hlinkClick r:id="rId8"/>
              </a:rPr>
              <a:t>τ</a:t>
            </a:r>
            <a:r>
              <a:rPr sz="1600" spc="90" dirty="0">
                <a:latin typeface="Georgia"/>
                <a:cs typeface="Georgia"/>
                <a:hlinkClick r:id="rId8"/>
              </a:rPr>
              <a:t>ο</a:t>
            </a:r>
            <a:r>
              <a:rPr sz="1600" dirty="0">
                <a:latin typeface="Georgia"/>
                <a:cs typeface="Georgia"/>
                <a:hlinkClick r:id="rId8"/>
              </a:rPr>
              <a:t>υ	</a:t>
            </a:r>
            <a:r>
              <a:rPr sz="1600" spc="100" dirty="0">
                <a:latin typeface="Georgia"/>
                <a:cs typeface="Georgia"/>
                <a:hlinkClick r:id="rId8"/>
              </a:rPr>
              <a:t>1</a:t>
            </a:r>
            <a:r>
              <a:rPr sz="1600" spc="95" dirty="0">
                <a:latin typeface="Georgia"/>
                <a:cs typeface="Georgia"/>
                <a:hlinkClick r:id="rId8"/>
              </a:rPr>
              <a:t>94</a:t>
            </a:r>
            <a:r>
              <a:rPr sz="1600" spc="105" dirty="0">
                <a:latin typeface="Georgia"/>
                <a:cs typeface="Georgia"/>
                <a:hlinkClick r:id="rId8"/>
              </a:rPr>
              <a:t>0</a:t>
            </a:r>
            <a:r>
              <a:rPr sz="1600" dirty="0">
                <a:latin typeface="Georgia"/>
                <a:cs typeface="Georgia"/>
              </a:rPr>
              <a:t>,	ο	</a:t>
            </a:r>
            <a:r>
              <a:rPr sz="1600" spc="100" dirty="0">
                <a:latin typeface="Georgia"/>
                <a:cs typeface="Georgia"/>
              </a:rPr>
              <a:t>Ελ</a:t>
            </a:r>
            <a:r>
              <a:rPr sz="1600" spc="85" dirty="0">
                <a:latin typeface="Georgia"/>
                <a:cs typeface="Georgia"/>
              </a:rPr>
              <a:t>ύτη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85" dirty="0">
                <a:latin typeface="Georgia"/>
                <a:cs typeface="Georgia"/>
              </a:rPr>
              <a:t>θη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dirty="0">
                <a:latin typeface="Georgia"/>
                <a:cs typeface="Georgia"/>
              </a:rPr>
              <a:t>ε</a:t>
            </a:r>
            <a:endParaRPr sz="1600">
              <a:latin typeface="Georgia"/>
              <a:cs typeface="Georgia"/>
            </a:endParaRPr>
          </a:p>
        </p:txBody>
      </p:sp>
      <p:pic>
        <p:nvPicPr>
          <p:cNvPr id="6" name="object 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62050" y="914399"/>
            <a:ext cx="5268595" cy="2285745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8" name="object 8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2</a:t>
            </a:fld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6463" y="920241"/>
            <a:ext cx="3529329" cy="1185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105"/>
              </a:spcBef>
            </a:pPr>
            <a:r>
              <a:rPr sz="1600" spc="60" dirty="0">
                <a:latin typeface="Bahnschrift"/>
                <a:cs typeface="Bahnschrift"/>
              </a:rPr>
              <a:t>Ό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254" dirty="0">
                <a:latin typeface="Bahnschrift"/>
                <a:cs typeface="Bahnschrift"/>
              </a:rPr>
              <a:t>ω</a:t>
            </a:r>
            <a:r>
              <a:rPr sz="1600" spc="-220" dirty="0">
                <a:latin typeface="Bahnschrift"/>
                <a:cs typeface="Bahnschrift"/>
              </a:rPr>
              <a:t>ς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29" dirty="0">
                <a:latin typeface="Bahnschrift"/>
                <a:cs typeface="Bahnschrift"/>
              </a:rPr>
              <a:t>τ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βουν</a:t>
            </a:r>
            <a:r>
              <a:rPr sz="1600" spc="-170" dirty="0">
                <a:latin typeface="Bahnschrift"/>
                <a:cs typeface="Bahnschrift"/>
              </a:rPr>
              <a:t>ά</a:t>
            </a:r>
            <a:r>
              <a:rPr sz="1600" spc="-15" dirty="0">
                <a:latin typeface="Bahnschrift"/>
                <a:cs typeface="Bahnschrift"/>
              </a:rPr>
              <a:t>;</a:t>
            </a:r>
            <a:r>
              <a:rPr sz="1600" spc="114" dirty="0">
                <a:latin typeface="Bahnschrift"/>
                <a:cs typeface="Bahnschrift"/>
              </a:rPr>
              <a:t> </a:t>
            </a:r>
            <a:r>
              <a:rPr sz="1600" spc="-25" dirty="0">
                <a:latin typeface="Bahnschrift"/>
                <a:cs typeface="Bahnschrift"/>
              </a:rPr>
              <a:t>Πο</a:t>
            </a:r>
            <a:r>
              <a:rPr sz="1600" spc="-20" dirty="0">
                <a:latin typeface="Bahnschrift"/>
                <a:cs typeface="Bahnschrift"/>
              </a:rPr>
              <a:t>ι</a:t>
            </a:r>
            <a:r>
              <a:rPr sz="1600" spc="-150" dirty="0">
                <a:latin typeface="Bahnschrift"/>
                <a:cs typeface="Bahnschrift"/>
              </a:rPr>
              <a:t>ος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30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15" dirty="0">
                <a:latin typeface="Bahnschrift"/>
                <a:cs typeface="Bahnschrift"/>
              </a:rPr>
              <a:t>τ</a:t>
            </a:r>
            <a:r>
              <a:rPr sz="1600" spc="-12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10" dirty="0">
                <a:latin typeface="Bahnschrift"/>
                <a:cs typeface="Bahnschrift"/>
              </a:rPr>
              <a:t>σ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βο</a:t>
            </a:r>
            <a:r>
              <a:rPr sz="1600" spc="-160" dirty="0">
                <a:latin typeface="Bahnschrift"/>
                <a:cs typeface="Bahnschrift"/>
              </a:rPr>
              <a:t>υ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50" dirty="0">
                <a:latin typeface="Bahnschrift"/>
                <a:cs typeface="Bahnschrift"/>
              </a:rPr>
              <a:t>ά</a:t>
            </a:r>
            <a:r>
              <a:rPr sz="1600" spc="-15" dirty="0">
                <a:latin typeface="Bahnschrift"/>
                <a:cs typeface="Bahnschrift"/>
              </a:rPr>
              <a:t>;</a:t>
            </a:r>
            <a:endParaRPr sz="1600">
              <a:latin typeface="Bahnschrift"/>
              <a:cs typeface="Bahnschrift"/>
            </a:endParaRPr>
          </a:p>
          <a:p>
            <a:pPr marL="12700">
              <a:lnSpc>
                <a:spcPts val="1800"/>
              </a:lnSpc>
            </a:pPr>
            <a:r>
              <a:rPr sz="1600" spc="210" dirty="0">
                <a:latin typeface="Bahnschrift"/>
                <a:cs typeface="Bahnschrift"/>
              </a:rPr>
              <a:t>Τ</a:t>
            </a:r>
            <a:r>
              <a:rPr sz="1600" spc="-140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30" dirty="0">
                <a:latin typeface="Bahnschrift"/>
                <a:cs typeface="Bahnschrift"/>
              </a:rPr>
              <a:t>θε</a:t>
            </a:r>
            <a:r>
              <a:rPr sz="1600" spc="-145" dirty="0">
                <a:latin typeface="Bahnschrift"/>
                <a:cs typeface="Bahnschrift"/>
              </a:rPr>
              <a:t>μ</a:t>
            </a:r>
            <a:r>
              <a:rPr sz="1600" spc="-150" dirty="0">
                <a:latin typeface="Bahnschrift"/>
                <a:cs typeface="Bahnschrift"/>
              </a:rPr>
              <a:t>έ</a:t>
            </a:r>
            <a:r>
              <a:rPr sz="1600" spc="-180" dirty="0">
                <a:latin typeface="Bahnschrift"/>
                <a:cs typeface="Bahnschrift"/>
              </a:rPr>
              <a:t>λ</a:t>
            </a:r>
            <a:r>
              <a:rPr sz="1600" spc="-110" dirty="0">
                <a:latin typeface="Bahnschrift"/>
                <a:cs typeface="Bahnschrift"/>
              </a:rPr>
              <a:t>ι</a:t>
            </a:r>
            <a:r>
              <a:rPr sz="1600" spc="-140" dirty="0">
                <a:latin typeface="Bahnschrift"/>
                <a:cs typeface="Bahnschrift"/>
              </a:rPr>
              <a:t>ά</a:t>
            </a:r>
            <a:r>
              <a:rPr sz="1600" spc="100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55" dirty="0">
                <a:latin typeface="Bahnschrift"/>
                <a:cs typeface="Bahnschrift"/>
              </a:rPr>
              <a:t>ου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190" dirty="0">
                <a:latin typeface="Bahnschrift"/>
                <a:cs typeface="Bahnschrift"/>
              </a:rPr>
              <a:t>στα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85" dirty="0">
                <a:latin typeface="Bahnschrift"/>
                <a:cs typeface="Bahnschrift"/>
              </a:rPr>
              <a:t>β</a:t>
            </a:r>
            <a:r>
              <a:rPr sz="1600" spc="-110" dirty="0">
                <a:latin typeface="Bahnschrift"/>
                <a:cs typeface="Bahnschrift"/>
              </a:rPr>
              <a:t>ο</a:t>
            </a:r>
            <a:r>
              <a:rPr sz="1600" spc="-229" dirty="0">
                <a:latin typeface="Bahnschrift"/>
                <a:cs typeface="Bahnschrift"/>
              </a:rPr>
              <a:t>υ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40" dirty="0">
                <a:latin typeface="Bahnschrift"/>
                <a:cs typeface="Bahnschrift"/>
              </a:rPr>
              <a:t>ά</a:t>
            </a:r>
            <a:endParaRPr sz="1600">
              <a:latin typeface="Bahnschrift"/>
              <a:cs typeface="Bahnschrift"/>
            </a:endParaRPr>
          </a:p>
          <a:p>
            <a:pPr marL="12700" marR="5080">
              <a:lnSpc>
                <a:spcPts val="1800"/>
              </a:lnSpc>
              <a:spcBef>
                <a:spcPts val="105"/>
              </a:spcBef>
            </a:pP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80" dirty="0">
                <a:latin typeface="Bahnschrift"/>
                <a:cs typeface="Bahnschrift"/>
              </a:rPr>
              <a:t>τ</a:t>
            </a:r>
            <a:r>
              <a:rPr sz="1600" spc="-195" dirty="0">
                <a:latin typeface="Bahnschrift"/>
                <a:cs typeface="Bahnschrift"/>
              </a:rPr>
              <a:t>α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150" dirty="0">
                <a:latin typeface="Bahnschrift"/>
                <a:cs typeface="Bahnschrift"/>
              </a:rPr>
              <a:t>βουν</a:t>
            </a:r>
            <a:r>
              <a:rPr sz="1600" spc="-155" dirty="0">
                <a:latin typeface="Bahnschrift"/>
                <a:cs typeface="Bahnschrift"/>
              </a:rPr>
              <a:t>ά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160" dirty="0">
                <a:latin typeface="Bahnschrift"/>
                <a:cs typeface="Bahnschrift"/>
              </a:rPr>
              <a:t>σηκ</a:t>
            </a:r>
            <a:r>
              <a:rPr sz="1600" spc="-210" dirty="0">
                <a:latin typeface="Bahnschrift"/>
                <a:cs typeface="Bahnschrift"/>
              </a:rPr>
              <a:t>ώ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75" dirty="0">
                <a:latin typeface="Bahnschrift"/>
                <a:cs typeface="Bahnschrift"/>
              </a:rPr>
              <a:t>ουν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90" dirty="0">
                <a:latin typeface="Bahnschrift"/>
                <a:cs typeface="Bahnschrift"/>
              </a:rPr>
              <a:t>οι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175" dirty="0">
                <a:latin typeface="Bahnschrift"/>
                <a:cs typeface="Bahnschrift"/>
              </a:rPr>
              <a:t>λ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90" dirty="0">
                <a:latin typeface="Bahnschrift"/>
                <a:cs typeface="Bahnschrift"/>
              </a:rPr>
              <a:t>οί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185" dirty="0">
                <a:latin typeface="Bahnschrift"/>
                <a:cs typeface="Bahnschrift"/>
              </a:rPr>
              <a:t>στο</a:t>
            </a:r>
            <a:r>
              <a:rPr sz="1600" spc="-165" dirty="0">
                <a:latin typeface="Bahnschrift"/>
                <a:cs typeface="Bahnschrift"/>
              </a:rPr>
              <a:t>ν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80" dirty="0">
                <a:latin typeface="Bahnschrift"/>
                <a:cs typeface="Bahnschrift"/>
              </a:rPr>
              <a:t>ώ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80" dirty="0">
                <a:latin typeface="Bahnschrift"/>
                <a:cs typeface="Bahnschrift"/>
              </a:rPr>
              <a:t>ο</a:t>
            </a:r>
            <a:r>
              <a:rPr sz="1600" spc="105" dirty="0">
                <a:latin typeface="Bahnschrift"/>
                <a:cs typeface="Bahnschrift"/>
              </a:rPr>
              <a:t> </a:t>
            </a:r>
            <a:r>
              <a:rPr sz="1600" spc="-155" dirty="0">
                <a:latin typeface="Bahnschrift"/>
                <a:cs typeface="Bahnschrift"/>
              </a:rPr>
              <a:t>τους  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00" dirty="0">
                <a:latin typeface="Bahnschrift"/>
                <a:cs typeface="Bahnschrift"/>
              </a:rPr>
              <a:t>ι</a:t>
            </a:r>
            <a:r>
              <a:rPr sz="1600" spc="125" dirty="0">
                <a:latin typeface="Bahnschrift"/>
                <a:cs typeface="Bahnschrift"/>
              </a:rPr>
              <a:t> </a:t>
            </a:r>
            <a:r>
              <a:rPr sz="1600" spc="-254" dirty="0">
                <a:latin typeface="Bahnschrift"/>
                <a:cs typeface="Bahnschrift"/>
              </a:rPr>
              <a:t>π</a:t>
            </a:r>
            <a:r>
              <a:rPr sz="1600" spc="-220" dirty="0">
                <a:latin typeface="Bahnschrift"/>
                <a:cs typeface="Bahnschrift"/>
              </a:rPr>
              <a:t>άν</a:t>
            </a:r>
            <a:r>
              <a:rPr sz="1600" spc="-245" dirty="0">
                <a:latin typeface="Bahnschrift"/>
                <a:cs typeface="Bahnschrift"/>
              </a:rPr>
              <a:t>ω</a:t>
            </a:r>
            <a:r>
              <a:rPr sz="1600" spc="120" dirty="0">
                <a:latin typeface="Bahnschrift"/>
                <a:cs typeface="Bahnschrift"/>
              </a:rPr>
              <a:t> </a:t>
            </a:r>
            <a:r>
              <a:rPr sz="1600" spc="-200" dirty="0">
                <a:latin typeface="Bahnschrift"/>
                <a:cs typeface="Bahnschrift"/>
              </a:rPr>
              <a:t>του</a:t>
            </a:r>
            <a:r>
              <a:rPr sz="1600" spc="-180" dirty="0">
                <a:latin typeface="Bahnschrift"/>
                <a:cs typeface="Bahnschrift"/>
              </a:rPr>
              <a:t>ς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10" dirty="0">
                <a:latin typeface="Bahnschrift"/>
                <a:cs typeface="Bahnschrift"/>
              </a:rPr>
              <a:t> 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220" dirty="0">
                <a:latin typeface="Bahnschrift"/>
                <a:cs typeface="Bahnschrift"/>
              </a:rPr>
              <a:t>ν</a:t>
            </a:r>
            <a:r>
              <a:rPr sz="1600" spc="-130" dirty="0">
                <a:latin typeface="Bahnschrift"/>
                <a:cs typeface="Bahnschrift"/>
              </a:rPr>
              <a:t>ή</a:t>
            </a:r>
            <a:r>
              <a:rPr sz="1600" spc="-95" dirty="0">
                <a:latin typeface="Bahnschrift"/>
                <a:cs typeface="Bahnschrift"/>
              </a:rPr>
              <a:t>μ</a:t>
            </a:r>
            <a:r>
              <a:rPr sz="1600" spc="-105" dirty="0">
                <a:latin typeface="Bahnschrift"/>
                <a:cs typeface="Bahnschrift"/>
              </a:rPr>
              <a:t>η</a:t>
            </a:r>
            <a:r>
              <a:rPr sz="1600" spc="130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κ</a:t>
            </a:r>
            <a:r>
              <a:rPr sz="1600" spc="-150" dirty="0">
                <a:latin typeface="Bahnschrift"/>
                <a:cs typeface="Bahnschrift"/>
              </a:rPr>
              <a:t>α</a:t>
            </a:r>
            <a:r>
              <a:rPr sz="1600" spc="-110" dirty="0">
                <a:latin typeface="Bahnschrift"/>
                <a:cs typeface="Bahnschrift"/>
              </a:rPr>
              <a:t>ί</a:t>
            </a:r>
            <a:r>
              <a:rPr sz="1600" spc="-125" dirty="0">
                <a:latin typeface="Bahnschrift"/>
                <a:cs typeface="Bahnschrift"/>
              </a:rPr>
              <a:t>ει</a:t>
            </a:r>
            <a:endParaRPr sz="1600">
              <a:latin typeface="Bahnschrift"/>
              <a:cs typeface="Bahnschrift"/>
            </a:endParaRPr>
          </a:p>
          <a:p>
            <a:pPr marL="12700">
              <a:lnSpc>
                <a:spcPts val="1760"/>
              </a:lnSpc>
            </a:pPr>
            <a:r>
              <a:rPr sz="1600" spc="-165" dirty="0">
                <a:latin typeface="Bahnschrift"/>
                <a:cs typeface="Bahnschrift"/>
              </a:rPr>
              <a:t>άκαυτη</a:t>
            </a:r>
            <a:r>
              <a:rPr sz="1600" spc="-105" dirty="0">
                <a:latin typeface="Bahnschrift"/>
                <a:cs typeface="Bahnschrift"/>
              </a:rPr>
              <a:t> </a:t>
            </a:r>
            <a:r>
              <a:rPr sz="1600" spc="-135" dirty="0">
                <a:latin typeface="Bahnschrift"/>
                <a:cs typeface="Bahnschrift"/>
              </a:rPr>
              <a:t>βάτος!</a:t>
            </a:r>
            <a:endParaRPr sz="1600">
              <a:latin typeface="Bahnschrift"/>
              <a:cs typeface="Bahnschrif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964256"/>
            <a:ext cx="5287645" cy="59131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121920" algn="just">
              <a:lnSpc>
                <a:spcPct val="142100"/>
              </a:lnSpc>
              <a:spcBef>
                <a:spcPts val="80"/>
              </a:spcBef>
              <a:tabLst>
                <a:tab pos="1720214" algn="l"/>
                <a:tab pos="2479040" algn="l"/>
                <a:tab pos="4558030" algn="l"/>
              </a:tabLst>
            </a:pPr>
            <a:r>
              <a:rPr sz="1600" spc="95" dirty="0">
                <a:latin typeface="Georgia"/>
                <a:cs typeface="Georgia"/>
              </a:rPr>
              <a:t>Ακ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υθ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ί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125" dirty="0">
                <a:latin typeface="Georgia"/>
                <a:cs typeface="Georgia"/>
              </a:rPr>
              <a:t>ν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α </a:t>
            </a:r>
            <a:r>
              <a:rPr sz="1600" spc="-160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«</a:t>
            </a:r>
            <a:r>
              <a:rPr sz="1600" spc="5" dirty="0">
                <a:latin typeface="Georgia"/>
                <a:cs typeface="Georgia"/>
              </a:rPr>
              <a:t>Η</a:t>
            </a:r>
            <a:r>
              <a:rPr sz="1600" dirty="0">
                <a:latin typeface="Georgia"/>
                <a:cs typeface="Georgia"/>
              </a:rPr>
              <a:t>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εγ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dirty="0">
                <a:latin typeface="Georgia"/>
                <a:cs typeface="Georgia"/>
              </a:rPr>
              <a:t>η  </a:t>
            </a:r>
            <a:r>
              <a:rPr sz="1600" spc="80" dirty="0">
                <a:latin typeface="Georgia"/>
                <a:cs typeface="Georgia"/>
              </a:rPr>
              <a:t>Έξοδος» βασισμένο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σε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ιστορικό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γεγονός,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εκδήλωση </a:t>
            </a:r>
            <a:r>
              <a:rPr sz="1600" spc="85" dirty="0">
                <a:latin typeface="Georgia"/>
                <a:cs typeface="Georgia"/>
              </a:rPr>
              <a:t>διαμαρτυρίας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έγινε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στην  </a:t>
            </a:r>
            <a:r>
              <a:rPr sz="1600" spc="80" dirty="0">
                <a:latin typeface="Georgia"/>
                <a:cs typeface="Georgia"/>
              </a:rPr>
              <a:t>Αθήνα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ευκαιρία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απαγορευμένου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εορτασμού 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65" dirty="0">
                <a:latin typeface="Georgia"/>
                <a:cs typeface="Georgia"/>
              </a:rPr>
              <a:t> 25ης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Μαρτίου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1942, </a:t>
            </a:r>
            <a:r>
              <a:rPr sz="1600" spc="80" dirty="0">
                <a:latin typeface="Georgia"/>
                <a:cs typeface="Georgia"/>
              </a:rPr>
              <a:t> εκδήλωσε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που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χτυπήθηκε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βίαια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τις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δυνάμεις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Κατοχής.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0" dirty="0">
                <a:latin typeface="Georgia"/>
                <a:cs typeface="Georgia"/>
              </a:rPr>
              <a:t>Το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επόμενο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– 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εμβληματικό </a:t>
            </a:r>
            <a:r>
              <a:rPr sz="1600" spc="75" dirty="0">
                <a:latin typeface="Georgia"/>
                <a:cs typeface="Georgia"/>
              </a:rPr>
              <a:t>πλέον </a:t>
            </a:r>
            <a:r>
              <a:rPr sz="1600" spc="5" dirty="0">
                <a:latin typeface="Georgia"/>
                <a:cs typeface="Georgia"/>
              </a:rPr>
              <a:t>– </a:t>
            </a:r>
            <a:r>
              <a:rPr sz="1600" spc="70" dirty="0">
                <a:latin typeface="Georgia"/>
                <a:cs typeface="Georgia"/>
              </a:rPr>
              <a:t>άσμα </a:t>
            </a:r>
            <a:r>
              <a:rPr sz="1600" dirty="0">
                <a:latin typeface="Georgia"/>
                <a:cs typeface="Georgia"/>
              </a:rPr>
              <a:t>( </a:t>
            </a:r>
            <a:r>
              <a:rPr sz="1600" spc="60" dirty="0">
                <a:latin typeface="Georgia"/>
                <a:cs typeface="Georgia"/>
              </a:rPr>
              <a:t>«Της </a:t>
            </a:r>
            <a:r>
              <a:rPr sz="1600" spc="85" dirty="0">
                <a:latin typeface="Georgia"/>
                <a:cs typeface="Georgia"/>
              </a:rPr>
              <a:t>δικαιοσύνης </a:t>
            </a:r>
            <a:r>
              <a:rPr sz="1600" spc="70" dirty="0">
                <a:latin typeface="Georgia"/>
                <a:cs typeface="Georgia"/>
              </a:rPr>
              <a:t>ήλιε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νοητέ») έρχεται </a:t>
            </a:r>
            <a:r>
              <a:rPr sz="1600" spc="60" dirty="0">
                <a:latin typeface="Georgia"/>
                <a:cs typeface="Georgia"/>
              </a:rPr>
              <a:t>σαν </a:t>
            </a:r>
            <a:r>
              <a:rPr sz="1600" spc="65" dirty="0">
                <a:latin typeface="Georgia"/>
                <a:cs typeface="Georgia"/>
              </a:rPr>
              <a:t>μια </a:t>
            </a:r>
            <a:r>
              <a:rPr sz="1600" spc="85" dirty="0">
                <a:latin typeface="Georgia"/>
                <a:cs typeface="Georgia"/>
              </a:rPr>
              <a:t>επίκληση </a:t>
            </a:r>
            <a:r>
              <a:rPr sz="1600" spc="70" dirty="0">
                <a:latin typeface="Georgia"/>
                <a:cs typeface="Georgia"/>
              </a:rPr>
              <a:t>ώστε </a:t>
            </a:r>
            <a:r>
              <a:rPr sz="1600" spc="50" dirty="0">
                <a:latin typeface="Georgia"/>
                <a:cs typeface="Georgia"/>
              </a:rPr>
              <a:t>να </a:t>
            </a:r>
            <a:r>
              <a:rPr sz="1600" spc="70" dirty="0">
                <a:latin typeface="Georgia"/>
                <a:cs typeface="Georgia"/>
              </a:rPr>
              <a:t>αρθεί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αδικία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κατατρέχει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χώρα-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αδικία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προκαλείται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«φίλους» </a:t>
            </a:r>
            <a:r>
              <a:rPr sz="1600" spc="65" dirty="0">
                <a:latin typeface="Georgia"/>
                <a:cs typeface="Georgia"/>
              </a:rPr>
              <a:t>και  </a:t>
            </a:r>
            <a:r>
              <a:rPr sz="1600" spc="80" dirty="0">
                <a:latin typeface="Georgia"/>
                <a:cs typeface="Georgia"/>
              </a:rPr>
              <a:t>εχθρούς.  Ακολουθεί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85" dirty="0">
                <a:latin typeface="Georgia"/>
                <a:cs typeface="Georgia"/>
              </a:rPr>
              <a:t>εξομολόγηση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75" dirty="0">
                <a:latin typeface="Georgia"/>
                <a:cs typeface="Georgia"/>
              </a:rPr>
              <a:t>πίκρας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</a:rPr>
              <a:t>ποιητικού </a:t>
            </a:r>
            <a:r>
              <a:rPr sz="1600" spc="65" dirty="0">
                <a:latin typeface="Georgia"/>
                <a:cs typeface="Georgia"/>
              </a:rPr>
              <a:t>εγώ, </a:t>
            </a:r>
            <a:r>
              <a:rPr sz="1600" spc="70" dirty="0">
                <a:latin typeface="Georgia"/>
                <a:cs typeface="Georgia"/>
              </a:rPr>
              <a:t>όπως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αποτυπώνεται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άσμα</a:t>
            </a:r>
            <a:r>
              <a:rPr sz="1600" spc="75" dirty="0">
                <a:latin typeface="Georgia"/>
                <a:cs typeface="Georgia"/>
              </a:rPr>
              <a:t> «Της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αγάπης  </a:t>
            </a:r>
            <a:r>
              <a:rPr sz="1600" spc="80" dirty="0">
                <a:latin typeface="Georgia"/>
                <a:cs typeface="Georgia"/>
              </a:rPr>
              <a:t>αίματα».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Αυτός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75" dirty="0">
                <a:latin typeface="Georgia"/>
                <a:cs typeface="Georgia"/>
              </a:rPr>
              <a:t>έζησε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spc="75" dirty="0">
                <a:latin typeface="Georgia"/>
                <a:cs typeface="Georgia"/>
              </a:rPr>
              <a:t>έξαψη </a:t>
            </a:r>
            <a:r>
              <a:rPr sz="1600" spc="65" dirty="0">
                <a:latin typeface="Georgia"/>
                <a:cs typeface="Georgia"/>
              </a:rPr>
              <a:t>της </a:t>
            </a:r>
            <a:r>
              <a:rPr sz="1600" spc="75" dirty="0">
                <a:latin typeface="Georgia"/>
                <a:cs typeface="Georgia"/>
              </a:rPr>
              <a:t>αγάπης, </a:t>
            </a:r>
            <a:r>
              <a:rPr sz="1600" spc="70" dirty="0">
                <a:latin typeface="Georgia"/>
                <a:cs typeface="Georgia"/>
              </a:rPr>
              <a:t>αυτός </a:t>
            </a:r>
            <a:r>
              <a:rPr sz="1600" spc="60" dirty="0">
                <a:latin typeface="Georgia"/>
                <a:cs typeface="Georgia"/>
              </a:rPr>
              <a:t>που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ζήτησε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την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κατάφαση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ζωής,  </a:t>
            </a:r>
            <a:r>
              <a:rPr sz="1600" spc="80" dirty="0">
                <a:latin typeface="Georgia"/>
                <a:cs typeface="Georgia"/>
              </a:rPr>
              <a:t>κυνηγήθηκε  </a:t>
            </a:r>
            <a:r>
              <a:rPr sz="1600" spc="50" dirty="0">
                <a:latin typeface="Georgia"/>
                <a:cs typeface="Georgia"/>
              </a:rPr>
              <a:t>κι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έζησε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κατατρεγμό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πολέμου.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0" dirty="0">
                <a:latin typeface="Georgia"/>
                <a:cs typeface="Georgia"/>
              </a:rPr>
              <a:t>Το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ίδιο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εξομολογητικό 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ύφος 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διαπερνά 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 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80" dirty="0">
                <a:latin typeface="Georgia"/>
                <a:cs typeface="Georgia"/>
              </a:rPr>
              <a:t>Ψαλμό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ΙΔ΄</a:t>
            </a:r>
            <a:r>
              <a:rPr sz="1600" spc="20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(«Ναοί</a:t>
            </a:r>
            <a:r>
              <a:rPr sz="1600" spc="52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10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σχήμα</a:t>
            </a:r>
            <a:r>
              <a:rPr sz="1600" spc="52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τ΄</a:t>
            </a:r>
            <a:r>
              <a:rPr sz="1600" spc="10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ουρανού»).</a:t>
            </a:r>
            <a:r>
              <a:rPr sz="1600" spc="51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Αναπολείται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848852"/>
            <a:ext cx="147891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500"/>
              </a:lnSpc>
              <a:spcBef>
                <a:spcPts val="95"/>
              </a:spcBef>
              <a:tabLst>
                <a:tab pos="533400" algn="l"/>
                <a:tab pos="1096645" algn="l"/>
              </a:tabLst>
            </a:pPr>
            <a:r>
              <a:rPr sz="1600" spc="100" dirty="0">
                <a:latin typeface="Georgia"/>
                <a:cs typeface="Georgia"/>
              </a:rPr>
              <a:t>μ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0" dirty="0">
                <a:latin typeface="Georgia"/>
                <a:cs typeface="Georgia"/>
              </a:rPr>
              <a:t>ζ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dirty="0">
                <a:latin typeface="Georgia"/>
                <a:cs typeface="Georgia"/>
              </a:rPr>
              <a:t>ή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114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  </a:t>
            </a:r>
            <a:r>
              <a:rPr sz="1600" spc="85" dirty="0">
                <a:latin typeface="Georgia"/>
                <a:cs typeface="Georgia"/>
              </a:rPr>
              <a:t>καταργήθηκε.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8098" y="8848852"/>
            <a:ext cx="3639820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6860" marR="5080" indent="-264795">
              <a:lnSpc>
                <a:spcPct val="142500"/>
              </a:lnSpc>
              <a:spcBef>
                <a:spcPts val="95"/>
              </a:spcBef>
              <a:tabLst>
                <a:tab pos="1004569" algn="l"/>
                <a:tab pos="1136015" algn="l"/>
                <a:tab pos="1525270" algn="l"/>
                <a:tab pos="2472690" algn="l"/>
                <a:tab pos="2522855" algn="l"/>
                <a:tab pos="3086100" algn="l"/>
              </a:tabLst>
            </a:pPr>
            <a:r>
              <a:rPr sz="1600" spc="110" dirty="0">
                <a:latin typeface="Georgia"/>
                <a:cs typeface="Georgia"/>
              </a:rPr>
              <a:t>π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114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,	</a:t>
            </a:r>
            <a:r>
              <a:rPr sz="1600" spc="95" dirty="0">
                <a:latin typeface="Georgia"/>
                <a:cs typeface="Georgia"/>
              </a:rPr>
              <a:t>μι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85" dirty="0">
                <a:latin typeface="Georgia"/>
                <a:cs typeface="Georgia"/>
              </a:rPr>
              <a:t>τητ</a:t>
            </a:r>
            <a:r>
              <a:rPr sz="1600" dirty="0">
                <a:latin typeface="Georgia"/>
                <a:cs typeface="Georgia"/>
              </a:rPr>
              <a:t>α	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114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	</a:t>
            </a:r>
            <a:r>
              <a:rPr sz="1600" spc="95" dirty="0">
                <a:latin typeface="Georgia"/>
                <a:cs typeface="Georgia"/>
              </a:rPr>
              <a:t>βί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80" dirty="0">
                <a:latin typeface="Georgia"/>
                <a:cs typeface="Georgia"/>
              </a:rPr>
              <a:t>Σ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10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100" dirty="0">
                <a:latin typeface="Georgia"/>
                <a:cs typeface="Georgia"/>
              </a:rPr>
              <a:t>νω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α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7" name="object 7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8863" y="883665"/>
            <a:ext cx="1980564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4795" algn="l"/>
              </a:tabLst>
            </a:pPr>
            <a:r>
              <a:rPr sz="1600" dirty="0">
                <a:latin typeface="Georgia"/>
                <a:cs typeface="Georgia"/>
              </a:rPr>
              <a:t>η	</a:t>
            </a:r>
            <a:r>
              <a:rPr sz="1600" spc="85" dirty="0">
                <a:latin typeface="Georgia"/>
                <a:cs typeface="Georgia"/>
              </a:rPr>
              <a:t>πραγματοποίηση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81253"/>
            <a:ext cx="3186430" cy="1065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2000"/>
              </a:lnSpc>
              <a:spcBef>
                <a:spcPts val="105"/>
              </a:spcBef>
            </a:pPr>
            <a:r>
              <a:rPr sz="1600" spc="90" dirty="0">
                <a:latin typeface="Georgia"/>
                <a:cs typeface="Georgia"/>
              </a:rPr>
              <a:t>(«Προφητικόν»)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αναγγέλλεται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πανανθρώπινου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ονείρου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βασισμένη</a:t>
            </a:r>
            <a:r>
              <a:rPr sz="1600" spc="53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στην</a:t>
            </a:r>
            <a:r>
              <a:rPr sz="1600" spc="12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ομορφιά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90300" y="1131391"/>
            <a:ext cx="2018030" cy="715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0800">
              <a:lnSpc>
                <a:spcPct val="141400"/>
              </a:lnSpc>
              <a:spcBef>
                <a:spcPts val="95"/>
              </a:spcBef>
              <a:tabLst>
                <a:tab pos="577215" algn="l"/>
                <a:tab pos="624205" algn="l"/>
                <a:tab pos="1103630" algn="l"/>
                <a:tab pos="1269365" algn="l"/>
              </a:tabLst>
            </a:pP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5" dirty="0">
                <a:latin typeface="Georgia"/>
                <a:cs typeface="Georgia"/>
              </a:rPr>
              <a:t>μι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00" dirty="0">
                <a:latin typeface="Georgia"/>
                <a:cs typeface="Georgia"/>
              </a:rPr>
              <a:t>νων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	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110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η	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20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ρή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η</a:t>
            </a:r>
            <a:r>
              <a:rPr sz="1600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1824049"/>
            <a:ext cx="5282565" cy="24491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80"/>
              </a:spcBef>
            </a:pPr>
            <a:r>
              <a:rPr sz="1600" spc="5" dirty="0">
                <a:latin typeface="Georgia"/>
                <a:cs typeface="Georgia"/>
              </a:rPr>
              <a:t>Ο </a:t>
            </a:r>
            <a:r>
              <a:rPr sz="1600" spc="80" dirty="0">
                <a:latin typeface="Georgia"/>
                <a:cs typeface="Georgia"/>
              </a:rPr>
              <a:t>τελευταίος  Ψαλμός </a:t>
            </a:r>
            <a:r>
              <a:rPr sz="1600" spc="60" dirty="0">
                <a:latin typeface="Georgia"/>
                <a:cs typeface="Georgia"/>
              </a:rPr>
              <a:t>των  </a:t>
            </a:r>
            <a:r>
              <a:rPr sz="1600" spc="85" dirty="0">
                <a:latin typeface="Georgia"/>
                <a:cs typeface="Georgia"/>
              </a:rPr>
              <a:t>«Παθών»  προετοιμάζει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τρίτο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μέρος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της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σύνθεσης</a:t>
            </a:r>
            <a:r>
              <a:rPr sz="1600" spc="85" dirty="0">
                <a:latin typeface="Georgia"/>
                <a:cs typeface="Georgia"/>
              </a:rPr>
              <a:t> («Δοξαστικόν»).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0" dirty="0">
                <a:latin typeface="Georgia"/>
                <a:cs typeface="Georgia"/>
              </a:rPr>
              <a:t>Το 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ποιητικό </a:t>
            </a:r>
            <a:r>
              <a:rPr sz="1600" spc="65" dirty="0">
                <a:latin typeface="Georgia"/>
                <a:cs typeface="Georgia"/>
              </a:rPr>
              <a:t>εγώ </a:t>
            </a:r>
            <a:r>
              <a:rPr sz="1600" spc="85" dirty="0">
                <a:latin typeface="Georgia"/>
                <a:cs typeface="Georgia"/>
              </a:rPr>
              <a:t>ξαναβρίσκει </a:t>
            </a:r>
            <a:r>
              <a:rPr sz="1600" spc="65" dirty="0">
                <a:latin typeface="Georgia"/>
                <a:cs typeface="Georgia"/>
              </a:rPr>
              <a:t>όλα αυτά </a:t>
            </a:r>
            <a:r>
              <a:rPr sz="1600" spc="70" dirty="0">
                <a:latin typeface="Georgia"/>
                <a:cs typeface="Georgia"/>
              </a:rPr>
              <a:t>που </a:t>
            </a:r>
            <a:r>
              <a:rPr sz="1600" spc="85" dirty="0">
                <a:latin typeface="Georgia"/>
                <a:cs typeface="Georgia"/>
              </a:rPr>
              <a:t>κινδύνεψε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στερηθεί, </a:t>
            </a:r>
            <a:r>
              <a:rPr sz="1600" spc="50" dirty="0">
                <a:latin typeface="Georgia"/>
                <a:cs typeface="Georgia"/>
              </a:rPr>
              <a:t>κι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αυτό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επειδή  </a:t>
            </a:r>
            <a:r>
              <a:rPr sz="1600" spc="60" dirty="0">
                <a:latin typeface="Georgia"/>
                <a:cs typeface="Georgia"/>
              </a:rPr>
              <a:t>δεν  </a:t>
            </a:r>
            <a:r>
              <a:rPr sz="1600" spc="80" dirty="0">
                <a:latin typeface="Georgia"/>
                <a:cs typeface="Georgia"/>
              </a:rPr>
              <a:t>απάντησε </a:t>
            </a:r>
            <a:r>
              <a:rPr sz="1600" spc="50" dirty="0">
                <a:latin typeface="Georgia"/>
                <a:cs typeface="Georgia"/>
              </a:rPr>
              <a:t>με  </a:t>
            </a:r>
            <a:r>
              <a:rPr sz="1600" spc="65" dirty="0">
                <a:latin typeface="Georgia"/>
                <a:cs typeface="Georgia"/>
              </a:rPr>
              <a:t>βία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στη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βία,</a:t>
            </a:r>
            <a:r>
              <a:rPr sz="1600" spc="75" dirty="0">
                <a:latin typeface="Georgia"/>
                <a:cs typeface="Georgia"/>
              </a:rPr>
              <a:t> αλλά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επειδή</a:t>
            </a:r>
            <a:r>
              <a:rPr sz="1600" spc="80" dirty="0">
                <a:latin typeface="Georgia"/>
                <a:cs typeface="Georgia"/>
              </a:rPr>
              <a:t> νίκησε  </a:t>
            </a:r>
            <a:r>
              <a:rPr sz="1600" spc="45" dirty="0">
                <a:latin typeface="Georgia"/>
                <a:cs typeface="Georgia"/>
              </a:rPr>
              <a:t>το  </a:t>
            </a:r>
            <a:r>
              <a:rPr sz="1600" spc="75" dirty="0">
                <a:latin typeface="Georgia"/>
                <a:cs typeface="Georgia"/>
              </a:rPr>
              <a:t>θάνατο  </a:t>
            </a:r>
            <a:r>
              <a:rPr sz="1600" spc="80" dirty="0">
                <a:latin typeface="Georgia"/>
                <a:cs typeface="Georgia"/>
              </a:rPr>
              <a:t>σώζοντας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Έρωτα, επειδή </a:t>
            </a:r>
            <a:r>
              <a:rPr sz="1600" spc="80" dirty="0">
                <a:latin typeface="Georgia"/>
                <a:cs typeface="Georgia"/>
              </a:rPr>
              <a:t>κράτησε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αθωότητά </a:t>
            </a:r>
            <a:r>
              <a:rPr sz="1600" spc="70" dirty="0">
                <a:latin typeface="Georgia"/>
                <a:cs typeface="Georgia"/>
              </a:rPr>
              <a:t>του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όπλα</a:t>
            </a:r>
            <a:r>
              <a:rPr sz="1600" spc="1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19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Ομορφιά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1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Τέχνης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6484365"/>
            <a:ext cx="5288915" cy="13868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600" b="1" spc="50" dirty="0">
                <a:latin typeface="Georgia"/>
                <a:cs typeface="Georgia"/>
              </a:rPr>
              <a:t>Το</a:t>
            </a:r>
            <a:r>
              <a:rPr sz="1600" b="1" spc="145" dirty="0">
                <a:latin typeface="Georgia"/>
                <a:cs typeface="Georgia"/>
              </a:rPr>
              <a:t> </a:t>
            </a:r>
            <a:r>
              <a:rPr sz="1600" b="1" spc="85" dirty="0">
                <a:latin typeface="Georgia"/>
                <a:cs typeface="Georgia"/>
              </a:rPr>
              <a:t>Δοξαστικό</a:t>
            </a:r>
            <a:endParaRPr sz="1600">
              <a:latin typeface="Georgia"/>
              <a:cs typeface="Georgia"/>
            </a:endParaRPr>
          </a:p>
          <a:p>
            <a:pPr marL="12700" marR="5080" algn="just">
              <a:lnSpc>
                <a:spcPct val="141900"/>
              </a:lnSpc>
              <a:spcBef>
                <a:spcPts val="615"/>
              </a:spcBef>
            </a:pP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85" dirty="0">
                <a:latin typeface="Georgia"/>
                <a:cs typeface="Georgia"/>
              </a:rPr>
              <a:t>«Δοξαστικό» </a:t>
            </a:r>
            <a:r>
              <a:rPr sz="1600" spc="75" dirty="0">
                <a:latin typeface="Georgia"/>
                <a:cs typeface="Georgia"/>
              </a:rPr>
              <a:t>είναι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κορύφωση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σύνθεσης. </a:t>
            </a:r>
            <a:r>
              <a:rPr sz="1600" spc="85" dirty="0">
                <a:latin typeface="Georgia"/>
                <a:cs typeface="Georgia"/>
              </a:rPr>
              <a:t> Δοξολογείται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κόσμος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μικρός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δηλαδή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θαλασσινό</a:t>
            </a:r>
            <a:r>
              <a:rPr sz="1600" spc="45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τοπίο</a:t>
            </a:r>
            <a:r>
              <a:rPr sz="1600" spc="47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,</a:t>
            </a:r>
            <a:r>
              <a:rPr sz="1600" spc="1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νησιά</a:t>
            </a:r>
            <a:r>
              <a:rPr sz="1600" spc="459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4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οι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άνεμοι,</a:t>
            </a:r>
            <a:r>
              <a:rPr sz="1600" spc="459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7848675"/>
            <a:ext cx="5286375" cy="71437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R="10795" algn="r">
              <a:lnSpc>
                <a:spcPct val="100000"/>
              </a:lnSpc>
              <a:spcBef>
                <a:spcPts val="890"/>
              </a:spcBef>
              <a:tabLst>
                <a:tab pos="1000760" algn="l"/>
                <a:tab pos="1450975" algn="l"/>
                <a:tab pos="1804035" algn="l"/>
                <a:tab pos="2738120" algn="l"/>
                <a:tab pos="3806190" algn="l"/>
                <a:tab pos="4265295" algn="l"/>
              </a:tabLst>
            </a:pPr>
            <a:r>
              <a:rPr sz="1600" spc="80" dirty="0">
                <a:latin typeface="Georgia"/>
                <a:cs typeface="Georgia"/>
              </a:rPr>
              <a:t>κορίτσια	</a:t>
            </a:r>
            <a:r>
              <a:rPr sz="1600" spc="65" dirty="0">
                <a:latin typeface="Georgia"/>
                <a:cs typeface="Georgia"/>
              </a:rPr>
              <a:t>και	</a:t>
            </a:r>
            <a:r>
              <a:rPr sz="1600" spc="60" dirty="0">
                <a:latin typeface="Georgia"/>
                <a:cs typeface="Georgia"/>
              </a:rPr>
              <a:t>το	</a:t>
            </a:r>
            <a:r>
              <a:rPr sz="1600" spc="80" dirty="0">
                <a:latin typeface="Georgia"/>
                <a:cs typeface="Georgia"/>
              </a:rPr>
              <a:t>ερωτικό	</a:t>
            </a:r>
            <a:r>
              <a:rPr sz="1600" spc="85" dirty="0">
                <a:latin typeface="Georgia"/>
                <a:cs typeface="Georgia"/>
              </a:rPr>
              <a:t>σκίρτημα	</a:t>
            </a:r>
            <a:r>
              <a:rPr sz="1600" spc="60" dirty="0">
                <a:latin typeface="Georgia"/>
                <a:cs typeface="Georgia"/>
              </a:rPr>
              <a:t>της	</a:t>
            </a:r>
            <a:r>
              <a:rPr sz="1600" spc="80" dirty="0">
                <a:latin typeface="Georgia"/>
                <a:cs typeface="Georgia"/>
              </a:rPr>
              <a:t>εφηβείας.</a:t>
            </a:r>
            <a:endParaRPr sz="1600">
              <a:latin typeface="Georgia"/>
              <a:cs typeface="Georgia"/>
            </a:endParaRPr>
          </a:p>
          <a:p>
            <a:pPr marR="5080" algn="r">
              <a:lnSpc>
                <a:spcPct val="100000"/>
              </a:lnSpc>
              <a:spcBef>
                <a:spcPts val="790"/>
              </a:spcBef>
              <a:tabLst>
                <a:tab pos="1003300" algn="l"/>
                <a:tab pos="2351405" algn="l"/>
                <a:tab pos="3310254" algn="l"/>
              </a:tabLst>
            </a:pPr>
            <a:r>
              <a:rPr sz="1600" spc="80" dirty="0">
                <a:latin typeface="Georgia"/>
                <a:cs typeface="Georgia"/>
              </a:rPr>
              <a:t>14στιχος	</a:t>
            </a:r>
            <a:r>
              <a:rPr sz="1600" spc="85" dirty="0">
                <a:latin typeface="Georgia"/>
                <a:cs typeface="Georgia"/>
              </a:rPr>
              <a:t>χαιρετισμός	</a:t>
            </a:r>
            <a:r>
              <a:rPr sz="1600" dirty="0">
                <a:latin typeface="Georgia"/>
                <a:cs typeface="Georgia"/>
              </a:rPr>
              <a:t>(</a:t>
            </a:r>
            <a:r>
              <a:rPr sz="1600" spc="-22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«Χαίρε	</a:t>
            </a:r>
            <a:r>
              <a:rPr sz="1600" i="1" dirty="0">
                <a:latin typeface="Georgia"/>
                <a:cs typeface="Georgia"/>
              </a:rPr>
              <a:t>η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8190052"/>
            <a:ext cx="1713864" cy="106553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  <a:tabLst>
                <a:tab pos="1253490" algn="l"/>
              </a:tabLst>
            </a:pP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95" dirty="0">
                <a:latin typeface="Georgia"/>
                <a:cs typeface="Georgia"/>
              </a:rPr>
              <a:t>β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ί	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1211580" algn="l"/>
              </a:tabLst>
            </a:pPr>
            <a:r>
              <a:rPr sz="1600" i="1" spc="85" dirty="0">
                <a:latin typeface="Georgia"/>
                <a:cs typeface="Georgia"/>
              </a:rPr>
              <a:t>Καιομένη	</a:t>
            </a:r>
            <a:r>
              <a:rPr sz="1600" i="1" spc="60" dirty="0">
                <a:latin typeface="Georgia"/>
                <a:cs typeface="Georgia"/>
              </a:rPr>
              <a:t>και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1235710" algn="l"/>
              </a:tabLst>
            </a:pPr>
            <a:r>
              <a:rPr sz="1600" spc="80" dirty="0">
                <a:latin typeface="Georgia"/>
                <a:cs typeface="Georgia"/>
              </a:rPr>
              <a:t>συνείδηση	</a:t>
            </a:r>
            <a:r>
              <a:rPr sz="1600" spc="60" dirty="0">
                <a:latin typeface="Georgia"/>
                <a:cs typeface="Georgia"/>
              </a:rPr>
              <a:t>του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9332162"/>
            <a:ext cx="47637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63675" algn="l"/>
                <a:tab pos="1978025" algn="l"/>
                <a:tab pos="3210560" algn="l"/>
                <a:tab pos="3724910" algn="l"/>
              </a:tabLst>
            </a:pPr>
            <a:r>
              <a:rPr sz="1600" spc="85" dirty="0">
                <a:latin typeface="Georgia"/>
                <a:cs typeface="Georgia"/>
              </a:rPr>
              <a:t>συμβολισμοί	</a:t>
            </a:r>
            <a:r>
              <a:rPr sz="1600" spc="60" dirty="0">
                <a:latin typeface="Georgia"/>
                <a:cs typeface="Georgia"/>
              </a:rPr>
              <a:t>της	</a:t>
            </a:r>
            <a:r>
              <a:rPr sz="1600" spc="85" dirty="0">
                <a:latin typeface="Georgia"/>
                <a:cs typeface="Georgia"/>
              </a:rPr>
              <a:t>Παναγίας,	</a:t>
            </a:r>
            <a:r>
              <a:rPr sz="1600" spc="60" dirty="0">
                <a:latin typeface="Georgia"/>
                <a:cs typeface="Georgia"/>
              </a:rPr>
              <a:t>της	</a:t>
            </a:r>
            <a:r>
              <a:rPr sz="1600" spc="80" dirty="0">
                <a:latin typeface="Georgia"/>
                <a:cs typeface="Georgia"/>
              </a:rPr>
              <a:t>Πατρίδας,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74201" y="8540191"/>
            <a:ext cx="3544570" cy="1062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4765" algn="r">
              <a:lnSpc>
                <a:spcPct val="141400"/>
              </a:lnSpc>
              <a:spcBef>
                <a:spcPts val="95"/>
              </a:spcBef>
              <a:tabLst>
                <a:tab pos="871219" algn="l"/>
                <a:tab pos="1242695" algn="l"/>
                <a:tab pos="1548765" algn="l"/>
                <a:tab pos="1921510" algn="l"/>
                <a:tab pos="2568575" algn="l"/>
                <a:tab pos="2843530" algn="l"/>
                <a:tab pos="3183255" algn="l"/>
                <a:tab pos="3345815" algn="l"/>
              </a:tabLst>
            </a:pPr>
            <a:r>
              <a:rPr sz="1600" i="1" spc="105" dirty="0">
                <a:latin typeface="Georgia"/>
                <a:cs typeface="Georgia"/>
              </a:rPr>
              <a:t>Χ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95" dirty="0">
                <a:latin typeface="Georgia"/>
                <a:cs typeface="Georgia"/>
              </a:rPr>
              <a:t>ί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dirty="0">
                <a:latin typeface="Georgia"/>
                <a:cs typeface="Georgia"/>
              </a:rPr>
              <a:t>ε	η	</a:t>
            </a:r>
            <a:r>
              <a:rPr sz="1600" i="1" spc="100" dirty="0">
                <a:latin typeface="Georgia"/>
                <a:cs typeface="Georgia"/>
              </a:rPr>
              <a:t>Χλ</a:t>
            </a:r>
            <a:r>
              <a:rPr sz="1600" i="1" spc="80" dirty="0">
                <a:latin typeface="Georgia"/>
                <a:cs typeface="Georgia"/>
              </a:rPr>
              <a:t>ω</a:t>
            </a:r>
            <a:r>
              <a:rPr sz="1600" i="1" spc="100" dirty="0">
                <a:latin typeface="Georgia"/>
                <a:cs typeface="Georgia"/>
              </a:rPr>
              <a:t>ρή</a:t>
            </a:r>
            <a:r>
              <a:rPr sz="1600" i="1" spc="95" dirty="0">
                <a:latin typeface="Georgia"/>
                <a:cs typeface="Georgia"/>
              </a:rPr>
              <a:t>…</a:t>
            </a:r>
            <a:r>
              <a:rPr sz="1600" i="1" spc="120" dirty="0">
                <a:latin typeface="Georgia"/>
                <a:cs typeface="Georgia"/>
              </a:rPr>
              <a:t>»</a:t>
            </a:r>
            <a:r>
              <a:rPr sz="1600" dirty="0">
                <a:latin typeface="Georgia"/>
                <a:cs typeface="Georgia"/>
              </a:rPr>
              <a:t>)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	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dirty="0">
                <a:latin typeface="Georgia"/>
                <a:cs typeface="Georgia"/>
              </a:rPr>
              <a:t>η  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10" dirty="0">
                <a:latin typeface="Georgia"/>
                <a:cs typeface="Georgia"/>
              </a:rPr>
              <a:t>η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ή	</a:t>
            </a:r>
            <a:r>
              <a:rPr sz="1600" spc="-3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	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ι</a:t>
            </a:r>
            <a:endParaRPr sz="1600">
              <a:latin typeface="Georgia"/>
              <a:cs typeface="Georgia"/>
            </a:endParaRPr>
          </a:p>
          <a:p>
            <a:pPr marR="15240" algn="r">
              <a:lnSpc>
                <a:spcPct val="100000"/>
              </a:lnSpc>
              <a:spcBef>
                <a:spcPts val="820"/>
              </a:spcBef>
            </a:pPr>
            <a:r>
              <a:rPr sz="1600" spc="60" dirty="0">
                <a:latin typeface="Georgia"/>
                <a:cs typeface="Georgia"/>
              </a:rPr>
              <a:t>της</a:t>
            </a:r>
            <a:endParaRPr sz="1600">
              <a:latin typeface="Georgia"/>
              <a:cs typeface="Georg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2050" y="4556759"/>
            <a:ext cx="4738116" cy="1880870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3" name="object 13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303520" cy="1412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105"/>
              </a:spcBef>
            </a:pPr>
            <a:r>
              <a:rPr sz="1600" spc="80" dirty="0">
                <a:latin typeface="Georgia"/>
                <a:cs typeface="Georgia"/>
              </a:rPr>
              <a:t>Ελευθερίας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85" dirty="0">
                <a:latin typeface="Georgia"/>
                <a:cs typeface="Georgia"/>
              </a:rPr>
              <a:t>Γυναίκας.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80" dirty="0">
                <a:latin typeface="Georgia"/>
                <a:cs typeface="Georgia"/>
              </a:rPr>
              <a:t>καταλήγει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τελική </a:t>
            </a:r>
            <a:r>
              <a:rPr sz="1600" spc="85" dirty="0">
                <a:latin typeface="Georgia"/>
                <a:cs typeface="Georgia"/>
              </a:rPr>
              <a:t>αξιολόγηση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5" dirty="0">
                <a:latin typeface="Georgia"/>
                <a:cs typeface="Georgia"/>
              </a:rPr>
              <a:t>παροδικού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5" dirty="0">
                <a:latin typeface="Georgia"/>
                <a:cs typeface="Georgia"/>
              </a:rPr>
              <a:t>Αιώνιου,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Παροδικός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θάνατος</a:t>
            </a:r>
            <a:r>
              <a:rPr sz="1600" spc="85" dirty="0">
                <a:latin typeface="Georgia"/>
                <a:cs typeface="Georgia"/>
              </a:rPr>
              <a:t> (</a:t>
            </a:r>
            <a:r>
              <a:rPr sz="1600" i="1" spc="85" dirty="0">
                <a:latin typeface="Georgia"/>
                <a:cs typeface="Georgia"/>
              </a:rPr>
              <a:t>«του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ύπνου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η</a:t>
            </a:r>
            <a:r>
              <a:rPr sz="1600" i="1" spc="390" dirty="0">
                <a:latin typeface="Georgia"/>
                <a:cs typeface="Georgia"/>
              </a:rPr>
              <a:t> </a:t>
            </a:r>
            <a:r>
              <a:rPr sz="1600" i="1" spc="100" dirty="0">
                <a:latin typeface="Georgia"/>
                <a:cs typeface="Georgia"/>
              </a:rPr>
              <a:t>μιμική»</a:t>
            </a:r>
            <a:r>
              <a:rPr sz="1600" spc="100" dirty="0">
                <a:latin typeface="Georgia"/>
                <a:cs typeface="Georgia"/>
              </a:rPr>
              <a:t>), </a:t>
            </a:r>
            <a:r>
              <a:rPr sz="1600" spc="10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αιώνια</a:t>
            </a:r>
            <a:r>
              <a:rPr sz="1600" spc="18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254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αρχή</a:t>
            </a:r>
            <a:r>
              <a:rPr sz="1600" spc="204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22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ζωής(</a:t>
            </a:r>
            <a:r>
              <a:rPr sz="1600" spc="-250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«η</a:t>
            </a:r>
            <a:r>
              <a:rPr sz="1600" i="1" spc="26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Τρόπις</a:t>
            </a:r>
            <a:r>
              <a:rPr sz="1600" i="1" spc="220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η</a:t>
            </a:r>
            <a:r>
              <a:rPr sz="1600" i="1" spc="290" dirty="0">
                <a:latin typeface="Georgia"/>
                <a:cs typeface="Georgia"/>
              </a:rPr>
              <a:t> </a:t>
            </a:r>
            <a:r>
              <a:rPr sz="1600" i="1" spc="95" dirty="0">
                <a:latin typeface="Georgia"/>
                <a:cs typeface="Georgia"/>
              </a:rPr>
              <a:t>αστρική»</a:t>
            </a:r>
            <a:r>
              <a:rPr sz="1600" spc="95" dirty="0">
                <a:latin typeface="Georgia"/>
                <a:cs typeface="Georgia"/>
              </a:rPr>
              <a:t>).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5016" y="2658744"/>
            <a:ext cx="5311775" cy="9525"/>
          </a:xfrm>
          <a:custGeom>
            <a:avLst/>
            <a:gdLst/>
            <a:ahLst/>
            <a:cxnLst/>
            <a:rect l="l" t="t" r="r" b="b"/>
            <a:pathLst>
              <a:path w="5311775" h="9525">
                <a:moveTo>
                  <a:pt x="5311775" y="0"/>
                </a:moveTo>
                <a:lnTo>
                  <a:pt x="0" y="0"/>
                </a:lnTo>
                <a:lnTo>
                  <a:pt x="0" y="9144"/>
                </a:lnTo>
                <a:lnTo>
                  <a:pt x="5311775" y="9144"/>
                </a:lnTo>
                <a:lnTo>
                  <a:pt x="5311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2936823"/>
            <a:ext cx="5287010" cy="192214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 indent="243840" algn="just">
              <a:lnSpc>
                <a:spcPct val="155400"/>
              </a:lnSpc>
              <a:spcBef>
                <a:spcPts val="115"/>
              </a:spcBef>
            </a:pPr>
            <a:r>
              <a:rPr sz="1600" spc="85" dirty="0">
                <a:latin typeface="Times New Roman"/>
                <a:cs typeface="Times New Roman"/>
              </a:rPr>
              <a:t>Το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140" dirty="0">
                <a:latin typeface="Times New Roman"/>
                <a:cs typeface="Times New Roman"/>
              </a:rPr>
              <a:t>«Αξιον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Times New Roman"/>
                <a:cs typeface="Times New Roman"/>
              </a:rPr>
              <a:t>Εστί»</a:t>
            </a:r>
            <a:r>
              <a:rPr sz="1600" spc="105" dirty="0">
                <a:latin typeface="Times New Roman"/>
                <a:cs typeface="Times New Roman"/>
              </a:rPr>
              <a:t> έχει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μεταφραστεί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σε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140" dirty="0">
                <a:latin typeface="Times New Roman"/>
                <a:cs typeface="Times New Roman"/>
              </a:rPr>
              <a:t>πολλές 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Times New Roman"/>
                <a:cs typeface="Times New Roman"/>
              </a:rPr>
              <a:t>γλώσσες,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Times New Roman"/>
                <a:cs typeface="Times New Roman"/>
              </a:rPr>
              <a:t>έχει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165" dirty="0">
                <a:latin typeface="Times New Roman"/>
                <a:cs typeface="Times New Roman"/>
              </a:rPr>
              <a:t>μια </a:t>
            </a:r>
            <a:r>
              <a:rPr sz="1600" spc="145" dirty="0">
                <a:latin typeface="Times New Roman"/>
                <a:cs typeface="Times New Roman"/>
              </a:rPr>
              <a:t>«ελληνικότητα»,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175" dirty="0">
                <a:latin typeface="Times New Roman"/>
                <a:cs typeface="Times New Roman"/>
              </a:rPr>
              <a:t>έναν </a:t>
            </a:r>
            <a:r>
              <a:rPr sz="1600" spc="160" dirty="0">
                <a:latin typeface="Times New Roman"/>
                <a:cs typeface="Times New Roman"/>
              </a:rPr>
              <a:t>ποιητικό </a:t>
            </a:r>
            <a:r>
              <a:rPr sz="1600" spc="165" dirty="0">
                <a:latin typeface="Times New Roman"/>
                <a:cs typeface="Times New Roman"/>
              </a:rPr>
              <a:t> λόγο καίριο </a:t>
            </a:r>
            <a:r>
              <a:rPr sz="1600" spc="155" dirty="0">
                <a:latin typeface="Times New Roman"/>
                <a:cs typeface="Times New Roman"/>
              </a:rPr>
              <a:t>και </a:t>
            </a:r>
            <a:r>
              <a:rPr sz="1600" spc="185" dirty="0">
                <a:latin typeface="Times New Roman"/>
                <a:cs typeface="Times New Roman"/>
              </a:rPr>
              <a:t>διαχρονικό, </a:t>
            </a:r>
            <a:r>
              <a:rPr sz="1600" spc="145" dirty="0">
                <a:latin typeface="Times New Roman"/>
                <a:cs typeface="Times New Roman"/>
              </a:rPr>
              <a:t>και </a:t>
            </a:r>
            <a:r>
              <a:rPr sz="1600" spc="110" dirty="0">
                <a:latin typeface="Times New Roman"/>
                <a:cs typeface="Times New Roman"/>
              </a:rPr>
              <a:t>το </a:t>
            </a:r>
            <a:r>
              <a:rPr sz="1600" spc="155" dirty="0">
                <a:latin typeface="Times New Roman"/>
                <a:cs typeface="Times New Roman"/>
              </a:rPr>
              <a:t>σημαντικότερο, 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150" dirty="0">
                <a:latin typeface="Times New Roman"/>
                <a:cs typeface="Times New Roman"/>
              </a:rPr>
              <a:t>ένας </a:t>
            </a:r>
            <a:r>
              <a:rPr sz="1600" spc="160" dirty="0">
                <a:latin typeface="Times New Roman"/>
                <a:cs typeface="Times New Roman"/>
              </a:rPr>
              <a:t>ποιητικός </a:t>
            </a:r>
            <a:r>
              <a:rPr sz="1600" spc="155" dirty="0">
                <a:latin typeface="Times New Roman"/>
                <a:cs typeface="Times New Roman"/>
              </a:rPr>
              <a:t>λόγος </a:t>
            </a:r>
            <a:r>
              <a:rPr sz="1600" spc="170" dirty="0">
                <a:latin typeface="Times New Roman"/>
                <a:cs typeface="Times New Roman"/>
              </a:rPr>
              <a:t>που </a:t>
            </a:r>
            <a:r>
              <a:rPr sz="1600" spc="80" dirty="0">
                <a:latin typeface="Times New Roman"/>
                <a:cs typeface="Times New Roman"/>
              </a:rPr>
              <a:t>η </a:t>
            </a:r>
            <a:r>
              <a:rPr sz="1600" spc="180" dirty="0">
                <a:latin typeface="Times New Roman"/>
                <a:cs typeface="Times New Roman"/>
              </a:rPr>
              <a:t>πρόσληψή </a:t>
            </a:r>
            <a:r>
              <a:rPr sz="1600" spc="135" dirty="0">
                <a:latin typeface="Times New Roman"/>
                <a:cs typeface="Times New Roman"/>
              </a:rPr>
              <a:t>του </a:t>
            </a:r>
            <a:r>
              <a:rPr sz="1600" spc="165" dirty="0">
                <a:latin typeface="Times New Roman"/>
                <a:cs typeface="Times New Roman"/>
              </a:rPr>
              <a:t>απαιτεί 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120" dirty="0">
                <a:latin typeface="Times New Roman"/>
                <a:cs typeface="Times New Roman"/>
              </a:rPr>
              <a:t>εξοικείωση</a:t>
            </a:r>
            <a:r>
              <a:rPr sz="1600" spc="615" dirty="0">
                <a:latin typeface="Times New Roman"/>
                <a:cs typeface="Times New Roman"/>
              </a:rPr>
              <a:t> </a:t>
            </a:r>
            <a:r>
              <a:rPr sz="1600" spc="85" dirty="0">
                <a:latin typeface="Times New Roman"/>
                <a:cs typeface="Times New Roman"/>
              </a:rPr>
              <a:t>με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την</a:t>
            </a:r>
            <a:r>
              <a:rPr sz="1600" spc="535" dirty="0">
                <a:latin typeface="Times New Roman"/>
                <a:cs typeface="Times New Roman"/>
              </a:rPr>
              <a:t> </a:t>
            </a:r>
            <a:r>
              <a:rPr sz="1600" spc="140" dirty="0">
                <a:latin typeface="Times New Roman"/>
                <a:cs typeface="Times New Roman"/>
              </a:rPr>
              <a:t>γλωσσική</a:t>
            </a:r>
            <a:r>
              <a:rPr sz="1600" spc="550" dirty="0">
                <a:latin typeface="Times New Roman"/>
                <a:cs typeface="Times New Roman"/>
              </a:rPr>
              <a:t> </a:t>
            </a:r>
            <a:r>
              <a:rPr sz="1600" spc="190" dirty="0">
                <a:latin typeface="Times New Roman"/>
                <a:cs typeface="Times New Roman"/>
              </a:rPr>
              <a:t>παράδοση</a:t>
            </a:r>
            <a:r>
              <a:rPr sz="1600" spc="450" dirty="0">
                <a:latin typeface="Times New Roman"/>
                <a:cs typeface="Times New Roman"/>
              </a:rPr>
              <a:t> </a:t>
            </a:r>
            <a:r>
              <a:rPr sz="1600" spc="135" dirty="0">
                <a:latin typeface="Times New Roman"/>
                <a:cs typeface="Times New Roman"/>
              </a:rPr>
              <a:t>του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4836362"/>
            <a:ext cx="1284605" cy="781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5000"/>
              </a:lnSpc>
              <a:spcBef>
                <a:spcPts val="95"/>
              </a:spcBef>
            </a:pPr>
            <a:r>
              <a:rPr sz="1600" spc="95" dirty="0">
                <a:latin typeface="Times New Roman"/>
                <a:cs typeface="Times New Roman"/>
              </a:rPr>
              <a:t>Ε</a:t>
            </a:r>
            <a:r>
              <a:rPr sz="1600" spc="155" dirty="0">
                <a:latin typeface="Times New Roman"/>
                <a:cs typeface="Times New Roman"/>
              </a:rPr>
              <a:t>λλ</a:t>
            </a:r>
            <a:r>
              <a:rPr sz="1600" spc="165" dirty="0">
                <a:latin typeface="Times New Roman"/>
                <a:cs typeface="Times New Roman"/>
              </a:rPr>
              <a:t>η</a:t>
            </a:r>
            <a:r>
              <a:rPr sz="1600" spc="254" dirty="0">
                <a:latin typeface="Times New Roman"/>
                <a:cs typeface="Times New Roman"/>
              </a:rPr>
              <a:t>ν</a:t>
            </a:r>
            <a:r>
              <a:rPr sz="1600" spc="165" dirty="0">
                <a:latin typeface="Times New Roman"/>
                <a:cs typeface="Times New Roman"/>
              </a:rPr>
              <a:t>ι</a:t>
            </a:r>
            <a:r>
              <a:rPr sz="1600" spc="95" dirty="0">
                <a:latin typeface="Times New Roman"/>
                <a:cs typeface="Times New Roman"/>
              </a:rPr>
              <a:t>σ</a:t>
            </a:r>
            <a:r>
              <a:rPr sz="1600" spc="190" dirty="0">
                <a:latin typeface="Times New Roman"/>
                <a:cs typeface="Times New Roman"/>
              </a:rPr>
              <a:t>μ</a:t>
            </a:r>
            <a:r>
              <a:rPr sz="1600" spc="175" dirty="0">
                <a:latin typeface="Times New Roman"/>
                <a:cs typeface="Times New Roman"/>
              </a:rPr>
              <a:t>ο</a:t>
            </a:r>
            <a:r>
              <a:rPr sz="1600" spc="185" dirty="0">
                <a:latin typeface="Times New Roman"/>
                <a:cs typeface="Times New Roman"/>
              </a:rPr>
              <a:t>ύ</a:t>
            </a:r>
            <a:r>
              <a:rPr sz="1600" dirty="0">
                <a:latin typeface="Times New Roman"/>
                <a:cs typeface="Times New Roman"/>
              </a:rPr>
              <a:t>.  </a:t>
            </a:r>
            <a:r>
              <a:rPr sz="1600" spc="150" dirty="0">
                <a:latin typeface="Times New Roman"/>
                <a:cs typeface="Times New Roman"/>
              </a:rPr>
              <a:t>στόματα,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2264" y="4836362"/>
            <a:ext cx="3994150" cy="781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7329">
              <a:lnSpc>
                <a:spcPct val="155000"/>
              </a:lnSpc>
              <a:spcBef>
                <a:spcPts val="95"/>
              </a:spcBef>
              <a:tabLst>
                <a:tab pos="739140" algn="l"/>
                <a:tab pos="758190" algn="l"/>
                <a:tab pos="1275080" algn="l"/>
                <a:tab pos="2225040" algn="l"/>
                <a:tab pos="2681605" algn="l"/>
              </a:tabLst>
            </a:pPr>
            <a:r>
              <a:rPr sz="1600" spc="95" dirty="0">
                <a:latin typeface="Times New Roman"/>
                <a:cs typeface="Times New Roman"/>
              </a:rPr>
              <a:t>Τ</a:t>
            </a:r>
            <a:r>
              <a:rPr sz="1600" spc="75" dirty="0">
                <a:latin typeface="Times New Roman"/>
                <a:cs typeface="Times New Roman"/>
              </a:rPr>
              <a:t>ο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175" dirty="0">
                <a:latin typeface="Times New Roman"/>
                <a:cs typeface="Times New Roman"/>
              </a:rPr>
              <a:t>ό</a:t>
            </a:r>
            <a:r>
              <a:rPr sz="1600" spc="145" dirty="0">
                <a:latin typeface="Times New Roman"/>
                <a:cs typeface="Times New Roman"/>
              </a:rPr>
              <a:t>τ</a:t>
            </a:r>
            <a:r>
              <a:rPr sz="1600" spc="80" dirty="0">
                <a:latin typeface="Times New Roman"/>
                <a:cs typeface="Times New Roman"/>
              </a:rPr>
              <a:t>ι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265" dirty="0">
                <a:latin typeface="Times New Roman"/>
                <a:cs typeface="Times New Roman"/>
              </a:rPr>
              <a:t>π</a:t>
            </a:r>
            <a:r>
              <a:rPr sz="1600" spc="65" dirty="0">
                <a:latin typeface="Times New Roman"/>
                <a:cs typeface="Times New Roman"/>
              </a:rPr>
              <a:t>έ</a:t>
            </a:r>
            <a:r>
              <a:rPr sz="1600" spc="204" dirty="0">
                <a:latin typeface="Times New Roman"/>
                <a:cs typeface="Times New Roman"/>
              </a:rPr>
              <a:t>ρ</a:t>
            </a: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spc="95" dirty="0">
                <a:latin typeface="Times New Roman"/>
                <a:cs typeface="Times New Roman"/>
              </a:rPr>
              <a:t>σ</a:t>
            </a:r>
            <a:r>
              <a:rPr sz="1600" spc="-15" dirty="0">
                <a:latin typeface="Times New Roman"/>
                <a:cs typeface="Times New Roman"/>
              </a:rPr>
              <a:t>ε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114" dirty="0">
                <a:latin typeface="Times New Roman"/>
                <a:cs typeface="Times New Roman"/>
              </a:rPr>
              <a:t>σ</a:t>
            </a:r>
            <a:r>
              <a:rPr sz="1600" spc="-15" dirty="0">
                <a:latin typeface="Times New Roman"/>
                <a:cs typeface="Times New Roman"/>
              </a:rPr>
              <a:t>ε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65" dirty="0">
                <a:latin typeface="Times New Roman"/>
                <a:cs typeface="Times New Roman"/>
              </a:rPr>
              <a:t>ε</a:t>
            </a:r>
            <a:r>
              <a:rPr sz="1600" spc="150" dirty="0">
                <a:latin typeface="Times New Roman"/>
                <a:cs typeface="Times New Roman"/>
              </a:rPr>
              <a:t>κ</a:t>
            </a: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spc="145" dirty="0">
                <a:latin typeface="Times New Roman"/>
                <a:cs typeface="Times New Roman"/>
              </a:rPr>
              <a:t>τ</a:t>
            </a:r>
            <a:r>
              <a:rPr sz="1600" spc="175" dirty="0">
                <a:latin typeface="Times New Roman"/>
                <a:cs typeface="Times New Roman"/>
              </a:rPr>
              <a:t>ο</a:t>
            </a:r>
            <a:r>
              <a:rPr sz="1600" spc="190" dirty="0">
                <a:latin typeface="Times New Roman"/>
                <a:cs typeface="Times New Roman"/>
              </a:rPr>
              <a:t>μμ</a:t>
            </a:r>
            <a:r>
              <a:rPr sz="1600" spc="185" dirty="0">
                <a:latin typeface="Times New Roman"/>
                <a:cs typeface="Times New Roman"/>
              </a:rPr>
              <a:t>ύ</a:t>
            </a:r>
            <a:r>
              <a:rPr sz="1600" spc="204" dirty="0">
                <a:latin typeface="Times New Roman"/>
                <a:cs typeface="Times New Roman"/>
              </a:rPr>
              <a:t>ρ</a:t>
            </a:r>
            <a:r>
              <a:rPr sz="1600" spc="165" dirty="0">
                <a:latin typeface="Times New Roman"/>
                <a:cs typeface="Times New Roman"/>
              </a:rPr>
              <a:t>ι</a:t>
            </a:r>
            <a:r>
              <a:rPr sz="1600" spc="90" dirty="0">
                <a:latin typeface="Times New Roman"/>
                <a:cs typeface="Times New Roman"/>
              </a:rPr>
              <a:t>α  </a:t>
            </a:r>
            <a:r>
              <a:rPr sz="1600" spc="160" dirty="0">
                <a:latin typeface="Times New Roman"/>
                <a:cs typeface="Times New Roman"/>
              </a:rPr>
              <a:t>σαν		</a:t>
            </a:r>
            <a:r>
              <a:rPr sz="1600" spc="185" dirty="0">
                <a:latin typeface="Times New Roman"/>
                <a:cs typeface="Times New Roman"/>
              </a:rPr>
              <a:t>τραγούδι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5725414"/>
            <a:ext cx="297180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05635" algn="l"/>
                <a:tab pos="2623820" algn="l"/>
              </a:tabLst>
            </a:pP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spc="265" dirty="0">
                <a:latin typeface="Times New Roman"/>
                <a:cs typeface="Times New Roman"/>
              </a:rPr>
              <a:t>π</a:t>
            </a:r>
            <a:r>
              <a:rPr sz="1600" spc="175" dirty="0">
                <a:latin typeface="Times New Roman"/>
                <a:cs typeface="Times New Roman"/>
              </a:rPr>
              <a:t>ο</a:t>
            </a:r>
            <a:r>
              <a:rPr sz="1600" spc="95" dirty="0">
                <a:latin typeface="Times New Roman"/>
                <a:cs typeface="Times New Roman"/>
              </a:rPr>
              <a:t>σ</a:t>
            </a:r>
            <a:r>
              <a:rPr sz="1600" spc="265" dirty="0">
                <a:latin typeface="Times New Roman"/>
                <a:cs typeface="Times New Roman"/>
              </a:rPr>
              <a:t>π</a:t>
            </a: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spc="95" dirty="0">
                <a:latin typeface="Times New Roman"/>
                <a:cs typeface="Times New Roman"/>
              </a:rPr>
              <a:t>σ</a:t>
            </a:r>
            <a:r>
              <a:rPr sz="1600" spc="190" dirty="0">
                <a:latin typeface="Times New Roman"/>
                <a:cs typeface="Times New Roman"/>
              </a:rPr>
              <a:t>μ</a:t>
            </a: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spc="145" dirty="0">
                <a:latin typeface="Times New Roman"/>
                <a:cs typeface="Times New Roman"/>
              </a:rPr>
              <a:t>τ</a:t>
            </a:r>
            <a:r>
              <a:rPr sz="1600" spc="165" dirty="0">
                <a:latin typeface="Times New Roman"/>
                <a:cs typeface="Times New Roman"/>
              </a:rPr>
              <a:t>ι</a:t>
            </a:r>
            <a:r>
              <a:rPr sz="1600" spc="150" dirty="0">
                <a:latin typeface="Times New Roman"/>
                <a:cs typeface="Times New Roman"/>
              </a:rPr>
              <a:t>κ</a:t>
            </a:r>
            <a:r>
              <a:rPr sz="1600" spc="235" dirty="0">
                <a:latin typeface="Times New Roman"/>
                <a:cs typeface="Times New Roman"/>
              </a:rPr>
              <a:t>ά</a:t>
            </a:r>
            <a:r>
              <a:rPr sz="1600" dirty="0">
                <a:latin typeface="Times New Roman"/>
                <a:cs typeface="Times New Roman"/>
              </a:rPr>
              <a:t>,	</a:t>
            </a:r>
            <a:r>
              <a:rPr sz="1600" spc="65" dirty="0">
                <a:latin typeface="Times New Roman"/>
                <a:cs typeface="Times New Roman"/>
              </a:rPr>
              <a:t>ε</a:t>
            </a:r>
            <a:r>
              <a:rPr sz="1600" spc="165" dirty="0">
                <a:latin typeface="Times New Roman"/>
                <a:cs typeface="Times New Roman"/>
              </a:rPr>
              <a:t>ί</a:t>
            </a:r>
            <a:r>
              <a:rPr sz="1600" spc="254" dirty="0">
                <a:latin typeface="Times New Roman"/>
                <a:cs typeface="Times New Roman"/>
              </a:rPr>
              <a:t>ν</a:t>
            </a: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spc="80" dirty="0">
                <a:latin typeface="Times New Roman"/>
                <a:cs typeface="Times New Roman"/>
              </a:rPr>
              <a:t>ι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190" dirty="0">
                <a:latin typeface="Times New Roman"/>
                <a:cs typeface="Times New Roman"/>
              </a:rPr>
              <a:t>μ</a:t>
            </a:r>
            <a:r>
              <a:rPr sz="1600" spc="165" dirty="0">
                <a:latin typeface="Times New Roman"/>
                <a:cs typeface="Times New Roman"/>
              </a:rPr>
              <a:t>ι</a:t>
            </a:r>
            <a:r>
              <a:rPr sz="1600" spc="140" dirty="0">
                <a:latin typeface="Times New Roman"/>
                <a:cs typeface="Times New Roman"/>
              </a:rPr>
              <a:t>α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99424" y="5214061"/>
            <a:ext cx="2112645" cy="782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5575">
              <a:lnSpc>
                <a:spcPct val="155100"/>
              </a:lnSpc>
              <a:spcBef>
                <a:spcPts val="95"/>
              </a:spcBef>
              <a:tabLst>
                <a:tab pos="868044" algn="l"/>
                <a:tab pos="944244" algn="l"/>
                <a:tab pos="1775460" algn="l"/>
              </a:tabLst>
            </a:pPr>
            <a:r>
              <a:rPr sz="1600" spc="265" dirty="0">
                <a:latin typeface="Times New Roman"/>
                <a:cs typeface="Times New Roman"/>
              </a:rPr>
              <a:t>π</a:t>
            </a:r>
            <a:r>
              <a:rPr sz="1600" spc="165" dirty="0">
                <a:latin typeface="Times New Roman"/>
                <a:cs typeface="Times New Roman"/>
              </a:rPr>
              <a:t>ι</a:t>
            </a: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dirty="0">
                <a:latin typeface="Times New Roman"/>
                <a:cs typeface="Times New Roman"/>
              </a:rPr>
              <a:t>,		</a:t>
            </a:r>
            <a:r>
              <a:rPr sz="1600" spc="65" dirty="0">
                <a:latin typeface="Times New Roman"/>
                <a:cs typeface="Times New Roman"/>
              </a:rPr>
              <a:t>έ</a:t>
            </a:r>
            <a:r>
              <a:rPr sz="1600" spc="95" dirty="0">
                <a:latin typeface="Times New Roman"/>
                <a:cs typeface="Times New Roman"/>
              </a:rPr>
              <a:t>σ</a:t>
            </a:r>
            <a:r>
              <a:rPr sz="1600" spc="145" dirty="0">
                <a:latin typeface="Times New Roman"/>
                <a:cs typeface="Times New Roman"/>
              </a:rPr>
              <a:t>τ</a:t>
            </a:r>
            <a:r>
              <a:rPr sz="1600" spc="45" dirty="0">
                <a:latin typeface="Times New Roman"/>
                <a:cs typeface="Times New Roman"/>
              </a:rPr>
              <a:t>ω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150" dirty="0">
                <a:latin typeface="Times New Roman"/>
                <a:cs typeface="Times New Roman"/>
              </a:rPr>
              <a:t>κ</a:t>
            </a: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spc="75" dirty="0">
                <a:latin typeface="Times New Roman"/>
                <a:cs typeface="Times New Roman"/>
              </a:rPr>
              <a:t>ι  </a:t>
            </a:r>
            <a:r>
              <a:rPr sz="1600" spc="235" dirty="0">
                <a:latin typeface="Times New Roman"/>
                <a:cs typeface="Times New Roman"/>
              </a:rPr>
              <a:t>α</a:t>
            </a:r>
            <a:r>
              <a:rPr sz="1600" spc="150" dirty="0">
                <a:latin typeface="Times New Roman"/>
                <a:cs typeface="Times New Roman"/>
              </a:rPr>
              <a:t>κ</a:t>
            </a:r>
            <a:r>
              <a:rPr sz="1600" spc="175" dirty="0">
                <a:latin typeface="Times New Roman"/>
                <a:cs typeface="Times New Roman"/>
              </a:rPr>
              <a:t>ό</a:t>
            </a:r>
            <a:r>
              <a:rPr sz="1600" spc="190" dirty="0">
                <a:latin typeface="Times New Roman"/>
                <a:cs typeface="Times New Roman"/>
              </a:rPr>
              <a:t>μ</a:t>
            </a:r>
            <a:r>
              <a:rPr sz="1600" spc="80" dirty="0">
                <a:latin typeface="Times New Roman"/>
                <a:cs typeface="Times New Roman"/>
              </a:rPr>
              <a:t>η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65" dirty="0">
                <a:latin typeface="Times New Roman"/>
                <a:cs typeface="Times New Roman"/>
              </a:rPr>
              <a:t>ε</a:t>
            </a:r>
            <a:r>
              <a:rPr sz="1600" spc="185" dirty="0">
                <a:latin typeface="Times New Roman"/>
                <a:cs typeface="Times New Roman"/>
              </a:rPr>
              <a:t>υ</a:t>
            </a:r>
            <a:r>
              <a:rPr sz="1600" spc="145" dirty="0">
                <a:latin typeface="Times New Roman"/>
                <a:cs typeface="Times New Roman"/>
              </a:rPr>
              <a:t>τ</a:t>
            </a:r>
            <a:r>
              <a:rPr sz="1600" spc="185" dirty="0">
                <a:latin typeface="Times New Roman"/>
                <a:cs typeface="Times New Roman"/>
              </a:rPr>
              <a:t>υ</a:t>
            </a:r>
            <a:r>
              <a:rPr sz="1600" spc="220" dirty="0">
                <a:latin typeface="Times New Roman"/>
                <a:cs typeface="Times New Roman"/>
              </a:rPr>
              <a:t>χ</a:t>
            </a:r>
            <a:r>
              <a:rPr sz="1600" spc="165" dirty="0">
                <a:latin typeface="Times New Roman"/>
                <a:cs typeface="Times New Roman"/>
              </a:rPr>
              <a:t>ι</a:t>
            </a:r>
            <a:r>
              <a:rPr sz="1600" spc="95" dirty="0">
                <a:latin typeface="Times New Roman"/>
                <a:cs typeface="Times New Roman"/>
              </a:rPr>
              <a:t>σ</a:t>
            </a:r>
            <a:r>
              <a:rPr sz="1600" spc="190" dirty="0">
                <a:latin typeface="Times New Roman"/>
                <a:cs typeface="Times New Roman"/>
              </a:rPr>
              <a:t>μ</a:t>
            </a:r>
            <a:r>
              <a:rPr sz="1600" spc="65" dirty="0">
                <a:latin typeface="Times New Roman"/>
                <a:cs typeface="Times New Roman"/>
              </a:rPr>
              <a:t>έ</a:t>
            </a:r>
            <a:r>
              <a:rPr sz="1600" spc="254" dirty="0">
                <a:latin typeface="Times New Roman"/>
                <a:cs typeface="Times New Roman"/>
              </a:rPr>
              <a:t>ν</a:t>
            </a:r>
            <a:r>
              <a:rPr sz="1600" spc="80" dirty="0">
                <a:latin typeface="Times New Roman"/>
                <a:cs typeface="Times New Roman"/>
              </a:rPr>
              <a:t>η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5973521"/>
            <a:ext cx="5291455" cy="34340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55400"/>
              </a:lnSpc>
              <a:spcBef>
                <a:spcPts val="90"/>
              </a:spcBef>
            </a:pPr>
            <a:r>
              <a:rPr sz="1600" spc="150" dirty="0">
                <a:latin typeface="Times New Roman"/>
                <a:cs typeface="Times New Roman"/>
              </a:rPr>
              <a:t>στιγμή </a:t>
            </a:r>
            <a:r>
              <a:rPr sz="1600" spc="140" dirty="0">
                <a:latin typeface="Times New Roman"/>
                <a:cs typeface="Times New Roman"/>
              </a:rPr>
              <a:t>στην </a:t>
            </a:r>
            <a:r>
              <a:rPr sz="1600" spc="155" dirty="0">
                <a:latin typeface="Times New Roman"/>
                <a:cs typeface="Times New Roman"/>
              </a:rPr>
              <a:t>ιστορία </a:t>
            </a:r>
            <a:r>
              <a:rPr sz="1600" spc="135" dirty="0">
                <a:latin typeface="Times New Roman"/>
                <a:cs typeface="Times New Roman"/>
              </a:rPr>
              <a:t>του </a:t>
            </a:r>
            <a:r>
              <a:rPr sz="1600" spc="155" dirty="0">
                <a:latin typeface="Times New Roman"/>
                <a:cs typeface="Times New Roman"/>
              </a:rPr>
              <a:t>ελληνικού πολιτισμού. </a:t>
            </a:r>
            <a:r>
              <a:rPr sz="1600" spc="180" dirty="0">
                <a:latin typeface="Times New Roman"/>
                <a:cs typeface="Times New Roman"/>
              </a:rPr>
              <a:t>Η 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145" dirty="0">
                <a:latin typeface="Times New Roman"/>
                <a:cs typeface="Times New Roman"/>
              </a:rPr>
              <a:t>Λίλη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190" dirty="0">
                <a:latin typeface="Times New Roman"/>
                <a:cs typeface="Times New Roman"/>
              </a:rPr>
              <a:t>Ζωγράφου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180" dirty="0">
                <a:latin typeface="Times New Roman"/>
                <a:cs typeface="Times New Roman"/>
              </a:rPr>
              <a:t>υπογραμμίζει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150" dirty="0">
                <a:latin typeface="Times New Roman"/>
                <a:cs typeface="Times New Roman"/>
              </a:rPr>
              <a:t>πως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75" dirty="0">
                <a:latin typeface="Times New Roman"/>
                <a:cs typeface="Times New Roman"/>
              </a:rPr>
              <a:t>ο 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130" dirty="0">
                <a:latin typeface="Times New Roman"/>
                <a:cs typeface="Times New Roman"/>
              </a:rPr>
              <a:t>Ελύτης 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γνώρισε </a:t>
            </a:r>
            <a:r>
              <a:rPr sz="1600" spc="190" dirty="0">
                <a:latin typeface="Times New Roman"/>
                <a:cs typeface="Times New Roman"/>
              </a:rPr>
              <a:t>από </a:t>
            </a:r>
            <a:r>
              <a:rPr sz="1600" spc="170" dirty="0">
                <a:latin typeface="Times New Roman"/>
                <a:cs typeface="Times New Roman"/>
              </a:rPr>
              <a:t>κοντά </a:t>
            </a:r>
            <a:r>
              <a:rPr sz="1600" spc="110" dirty="0">
                <a:latin typeface="Times New Roman"/>
                <a:cs typeface="Times New Roman"/>
              </a:rPr>
              <a:t>το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θάνατο αλλά </a:t>
            </a:r>
            <a:r>
              <a:rPr sz="1600" spc="80" dirty="0">
                <a:latin typeface="Times New Roman"/>
                <a:cs typeface="Times New Roman"/>
              </a:rPr>
              <a:t>η  </a:t>
            </a:r>
            <a:r>
              <a:rPr sz="1600" spc="114" dirty="0">
                <a:latin typeface="Times New Roman"/>
                <a:cs typeface="Times New Roman"/>
              </a:rPr>
              <a:t>θέληση </a:t>
            </a:r>
            <a:r>
              <a:rPr sz="1600" spc="185" dirty="0">
                <a:latin typeface="Times New Roman"/>
                <a:cs typeface="Times New Roman"/>
              </a:rPr>
              <a:t>για 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Times New Roman"/>
                <a:cs typeface="Times New Roman"/>
              </a:rPr>
              <a:t>ζωή </a:t>
            </a:r>
            <a:r>
              <a:rPr sz="1600" spc="175" dirty="0">
                <a:latin typeface="Times New Roman"/>
                <a:cs typeface="Times New Roman"/>
              </a:rPr>
              <a:t>ήταν </a:t>
            </a:r>
            <a:r>
              <a:rPr sz="1600" spc="165" dirty="0">
                <a:latin typeface="Times New Roman"/>
                <a:cs typeface="Times New Roman"/>
              </a:rPr>
              <a:t>ακατάβλητη, πολεμώντας </a:t>
            </a:r>
            <a:r>
              <a:rPr sz="1600" spc="105" dirty="0">
                <a:latin typeface="Times New Roman"/>
                <a:cs typeface="Times New Roman"/>
              </a:rPr>
              <a:t>στο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180" dirty="0">
                <a:latin typeface="Times New Roman"/>
                <a:cs typeface="Times New Roman"/>
              </a:rPr>
              <a:t>αλβανικό 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145" dirty="0">
                <a:latin typeface="Times New Roman"/>
                <a:cs typeface="Times New Roman"/>
              </a:rPr>
              <a:t>μέτωπο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165" dirty="0">
                <a:latin typeface="Times New Roman"/>
                <a:cs typeface="Times New Roman"/>
              </a:rPr>
              <a:t>έπαιρνε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135" dirty="0">
                <a:latin typeface="Times New Roman"/>
                <a:cs typeface="Times New Roman"/>
              </a:rPr>
              <a:t>εκδίκηση</a:t>
            </a:r>
            <a:r>
              <a:rPr sz="1600" spc="675" dirty="0">
                <a:latin typeface="Times New Roman"/>
                <a:cs typeface="Times New Roman"/>
              </a:rPr>
              <a:t> </a:t>
            </a:r>
            <a:r>
              <a:rPr sz="1600" spc="185" dirty="0">
                <a:latin typeface="Times New Roman"/>
                <a:cs typeface="Times New Roman"/>
              </a:rPr>
              <a:t>για</a:t>
            </a:r>
            <a:r>
              <a:rPr sz="1600" spc="775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την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145" dirty="0">
                <a:latin typeface="Times New Roman"/>
                <a:cs typeface="Times New Roman"/>
              </a:rPr>
              <a:t>ήττα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spc="130" dirty="0">
                <a:latin typeface="Times New Roman"/>
                <a:cs typeface="Times New Roman"/>
              </a:rPr>
              <a:t>του 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ελληνικού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140" dirty="0">
                <a:latin typeface="Times New Roman"/>
                <a:cs typeface="Times New Roman"/>
              </a:rPr>
              <a:t>έθνους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105" dirty="0">
                <a:latin typeface="Times New Roman"/>
                <a:cs typeface="Times New Roman"/>
              </a:rPr>
              <a:t>στη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165" dirty="0">
                <a:latin typeface="Times New Roman"/>
                <a:cs typeface="Times New Roman"/>
              </a:rPr>
              <a:t>μικρασιατική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160" dirty="0">
                <a:latin typeface="Times New Roman"/>
                <a:cs typeface="Times New Roman"/>
              </a:rPr>
              <a:t>καταστροφή.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185" dirty="0">
                <a:latin typeface="Times New Roman"/>
                <a:cs typeface="Times New Roman"/>
              </a:rPr>
              <a:t>Όλα </a:t>
            </a:r>
            <a:r>
              <a:rPr sz="1600" spc="175" dirty="0">
                <a:latin typeface="Times New Roman"/>
                <a:cs typeface="Times New Roman"/>
              </a:rPr>
              <a:t>αυτά </a:t>
            </a:r>
            <a:r>
              <a:rPr sz="1600" spc="90" dirty="0">
                <a:latin typeface="Times New Roman"/>
                <a:cs typeface="Times New Roman"/>
              </a:rPr>
              <a:t>ως </a:t>
            </a:r>
            <a:r>
              <a:rPr sz="1600" spc="190" dirty="0">
                <a:latin typeface="Times New Roman"/>
                <a:cs typeface="Times New Roman"/>
              </a:rPr>
              <a:t>πηγή </a:t>
            </a:r>
            <a:r>
              <a:rPr sz="1600" spc="145" dirty="0">
                <a:latin typeface="Times New Roman"/>
                <a:cs typeface="Times New Roman"/>
              </a:rPr>
              <a:t>έμπνευσης </a:t>
            </a:r>
            <a:r>
              <a:rPr sz="1600" spc="180" dirty="0">
                <a:latin typeface="Times New Roman"/>
                <a:cs typeface="Times New Roman"/>
              </a:rPr>
              <a:t>οδήγησαν </a:t>
            </a:r>
            <a:r>
              <a:rPr sz="1600" spc="114" dirty="0">
                <a:latin typeface="Times New Roman"/>
                <a:cs typeface="Times New Roman"/>
              </a:rPr>
              <a:t>τις </a:t>
            </a:r>
            <a:r>
              <a:rPr sz="1600" spc="95" dirty="0">
                <a:latin typeface="Times New Roman"/>
                <a:cs typeface="Times New Roman"/>
              </a:rPr>
              <a:t>λέξεις 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spc="105" dirty="0">
                <a:latin typeface="Times New Roman"/>
                <a:cs typeface="Times New Roman"/>
              </a:rPr>
              <a:t>στο  </a:t>
            </a:r>
            <a:r>
              <a:rPr sz="1600" spc="150" dirty="0">
                <a:latin typeface="Times New Roman"/>
                <a:cs typeface="Times New Roman"/>
              </a:rPr>
              <a:t>Άξιον </a:t>
            </a:r>
            <a:r>
              <a:rPr sz="1600" spc="95" dirty="0">
                <a:latin typeface="Times New Roman"/>
                <a:cs typeface="Times New Roman"/>
              </a:rPr>
              <a:t>εστί  </a:t>
            </a:r>
            <a:r>
              <a:rPr sz="1600" spc="195" dirty="0">
                <a:latin typeface="Times New Roman"/>
                <a:cs typeface="Times New Roman"/>
              </a:rPr>
              <a:t>να </a:t>
            </a:r>
            <a:r>
              <a:rPr sz="1600" spc="175" dirty="0">
                <a:latin typeface="Times New Roman"/>
                <a:cs typeface="Times New Roman"/>
              </a:rPr>
              <a:t>δηλώνουν </a:t>
            </a:r>
            <a:r>
              <a:rPr sz="1600" spc="180" dirty="0">
                <a:latin typeface="Times New Roman"/>
                <a:cs typeface="Times New Roman"/>
              </a:rPr>
              <a:t>ακατάλυτα </a:t>
            </a:r>
            <a:r>
              <a:rPr sz="1600" spc="170" dirty="0">
                <a:latin typeface="Times New Roman"/>
                <a:cs typeface="Times New Roman"/>
              </a:rPr>
              <a:t>νοήματα. 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105" dirty="0">
                <a:latin typeface="Times New Roman"/>
                <a:cs typeface="Times New Roman"/>
              </a:rPr>
              <a:t>Ο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175" dirty="0">
                <a:latin typeface="Times New Roman"/>
                <a:cs typeface="Times New Roman"/>
              </a:rPr>
              <a:t>θάνατος</a:t>
            </a:r>
            <a:r>
              <a:rPr sz="1600" spc="385" dirty="0">
                <a:latin typeface="Times New Roman"/>
                <a:cs typeface="Times New Roman"/>
              </a:rPr>
              <a:t> </a:t>
            </a:r>
            <a:r>
              <a:rPr sz="1600" spc="80" dirty="0">
                <a:latin typeface="Times New Roman"/>
                <a:cs typeface="Times New Roman"/>
              </a:rPr>
              <a:t>η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spc="145" dirty="0">
                <a:latin typeface="Times New Roman"/>
                <a:cs typeface="Times New Roman"/>
              </a:rPr>
              <a:t>θυσία</a:t>
            </a:r>
            <a:r>
              <a:rPr sz="1600" spc="385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και</a:t>
            </a:r>
            <a:r>
              <a:rPr sz="1600" spc="370" dirty="0">
                <a:latin typeface="Times New Roman"/>
                <a:cs typeface="Times New Roman"/>
              </a:rPr>
              <a:t> </a:t>
            </a:r>
            <a:r>
              <a:rPr sz="1600" spc="80" dirty="0">
                <a:latin typeface="Times New Roman"/>
                <a:cs typeface="Times New Roman"/>
              </a:rPr>
              <a:t>η</a:t>
            </a:r>
            <a:r>
              <a:rPr sz="1600" spc="375" dirty="0">
                <a:latin typeface="Times New Roman"/>
                <a:cs typeface="Times New Roman"/>
              </a:rPr>
              <a:t> </a:t>
            </a:r>
            <a:r>
              <a:rPr sz="1600" spc="145" dirty="0">
                <a:latin typeface="Times New Roman"/>
                <a:cs typeface="Times New Roman"/>
              </a:rPr>
              <a:t>λευτεριά</a:t>
            </a:r>
            <a:r>
              <a:rPr sz="1600" spc="420" dirty="0">
                <a:latin typeface="Times New Roman"/>
                <a:cs typeface="Times New Roman"/>
              </a:rPr>
              <a:t> </a:t>
            </a:r>
            <a:r>
              <a:rPr sz="1600" spc="195" dirty="0">
                <a:latin typeface="Times New Roman"/>
                <a:cs typeface="Times New Roman"/>
              </a:rPr>
              <a:t>αποτυπώνονται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1" name="object 11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59917"/>
            <a:ext cx="5285105" cy="1918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55400"/>
              </a:lnSpc>
              <a:spcBef>
                <a:spcPts val="90"/>
              </a:spcBef>
            </a:pPr>
            <a:r>
              <a:rPr sz="1600" spc="85" dirty="0">
                <a:latin typeface="Times New Roman"/>
                <a:cs typeface="Times New Roman"/>
              </a:rPr>
              <a:t>με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τον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πιο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135" dirty="0">
                <a:latin typeface="Times New Roman"/>
                <a:cs typeface="Times New Roman"/>
              </a:rPr>
              <a:t>εύστοχο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τρόπο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105" dirty="0">
                <a:latin typeface="Times New Roman"/>
                <a:cs typeface="Times New Roman"/>
              </a:rPr>
              <a:t>στο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150" dirty="0">
                <a:latin typeface="Times New Roman"/>
                <a:cs typeface="Times New Roman"/>
              </a:rPr>
              <a:t>έργο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135" dirty="0">
                <a:latin typeface="Times New Roman"/>
                <a:cs typeface="Times New Roman"/>
              </a:rPr>
              <a:t>του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125" dirty="0">
                <a:latin typeface="Times New Roman"/>
                <a:cs typeface="Times New Roman"/>
              </a:rPr>
              <a:t>Ελύτη. 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Μιλούν </a:t>
            </a:r>
            <a:r>
              <a:rPr sz="1600" spc="40" dirty="0">
                <a:latin typeface="Times New Roman"/>
                <a:cs typeface="Times New Roman"/>
              </a:rPr>
              <a:t>σε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135" dirty="0">
                <a:latin typeface="Times New Roman"/>
                <a:cs typeface="Times New Roman"/>
              </a:rPr>
              <a:t>κάθε </a:t>
            </a:r>
            <a:r>
              <a:rPr sz="1600" spc="140" dirty="0">
                <a:latin typeface="Times New Roman"/>
                <a:cs typeface="Times New Roman"/>
              </a:rPr>
              <a:t>στίχο </a:t>
            </a:r>
            <a:r>
              <a:rPr sz="1600" spc="165" dirty="0">
                <a:latin typeface="Times New Roman"/>
                <a:cs typeface="Times New Roman"/>
              </a:rPr>
              <a:t>και </a:t>
            </a:r>
            <a:r>
              <a:rPr sz="1600" spc="80" dirty="0">
                <a:latin typeface="Times New Roman"/>
                <a:cs typeface="Times New Roman"/>
              </a:rPr>
              <a:t>η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150" dirty="0">
                <a:latin typeface="Times New Roman"/>
                <a:cs typeface="Times New Roman"/>
              </a:rPr>
              <a:t>αλήθεια </a:t>
            </a:r>
            <a:r>
              <a:rPr sz="1600" spc="160" dirty="0">
                <a:latin typeface="Times New Roman"/>
                <a:cs typeface="Times New Roman"/>
              </a:rPr>
              <a:t>είναι </a:t>
            </a:r>
            <a:r>
              <a:rPr sz="1600" spc="150" dirty="0">
                <a:latin typeface="Times New Roman"/>
                <a:cs typeface="Times New Roman"/>
              </a:rPr>
              <a:t>πως </a:t>
            </a:r>
            <a:r>
              <a:rPr sz="1600" spc="80" dirty="0">
                <a:latin typeface="Times New Roman"/>
                <a:cs typeface="Times New Roman"/>
              </a:rPr>
              <a:t>η 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165" dirty="0">
                <a:latin typeface="Times New Roman"/>
                <a:cs typeface="Times New Roman"/>
              </a:rPr>
              <a:t>Ελλάδα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125" dirty="0">
                <a:latin typeface="Times New Roman"/>
                <a:cs typeface="Times New Roman"/>
              </a:rPr>
              <a:t>«ψήλωσε»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120" dirty="0">
                <a:latin typeface="Times New Roman"/>
                <a:cs typeface="Times New Roman"/>
              </a:rPr>
              <a:t>μέσα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190" dirty="0">
                <a:latin typeface="Times New Roman"/>
                <a:cs typeface="Times New Roman"/>
              </a:rPr>
              <a:t>από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135" dirty="0">
                <a:latin typeface="Times New Roman"/>
                <a:cs typeface="Times New Roman"/>
              </a:rPr>
              <a:t>τους  </a:t>
            </a:r>
            <a:r>
              <a:rPr sz="1600" spc="145" dirty="0">
                <a:latin typeface="Times New Roman"/>
                <a:cs typeface="Times New Roman"/>
              </a:rPr>
              <a:t>στίχους  </a:t>
            </a:r>
            <a:r>
              <a:rPr sz="1600" spc="130" dirty="0">
                <a:latin typeface="Times New Roman"/>
                <a:cs typeface="Times New Roman"/>
              </a:rPr>
              <a:t>του 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130" dirty="0">
                <a:latin typeface="Times New Roman"/>
                <a:cs typeface="Times New Roman"/>
              </a:rPr>
              <a:t>Ελύτη </a:t>
            </a:r>
            <a:r>
              <a:rPr sz="1600" spc="155" dirty="0">
                <a:latin typeface="Times New Roman"/>
                <a:cs typeface="Times New Roman"/>
              </a:rPr>
              <a:t>και </a:t>
            </a:r>
            <a:r>
              <a:rPr sz="1600" spc="150" dirty="0">
                <a:latin typeface="Times New Roman"/>
                <a:cs typeface="Times New Roman"/>
              </a:rPr>
              <a:t>ταξίδεψε </a:t>
            </a:r>
            <a:r>
              <a:rPr sz="1600" spc="125" dirty="0">
                <a:latin typeface="Times New Roman"/>
                <a:cs typeface="Times New Roman"/>
              </a:rPr>
              <a:t>στα </a:t>
            </a:r>
            <a:r>
              <a:rPr sz="1600" spc="175" dirty="0">
                <a:latin typeface="Times New Roman"/>
                <a:cs typeface="Times New Roman"/>
              </a:rPr>
              <a:t>πέρατα </a:t>
            </a:r>
            <a:r>
              <a:rPr sz="1600" spc="135" dirty="0">
                <a:latin typeface="Times New Roman"/>
                <a:cs typeface="Times New Roman"/>
              </a:rPr>
              <a:t>του </a:t>
            </a:r>
            <a:r>
              <a:rPr sz="1600" spc="145" dirty="0">
                <a:latin typeface="Times New Roman"/>
                <a:cs typeface="Times New Roman"/>
              </a:rPr>
              <a:t>κόσμου </a:t>
            </a:r>
            <a:r>
              <a:rPr sz="1600" spc="85" dirty="0">
                <a:latin typeface="Times New Roman"/>
                <a:cs typeface="Times New Roman"/>
              </a:rPr>
              <a:t>με </a:t>
            </a:r>
            <a:r>
              <a:rPr sz="1600" spc="155" dirty="0">
                <a:latin typeface="Times New Roman"/>
                <a:cs typeface="Times New Roman"/>
              </a:rPr>
              <a:t>την 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πιο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150" dirty="0">
                <a:latin typeface="Times New Roman"/>
                <a:cs typeface="Times New Roman"/>
              </a:rPr>
              <a:t>αυθεντική,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την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πιο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170" dirty="0">
                <a:latin typeface="Times New Roman"/>
                <a:cs typeface="Times New Roman"/>
              </a:rPr>
              <a:t>αληθινή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155" dirty="0">
                <a:latin typeface="Times New Roman"/>
                <a:cs typeface="Times New Roman"/>
              </a:rPr>
              <a:t>και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130" dirty="0">
                <a:latin typeface="Times New Roman"/>
                <a:cs typeface="Times New Roman"/>
              </a:rPr>
              <a:t>ιερή</a:t>
            </a:r>
            <a:r>
              <a:rPr sz="1600" spc="180" dirty="0">
                <a:latin typeface="Times New Roman"/>
                <a:cs typeface="Times New Roman"/>
              </a:rPr>
              <a:t> μορφή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110" dirty="0">
                <a:latin typeface="Times New Roman"/>
                <a:cs typeface="Times New Roman"/>
              </a:rPr>
              <a:t>της.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313557"/>
            <a:ext cx="5280660" cy="2613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spc="-25" dirty="0">
                <a:latin typeface="Palatino Linotype"/>
                <a:cs typeface="Palatino Linotype"/>
              </a:rPr>
              <a:t>Πηγές</a:t>
            </a:r>
            <a:endParaRPr sz="1600">
              <a:latin typeface="Palatino Linotype"/>
              <a:cs typeface="Palatino Linotype"/>
            </a:endParaRPr>
          </a:p>
          <a:p>
            <a:pPr marL="466725" indent="-229235">
              <a:lnSpc>
                <a:spcPct val="100000"/>
              </a:lnSpc>
              <a:spcBef>
                <a:spcPts val="1570"/>
              </a:spcBef>
              <a:buFont typeface="Wingdings"/>
              <a:buChar char=""/>
              <a:tabLst>
                <a:tab pos="467359" algn="l"/>
              </a:tabLst>
            </a:pPr>
            <a:r>
              <a:rPr sz="1400" i="1" spc="5" dirty="0">
                <a:latin typeface="Palatino Linotype"/>
                <a:cs typeface="Palatino Linotype"/>
              </a:rPr>
              <a:t>Νεοελληνική</a:t>
            </a:r>
            <a:r>
              <a:rPr sz="1400" i="1" spc="185" dirty="0">
                <a:latin typeface="Palatino Linotype"/>
                <a:cs typeface="Palatino Linotype"/>
              </a:rPr>
              <a:t> </a:t>
            </a:r>
            <a:r>
              <a:rPr sz="1400" i="1" spc="-10" dirty="0">
                <a:latin typeface="Palatino Linotype"/>
                <a:cs typeface="Palatino Linotype"/>
              </a:rPr>
              <a:t>Λογοτεχνία</a:t>
            </a:r>
            <a:r>
              <a:rPr sz="1400" i="1" spc="170" dirty="0">
                <a:latin typeface="Palatino Linotype"/>
                <a:cs typeface="Palatino Linotype"/>
              </a:rPr>
              <a:t> </a:t>
            </a:r>
            <a:r>
              <a:rPr sz="1400" i="1" spc="-35" dirty="0">
                <a:latin typeface="Palatino Linotype"/>
                <a:cs typeface="Palatino Linotype"/>
              </a:rPr>
              <a:t>Γ</a:t>
            </a:r>
            <a:r>
              <a:rPr sz="1400" i="1" spc="180" dirty="0">
                <a:latin typeface="Palatino Linotype"/>
                <a:cs typeface="Palatino Linotype"/>
              </a:rPr>
              <a:t> </a:t>
            </a:r>
            <a:r>
              <a:rPr sz="1400" i="1" spc="10" dirty="0">
                <a:latin typeface="Palatino Linotype"/>
                <a:cs typeface="Palatino Linotype"/>
              </a:rPr>
              <a:t>Γυμνασίου</a:t>
            </a:r>
            <a:endParaRPr sz="1400">
              <a:latin typeface="Palatino Linotype"/>
              <a:cs typeface="Palatino Linotype"/>
            </a:endParaRPr>
          </a:p>
          <a:p>
            <a:pPr marL="466725" indent="-229235">
              <a:lnSpc>
                <a:spcPct val="100000"/>
              </a:lnSpc>
              <a:spcBef>
                <a:spcPts val="865"/>
              </a:spcBef>
              <a:buFont typeface="Wingdings"/>
              <a:buChar char=""/>
              <a:tabLst>
                <a:tab pos="467359" algn="l"/>
              </a:tabLst>
            </a:pPr>
            <a:r>
              <a:rPr sz="1400" i="1" spc="-25" dirty="0">
                <a:latin typeface="Palatino Linotype"/>
                <a:cs typeface="Palatino Linotype"/>
              </a:rPr>
              <a:t>Ιστορία</a:t>
            </a:r>
            <a:r>
              <a:rPr sz="1400" i="1" spc="190" dirty="0">
                <a:latin typeface="Palatino Linotype"/>
                <a:cs typeface="Palatino Linotype"/>
              </a:rPr>
              <a:t> </a:t>
            </a:r>
            <a:r>
              <a:rPr sz="1400" i="1" dirty="0">
                <a:latin typeface="Palatino Linotype"/>
                <a:cs typeface="Palatino Linotype"/>
              </a:rPr>
              <a:t>Νεοελληνικής</a:t>
            </a:r>
            <a:r>
              <a:rPr sz="1400" i="1" spc="210" dirty="0">
                <a:latin typeface="Palatino Linotype"/>
                <a:cs typeface="Palatino Linotype"/>
              </a:rPr>
              <a:t> </a:t>
            </a:r>
            <a:r>
              <a:rPr sz="1400" i="1" spc="-15" dirty="0">
                <a:latin typeface="Palatino Linotype"/>
                <a:cs typeface="Palatino Linotype"/>
              </a:rPr>
              <a:t>Λογοτεχνίας</a:t>
            </a:r>
            <a:r>
              <a:rPr sz="1400" i="1" spc="210" dirty="0">
                <a:latin typeface="Palatino Linotype"/>
                <a:cs typeface="Palatino Linotype"/>
              </a:rPr>
              <a:t> </a:t>
            </a:r>
            <a:r>
              <a:rPr sz="1400" i="1" spc="65" dirty="0">
                <a:latin typeface="Palatino Linotype"/>
                <a:cs typeface="Palatino Linotype"/>
              </a:rPr>
              <a:t>Α’</a:t>
            </a:r>
            <a:r>
              <a:rPr sz="1400" i="1" spc="195" dirty="0">
                <a:latin typeface="Palatino Linotype"/>
                <a:cs typeface="Palatino Linotype"/>
              </a:rPr>
              <a:t> </a:t>
            </a:r>
            <a:r>
              <a:rPr sz="1400" i="1" spc="35" dirty="0">
                <a:latin typeface="Palatino Linotype"/>
                <a:cs typeface="Palatino Linotype"/>
              </a:rPr>
              <a:t>Β’</a:t>
            </a:r>
            <a:r>
              <a:rPr sz="1400" i="1" spc="225" dirty="0">
                <a:latin typeface="Palatino Linotype"/>
                <a:cs typeface="Palatino Linotype"/>
              </a:rPr>
              <a:t> </a:t>
            </a:r>
            <a:r>
              <a:rPr sz="1400" i="1" spc="25" dirty="0">
                <a:latin typeface="Palatino Linotype"/>
                <a:cs typeface="Palatino Linotype"/>
              </a:rPr>
              <a:t>Γ’</a:t>
            </a:r>
            <a:r>
              <a:rPr sz="1400" i="1" spc="200" dirty="0">
                <a:latin typeface="Palatino Linotype"/>
                <a:cs typeface="Palatino Linotype"/>
              </a:rPr>
              <a:t> </a:t>
            </a:r>
            <a:r>
              <a:rPr sz="1400" i="1" spc="5" dirty="0">
                <a:latin typeface="Palatino Linotype"/>
                <a:cs typeface="Palatino Linotype"/>
              </a:rPr>
              <a:t>Γυμνασίου</a:t>
            </a:r>
            <a:endParaRPr sz="1400">
              <a:latin typeface="Palatino Linotype"/>
              <a:cs typeface="Palatino Linotype"/>
            </a:endParaRPr>
          </a:p>
          <a:p>
            <a:pPr marL="466725" marR="5080" indent="-228600">
              <a:lnSpc>
                <a:spcPts val="2550"/>
              </a:lnSpc>
              <a:spcBef>
                <a:spcPts val="200"/>
              </a:spcBef>
              <a:buFont typeface="Wingdings"/>
              <a:buChar char=""/>
              <a:tabLst>
                <a:tab pos="467359" algn="l"/>
              </a:tabLst>
            </a:pPr>
            <a:r>
              <a:rPr sz="1400" i="1" spc="20" dirty="0">
                <a:latin typeface="Palatino Linotype"/>
                <a:cs typeface="Palatino Linotype"/>
              </a:rPr>
              <a:t>Λίλη</a:t>
            </a:r>
            <a:r>
              <a:rPr sz="1400" i="1" spc="285" dirty="0">
                <a:latin typeface="Palatino Linotype"/>
                <a:cs typeface="Palatino Linotype"/>
              </a:rPr>
              <a:t> </a:t>
            </a:r>
            <a:r>
              <a:rPr sz="1400" i="1" spc="-15" dirty="0">
                <a:latin typeface="Palatino Linotype"/>
                <a:cs typeface="Palatino Linotype"/>
              </a:rPr>
              <a:t>Zωγράφου</a:t>
            </a:r>
            <a:r>
              <a:rPr sz="1400" i="1" spc="300" dirty="0">
                <a:latin typeface="Palatino Linotype"/>
                <a:cs typeface="Palatino Linotype"/>
              </a:rPr>
              <a:t> </a:t>
            </a:r>
            <a:r>
              <a:rPr sz="1400" i="1" spc="25" dirty="0">
                <a:latin typeface="Palatino Linotype"/>
                <a:cs typeface="Palatino Linotype"/>
              </a:rPr>
              <a:t>«Ο</a:t>
            </a:r>
            <a:r>
              <a:rPr sz="1400" i="1" spc="270" dirty="0">
                <a:latin typeface="Palatino Linotype"/>
                <a:cs typeface="Palatino Linotype"/>
              </a:rPr>
              <a:t> </a:t>
            </a:r>
            <a:r>
              <a:rPr sz="1400" i="1" spc="-5" dirty="0">
                <a:latin typeface="Palatino Linotype"/>
                <a:cs typeface="Palatino Linotype"/>
              </a:rPr>
              <a:t>ηλιοπότης</a:t>
            </a:r>
            <a:r>
              <a:rPr sz="1400" i="1" spc="300" dirty="0">
                <a:latin typeface="Palatino Linotype"/>
                <a:cs typeface="Palatino Linotype"/>
              </a:rPr>
              <a:t> </a:t>
            </a:r>
            <a:r>
              <a:rPr sz="1400" i="1" spc="15" dirty="0">
                <a:latin typeface="Palatino Linotype"/>
                <a:cs typeface="Palatino Linotype"/>
              </a:rPr>
              <a:t>Ελύτης»,</a:t>
            </a:r>
            <a:r>
              <a:rPr sz="1400" i="1" spc="285" dirty="0">
                <a:latin typeface="Palatino Linotype"/>
                <a:cs typeface="Palatino Linotype"/>
              </a:rPr>
              <a:t> </a:t>
            </a:r>
            <a:r>
              <a:rPr sz="1400" i="1" spc="65" dirty="0">
                <a:latin typeface="Palatino Linotype"/>
                <a:cs typeface="Palatino Linotype"/>
              </a:rPr>
              <a:t>ΝΕΑ</a:t>
            </a:r>
            <a:r>
              <a:rPr sz="1400" i="1" spc="275" dirty="0">
                <a:latin typeface="Palatino Linotype"/>
                <a:cs typeface="Palatino Linotype"/>
              </a:rPr>
              <a:t> </a:t>
            </a:r>
            <a:r>
              <a:rPr sz="1400" i="1" spc="55" dirty="0">
                <a:latin typeface="Palatino Linotype"/>
                <a:cs typeface="Palatino Linotype"/>
              </a:rPr>
              <a:t>ΣΥΝΟΡΑ, </a:t>
            </a:r>
            <a:r>
              <a:rPr sz="1400" i="1" spc="-335" dirty="0">
                <a:latin typeface="Palatino Linotype"/>
                <a:cs typeface="Palatino Linotype"/>
              </a:rPr>
              <a:t> </a:t>
            </a:r>
            <a:r>
              <a:rPr sz="1400" i="1" spc="20" dirty="0">
                <a:latin typeface="Palatino Linotype"/>
                <a:cs typeface="Palatino Linotype"/>
              </a:rPr>
              <a:t>εκδ.Λιβάνη</a:t>
            </a:r>
            <a:endParaRPr sz="1400">
              <a:latin typeface="Palatino Linotype"/>
              <a:cs typeface="Palatino Linotype"/>
            </a:endParaRPr>
          </a:p>
          <a:p>
            <a:pPr marL="466725" indent="-229235">
              <a:lnSpc>
                <a:spcPct val="100000"/>
              </a:lnSpc>
              <a:spcBef>
                <a:spcPts val="605"/>
              </a:spcBef>
              <a:buFont typeface="Wingdings"/>
              <a:buChar char=""/>
              <a:tabLst>
                <a:tab pos="467359" algn="l"/>
              </a:tabLst>
            </a:pPr>
            <a:r>
              <a:rPr sz="1400" i="1" spc="-30" dirty="0">
                <a:latin typeface="Palatino Linotype"/>
                <a:cs typeface="Palatino Linotype"/>
              </a:rPr>
              <a:t>Τάσος</a:t>
            </a:r>
            <a:r>
              <a:rPr sz="1400" i="1" spc="490" dirty="0">
                <a:latin typeface="Palatino Linotype"/>
                <a:cs typeface="Palatino Linotype"/>
              </a:rPr>
              <a:t> </a:t>
            </a:r>
            <a:r>
              <a:rPr sz="1400" i="1" spc="20" dirty="0">
                <a:latin typeface="Palatino Linotype"/>
                <a:cs typeface="Palatino Linotype"/>
              </a:rPr>
              <a:t>Λιγνάδης, </a:t>
            </a:r>
            <a:r>
              <a:rPr sz="1400" i="1" spc="125" dirty="0">
                <a:latin typeface="Palatino Linotype"/>
                <a:cs typeface="Palatino Linotype"/>
              </a:rPr>
              <a:t> </a:t>
            </a:r>
            <a:r>
              <a:rPr sz="1400" i="1" spc="20" dirty="0">
                <a:latin typeface="Palatino Linotype"/>
                <a:cs typeface="Palatino Linotype"/>
              </a:rPr>
              <a:t>«Το </a:t>
            </a:r>
            <a:r>
              <a:rPr sz="1400" i="1" spc="120" dirty="0">
                <a:latin typeface="Palatino Linotype"/>
                <a:cs typeface="Palatino Linotype"/>
              </a:rPr>
              <a:t> </a:t>
            </a:r>
            <a:r>
              <a:rPr sz="1400" i="1" spc="15" dirty="0">
                <a:latin typeface="Palatino Linotype"/>
                <a:cs typeface="Palatino Linotype"/>
              </a:rPr>
              <a:t>Άξιον </a:t>
            </a:r>
            <a:r>
              <a:rPr sz="1400" i="1" spc="125" dirty="0">
                <a:latin typeface="Palatino Linotype"/>
                <a:cs typeface="Palatino Linotype"/>
              </a:rPr>
              <a:t> </a:t>
            </a:r>
            <a:r>
              <a:rPr sz="1400" i="1" spc="-10" dirty="0">
                <a:latin typeface="Palatino Linotype"/>
                <a:cs typeface="Palatino Linotype"/>
              </a:rPr>
              <a:t>Εστί</a:t>
            </a:r>
            <a:r>
              <a:rPr sz="1400" i="1" spc="480" dirty="0">
                <a:latin typeface="Palatino Linotype"/>
                <a:cs typeface="Palatino Linotype"/>
              </a:rPr>
              <a:t> </a:t>
            </a:r>
            <a:r>
              <a:rPr sz="1400" i="1" spc="-35" dirty="0">
                <a:latin typeface="Palatino Linotype"/>
                <a:cs typeface="Palatino Linotype"/>
              </a:rPr>
              <a:t>του</a:t>
            </a:r>
            <a:r>
              <a:rPr sz="1400" i="1" spc="495" dirty="0">
                <a:latin typeface="Palatino Linotype"/>
                <a:cs typeface="Palatino Linotype"/>
              </a:rPr>
              <a:t> </a:t>
            </a:r>
            <a:r>
              <a:rPr sz="1400" i="1" spc="20" dirty="0">
                <a:latin typeface="Palatino Linotype"/>
                <a:cs typeface="Palatino Linotype"/>
              </a:rPr>
              <a:t>Ελύτη», </a:t>
            </a:r>
            <a:r>
              <a:rPr sz="1400" i="1" spc="125" dirty="0">
                <a:latin typeface="Palatino Linotype"/>
                <a:cs typeface="Palatino Linotype"/>
              </a:rPr>
              <a:t> </a:t>
            </a:r>
            <a:r>
              <a:rPr sz="1400" i="1" spc="-15" dirty="0">
                <a:latin typeface="Palatino Linotype"/>
                <a:cs typeface="Palatino Linotype"/>
              </a:rPr>
              <a:t>Εκδόσεις</a:t>
            </a:r>
            <a:endParaRPr sz="1400">
              <a:latin typeface="Palatino Linotype"/>
              <a:cs typeface="Palatino Linotype"/>
            </a:endParaRPr>
          </a:p>
          <a:p>
            <a:pPr marL="466725">
              <a:lnSpc>
                <a:spcPct val="100000"/>
              </a:lnSpc>
              <a:spcBef>
                <a:spcPts val="865"/>
              </a:spcBef>
            </a:pPr>
            <a:r>
              <a:rPr sz="1400" i="1" spc="-40" dirty="0">
                <a:latin typeface="Palatino Linotype"/>
                <a:cs typeface="Palatino Linotype"/>
              </a:rPr>
              <a:t>Πορεία</a:t>
            </a:r>
            <a:endParaRPr sz="1400">
              <a:latin typeface="Palatino Linotype"/>
              <a:cs typeface="Palatino Linotype"/>
            </a:endParaRPr>
          </a:p>
          <a:p>
            <a:pPr marL="466725" indent="-229235">
              <a:lnSpc>
                <a:spcPct val="100000"/>
              </a:lnSpc>
              <a:spcBef>
                <a:spcPts val="845"/>
              </a:spcBef>
              <a:buFont typeface="Wingdings"/>
              <a:buChar char=""/>
              <a:tabLst>
                <a:tab pos="467359" algn="l"/>
              </a:tabLst>
            </a:pPr>
            <a:r>
              <a:rPr sz="1400" i="1" spc="80" dirty="0">
                <a:latin typeface="Palatino Linotype"/>
                <a:cs typeface="Palatino Linotype"/>
              </a:rPr>
              <a:t>Eclass,</a:t>
            </a:r>
            <a:r>
              <a:rPr sz="1400" i="1" spc="204" dirty="0">
                <a:latin typeface="Palatino Linotype"/>
                <a:cs typeface="Palatino Linotype"/>
              </a:rPr>
              <a:t> </a:t>
            </a:r>
            <a:r>
              <a:rPr sz="1400" i="1" spc="-45" dirty="0">
                <a:latin typeface="Palatino Linotype"/>
                <a:cs typeface="Palatino Linotype"/>
              </a:rPr>
              <a:t>σχόλια</a:t>
            </a:r>
            <a:r>
              <a:rPr sz="1400" i="1" spc="185" dirty="0">
                <a:latin typeface="Palatino Linotype"/>
                <a:cs typeface="Palatino Linotype"/>
              </a:rPr>
              <a:t> </a:t>
            </a:r>
            <a:r>
              <a:rPr sz="1400" i="1" spc="-55" dirty="0">
                <a:latin typeface="Palatino Linotype"/>
                <a:cs typeface="Palatino Linotype"/>
              </a:rPr>
              <a:t>για</a:t>
            </a:r>
            <a:r>
              <a:rPr sz="1400" i="1" spc="185" dirty="0">
                <a:latin typeface="Palatino Linotype"/>
                <a:cs typeface="Palatino Linotype"/>
              </a:rPr>
              <a:t> </a:t>
            </a:r>
            <a:r>
              <a:rPr sz="1400" i="1" spc="-65" dirty="0">
                <a:latin typeface="Palatino Linotype"/>
                <a:cs typeface="Palatino Linotype"/>
              </a:rPr>
              <a:t>το</a:t>
            </a:r>
            <a:r>
              <a:rPr sz="1400" i="1" spc="200" dirty="0">
                <a:latin typeface="Palatino Linotype"/>
                <a:cs typeface="Palatino Linotype"/>
              </a:rPr>
              <a:t> </a:t>
            </a:r>
            <a:r>
              <a:rPr sz="1400" i="1" spc="-60" dirty="0">
                <a:latin typeface="Palatino Linotype"/>
                <a:cs typeface="Palatino Linotype"/>
              </a:rPr>
              <a:t>απόσπασμα</a:t>
            </a:r>
            <a:r>
              <a:rPr sz="1400" i="1" spc="185" dirty="0">
                <a:latin typeface="Palatino Linotype"/>
                <a:cs typeface="Palatino Linotype"/>
              </a:rPr>
              <a:t> </a:t>
            </a:r>
            <a:r>
              <a:rPr sz="1400" i="1" spc="-35" dirty="0">
                <a:latin typeface="Palatino Linotype"/>
                <a:cs typeface="Palatino Linotype"/>
              </a:rPr>
              <a:t>Η</a:t>
            </a:r>
            <a:r>
              <a:rPr sz="1400" i="1" spc="215" dirty="0">
                <a:latin typeface="Palatino Linotype"/>
                <a:cs typeface="Palatino Linotype"/>
              </a:rPr>
              <a:t> </a:t>
            </a:r>
            <a:r>
              <a:rPr sz="1400" i="1" spc="40" dirty="0">
                <a:latin typeface="Palatino Linotype"/>
                <a:cs typeface="Palatino Linotype"/>
              </a:rPr>
              <a:t>ΓΕΝΕΣΙΣ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36801" y="6011925"/>
            <a:ext cx="4724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i="1" spc="85" dirty="0">
                <a:latin typeface="Palatino Linotype"/>
                <a:cs typeface="Palatino Linotype"/>
              </a:rPr>
              <a:t>«</a:t>
            </a:r>
            <a:r>
              <a:rPr sz="1400" i="1" spc="35" dirty="0">
                <a:latin typeface="Palatino Linotype"/>
                <a:cs typeface="Palatino Linotype"/>
              </a:rPr>
              <a:t>Π</a:t>
            </a:r>
            <a:r>
              <a:rPr sz="1400" i="1" spc="20" dirty="0">
                <a:latin typeface="Palatino Linotype"/>
                <a:cs typeface="Palatino Linotype"/>
              </a:rPr>
              <a:t>ώ</a:t>
            </a:r>
            <a:r>
              <a:rPr sz="1400" i="1" spc="-135" dirty="0">
                <a:latin typeface="Palatino Linotype"/>
                <a:cs typeface="Palatino Linotype"/>
              </a:rPr>
              <a:t>ς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6486" y="5904026"/>
            <a:ext cx="4321810" cy="988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50000"/>
              </a:lnSpc>
              <a:spcBef>
                <a:spcPts val="100"/>
              </a:spcBef>
              <a:buFont typeface="Wingdings"/>
              <a:buChar char=""/>
              <a:tabLst>
                <a:tab pos="241300" algn="l"/>
                <a:tab pos="1445895" algn="l"/>
                <a:tab pos="2005964" algn="l"/>
                <a:tab pos="3211195" algn="l"/>
                <a:tab pos="3761740" algn="l"/>
              </a:tabLst>
            </a:pPr>
            <a:r>
              <a:rPr sz="1400" i="1" spc="110" dirty="0">
                <a:latin typeface="Palatino Linotype"/>
                <a:cs typeface="Palatino Linotype"/>
              </a:rPr>
              <a:t>Α</a:t>
            </a:r>
            <a:r>
              <a:rPr sz="1400" i="1" spc="-105" dirty="0">
                <a:latin typeface="Palatino Linotype"/>
                <a:cs typeface="Palatino Linotype"/>
              </a:rPr>
              <a:t>π</a:t>
            </a:r>
            <a:r>
              <a:rPr sz="1400" i="1" spc="35" dirty="0">
                <a:latin typeface="Palatino Linotype"/>
                <a:cs typeface="Palatino Linotype"/>
              </a:rPr>
              <a:t>ό</a:t>
            </a:r>
            <a:r>
              <a:rPr sz="1400" i="1" spc="10" dirty="0">
                <a:latin typeface="Palatino Linotype"/>
                <a:cs typeface="Palatino Linotype"/>
              </a:rPr>
              <a:t>σ</a:t>
            </a:r>
            <a:r>
              <a:rPr sz="1400" i="1" spc="-105" dirty="0">
                <a:latin typeface="Palatino Linotype"/>
                <a:cs typeface="Palatino Linotype"/>
              </a:rPr>
              <a:t>π</a:t>
            </a:r>
            <a:r>
              <a:rPr sz="1400" i="1" spc="-120" dirty="0">
                <a:latin typeface="Palatino Linotype"/>
                <a:cs typeface="Palatino Linotype"/>
              </a:rPr>
              <a:t>α</a:t>
            </a:r>
            <a:r>
              <a:rPr sz="1400" i="1" spc="10" dirty="0">
                <a:latin typeface="Palatino Linotype"/>
                <a:cs typeface="Palatino Linotype"/>
              </a:rPr>
              <a:t>σ</a:t>
            </a:r>
            <a:r>
              <a:rPr sz="1400" i="1" spc="30" dirty="0">
                <a:latin typeface="Palatino Linotype"/>
                <a:cs typeface="Palatino Linotype"/>
              </a:rPr>
              <a:t>μ</a:t>
            </a:r>
            <a:r>
              <a:rPr sz="1400" i="1" spc="-200" dirty="0">
                <a:latin typeface="Palatino Linotype"/>
                <a:cs typeface="Palatino Linotype"/>
              </a:rPr>
              <a:t>α</a:t>
            </a:r>
            <a:r>
              <a:rPr sz="1400" i="1" dirty="0">
                <a:latin typeface="Palatino Linotype"/>
                <a:cs typeface="Palatino Linotype"/>
              </a:rPr>
              <a:t>	</a:t>
            </a:r>
            <a:r>
              <a:rPr sz="1400" i="1" spc="-95" dirty="0">
                <a:latin typeface="Palatino Linotype"/>
                <a:cs typeface="Palatino Linotype"/>
              </a:rPr>
              <a:t>α</a:t>
            </a:r>
            <a:r>
              <a:rPr sz="1400" i="1" spc="-105" dirty="0">
                <a:latin typeface="Palatino Linotype"/>
                <a:cs typeface="Palatino Linotype"/>
              </a:rPr>
              <a:t>π</a:t>
            </a:r>
            <a:r>
              <a:rPr sz="1400" i="1" spc="-65" dirty="0">
                <a:latin typeface="Palatino Linotype"/>
                <a:cs typeface="Palatino Linotype"/>
              </a:rPr>
              <a:t>ό</a:t>
            </a:r>
            <a:r>
              <a:rPr sz="1400" i="1" dirty="0">
                <a:latin typeface="Palatino Linotype"/>
                <a:cs typeface="Palatino Linotype"/>
              </a:rPr>
              <a:t>	</a:t>
            </a:r>
            <a:r>
              <a:rPr sz="1400" i="1" spc="-10" dirty="0">
                <a:latin typeface="Palatino Linotype"/>
                <a:cs typeface="Palatino Linotype"/>
              </a:rPr>
              <a:t>σ</a:t>
            </a:r>
            <a:r>
              <a:rPr sz="1400" i="1" spc="15" dirty="0">
                <a:latin typeface="Palatino Linotype"/>
                <a:cs typeface="Palatino Linotype"/>
              </a:rPr>
              <a:t>υ</a:t>
            </a:r>
            <a:r>
              <a:rPr sz="1400" i="1" spc="65" dirty="0">
                <a:latin typeface="Palatino Linotype"/>
                <a:cs typeface="Palatino Linotype"/>
              </a:rPr>
              <a:t>ν</a:t>
            </a:r>
            <a:r>
              <a:rPr sz="1400" i="1" spc="-75" dirty="0">
                <a:latin typeface="Palatino Linotype"/>
                <a:cs typeface="Palatino Linotype"/>
              </a:rPr>
              <a:t>έ</a:t>
            </a:r>
            <a:r>
              <a:rPr sz="1400" i="1" spc="65" dirty="0">
                <a:latin typeface="Palatino Linotype"/>
                <a:cs typeface="Palatino Linotype"/>
              </a:rPr>
              <a:t>ν</a:t>
            </a:r>
            <a:r>
              <a:rPr sz="1400" i="1" spc="-60" dirty="0">
                <a:latin typeface="Palatino Linotype"/>
                <a:cs typeface="Palatino Linotype"/>
              </a:rPr>
              <a:t>τ</a:t>
            </a:r>
            <a:r>
              <a:rPr sz="1400" i="1" spc="-75" dirty="0">
                <a:latin typeface="Palatino Linotype"/>
                <a:cs typeface="Palatino Linotype"/>
              </a:rPr>
              <a:t>ε</a:t>
            </a:r>
            <a:r>
              <a:rPr sz="1400" i="1" spc="40" dirty="0">
                <a:latin typeface="Palatino Linotype"/>
                <a:cs typeface="Palatino Linotype"/>
              </a:rPr>
              <a:t>υ</a:t>
            </a:r>
            <a:r>
              <a:rPr sz="1400" i="1" spc="-100" dirty="0">
                <a:latin typeface="Palatino Linotype"/>
                <a:cs typeface="Palatino Linotype"/>
              </a:rPr>
              <a:t>ξ</a:t>
            </a:r>
            <a:r>
              <a:rPr sz="1400" i="1" spc="15" dirty="0">
                <a:latin typeface="Palatino Linotype"/>
                <a:cs typeface="Palatino Linotype"/>
              </a:rPr>
              <a:t>η</a:t>
            </a:r>
            <a:r>
              <a:rPr sz="1400" i="1" dirty="0">
                <a:latin typeface="Palatino Linotype"/>
                <a:cs typeface="Palatino Linotype"/>
              </a:rPr>
              <a:t>	</a:t>
            </a:r>
            <a:r>
              <a:rPr sz="1400" i="1" spc="-40" dirty="0">
                <a:latin typeface="Palatino Linotype"/>
                <a:cs typeface="Palatino Linotype"/>
              </a:rPr>
              <a:t>τ</a:t>
            </a:r>
            <a:r>
              <a:rPr sz="1400" i="1" spc="35" dirty="0">
                <a:latin typeface="Palatino Linotype"/>
                <a:cs typeface="Palatino Linotype"/>
              </a:rPr>
              <a:t>ο</a:t>
            </a:r>
            <a:r>
              <a:rPr sz="1400" i="1" spc="-85" dirty="0">
                <a:latin typeface="Palatino Linotype"/>
                <a:cs typeface="Palatino Linotype"/>
              </a:rPr>
              <a:t>υ</a:t>
            </a:r>
            <a:r>
              <a:rPr sz="1400" i="1" dirty="0">
                <a:latin typeface="Palatino Linotype"/>
                <a:cs typeface="Palatino Linotype"/>
              </a:rPr>
              <a:t>	</a:t>
            </a:r>
            <a:r>
              <a:rPr sz="1400" i="1" spc="-105" dirty="0">
                <a:latin typeface="Palatino Linotype"/>
                <a:cs typeface="Palatino Linotype"/>
              </a:rPr>
              <a:t>π</a:t>
            </a:r>
            <a:r>
              <a:rPr sz="1400" i="1" spc="35" dirty="0">
                <a:latin typeface="Palatino Linotype"/>
                <a:cs typeface="Palatino Linotype"/>
              </a:rPr>
              <a:t>ο</a:t>
            </a:r>
            <a:r>
              <a:rPr sz="1400" i="1" spc="40" dirty="0">
                <a:latin typeface="Palatino Linotype"/>
                <a:cs typeface="Palatino Linotype"/>
              </a:rPr>
              <a:t>ι</a:t>
            </a:r>
            <a:r>
              <a:rPr sz="1400" i="1" spc="114" dirty="0">
                <a:latin typeface="Palatino Linotype"/>
                <a:cs typeface="Palatino Linotype"/>
              </a:rPr>
              <a:t>η</a:t>
            </a:r>
            <a:r>
              <a:rPr sz="1400" i="1" spc="-60" dirty="0">
                <a:latin typeface="Palatino Linotype"/>
                <a:cs typeface="Palatino Linotype"/>
              </a:rPr>
              <a:t>τ</a:t>
            </a:r>
            <a:r>
              <a:rPr sz="1400" i="1" spc="10" dirty="0">
                <a:latin typeface="Palatino Linotype"/>
                <a:cs typeface="Palatino Linotype"/>
              </a:rPr>
              <a:t>ή  </a:t>
            </a:r>
            <a:r>
              <a:rPr sz="1400" i="1" spc="-30" dirty="0">
                <a:latin typeface="Palatino Linotype"/>
                <a:cs typeface="Palatino Linotype"/>
              </a:rPr>
              <a:t>εμπνεύστηκα</a:t>
            </a:r>
            <a:r>
              <a:rPr sz="1400" i="1" spc="185" dirty="0">
                <a:latin typeface="Palatino Linotype"/>
                <a:cs typeface="Palatino Linotype"/>
              </a:rPr>
              <a:t> </a:t>
            </a:r>
            <a:r>
              <a:rPr sz="1400" i="1" spc="-65" dirty="0">
                <a:latin typeface="Palatino Linotype"/>
                <a:cs typeface="Palatino Linotype"/>
              </a:rPr>
              <a:t>το</a:t>
            </a:r>
            <a:r>
              <a:rPr sz="1400" i="1" spc="200" dirty="0">
                <a:latin typeface="Palatino Linotype"/>
                <a:cs typeface="Palatino Linotype"/>
              </a:rPr>
              <a:t> </a:t>
            </a:r>
            <a:r>
              <a:rPr sz="1400" i="1" spc="30" dirty="0">
                <a:latin typeface="Palatino Linotype"/>
                <a:cs typeface="Palatino Linotype"/>
              </a:rPr>
              <a:t>«Άξιον</a:t>
            </a:r>
            <a:r>
              <a:rPr sz="1400" i="1" spc="200" dirty="0">
                <a:latin typeface="Palatino Linotype"/>
                <a:cs typeface="Palatino Linotype"/>
              </a:rPr>
              <a:t> </a:t>
            </a:r>
            <a:r>
              <a:rPr sz="1400" i="1" dirty="0">
                <a:latin typeface="Palatino Linotype"/>
                <a:cs typeface="Palatino Linotype"/>
              </a:rPr>
              <a:t>εστί»,</a:t>
            </a:r>
            <a:r>
              <a:rPr sz="1400" i="1" spc="204" dirty="0">
                <a:latin typeface="Palatino Linotype"/>
                <a:cs typeface="Palatino Linotype"/>
              </a:rPr>
              <a:t> </a:t>
            </a:r>
            <a:r>
              <a:rPr sz="1400" i="1" dirty="0">
                <a:latin typeface="Palatino Linotype"/>
                <a:cs typeface="Palatino Linotype"/>
              </a:rPr>
              <a:t>διαδίκτυο»</a:t>
            </a:r>
            <a:endParaRPr sz="14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865"/>
              </a:spcBef>
              <a:buFont typeface="Wingdings"/>
              <a:buChar char=""/>
              <a:tabLst>
                <a:tab pos="241300" algn="l"/>
              </a:tabLst>
            </a:pPr>
            <a:r>
              <a:rPr sz="1400" i="1" spc="85" dirty="0">
                <a:latin typeface="Palatino Linotype"/>
                <a:cs typeface="Palatino Linotype"/>
              </a:rPr>
              <a:t>Photodentro.edu.gr</a:t>
            </a:r>
            <a:endParaRPr sz="1400">
              <a:latin typeface="Palatino Linotype"/>
              <a:cs typeface="Palatino Linotype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7" name="object 7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2050" y="914399"/>
            <a:ext cx="4751070" cy="493776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4" name="object 4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24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90820" cy="1757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41900"/>
              </a:lnSpc>
              <a:spcBef>
                <a:spcPts val="110"/>
              </a:spcBef>
              <a:tabLst>
                <a:tab pos="2494915" algn="l"/>
                <a:tab pos="3435985" algn="l"/>
                <a:tab pos="4933950" algn="l"/>
              </a:tabLst>
            </a:pP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dirty="0">
                <a:latin typeface="Georgia"/>
                <a:cs typeface="Georgia"/>
              </a:rPr>
              <a:t>ς </a:t>
            </a:r>
            <a:r>
              <a:rPr sz="1600" spc="-195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  <a:hlinkClick r:id="rId2"/>
              </a:rPr>
              <a:t>α</a:t>
            </a:r>
            <a:r>
              <a:rPr sz="1600" spc="100" dirty="0">
                <a:latin typeface="Georgia"/>
                <a:cs typeface="Georgia"/>
                <a:hlinkClick r:id="rId2"/>
              </a:rPr>
              <a:t>ν</a:t>
            </a:r>
            <a:r>
              <a:rPr sz="1600" spc="85" dirty="0">
                <a:latin typeface="Georgia"/>
                <a:cs typeface="Georgia"/>
                <a:hlinkClick r:id="rId2"/>
              </a:rPr>
              <a:t>θυπ</a:t>
            </a:r>
            <a:r>
              <a:rPr sz="1600" spc="90" dirty="0">
                <a:latin typeface="Georgia"/>
                <a:cs typeface="Georgia"/>
                <a:hlinkClick r:id="rId2"/>
              </a:rPr>
              <a:t>ο</a:t>
            </a:r>
            <a:r>
              <a:rPr sz="1600" spc="100" dirty="0">
                <a:latin typeface="Georgia"/>
                <a:cs typeface="Georgia"/>
                <a:hlinkClick r:id="rId2"/>
              </a:rPr>
              <a:t>λ</a:t>
            </a:r>
            <a:r>
              <a:rPr sz="1600" spc="90" dirty="0">
                <a:latin typeface="Georgia"/>
                <a:cs typeface="Georgia"/>
                <a:hlinkClick r:id="rId2"/>
              </a:rPr>
              <a:t>ο</a:t>
            </a:r>
            <a:r>
              <a:rPr sz="1600" spc="95" dirty="0">
                <a:latin typeface="Georgia"/>
                <a:cs typeface="Georgia"/>
                <a:hlinkClick r:id="rId2"/>
              </a:rPr>
              <a:t>χ</a:t>
            </a:r>
            <a:r>
              <a:rPr sz="1600" spc="90" dirty="0">
                <a:latin typeface="Georgia"/>
                <a:cs typeface="Georgia"/>
                <a:hlinkClick r:id="rId2"/>
              </a:rPr>
              <a:t>α</a:t>
            </a:r>
            <a:r>
              <a:rPr sz="1600" spc="80" dirty="0">
                <a:latin typeface="Georgia"/>
                <a:cs typeface="Georgia"/>
                <a:hlinkClick r:id="rId2"/>
              </a:rPr>
              <a:t>γ</a:t>
            </a:r>
            <a:r>
              <a:rPr sz="1600" spc="90" dirty="0">
                <a:latin typeface="Georgia"/>
                <a:cs typeface="Georgia"/>
                <a:hlinkClick r:id="rId2"/>
              </a:rPr>
              <a:t>ό</a:t>
            </a:r>
            <a:r>
              <a:rPr sz="1600" dirty="0">
                <a:latin typeface="Georgia"/>
                <a:cs typeface="Georgia"/>
                <a:hlinkClick r:id="rId2"/>
              </a:rPr>
              <a:t>ς</a:t>
            </a:r>
            <a:r>
              <a:rPr sz="1600" dirty="0">
                <a:latin typeface="Georgia"/>
                <a:cs typeface="Georgia"/>
              </a:rPr>
              <a:t>	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dirty="0">
                <a:latin typeface="Georgia"/>
                <a:cs typeface="Georgia"/>
              </a:rPr>
              <a:t>η	</a:t>
            </a: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ίκ</a:t>
            </a:r>
            <a:r>
              <a:rPr sz="1600" spc="85" dirty="0">
                <a:latin typeface="Georgia"/>
                <a:cs typeface="Georgia"/>
              </a:rPr>
              <a:t>ησ</a:t>
            </a:r>
            <a:r>
              <a:rPr sz="1600" dirty="0">
                <a:latin typeface="Georgia"/>
                <a:cs typeface="Georgia"/>
              </a:rPr>
              <a:t>η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  </a:t>
            </a:r>
            <a:r>
              <a:rPr sz="1600" spc="80" dirty="0">
                <a:latin typeface="Georgia"/>
                <a:cs typeface="Georgia"/>
              </a:rPr>
              <a:t>Στρατηγείου </a:t>
            </a:r>
            <a:r>
              <a:rPr sz="1600" spc="50" dirty="0">
                <a:latin typeface="Georgia"/>
                <a:cs typeface="Georgia"/>
                <a:hlinkClick r:id="rId3"/>
              </a:rPr>
              <a:t>Α΄</a:t>
            </a:r>
            <a:r>
              <a:rPr sz="1600" spc="55" dirty="0">
                <a:latin typeface="Georgia"/>
                <a:cs typeface="Georgia"/>
                <a:hlinkClick r:id="rId3"/>
              </a:rPr>
              <a:t> </a:t>
            </a:r>
            <a:r>
              <a:rPr sz="1600" spc="80" dirty="0">
                <a:latin typeface="Georgia"/>
                <a:cs typeface="Georgia"/>
                <a:hlinkClick r:id="rId3"/>
              </a:rPr>
              <a:t>Σώματος</a:t>
            </a:r>
            <a:r>
              <a:rPr sz="1600" spc="85" dirty="0">
                <a:latin typeface="Georgia"/>
                <a:cs typeface="Georgia"/>
                <a:hlinkClick r:id="rId3"/>
              </a:rPr>
              <a:t> Στρατού</a:t>
            </a:r>
            <a:r>
              <a:rPr sz="1600" spc="85" dirty="0">
                <a:latin typeface="Georgia"/>
                <a:cs typeface="Georgia"/>
              </a:rPr>
              <a:t>.Ο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πόλεμος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1940 </a:t>
            </a:r>
            <a:r>
              <a:rPr sz="1600" spc="60" dirty="0">
                <a:latin typeface="Georgia"/>
                <a:cs typeface="Georgia"/>
              </a:rPr>
              <a:t>τού </a:t>
            </a:r>
            <a:r>
              <a:rPr sz="1600" spc="75" dirty="0">
                <a:latin typeface="Georgia"/>
                <a:cs typeface="Georgia"/>
              </a:rPr>
              <a:t>έδωσε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spc="85" dirty="0">
                <a:latin typeface="Georgia"/>
                <a:cs typeface="Georgia"/>
              </a:rPr>
              <a:t>έμπνευση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60" dirty="0">
                <a:latin typeface="Georgia"/>
                <a:cs typeface="Georgia"/>
              </a:rPr>
              <a:t>για </a:t>
            </a:r>
            <a:r>
              <a:rPr sz="1600" spc="75" dirty="0">
                <a:latin typeface="Georgia"/>
                <a:cs typeface="Georgia"/>
              </a:rPr>
              <a:t>πολλά έργα,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ν </a:t>
            </a:r>
            <a:r>
              <a:rPr sz="1600" spc="-185" dirty="0">
                <a:latin typeface="Georgia"/>
                <a:cs typeface="Georgia"/>
              </a:rPr>
              <a:t> </a:t>
            </a:r>
            <a:r>
              <a:rPr sz="1600" i="1" spc="110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100" dirty="0">
                <a:latin typeface="Georgia"/>
                <a:cs typeface="Georgia"/>
              </a:rPr>
              <a:t>λω</a:t>
            </a:r>
            <a:r>
              <a:rPr sz="1600" i="1" spc="90" dirty="0">
                <a:latin typeface="Georgia"/>
                <a:cs typeface="Georgia"/>
              </a:rPr>
              <a:t>σύ</a:t>
            </a:r>
            <a:r>
              <a:rPr sz="1600" i="1" spc="75" dirty="0">
                <a:latin typeface="Georgia"/>
                <a:cs typeface="Georgia"/>
              </a:rPr>
              <a:t>ν</a:t>
            </a:r>
            <a:r>
              <a:rPr sz="1600" i="1" dirty="0">
                <a:latin typeface="Georgia"/>
                <a:cs typeface="Georgia"/>
              </a:rPr>
              <a:t>η </a:t>
            </a:r>
            <a:r>
              <a:rPr sz="1600" i="1" spc="-5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στ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dirty="0">
                <a:latin typeface="Georgia"/>
                <a:cs typeface="Georgia"/>
              </a:rPr>
              <a:t>ς  </a:t>
            </a:r>
            <a:r>
              <a:rPr sz="1600" i="1" spc="90" dirty="0">
                <a:latin typeface="Georgia"/>
                <a:cs typeface="Georgia"/>
              </a:rPr>
              <a:t>Λυ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90" dirty="0">
                <a:latin typeface="Georgia"/>
                <a:cs typeface="Georgia"/>
              </a:rPr>
              <a:t>έ</a:t>
            </a:r>
            <a:r>
              <a:rPr sz="1600" i="1" dirty="0">
                <a:latin typeface="Georgia"/>
                <a:cs typeface="Georgia"/>
              </a:rPr>
              <a:t>ς</a:t>
            </a:r>
            <a:r>
              <a:rPr sz="1600" i="1" spc="-2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, 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ν </a:t>
            </a:r>
            <a:r>
              <a:rPr sz="1600" spc="-180" dirty="0">
                <a:latin typeface="Georgia"/>
                <a:cs typeface="Georgia"/>
              </a:rPr>
              <a:t> </a:t>
            </a:r>
            <a:r>
              <a:rPr sz="1600" i="1" spc="100" dirty="0">
                <a:latin typeface="Georgia"/>
                <a:cs typeface="Georgia"/>
              </a:rPr>
              <a:t>Αλ</a:t>
            </a:r>
            <a:r>
              <a:rPr sz="1600" i="1" spc="95" dirty="0">
                <a:latin typeface="Georgia"/>
                <a:cs typeface="Georgia"/>
              </a:rPr>
              <a:t>β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90" dirty="0">
                <a:latin typeface="Georgia"/>
                <a:cs typeface="Georgia"/>
              </a:rPr>
              <a:t>άδ</a:t>
            </a:r>
            <a:r>
              <a:rPr sz="1600" i="1" dirty="0">
                <a:latin typeface="Georgia"/>
                <a:cs typeface="Georgia"/>
              </a:rPr>
              <a:t>α </a:t>
            </a:r>
            <a:r>
              <a:rPr sz="1600" i="1" spc="-180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  </a:t>
            </a:r>
            <a:r>
              <a:rPr sz="1600" spc="60" dirty="0">
                <a:latin typeface="Georgia"/>
                <a:cs typeface="Georgia"/>
              </a:rPr>
              <a:t>τη,</a:t>
            </a:r>
            <a:r>
              <a:rPr sz="1600" spc="254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χαμένη</a:t>
            </a:r>
            <a:r>
              <a:rPr sz="1600" spc="25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οριστικά,</a:t>
            </a:r>
            <a:r>
              <a:rPr sz="1600" spc="22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Βαρβαρία</a:t>
            </a:r>
            <a:r>
              <a:rPr sz="1600" spc="85" dirty="0">
                <a:latin typeface="Georgia"/>
                <a:cs typeface="Georgia"/>
              </a:rPr>
              <a:t>.</a:t>
            </a:r>
            <a:r>
              <a:rPr sz="1600" spc="254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Την</a:t>
            </a:r>
            <a:r>
              <a:rPr sz="1600" spc="2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περίοδο</a:t>
            </a:r>
            <a:r>
              <a:rPr sz="1600" spc="254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1945–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513152"/>
            <a:ext cx="4290695" cy="7207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  <a:tabLst>
                <a:tab pos="791845" algn="l"/>
                <a:tab pos="2190115" algn="l"/>
                <a:tab pos="2807970" algn="l"/>
                <a:tab pos="3459479" algn="l"/>
              </a:tabLst>
            </a:pPr>
            <a:r>
              <a:rPr sz="1600" spc="75" dirty="0">
                <a:latin typeface="Georgia"/>
                <a:cs typeface="Georgia"/>
              </a:rPr>
              <a:t>1946	</a:t>
            </a:r>
            <a:r>
              <a:rPr sz="1600" spc="85" dirty="0">
                <a:latin typeface="Georgia"/>
                <a:cs typeface="Georgia"/>
              </a:rPr>
              <a:t>διορίστηκε	</a:t>
            </a:r>
            <a:r>
              <a:rPr sz="1600" spc="60" dirty="0">
                <a:latin typeface="Georgia"/>
                <a:cs typeface="Georgia"/>
              </a:rPr>
              <a:t>για	ένα	</a:t>
            </a:r>
            <a:r>
              <a:rPr sz="1600" spc="75" dirty="0">
                <a:latin typeface="Georgia"/>
                <a:cs typeface="Georgia"/>
              </a:rPr>
              <a:t>μικρό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1396365" algn="l"/>
                <a:tab pos="3164840" algn="l"/>
              </a:tabLst>
            </a:pPr>
            <a:r>
              <a:rPr sz="1600" spc="80" dirty="0">
                <a:latin typeface="Georgia"/>
                <a:cs typeface="Georgia"/>
              </a:rPr>
              <a:t>Διευθυντής	</a:t>
            </a:r>
            <a:r>
              <a:rPr sz="1600" spc="85" dirty="0">
                <a:latin typeface="Georgia"/>
                <a:cs typeface="Georgia"/>
              </a:rPr>
              <a:t>Προγράμματος	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1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  <a:hlinkClick r:id="rId4"/>
              </a:rPr>
              <a:t>Εθνικό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45480" y="2513152"/>
            <a:ext cx="97091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4629" marR="5080" indent="-202565">
              <a:lnSpc>
                <a:spcPct val="142500"/>
              </a:lnSpc>
              <a:spcBef>
                <a:spcPts val="95"/>
              </a:spcBef>
            </a:pP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στη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100" dirty="0">
                <a:latin typeface="Georgia"/>
                <a:cs typeface="Georgia"/>
                <a:hlinkClick r:id="rId4"/>
              </a:rPr>
              <a:t>Ί</a:t>
            </a:r>
            <a:r>
              <a:rPr sz="1600" spc="90" dirty="0">
                <a:latin typeface="Georgia"/>
                <a:cs typeface="Georgia"/>
                <a:hlinkClick r:id="rId4"/>
              </a:rPr>
              <a:t>δ</a:t>
            </a:r>
            <a:r>
              <a:rPr sz="1600" spc="85" dirty="0">
                <a:latin typeface="Georgia"/>
                <a:cs typeface="Georgia"/>
                <a:hlinkClick r:id="rId4"/>
              </a:rPr>
              <a:t>ρυ</a:t>
            </a:r>
            <a:r>
              <a:rPr sz="1600" spc="95" dirty="0">
                <a:latin typeface="Georgia"/>
                <a:cs typeface="Georgia"/>
                <a:hlinkClick r:id="rId4"/>
              </a:rPr>
              <a:t>μ</a:t>
            </a:r>
            <a:r>
              <a:rPr sz="1600" dirty="0">
                <a:latin typeface="Georgia"/>
                <a:cs typeface="Georgia"/>
                <a:hlinkClick r:id="rId4"/>
              </a:rPr>
              <a:t>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3204667"/>
            <a:ext cx="5290820" cy="45319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110"/>
              </a:spcBef>
              <a:tabLst>
                <a:tab pos="1120775" algn="l"/>
                <a:tab pos="1769110" algn="l"/>
                <a:tab pos="1881505" algn="l"/>
                <a:tab pos="2183765" algn="l"/>
                <a:tab pos="3372485" algn="l"/>
                <a:tab pos="3434715" algn="l"/>
                <a:tab pos="3663950" algn="l"/>
                <a:tab pos="3848100" algn="l"/>
                <a:tab pos="4371975" algn="l"/>
                <a:tab pos="5041265" algn="l"/>
              </a:tabLst>
            </a:pPr>
            <a:r>
              <a:rPr sz="1600" spc="90" dirty="0">
                <a:latin typeface="Georgia"/>
                <a:cs typeface="Georgia"/>
                <a:hlinkClick r:id="rId4"/>
              </a:rPr>
              <a:t>Ραδιοφωνίας</a:t>
            </a:r>
            <a:r>
              <a:rPr sz="1600" spc="90" dirty="0">
                <a:latin typeface="Georgia"/>
                <a:cs typeface="Georgia"/>
              </a:rPr>
              <a:t>,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έπειτα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σχετική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σύσταση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 </a:t>
            </a:r>
            <a:r>
              <a:rPr sz="1600" spc="75" dirty="0">
                <a:latin typeface="Georgia"/>
                <a:cs typeface="Georgia"/>
              </a:rPr>
              <a:t> Σεφέρη,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που</a:t>
            </a:r>
            <a:r>
              <a:rPr sz="1600" spc="65" dirty="0">
                <a:latin typeface="Georgia"/>
                <a:cs typeface="Georgia"/>
              </a:rPr>
              <a:t> ήταν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διευθυντής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πολιτικού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γραφείου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αντιβασιλέα </a:t>
            </a:r>
            <a:r>
              <a:rPr sz="1600" spc="85" dirty="0">
                <a:latin typeface="Georgia"/>
                <a:cs typeface="Georgia"/>
                <a:hlinkClick r:id="rId5"/>
              </a:rPr>
              <a:t>Αρχιεπισκόπου</a:t>
            </a:r>
            <a:r>
              <a:rPr sz="1600" spc="90" dirty="0">
                <a:latin typeface="Georgia"/>
                <a:cs typeface="Georgia"/>
                <a:hlinkClick r:id="rId5"/>
              </a:rPr>
              <a:t> </a:t>
            </a:r>
            <a:r>
              <a:rPr sz="1600" spc="80" dirty="0">
                <a:latin typeface="Georgia"/>
                <a:cs typeface="Georgia"/>
                <a:hlinkClick r:id="rId5"/>
              </a:rPr>
              <a:t>Αθηνών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  <a:hlinkClick r:id="rId5"/>
              </a:rPr>
              <a:t>Δα</a:t>
            </a:r>
            <a:r>
              <a:rPr sz="1600" spc="95" dirty="0">
                <a:latin typeface="Georgia"/>
                <a:cs typeface="Georgia"/>
                <a:hlinkClick r:id="rId5"/>
              </a:rPr>
              <a:t>μ</a:t>
            </a:r>
            <a:r>
              <a:rPr sz="1600" spc="90" dirty="0">
                <a:latin typeface="Georgia"/>
                <a:cs typeface="Georgia"/>
                <a:hlinkClick r:id="rId5"/>
              </a:rPr>
              <a:t>α</a:t>
            </a:r>
            <a:r>
              <a:rPr sz="1600" spc="85" dirty="0">
                <a:latin typeface="Georgia"/>
                <a:cs typeface="Georgia"/>
                <a:hlinkClick r:id="rId5"/>
              </a:rPr>
              <a:t>σ</a:t>
            </a:r>
            <a:r>
              <a:rPr sz="1600" spc="95" dirty="0">
                <a:latin typeface="Georgia"/>
                <a:cs typeface="Georgia"/>
                <a:hlinkClick r:id="rId5"/>
              </a:rPr>
              <a:t>κ</a:t>
            </a:r>
            <a:r>
              <a:rPr sz="1600" spc="85" dirty="0">
                <a:latin typeface="Georgia"/>
                <a:cs typeface="Georgia"/>
                <a:hlinkClick r:id="rId5"/>
              </a:rPr>
              <a:t>η</a:t>
            </a:r>
            <a:r>
              <a:rPr sz="1600" spc="100" dirty="0">
                <a:latin typeface="Georgia"/>
                <a:cs typeface="Georgia"/>
                <a:hlinkClick r:id="rId5"/>
              </a:rPr>
              <a:t>ν</a:t>
            </a:r>
            <a:r>
              <a:rPr sz="1600" spc="90" dirty="0">
                <a:latin typeface="Georgia"/>
                <a:cs typeface="Georgia"/>
                <a:hlinkClick r:id="rId5"/>
              </a:rPr>
              <a:t>ο</a:t>
            </a:r>
            <a:r>
              <a:rPr sz="1600" spc="105" dirty="0">
                <a:latin typeface="Georgia"/>
                <a:cs typeface="Georgia"/>
                <a:hlinkClick r:id="rId5"/>
              </a:rPr>
              <a:t>ύ</a:t>
            </a:r>
            <a:r>
              <a:rPr sz="1600" dirty="0">
                <a:latin typeface="Georgia"/>
                <a:cs typeface="Georgia"/>
              </a:rPr>
              <a:t>.		</a:t>
            </a:r>
            <a:r>
              <a:rPr sz="1600" spc="105" dirty="0">
                <a:latin typeface="Georgia"/>
                <a:cs typeface="Georgia"/>
              </a:rPr>
              <a:t>Σ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114" dirty="0">
                <a:latin typeface="Georgia"/>
                <a:cs typeface="Georgia"/>
              </a:rPr>
              <a:t>ά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spc="110" dirty="0">
                <a:latin typeface="Georgia"/>
                <a:cs typeface="Georgia"/>
              </a:rPr>
              <a:t>η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dirty="0">
                <a:latin typeface="Georgia"/>
                <a:cs typeface="Georgia"/>
              </a:rPr>
              <a:t>ε				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120" dirty="0">
                <a:latin typeface="Georgia"/>
                <a:cs typeface="Georgia"/>
              </a:rPr>
              <a:t>ί</a:t>
            </a:r>
            <a:r>
              <a:rPr sz="1600" spc="85" dirty="0">
                <a:latin typeface="Georgia"/>
                <a:cs typeface="Georgia"/>
              </a:rPr>
              <a:t>ση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ε  </a:t>
            </a:r>
            <a:r>
              <a:rPr sz="1600" spc="90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ν </a:t>
            </a:r>
            <a:r>
              <a:rPr sz="1600" spc="-185" dirty="0">
                <a:latin typeface="Georgia"/>
                <a:cs typeface="Georgia"/>
              </a:rPr>
              <a:t> </a:t>
            </a:r>
            <a:r>
              <a:rPr sz="1600" i="1" spc="100" dirty="0">
                <a:latin typeface="Georgia"/>
                <a:cs typeface="Georgia"/>
              </a:rPr>
              <a:t>Α</a:t>
            </a:r>
            <a:r>
              <a:rPr sz="1600" i="1" spc="90" dirty="0">
                <a:latin typeface="Georgia"/>
                <a:cs typeface="Georgia"/>
              </a:rPr>
              <a:t>γγ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90" dirty="0">
                <a:latin typeface="Georgia"/>
                <a:cs typeface="Georgia"/>
              </a:rPr>
              <a:t>οε</a:t>
            </a:r>
            <a:r>
              <a:rPr sz="1600" i="1" spc="100" dirty="0">
                <a:latin typeface="Georgia"/>
                <a:cs typeface="Georgia"/>
              </a:rPr>
              <a:t>λλην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60" dirty="0">
                <a:latin typeface="Georgia"/>
                <a:cs typeface="Georgia"/>
              </a:rPr>
              <a:t>κ</a:t>
            </a:r>
            <a:r>
              <a:rPr sz="1600" i="1" dirty="0">
                <a:latin typeface="Georgia"/>
                <a:cs typeface="Georgia"/>
              </a:rPr>
              <a:t>ή  </a:t>
            </a:r>
            <a:r>
              <a:rPr sz="1600" i="1" spc="-150" dirty="0">
                <a:latin typeface="Georgia"/>
                <a:cs typeface="Georgia"/>
              </a:rPr>
              <a:t> </a:t>
            </a:r>
            <a:r>
              <a:rPr sz="1600" i="1" spc="100" dirty="0">
                <a:latin typeface="Georgia"/>
                <a:cs typeface="Georgia"/>
              </a:rPr>
              <a:t>Ε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5" dirty="0">
                <a:latin typeface="Georgia"/>
                <a:cs typeface="Georgia"/>
              </a:rPr>
              <a:t>ιθ</a:t>
            </a: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spc="105" dirty="0">
                <a:latin typeface="Georgia"/>
                <a:cs typeface="Georgia"/>
              </a:rPr>
              <a:t>ώρ</a:t>
            </a:r>
            <a:r>
              <a:rPr sz="1600" i="1" spc="75" dirty="0">
                <a:latin typeface="Georgia"/>
                <a:cs typeface="Georgia"/>
              </a:rPr>
              <a:t>η</a:t>
            </a:r>
            <a:r>
              <a:rPr sz="1600" i="1" spc="90" dirty="0">
                <a:latin typeface="Georgia"/>
                <a:cs typeface="Georgia"/>
              </a:rPr>
              <a:t>σ</a:t>
            </a:r>
            <a:r>
              <a:rPr sz="1600" i="1" dirty="0">
                <a:latin typeface="Georgia"/>
                <a:cs typeface="Georgia"/>
              </a:rPr>
              <a:t>η</a:t>
            </a:r>
            <a:r>
              <a:rPr sz="1600" i="1" spc="-2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,  </a:t>
            </a:r>
            <a:r>
              <a:rPr sz="1600" spc="-16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  </a:t>
            </a:r>
            <a:r>
              <a:rPr sz="1600" spc="-16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85" dirty="0">
                <a:latin typeface="Georgia"/>
                <a:cs typeface="Georgia"/>
              </a:rPr>
              <a:t>η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105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υσ</a:t>
            </a:r>
            <a:r>
              <a:rPr sz="1600" dirty="0">
                <a:latin typeface="Georgia"/>
                <a:cs typeface="Georgia"/>
              </a:rPr>
              <a:t>ε  </a:t>
            </a:r>
            <a:r>
              <a:rPr sz="1600" spc="80" dirty="0">
                <a:latin typeface="Georgia"/>
                <a:cs typeface="Georgia"/>
              </a:rPr>
              <a:t>ορισμένα		δοκίμια,		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i="1" spc="85" dirty="0">
                <a:latin typeface="Georgia"/>
                <a:cs typeface="Georgia"/>
                <a:hlinkClick r:id="rId6"/>
              </a:rPr>
              <a:t>Ελευθερία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i="1" spc="90" dirty="0">
                <a:latin typeface="Georgia"/>
                <a:cs typeface="Georgia"/>
                <a:hlinkClick r:id="rId7"/>
              </a:rPr>
              <a:t>Καθημερινή</a:t>
            </a:r>
            <a:r>
              <a:rPr sz="1600" spc="90" dirty="0">
                <a:latin typeface="Georgia"/>
                <a:cs typeface="Georgia"/>
              </a:rPr>
              <a:t>,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όπου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διατήρησε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ως</a:t>
            </a:r>
            <a:r>
              <a:rPr sz="1600" spc="55" dirty="0">
                <a:latin typeface="Georgia"/>
                <a:cs typeface="Georgia"/>
              </a:rPr>
              <a:t> το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1948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μια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στή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dirty="0">
                <a:latin typeface="Georgia"/>
                <a:cs typeface="Georgia"/>
              </a:rPr>
              <a:t>η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spc="85" dirty="0">
                <a:latin typeface="Georgia"/>
                <a:cs typeface="Georgia"/>
              </a:rPr>
              <a:t>ή</a:t>
            </a:r>
            <a:r>
              <a:rPr sz="1600" spc="95" dirty="0">
                <a:latin typeface="Georgia"/>
                <a:cs typeface="Georgia"/>
              </a:rPr>
              <a:t>ς</a:t>
            </a:r>
            <a:r>
              <a:rPr sz="1600" spc="90" dirty="0">
                <a:latin typeface="Georgia"/>
                <a:cs typeface="Georgia"/>
              </a:rPr>
              <a:t>.</a:t>
            </a:r>
            <a:r>
              <a:rPr sz="1600" spc="10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100" dirty="0">
                <a:latin typeface="Georgia"/>
                <a:cs typeface="Georgia"/>
              </a:rPr>
              <a:t>1</a:t>
            </a:r>
            <a:r>
              <a:rPr sz="1600" spc="95" dirty="0">
                <a:latin typeface="Georgia"/>
                <a:cs typeface="Georgia"/>
              </a:rPr>
              <a:t>94</a:t>
            </a:r>
            <a:r>
              <a:rPr sz="1600" dirty="0">
                <a:latin typeface="Georgia"/>
                <a:cs typeface="Georgia"/>
              </a:rPr>
              <a:t>8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ξ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0" dirty="0">
                <a:latin typeface="Georgia"/>
                <a:cs typeface="Georgia"/>
              </a:rPr>
              <a:t>ψ</a:t>
            </a:r>
            <a:r>
              <a:rPr sz="1600" dirty="0">
                <a:latin typeface="Georgia"/>
                <a:cs typeface="Georgia"/>
              </a:rPr>
              <a:t>ε  </a:t>
            </a:r>
            <a:r>
              <a:rPr sz="1600" spc="65" dirty="0">
                <a:latin typeface="Georgia"/>
                <a:cs typeface="Georgia"/>
              </a:rPr>
              <a:t>στην </a:t>
            </a:r>
            <a:r>
              <a:rPr sz="1600" spc="85" dirty="0">
                <a:latin typeface="Georgia"/>
                <a:cs typeface="Georgia"/>
                <a:hlinkClick r:id="rId8"/>
              </a:rPr>
              <a:t>Ελβετία</a:t>
            </a:r>
            <a:r>
              <a:rPr sz="1600" spc="85" dirty="0">
                <a:latin typeface="Georgia"/>
                <a:cs typeface="Georgia"/>
              </a:rPr>
              <a:t>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εγκατασταθεί  </a:t>
            </a:r>
            <a:r>
              <a:rPr sz="1600" spc="60" dirty="0">
                <a:latin typeface="Georgia"/>
                <a:cs typeface="Georgia"/>
              </a:rPr>
              <a:t>στη  </a:t>
            </a:r>
            <a:r>
              <a:rPr sz="1600" spc="80" dirty="0">
                <a:latin typeface="Georgia"/>
                <a:cs typeface="Georgia"/>
              </a:rPr>
              <a:t>συνέχεια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20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  <a:hlinkClick r:id="rId9"/>
              </a:rPr>
              <a:t>Παρίσι</a:t>
            </a:r>
            <a:r>
              <a:rPr sz="1600" spc="80" dirty="0">
                <a:latin typeface="Georgia"/>
                <a:cs typeface="Georgia"/>
              </a:rPr>
              <a:t>,			</a:t>
            </a:r>
            <a:r>
              <a:rPr sz="1600" spc="75" dirty="0">
                <a:latin typeface="Georgia"/>
                <a:cs typeface="Georgia"/>
              </a:rPr>
              <a:t>όπου			</a:t>
            </a:r>
            <a:r>
              <a:rPr sz="1600" spc="85" dirty="0">
                <a:latin typeface="Georgia"/>
                <a:cs typeface="Georgia"/>
              </a:rPr>
              <a:t>παρακολούθησε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μαθήματα </a:t>
            </a:r>
            <a:r>
              <a:rPr sz="1600" spc="85" dirty="0">
                <a:latin typeface="Georgia"/>
                <a:cs typeface="Georgia"/>
                <a:hlinkClick r:id="rId10"/>
              </a:rPr>
              <a:t>φιλοσοφίας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στη </a:t>
            </a:r>
            <a:r>
              <a:rPr sz="1600" spc="85" dirty="0">
                <a:latin typeface="Georgia"/>
                <a:cs typeface="Georgia"/>
                <a:hlinkClick r:id="rId11"/>
              </a:rPr>
              <a:t>Σορβόννη</a:t>
            </a:r>
            <a:r>
              <a:rPr sz="1600" spc="85" dirty="0">
                <a:latin typeface="Georgia"/>
                <a:cs typeface="Georgia"/>
              </a:rPr>
              <a:t>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Στο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Παρίσι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υπήρξε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ιδρυτικό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μέλος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της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Διεθνούς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Ένωσης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Κριτικών</a:t>
            </a:r>
            <a:r>
              <a:rPr sz="1600" spc="33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Τέχνης</a:t>
            </a:r>
            <a:r>
              <a:rPr sz="1600" spc="2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,</a:t>
            </a:r>
            <a:r>
              <a:rPr sz="1600" spc="32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ενώ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είχε</a:t>
            </a:r>
            <a:r>
              <a:rPr sz="1600" spc="34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επίσης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36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ευκαιρία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708468"/>
            <a:ext cx="172529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500"/>
              </a:lnSpc>
              <a:spcBef>
                <a:spcPts val="95"/>
              </a:spcBef>
              <a:tabLst>
                <a:tab pos="1485265" algn="l"/>
              </a:tabLst>
            </a:pP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100" dirty="0">
                <a:latin typeface="Georgia"/>
                <a:cs typeface="Georgia"/>
              </a:rPr>
              <a:t>νω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85" dirty="0">
                <a:latin typeface="Georgia"/>
                <a:cs typeface="Georgia"/>
              </a:rPr>
              <a:t>στ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dirty="0">
                <a:latin typeface="Georgia"/>
                <a:cs typeface="Georgia"/>
              </a:rPr>
              <a:t>ί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ε  </a:t>
            </a:r>
            <a:r>
              <a:rPr sz="1600" spc="80" dirty="0">
                <a:latin typeface="Georgia"/>
                <a:cs typeface="Georgia"/>
                <a:hlinkClick r:id="rId12"/>
              </a:rPr>
              <a:t>Ελυάρ</a:t>
            </a:r>
            <a:r>
              <a:rPr sz="1600" spc="80" dirty="0">
                <a:latin typeface="Georgia"/>
                <a:cs typeface="Georgia"/>
              </a:rPr>
              <a:t>,</a:t>
            </a:r>
            <a:r>
              <a:rPr sz="1600" spc="16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  <a:hlinkClick r:id="rId13"/>
              </a:rPr>
              <a:t>Αλμπέρ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8505825"/>
            <a:ext cx="47593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47165" algn="l"/>
                <a:tab pos="2536190" algn="l"/>
                <a:tab pos="3742054" algn="l"/>
              </a:tabLst>
            </a:pPr>
            <a:r>
              <a:rPr sz="1600" spc="85" dirty="0">
                <a:latin typeface="Georgia"/>
                <a:cs typeface="Georgia"/>
                <a:hlinkClick r:id="rId14"/>
              </a:rPr>
              <a:t>Ζ</a:t>
            </a:r>
            <a:r>
              <a:rPr sz="1600" spc="90" dirty="0">
                <a:latin typeface="Georgia"/>
                <a:cs typeface="Georgia"/>
                <a:hlinkClick r:id="rId14"/>
              </a:rPr>
              <a:t>ο</a:t>
            </a:r>
            <a:r>
              <a:rPr sz="1600" spc="85" dirty="0">
                <a:latin typeface="Georgia"/>
                <a:cs typeface="Georgia"/>
                <a:hlinkClick r:id="rId14"/>
              </a:rPr>
              <a:t>υ</a:t>
            </a:r>
            <a:r>
              <a:rPr sz="1600" spc="105" dirty="0">
                <a:latin typeface="Georgia"/>
                <a:cs typeface="Georgia"/>
                <a:hlinkClick r:id="rId14"/>
              </a:rPr>
              <a:t>β</a:t>
            </a:r>
            <a:r>
              <a:rPr sz="1600" dirty="0">
                <a:latin typeface="Georgia"/>
                <a:cs typeface="Georgia"/>
              </a:rPr>
              <a:t>,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  <a:hlinkClick r:id="rId15"/>
              </a:rPr>
              <a:t>Ζ</a:t>
            </a:r>
            <a:r>
              <a:rPr sz="1600" spc="90" dirty="0">
                <a:latin typeface="Georgia"/>
                <a:cs typeface="Georgia"/>
                <a:hlinkClick r:id="rId15"/>
              </a:rPr>
              <a:t>ο</a:t>
            </a:r>
            <a:r>
              <a:rPr sz="1600" spc="85" dirty="0">
                <a:latin typeface="Georgia"/>
                <a:cs typeface="Georgia"/>
                <a:hlinkClick r:id="rId15"/>
              </a:rPr>
              <a:t>υ</a:t>
            </a:r>
            <a:r>
              <a:rPr sz="1600" spc="90" dirty="0">
                <a:latin typeface="Georgia"/>
                <a:cs typeface="Georgia"/>
                <a:hlinkClick r:id="rId15"/>
              </a:rPr>
              <a:t>ά</a:t>
            </a:r>
            <a:r>
              <a:rPr sz="1600" dirty="0">
                <a:latin typeface="Georgia"/>
                <a:cs typeface="Georgia"/>
                <a:hlinkClick r:id="rId15"/>
              </a:rPr>
              <a:t>ν	</a:t>
            </a:r>
            <a:r>
              <a:rPr sz="1600" spc="95" dirty="0">
                <a:latin typeface="Georgia"/>
                <a:cs typeface="Georgia"/>
                <a:hlinkClick r:id="rId15"/>
              </a:rPr>
              <a:t>Μι</a:t>
            </a:r>
            <a:r>
              <a:rPr sz="1600" spc="85" dirty="0">
                <a:latin typeface="Georgia"/>
                <a:cs typeface="Georgia"/>
                <a:hlinkClick r:id="rId15"/>
              </a:rPr>
              <a:t>ρ</a:t>
            </a:r>
            <a:r>
              <a:rPr sz="1600" dirty="0">
                <a:latin typeface="Georgia"/>
                <a:cs typeface="Georgia"/>
                <a:hlinkClick r:id="rId15"/>
              </a:rPr>
              <a:t>ό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-160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ι	</a:t>
            </a:r>
            <a:r>
              <a:rPr sz="1600" spc="100" dirty="0">
                <a:latin typeface="Georgia"/>
                <a:cs typeface="Georgia"/>
              </a:rPr>
              <a:t>άλλ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spc="95" dirty="0">
                <a:latin typeface="Georgia"/>
                <a:cs typeface="Georgia"/>
              </a:rPr>
              <a:t>ς</a:t>
            </a:r>
            <a:r>
              <a:rPr sz="1600" spc="90" dirty="0">
                <a:latin typeface="Georgia"/>
                <a:cs typeface="Georgia"/>
              </a:rPr>
              <a:t>.</a:t>
            </a:r>
            <a:r>
              <a:rPr sz="1600" spc="80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dirty="0">
                <a:latin typeface="Georgia"/>
                <a:cs typeface="Georgia"/>
              </a:rPr>
              <a:t>ι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6810" y="7708468"/>
            <a:ext cx="3549650" cy="1068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52755" algn="r">
              <a:lnSpc>
                <a:spcPct val="142500"/>
              </a:lnSpc>
              <a:spcBef>
                <a:spcPts val="95"/>
              </a:spcBef>
              <a:tabLst>
                <a:tab pos="1716405" algn="l"/>
                <a:tab pos="2059939" algn="l"/>
                <a:tab pos="3166110" algn="l"/>
              </a:tabLst>
            </a:pPr>
            <a:r>
              <a:rPr sz="1600" spc="65" dirty="0">
                <a:latin typeface="Georgia"/>
                <a:cs typeface="Georgia"/>
              </a:rPr>
              <a:t>τους</a:t>
            </a:r>
            <a:r>
              <a:rPr sz="1600" spc="254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  <a:hlinkClick r:id="rId16"/>
              </a:rPr>
              <a:t>Αντρέ		</a:t>
            </a:r>
            <a:r>
              <a:rPr sz="1600" spc="85" dirty="0">
                <a:latin typeface="Georgia"/>
                <a:cs typeface="Georgia"/>
                <a:hlinkClick r:id="rId16"/>
              </a:rPr>
              <a:t>Μπρετόν</a:t>
            </a:r>
            <a:r>
              <a:rPr sz="1600" spc="85" dirty="0">
                <a:latin typeface="Georgia"/>
                <a:cs typeface="Georgia"/>
              </a:rPr>
              <a:t>,</a:t>
            </a:r>
            <a:r>
              <a:rPr sz="1600" spc="114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  <a:hlinkClick r:id="rId12"/>
              </a:rPr>
              <a:t>Πωλ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spc="110" dirty="0">
                <a:latin typeface="Georgia"/>
                <a:cs typeface="Georgia"/>
                <a:hlinkClick r:id="rId13"/>
              </a:rPr>
              <a:t>Κ</a:t>
            </a:r>
            <a:r>
              <a:rPr sz="1600" spc="90" dirty="0">
                <a:latin typeface="Georgia"/>
                <a:cs typeface="Georgia"/>
                <a:hlinkClick r:id="rId13"/>
              </a:rPr>
              <a:t>α</a:t>
            </a:r>
            <a:r>
              <a:rPr sz="1600" spc="95" dirty="0">
                <a:latin typeface="Georgia"/>
                <a:cs typeface="Georgia"/>
                <a:hlinkClick r:id="rId13"/>
              </a:rPr>
              <a:t>μ</a:t>
            </a:r>
            <a:r>
              <a:rPr sz="1600" spc="110" dirty="0">
                <a:latin typeface="Georgia"/>
                <a:cs typeface="Georgia"/>
                <a:hlinkClick r:id="rId13"/>
              </a:rPr>
              <a:t>ύ</a:t>
            </a:r>
            <a:r>
              <a:rPr sz="1600" dirty="0">
                <a:latin typeface="Georgia"/>
                <a:cs typeface="Georgia"/>
              </a:rPr>
              <a:t>,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  <a:hlinkClick r:id="rId17"/>
              </a:rPr>
              <a:t>Τ</a:t>
            </a:r>
            <a:r>
              <a:rPr sz="1600" spc="85" dirty="0">
                <a:latin typeface="Georgia"/>
                <a:cs typeface="Georgia"/>
                <a:hlinkClick r:id="rId17"/>
              </a:rPr>
              <a:t>ρ</a:t>
            </a:r>
            <a:r>
              <a:rPr sz="1600" spc="95" dirty="0">
                <a:latin typeface="Georgia"/>
                <a:cs typeface="Georgia"/>
                <a:hlinkClick r:id="rId17"/>
              </a:rPr>
              <a:t>ι</a:t>
            </a:r>
            <a:r>
              <a:rPr sz="1600" spc="105" dirty="0">
                <a:latin typeface="Georgia"/>
                <a:cs typeface="Georgia"/>
                <a:hlinkClick r:id="rId17"/>
              </a:rPr>
              <a:t>σ</a:t>
            </a:r>
            <a:r>
              <a:rPr sz="1600" spc="85" dirty="0">
                <a:latin typeface="Georgia"/>
                <a:cs typeface="Georgia"/>
                <a:hlinkClick r:id="rId17"/>
              </a:rPr>
              <a:t>τ</a:t>
            </a:r>
            <a:r>
              <a:rPr sz="1600" spc="114" dirty="0">
                <a:latin typeface="Georgia"/>
                <a:cs typeface="Georgia"/>
                <a:hlinkClick r:id="rId17"/>
              </a:rPr>
              <a:t>ά</a:t>
            </a:r>
            <a:r>
              <a:rPr sz="1600" dirty="0">
                <a:latin typeface="Georgia"/>
                <a:cs typeface="Georgia"/>
                <a:hlinkClick r:id="rId17"/>
              </a:rPr>
              <a:t>ν	</a:t>
            </a:r>
            <a:r>
              <a:rPr sz="1600" spc="80" dirty="0">
                <a:latin typeface="Georgia"/>
                <a:cs typeface="Georgia"/>
                <a:hlinkClick r:id="rId17"/>
              </a:rPr>
              <a:t>Τ</a:t>
            </a:r>
            <a:r>
              <a:rPr sz="1600" spc="90" dirty="0">
                <a:latin typeface="Georgia"/>
                <a:cs typeface="Georgia"/>
                <a:hlinkClick r:id="rId17"/>
              </a:rPr>
              <a:t>ζα</a:t>
            </a:r>
            <a:r>
              <a:rPr sz="1600" spc="85" dirty="0">
                <a:latin typeface="Georgia"/>
                <a:cs typeface="Georgia"/>
                <a:hlinkClick r:id="rId17"/>
              </a:rPr>
              <a:t>ρ</a:t>
            </a:r>
            <a:r>
              <a:rPr sz="1600" spc="114" dirty="0">
                <a:latin typeface="Georgia"/>
                <a:cs typeface="Georgia"/>
                <a:hlinkClick r:id="rId17"/>
              </a:rPr>
              <a:t>ά</a:t>
            </a:r>
            <a:r>
              <a:rPr sz="1600" dirty="0">
                <a:latin typeface="Georgia"/>
                <a:cs typeface="Georgia"/>
              </a:rPr>
              <a:t>,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  <a:hlinkClick r:id="rId14"/>
              </a:rPr>
              <a:t>Πι</a:t>
            </a:r>
            <a:r>
              <a:rPr sz="1600" spc="80" dirty="0">
                <a:latin typeface="Georgia"/>
                <a:cs typeface="Georgia"/>
                <a:hlinkClick r:id="rId14"/>
              </a:rPr>
              <a:t>ε</a:t>
            </a:r>
            <a:r>
              <a:rPr sz="1600" dirty="0">
                <a:latin typeface="Georgia"/>
                <a:cs typeface="Georgia"/>
                <a:hlinkClick r:id="rId14"/>
              </a:rPr>
              <a:t>ρ	</a:t>
            </a:r>
            <a:r>
              <a:rPr sz="1600" spc="85" dirty="0">
                <a:latin typeface="Georgia"/>
                <a:cs typeface="Georgia"/>
                <a:hlinkClick r:id="rId14"/>
              </a:rPr>
              <a:t>Ζ</a:t>
            </a:r>
            <a:r>
              <a:rPr sz="1600" spc="90" dirty="0">
                <a:latin typeface="Georgia"/>
                <a:cs typeface="Georgia"/>
                <a:hlinkClick r:id="rId14"/>
              </a:rPr>
              <a:t>α</a:t>
            </a:r>
            <a:r>
              <a:rPr sz="1600" dirty="0">
                <a:latin typeface="Georgia"/>
                <a:cs typeface="Georgia"/>
                <a:hlinkClick r:id="rId14"/>
              </a:rPr>
              <a:t>ν</a:t>
            </a:r>
            <a:endParaRPr sz="1600">
              <a:latin typeface="Georgia"/>
              <a:cs typeface="Georgia"/>
            </a:endParaRPr>
          </a:p>
          <a:p>
            <a:pPr marR="9525" algn="r">
              <a:lnSpc>
                <a:spcPct val="100000"/>
              </a:lnSpc>
              <a:spcBef>
                <a:spcPts val="820"/>
              </a:spcBef>
            </a:pPr>
            <a:r>
              <a:rPr sz="1600" spc="60" dirty="0">
                <a:latin typeface="Georgia"/>
                <a:cs typeface="Georgia"/>
              </a:rPr>
              <a:t>του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8748217"/>
            <a:ext cx="5281930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500"/>
              </a:lnSpc>
              <a:spcBef>
                <a:spcPts val="95"/>
              </a:spcBef>
            </a:pPr>
            <a:r>
              <a:rPr sz="1600" spc="70" dirty="0">
                <a:latin typeface="Georgia"/>
                <a:cs typeface="Georgia"/>
              </a:rPr>
              <a:t>1950</a:t>
            </a:r>
            <a:r>
              <a:rPr sz="1600" spc="42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ταξίδεψε</a:t>
            </a:r>
            <a:r>
              <a:rPr sz="1600" spc="44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στην</a:t>
            </a:r>
            <a:r>
              <a:rPr sz="1600" spc="229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  <a:hlinkClick r:id="rId18"/>
              </a:rPr>
              <a:t>Ισπανία</a:t>
            </a:r>
            <a:r>
              <a:rPr sz="1600" spc="19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ενώ</a:t>
            </a:r>
            <a:r>
              <a:rPr sz="1600" spc="42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κατά</a:t>
            </a:r>
            <a:r>
              <a:rPr sz="1600" spc="42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</a:t>
            </a:r>
            <a:r>
              <a:rPr sz="1600" spc="44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διάρκεια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παραμονής</a:t>
            </a:r>
            <a:r>
              <a:rPr sz="1600" spc="51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στο</a:t>
            </a:r>
            <a:r>
              <a:rPr sz="1600" spc="229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  <a:hlinkClick r:id="rId19"/>
              </a:rPr>
              <a:t>Λονδίνο</a:t>
            </a:r>
            <a:r>
              <a:rPr sz="1600" spc="90" dirty="0">
                <a:latin typeface="Georgia"/>
                <a:cs typeface="Georgia"/>
              </a:rPr>
              <a:t>,</a:t>
            </a:r>
            <a:r>
              <a:rPr sz="1600" spc="51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τέλη</a:t>
            </a:r>
            <a:r>
              <a:rPr sz="1600" spc="51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1" name="object 11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9804" y="781253"/>
            <a:ext cx="5389880" cy="7647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 marR="55880" algn="just">
              <a:lnSpc>
                <a:spcPct val="142100"/>
              </a:lnSpc>
              <a:spcBef>
                <a:spcPts val="105"/>
              </a:spcBef>
            </a:pPr>
            <a:r>
              <a:rPr sz="1600" spc="70" dirty="0">
                <a:latin typeface="Georgia"/>
                <a:cs typeface="Georgia"/>
              </a:rPr>
              <a:t>1950   μέχρι   </a:t>
            </a:r>
            <a:r>
              <a:rPr sz="1600" spc="60" dirty="0">
                <a:latin typeface="Georgia"/>
                <a:cs typeface="Georgia"/>
              </a:rPr>
              <a:t>τον    </a:t>
            </a:r>
            <a:r>
              <a:rPr sz="1600" spc="70" dirty="0">
                <a:latin typeface="Georgia"/>
                <a:cs typeface="Georgia"/>
              </a:rPr>
              <a:t>Μάιο   </a:t>
            </a:r>
            <a:r>
              <a:rPr sz="1600" spc="75" dirty="0">
                <a:latin typeface="Georgia"/>
                <a:cs typeface="Georgia"/>
              </a:rPr>
              <a:t>1951,   </a:t>
            </a:r>
            <a:r>
              <a:rPr sz="1600" spc="85" dirty="0">
                <a:latin typeface="Georgia"/>
                <a:cs typeface="Georgia"/>
              </a:rPr>
              <a:t>συνεργάστηκε  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70" dirty="0">
                <a:latin typeface="Georgia"/>
                <a:cs typeface="Georgia"/>
                <a:hlinkClick r:id="rId2"/>
              </a:rPr>
              <a:t>BBC </a:t>
            </a:r>
            <a:r>
              <a:rPr sz="1600" spc="85" dirty="0">
                <a:latin typeface="Georgia"/>
                <a:cs typeface="Georgia"/>
              </a:rPr>
              <a:t>πραγματοποιώντας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τέσσερις</a:t>
            </a:r>
            <a:r>
              <a:rPr sz="1600" spc="85" dirty="0">
                <a:latin typeface="Georgia"/>
                <a:cs typeface="Georgia"/>
              </a:rPr>
              <a:t> ραδιοφωνικές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ομιλίες.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Λίγο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νωρίτερα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είχε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ξεκινήσει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  </a:t>
            </a:r>
            <a:r>
              <a:rPr sz="1600" spc="95" dirty="0">
                <a:latin typeface="Georgia"/>
                <a:cs typeface="Georgia"/>
              </a:rPr>
              <a:t>σύνθεση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i="1" spc="70" dirty="0">
                <a:latin typeface="Georgia"/>
                <a:cs typeface="Georgia"/>
                <a:hlinkClick r:id="rId3"/>
              </a:rPr>
              <a:t>Άξιον</a:t>
            </a:r>
            <a:r>
              <a:rPr sz="1600" i="1" spc="75" dirty="0">
                <a:latin typeface="Georgia"/>
                <a:cs typeface="Georgia"/>
                <a:hlinkClick r:id="rId3"/>
              </a:rPr>
              <a:t> </a:t>
            </a:r>
            <a:r>
              <a:rPr sz="1600" i="1" spc="80" dirty="0">
                <a:latin typeface="Georgia"/>
                <a:cs typeface="Georgia"/>
                <a:hlinkClick r:id="rId3"/>
              </a:rPr>
              <a:t>Εστί</a:t>
            </a:r>
            <a:r>
              <a:rPr sz="1600" spc="80" dirty="0">
                <a:latin typeface="Georgia"/>
                <a:cs typeface="Georgia"/>
              </a:rPr>
              <a:t>.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Μετά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την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επιστροφή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στην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100" dirty="0">
                <a:latin typeface="Georgia"/>
                <a:cs typeface="Georgia"/>
              </a:rPr>
              <a:t>Ελλ</a:t>
            </a:r>
            <a:r>
              <a:rPr sz="1600" spc="90" dirty="0">
                <a:latin typeface="Georgia"/>
                <a:cs typeface="Georgia"/>
              </a:rPr>
              <a:t>άδα</a:t>
            </a:r>
            <a:r>
              <a:rPr sz="1600" dirty="0">
                <a:latin typeface="Georgia"/>
                <a:cs typeface="Georgia"/>
              </a:rPr>
              <a:t>, 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 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100" dirty="0">
                <a:latin typeface="Georgia"/>
                <a:cs typeface="Georgia"/>
              </a:rPr>
              <a:t>1</a:t>
            </a:r>
            <a:r>
              <a:rPr sz="1600" spc="95" dirty="0">
                <a:latin typeface="Georgia"/>
                <a:cs typeface="Georgia"/>
              </a:rPr>
              <a:t>9</a:t>
            </a:r>
            <a:r>
              <a:rPr sz="1600" spc="80" dirty="0">
                <a:latin typeface="Georgia"/>
                <a:cs typeface="Georgia"/>
              </a:rPr>
              <a:t>5</a:t>
            </a:r>
            <a:r>
              <a:rPr sz="1600" dirty="0">
                <a:latin typeface="Georgia"/>
                <a:cs typeface="Georgia"/>
              </a:rPr>
              <a:t>2 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έγ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ε 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85" dirty="0">
                <a:latin typeface="Georgia"/>
                <a:cs typeface="Georgia"/>
              </a:rPr>
              <a:t> τη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«</a:t>
            </a:r>
            <a:r>
              <a:rPr sz="1600" spc="-220" dirty="0">
                <a:latin typeface="Georgia"/>
                <a:cs typeface="Georgia"/>
              </a:rPr>
              <a:t> </a:t>
            </a:r>
            <a:r>
              <a:rPr sz="1600" spc="100" dirty="0">
                <a:latin typeface="Georgia"/>
                <a:cs typeface="Georgia"/>
                <a:hlinkClick r:id="rId4"/>
              </a:rPr>
              <a:t>Ομ</a:t>
            </a:r>
            <a:r>
              <a:rPr sz="1600" spc="90" dirty="0">
                <a:latin typeface="Georgia"/>
                <a:cs typeface="Georgia"/>
                <a:hlinkClick r:id="rId4"/>
              </a:rPr>
              <a:t>άδα</a:t>
            </a:r>
            <a:r>
              <a:rPr sz="1600" dirty="0">
                <a:latin typeface="Georgia"/>
                <a:cs typeface="Georgia"/>
                <a:hlinkClick r:id="rId4"/>
              </a:rPr>
              <a:t>ς  </a:t>
            </a:r>
            <a:r>
              <a:rPr sz="1600" spc="85" dirty="0">
                <a:latin typeface="Georgia"/>
                <a:cs typeface="Georgia"/>
                <a:hlinkClick r:id="rId4"/>
              </a:rPr>
              <a:t> τ</a:t>
            </a:r>
            <a:r>
              <a:rPr sz="1600" spc="75" dirty="0">
                <a:latin typeface="Georgia"/>
                <a:cs typeface="Georgia"/>
                <a:hlinkClick r:id="rId4"/>
              </a:rPr>
              <a:t>ω</a:t>
            </a:r>
            <a:r>
              <a:rPr sz="1600" dirty="0">
                <a:latin typeface="Georgia"/>
                <a:cs typeface="Georgia"/>
                <a:hlinkClick r:id="rId4"/>
              </a:rPr>
              <a:t>ν </a:t>
            </a:r>
            <a:r>
              <a:rPr sz="160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  <a:hlinkClick r:id="rId4"/>
              </a:rPr>
              <a:t>Δώδεκα</a:t>
            </a:r>
            <a:r>
              <a:rPr sz="1600" spc="85" dirty="0">
                <a:latin typeface="Georgia"/>
                <a:cs typeface="Georgia"/>
              </a:rPr>
              <a:t>»,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που</a:t>
            </a:r>
            <a:r>
              <a:rPr sz="1600" spc="75" dirty="0">
                <a:latin typeface="Georgia"/>
                <a:cs typeface="Georgia"/>
              </a:rPr>
              <a:t> κάθε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χρόνο</a:t>
            </a:r>
            <a:r>
              <a:rPr sz="1600" spc="80" dirty="0">
                <a:latin typeface="Georgia"/>
                <a:cs typeface="Georgia"/>
              </a:rPr>
              <a:t> απένειμε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βραβεία </a:t>
            </a:r>
            <a:r>
              <a:rPr sz="1600" spc="85" dirty="0">
                <a:latin typeface="Georgia"/>
                <a:cs typeface="Georgia"/>
              </a:rPr>
              <a:t> λογοτεχνίας,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οποία</a:t>
            </a:r>
            <a:r>
              <a:rPr sz="1600" spc="85" dirty="0">
                <a:latin typeface="Georgia"/>
                <a:cs typeface="Georgia"/>
              </a:rPr>
              <a:t> παραιτήθηκε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Μάρτιο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1953,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αλλά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επανήλθε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δύο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χρόνια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αργότερα.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40" dirty="0">
                <a:latin typeface="Georgia"/>
                <a:cs typeface="Georgia"/>
              </a:rPr>
              <a:t>Το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1958,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μετά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από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μία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δεκαπενταετή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περίπου </a:t>
            </a:r>
            <a:r>
              <a:rPr sz="1600" spc="80" dirty="0">
                <a:latin typeface="Georgia"/>
                <a:cs typeface="Georgia"/>
              </a:rPr>
              <a:t>περίοδο ποιητικής σιωπής, </a:t>
            </a:r>
            <a:r>
              <a:rPr sz="1600" spc="85" dirty="0">
                <a:latin typeface="Georgia"/>
                <a:cs typeface="Georgia"/>
              </a:rPr>
              <a:t>δημοσιεύτηκαν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αποσπάσματα </a:t>
            </a:r>
            <a:r>
              <a:rPr sz="1600" spc="60" dirty="0">
                <a:latin typeface="Georgia"/>
                <a:cs typeface="Georgia"/>
              </a:rPr>
              <a:t>από </a:t>
            </a:r>
            <a:r>
              <a:rPr sz="1600" i="1" spc="40" dirty="0">
                <a:latin typeface="Georgia"/>
                <a:cs typeface="Georgia"/>
              </a:rPr>
              <a:t>Το</a:t>
            </a:r>
            <a:r>
              <a:rPr sz="1600" i="1" spc="4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Άξιον </a:t>
            </a:r>
            <a:r>
              <a:rPr sz="1600" i="1" spc="75" dirty="0">
                <a:latin typeface="Georgia"/>
                <a:cs typeface="Georgia"/>
              </a:rPr>
              <a:t>Εστί </a:t>
            </a:r>
            <a:r>
              <a:rPr sz="1600" spc="65" dirty="0">
                <a:latin typeface="Georgia"/>
                <a:cs typeface="Georgia"/>
              </a:rPr>
              <a:t>στην </a:t>
            </a:r>
            <a:r>
              <a:rPr sz="1600" i="1" spc="85" dirty="0">
                <a:latin typeface="Georgia"/>
                <a:cs typeface="Georgia"/>
              </a:rPr>
              <a:t>Επιθεώρηση 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Τέχνης</a:t>
            </a:r>
            <a:r>
              <a:rPr sz="1600" spc="85" dirty="0">
                <a:latin typeface="Georgia"/>
                <a:cs typeface="Georgia"/>
              </a:rPr>
              <a:t>.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0" dirty="0">
                <a:latin typeface="Georgia"/>
                <a:cs typeface="Georgia"/>
              </a:rPr>
              <a:t>Το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έργο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εκδόθηκε  </a:t>
            </a:r>
            <a:r>
              <a:rPr sz="1600" spc="70" dirty="0">
                <a:latin typeface="Georgia"/>
                <a:cs typeface="Georgia"/>
              </a:rPr>
              <a:t>τον  </a:t>
            </a:r>
            <a:r>
              <a:rPr sz="1600" spc="75" dirty="0">
                <a:latin typeface="Georgia"/>
                <a:cs typeface="Georgia"/>
              </a:rPr>
              <a:t>Μάρτιο  </a:t>
            </a:r>
            <a:r>
              <a:rPr sz="1600" spc="70" dirty="0">
                <a:latin typeface="Georgia"/>
                <a:cs typeface="Georgia"/>
              </a:rPr>
              <a:t>του  </a:t>
            </a:r>
            <a:r>
              <a:rPr sz="1600" spc="75" dirty="0">
                <a:latin typeface="Georgia"/>
                <a:cs typeface="Georgia"/>
              </a:rPr>
              <a:t>1960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 τις </a:t>
            </a:r>
            <a:r>
              <a:rPr sz="1600" spc="80" dirty="0">
                <a:latin typeface="Georgia"/>
                <a:cs typeface="Georgia"/>
              </a:rPr>
              <a:t>εκδόσεις Ίκαρος, </a:t>
            </a:r>
            <a:r>
              <a:rPr sz="1600" spc="45" dirty="0">
                <a:latin typeface="Georgia"/>
                <a:cs typeface="Georgia"/>
              </a:rPr>
              <a:t>αν </a:t>
            </a:r>
            <a:r>
              <a:rPr sz="1600" spc="70" dirty="0">
                <a:latin typeface="Georgia"/>
                <a:cs typeface="Georgia"/>
              </a:rPr>
              <a:t>και </a:t>
            </a:r>
            <a:r>
              <a:rPr sz="1600" spc="75" dirty="0">
                <a:latin typeface="Georgia"/>
                <a:cs typeface="Georgia"/>
              </a:rPr>
              <a:t>φέρεται </a:t>
            </a:r>
            <a:r>
              <a:rPr sz="1600" spc="95" dirty="0">
                <a:latin typeface="Georgia"/>
                <a:cs typeface="Georgia"/>
              </a:rPr>
              <a:t>τυπωμένο </a:t>
            </a:r>
            <a:r>
              <a:rPr sz="1600" spc="10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Δεκέμβριο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1959.</a:t>
            </a:r>
            <a:r>
              <a:rPr sz="1600" spc="80" dirty="0">
                <a:latin typeface="Georgia"/>
                <a:cs typeface="Georgia"/>
              </a:rPr>
              <a:t> Λίγους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μήνες</a:t>
            </a:r>
            <a:r>
              <a:rPr sz="1600" spc="80" dirty="0">
                <a:latin typeface="Georgia"/>
                <a:cs typeface="Georgia"/>
              </a:rPr>
              <a:t> αργότερα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απέσπασε </a:t>
            </a:r>
            <a:r>
              <a:rPr sz="1600" spc="60" dirty="0">
                <a:latin typeface="Georgia"/>
                <a:cs typeface="Georgia"/>
              </a:rPr>
              <a:t>για </a:t>
            </a:r>
            <a:r>
              <a:rPr sz="1600" i="1" spc="40" dirty="0">
                <a:latin typeface="Georgia"/>
                <a:cs typeface="Georgia"/>
              </a:rPr>
              <a:t>Το </a:t>
            </a:r>
            <a:r>
              <a:rPr sz="1600" i="1" spc="70" dirty="0">
                <a:latin typeface="Georgia"/>
                <a:cs typeface="Georgia"/>
              </a:rPr>
              <a:t>Άξιον Εστί </a:t>
            </a:r>
            <a:r>
              <a:rPr sz="1600" spc="55" dirty="0">
                <a:latin typeface="Georgia"/>
                <a:cs typeface="Georgia"/>
              </a:rPr>
              <a:t>το </a:t>
            </a:r>
            <a:r>
              <a:rPr sz="1600" spc="50" dirty="0">
                <a:latin typeface="Georgia"/>
                <a:cs typeface="Georgia"/>
              </a:rPr>
              <a:t>Α΄ </a:t>
            </a:r>
            <a:r>
              <a:rPr sz="1600" spc="80" dirty="0">
                <a:latin typeface="Georgia"/>
                <a:cs typeface="Georgia"/>
              </a:rPr>
              <a:t>Κρατικό Βραβείο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Ποίησης.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5" dirty="0">
                <a:latin typeface="Georgia"/>
                <a:cs typeface="Georgia"/>
              </a:rPr>
              <a:t>Την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ίδια  </a:t>
            </a:r>
            <a:r>
              <a:rPr sz="1600" spc="75" dirty="0">
                <a:latin typeface="Georgia"/>
                <a:cs typeface="Georgia"/>
              </a:rPr>
              <a:t>περίοδο  </a:t>
            </a:r>
            <a:r>
              <a:rPr sz="1600" spc="85" dirty="0">
                <a:latin typeface="Georgia"/>
                <a:cs typeface="Georgia"/>
              </a:rPr>
              <a:t>εκδόθηκαν  </a:t>
            </a:r>
            <a:r>
              <a:rPr sz="1600" spc="65" dirty="0">
                <a:latin typeface="Georgia"/>
                <a:cs typeface="Georgia"/>
              </a:rPr>
              <a:t>και  </a:t>
            </a:r>
            <a:r>
              <a:rPr sz="1600" spc="45" dirty="0">
                <a:latin typeface="Georgia"/>
                <a:cs typeface="Georgia"/>
              </a:rPr>
              <a:t>οι </a:t>
            </a:r>
            <a:r>
              <a:rPr sz="1600" i="1" spc="65" dirty="0">
                <a:latin typeface="Georgia"/>
                <a:cs typeface="Georgia"/>
              </a:rPr>
              <a:t>Έξι 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 </a:t>
            </a:r>
            <a:r>
              <a:rPr sz="1600" i="1" spc="65" dirty="0">
                <a:latin typeface="Georgia"/>
                <a:cs typeface="Georgia"/>
              </a:rPr>
              <a:t>Μία </a:t>
            </a:r>
            <a:r>
              <a:rPr sz="1600" i="1" spc="75" dirty="0">
                <a:latin typeface="Georgia"/>
                <a:cs typeface="Georgia"/>
              </a:rPr>
              <a:t>Τύψεις </a:t>
            </a:r>
            <a:r>
              <a:rPr sz="1600" i="1" spc="65" dirty="0">
                <a:latin typeface="Georgia"/>
                <a:cs typeface="Georgia"/>
              </a:rPr>
              <a:t>για </a:t>
            </a:r>
            <a:r>
              <a:rPr sz="1600" i="1" spc="60" dirty="0">
                <a:latin typeface="Georgia"/>
                <a:cs typeface="Georgia"/>
              </a:rPr>
              <a:t>τον </a:t>
            </a:r>
            <a:r>
              <a:rPr sz="1600" i="1" spc="80" dirty="0">
                <a:latin typeface="Georgia"/>
                <a:cs typeface="Georgia"/>
              </a:rPr>
              <a:t>Ουρανό </a:t>
            </a:r>
            <a:r>
              <a:rPr sz="1600" spc="80" dirty="0">
                <a:latin typeface="Georgia"/>
                <a:cs typeface="Georgia"/>
              </a:rPr>
              <a:t>(εκδόσεις </a:t>
            </a:r>
            <a:r>
              <a:rPr sz="1600" spc="85" dirty="0">
                <a:latin typeface="Georgia"/>
                <a:cs typeface="Georgia"/>
              </a:rPr>
              <a:t>Ίκαρος),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ενώ στη </a:t>
            </a:r>
            <a:r>
              <a:rPr sz="1600" spc="80" dirty="0">
                <a:latin typeface="Georgia"/>
                <a:cs typeface="Georgia"/>
                <a:hlinkClick r:id="rId5"/>
              </a:rPr>
              <a:t>Γερμανία</a:t>
            </a:r>
            <a:r>
              <a:rPr sz="1600" spc="80" dirty="0">
                <a:latin typeface="Georgia"/>
                <a:cs typeface="Georgia"/>
              </a:rPr>
              <a:t> εκδόθηκε επιλογή ποιημάτων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75" dirty="0">
                <a:latin typeface="Georgia"/>
                <a:cs typeface="Georgia"/>
              </a:rPr>
              <a:t>τίτλο </a:t>
            </a:r>
            <a:r>
              <a:rPr sz="1600" spc="90" dirty="0">
                <a:latin typeface="Georgia"/>
                <a:cs typeface="Georgia"/>
              </a:rPr>
              <a:t>«</a:t>
            </a:r>
            <a:r>
              <a:rPr sz="1600" i="1" spc="90" dirty="0">
                <a:latin typeface="Georgia"/>
                <a:cs typeface="Georgia"/>
              </a:rPr>
              <a:t>Korper </a:t>
            </a:r>
            <a:r>
              <a:rPr sz="1600" i="1" spc="70" dirty="0">
                <a:latin typeface="Georgia"/>
                <a:cs typeface="Georgia"/>
              </a:rPr>
              <a:t>des </a:t>
            </a:r>
            <a:r>
              <a:rPr sz="1600" i="1" spc="85" dirty="0">
                <a:latin typeface="Georgia"/>
                <a:cs typeface="Georgia"/>
              </a:rPr>
              <a:t>Sommers</a:t>
            </a:r>
            <a:r>
              <a:rPr sz="1600" spc="85" dirty="0">
                <a:latin typeface="Georgia"/>
                <a:cs typeface="Georgia"/>
              </a:rPr>
              <a:t>». </a:t>
            </a:r>
            <a:r>
              <a:rPr sz="1600" spc="80" dirty="0">
                <a:latin typeface="Georgia"/>
                <a:cs typeface="Georgia"/>
              </a:rPr>
              <a:t>Ωστόσο,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75" dirty="0">
                <a:latin typeface="Georgia"/>
                <a:cs typeface="Georgia"/>
              </a:rPr>
              <a:t>1960 </a:t>
            </a:r>
            <a:r>
              <a:rPr sz="1600" spc="80" dirty="0">
                <a:latin typeface="Georgia"/>
                <a:cs typeface="Georgia"/>
              </a:rPr>
              <a:t> σημάδεψε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Οδυσσέα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Ελύτη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ένα  </a:t>
            </a:r>
            <a:r>
              <a:rPr sz="1600" spc="80" dirty="0">
                <a:latin typeface="Georgia"/>
                <a:cs typeface="Georgia"/>
              </a:rPr>
              <a:t>βαρύτατο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διπλό </a:t>
            </a:r>
            <a:r>
              <a:rPr sz="1600" spc="80" dirty="0">
                <a:latin typeface="Georgia"/>
                <a:cs typeface="Georgia"/>
              </a:rPr>
              <a:t>πένθος, </a:t>
            </a:r>
            <a:r>
              <a:rPr sz="1600" spc="75" dirty="0">
                <a:latin typeface="Georgia"/>
                <a:cs typeface="Georgia"/>
              </a:rPr>
              <a:t>καθώς </a:t>
            </a:r>
            <a:r>
              <a:rPr sz="1600" spc="70" dirty="0">
                <a:latin typeface="Georgia"/>
                <a:cs typeface="Georgia"/>
              </a:rPr>
              <a:t>έχασε </a:t>
            </a:r>
            <a:r>
              <a:rPr sz="1600" spc="55" dirty="0">
                <a:latin typeface="Georgia"/>
                <a:cs typeface="Georgia"/>
              </a:rPr>
              <a:t>τη </a:t>
            </a:r>
            <a:r>
              <a:rPr sz="1600" spc="75" dirty="0">
                <a:latin typeface="Georgia"/>
                <a:cs typeface="Georgia"/>
              </a:rPr>
              <a:t>μητέρα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αδελφό</a:t>
            </a:r>
            <a:r>
              <a:rPr sz="1600" spc="1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18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Κωνσταντίνο</a:t>
            </a:r>
            <a:r>
              <a:rPr sz="1575" spc="135" baseline="21164" dirty="0">
                <a:latin typeface="Georgia"/>
                <a:cs typeface="Georgia"/>
              </a:rPr>
              <a:t>.</a:t>
            </a:r>
            <a:endParaRPr sz="1575" baseline="21164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4" name="object 4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3814" y="883665"/>
            <a:ext cx="806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2050" y="1260728"/>
            <a:ext cx="5274183" cy="783209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5" name="object 5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88915" cy="7724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20040" algn="just">
              <a:lnSpc>
                <a:spcPct val="142100"/>
              </a:lnSpc>
              <a:spcBef>
                <a:spcPts val="105"/>
              </a:spcBef>
            </a:pPr>
            <a:r>
              <a:rPr sz="1600" spc="65" dirty="0">
                <a:latin typeface="Georgia"/>
                <a:cs typeface="Georgia"/>
              </a:rPr>
              <a:t>Μία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τις  </a:t>
            </a:r>
            <a:r>
              <a:rPr sz="1600" spc="80" dirty="0">
                <a:latin typeface="Georgia"/>
                <a:cs typeface="Georgia"/>
              </a:rPr>
              <a:t>κορυφαίες </a:t>
            </a:r>
            <a:r>
              <a:rPr sz="1600" spc="85" dirty="0">
                <a:latin typeface="Georgia"/>
                <a:cs typeface="Georgia"/>
              </a:rPr>
              <a:t>δημιουργίες </a:t>
            </a:r>
            <a:r>
              <a:rPr sz="1600" spc="60" dirty="0">
                <a:latin typeface="Georgia"/>
                <a:cs typeface="Georgia"/>
              </a:rPr>
              <a:t>του  </a:t>
            </a:r>
            <a:r>
              <a:rPr sz="1600" spc="80" dirty="0">
                <a:latin typeface="Georgia"/>
                <a:cs typeface="Georgia"/>
              </a:rPr>
              <a:t>υπήρξε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75" dirty="0">
                <a:latin typeface="Georgia"/>
                <a:cs typeface="Georgia"/>
              </a:rPr>
              <a:t>ποίημα </a:t>
            </a:r>
            <a:r>
              <a:rPr sz="1600" b="1" i="1" spc="50" dirty="0">
                <a:solidFill>
                  <a:srgbClr val="FF0000"/>
                </a:solidFill>
                <a:latin typeface="Georgia"/>
                <a:cs typeface="Georgia"/>
              </a:rPr>
              <a:t>Το  </a:t>
            </a:r>
            <a:r>
              <a:rPr sz="1600" b="1" i="1" spc="75" dirty="0">
                <a:solidFill>
                  <a:srgbClr val="FF0000"/>
                </a:solidFill>
                <a:latin typeface="Georgia"/>
                <a:cs typeface="Georgia"/>
              </a:rPr>
              <a:t>Άξιον  Εστί </a:t>
            </a:r>
            <a:r>
              <a:rPr sz="1600" spc="85" dirty="0">
                <a:latin typeface="Georgia"/>
                <a:cs typeface="Georgia"/>
              </a:rPr>
              <a:t>(1959), </a:t>
            </a:r>
            <a:r>
              <a:rPr sz="1600" spc="70" dirty="0">
                <a:latin typeface="Georgia"/>
                <a:cs typeface="Georgia"/>
              </a:rPr>
              <a:t>έργο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45" dirty="0">
                <a:latin typeface="Georgia"/>
                <a:cs typeface="Georgia"/>
              </a:rPr>
              <a:t>το  </a:t>
            </a:r>
            <a:r>
              <a:rPr sz="1600" spc="80" dirty="0">
                <a:latin typeface="Georgia"/>
                <a:cs typeface="Georgia"/>
              </a:rPr>
              <a:t>οποίο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spc="75" dirty="0">
                <a:latin typeface="Georgia"/>
                <a:cs typeface="Georgia"/>
              </a:rPr>
              <a:t>Ελύτης </a:t>
            </a:r>
            <a:r>
              <a:rPr sz="1600" spc="85" dirty="0">
                <a:latin typeface="Georgia"/>
                <a:cs typeface="Georgia"/>
              </a:rPr>
              <a:t>διεκδίκησε </a:t>
            </a:r>
            <a:r>
              <a:rPr sz="1600" spc="70" dirty="0">
                <a:latin typeface="Georgia"/>
                <a:cs typeface="Georgia"/>
              </a:rPr>
              <a:t>θέση στην </a:t>
            </a:r>
            <a:r>
              <a:rPr sz="1600" spc="75" dirty="0">
                <a:latin typeface="Georgia"/>
                <a:cs typeface="Georgia"/>
              </a:rPr>
              <a:t>εθνική </a:t>
            </a:r>
            <a:r>
              <a:rPr sz="1600" spc="85" dirty="0">
                <a:latin typeface="Georgia"/>
                <a:cs typeface="Georgia"/>
              </a:rPr>
              <a:t>λογοτεχνία,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πρ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spc="105" dirty="0">
                <a:latin typeface="Georgia"/>
                <a:cs typeface="Georgia"/>
              </a:rPr>
              <a:t>φ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       </a:t>
            </a:r>
            <a:r>
              <a:rPr sz="1600" spc="-14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114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υτ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α       </a:t>
            </a:r>
            <a:r>
              <a:rPr sz="1600" spc="-120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μί</a:t>
            </a:r>
            <a:r>
              <a:rPr sz="1600" dirty="0">
                <a:latin typeface="Georgia"/>
                <a:cs typeface="Georgia"/>
              </a:rPr>
              <a:t>α       </a:t>
            </a:r>
            <a:r>
              <a:rPr sz="1600" spc="-1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«</a:t>
            </a:r>
            <a:r>
              <a:rPr sz="1600" spc="-229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συ</a:t>
            </a:r>
            <a:r>
              <a:rPr sz="1600" i="1" spc="100" dirty="0">
                <a:latin typeface="Georgia"/>
                <a:cs typeface="Georgia"/>
              </a:rPr>
              <a:t>λλ</a:t>
            </a:r>
            <a:r>
              <a:rPr sz="1600" i="1" spc="90" dirty="0">
                <a:latin typeface="Georgia"/>
                <a:cs typeface="Georgia"/>
              </a:rPr>
              <a:t>ογ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dirty="0">
                <a:latin typeface="Georgia"/>
                <a:cs typeface="Georgia"/>
              </a:rPr>
              <a:t>ή  </a:t>
            </a:r>
            <a:r>
              <a:rPr sz="1600" i="1" spc="90" dirty="0">
                <a:latin typeface="Georgia"/>
                <a:cs typeface="Georgia"/>
              </a:rPr>
              <a:t>μυθολογία</a:t>
            </a:r>
            <a:r>
              <a:rPr sz="1600" spc="90" dirty="0">
                <a:latin typeface="Georgia"/>
                <a:cs typeface="Georgia"/>
              </a:rPr>
              <a:t>»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60" dirty="0">
                <a:latin typeface="Georgia"/>
                <a:cs typeface="Georgia"/>
              </a:rPr>
              <a:t>ένα </a:t>
            </a:r>
            <a:r>
              <a:rPr sz="1600" spc="85" dirty="0">
                <a:latin typeface="Georgia"/>
                <a:cs typeface="Georgia"/>
              </a:rPr>
              <a:t>«</a:t>
            </a:r>
            <a:r>
              <a:rPr sz="1600" i="1" spc="85" dirty="0">
                <a:latin typeface="Georgia"/>
                <a:cs typeface="Georgia"/>
              </a:rPr>
              <a:t>εθνικό έργο</a:t>
            </a:r>
            <a:r>
              <a:rPr sz="1600" spc="85" dirty="0">
                <a:latin typeface="Georgia"/>
                <a:cs typeface="Georgia"/>
              </a:rPr>
              <a:t>». </a:t>
            </a:r>
            <a:r>
              <a:rPr sz="1600" spc="5" dirty="0">
                <a:latin typeface="Georgia"/>
                <a:cs typeface="Georgia"/>
              </a:rPr>
              <a:t>Η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λογοτεχνική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κριτική</a:t>
            </a:r>
            <a:r>
              <a:rPr sz="1600" spc="85" dirty="0">
                <a:latin typeface="Georgia"/>
                <a:cs typeface="Georgia"/>
              </a:rPr>
              <a:t> υπογράμμισε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αισθητική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αξία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του,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καθώς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τεχνική  </a:t>
            </a:r>
            <a:r>
              <a:rPr sz="1600" spc="60" dirty="0">
                <a:latin typeface="Georgia"/>
                <a:cs typeface="Georgia"/>
              </a:rPr>
              <a:t>του  </a:t>
            </a:r>
            <a:r>
              <a:rPr sz="1600" spc="80" dirty="0">
                <a:latin typeface="Georgia"/>
                <a:cs typeface="Georgia"/>
              </a:rPr>
              <a:t>αρτιότητα.  </a:t>
            </a:r>
            <a:r>
              <a:rPr sz="1600" spc="5" dirty="0">
                <a:latin typeface="Georgia"/>
                <a:cs typeface="Georgia"/>
              </a:rPr>
              <a:t>Η  </a:t>
            </a:r>
            <a:r>
              <a:rPr sz="1600" spc="75" dirty="0">
                <a:latin typeface="Georgia"/>
                <a:cs typeface="Georgia"/>
              </a:rPr>
              <a:t>γλώσσα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επαινέθηκε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για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κλασική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ακρίβεια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φράση, </a:t>
            </a:r>
            <a:r>
              <a:rPr sz="1600" spc="60" dirty="0">
                <a:latin typeface="Georgia"/>
                <a:cs typeface="Georgia"/>
              </a:rPr>
              <a:t>ενώ </a:t>
            </a:r>
            <a:r>
              <a:rPr sz="1600" dirty="0">
                <a:latin typeface="Georgia"/>
                <a:cs typeface="Georgia"/>
              </a:rPr>
              <a:t>η </a:t>
            </a:r>
            <a:r>
              <a:rPr sz="1600" spc="85" dirty="0">
                <a:latin typeface="Georgia"/>
                <a:cs typeface="Georgia"/>
              </a:rPr>
              <a:t>αυστηρή </a:t>
            </a:r>
            <a:r>
              <a:rPr sz="1600" spc="80" dirty="0">
                <a:latin typeface="Georgia"/>
                <a:cs typeface="Georgia"/>
              </a:rPr>
              <a:t>δόμησή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90" dirty="0">
                <a:latin typeface="Georgia"/>
                <a:cs typeface="Georgia"/>
              </a:rPr>
              <a:t>χαρακτηρίστηκε 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ως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άθλος.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«εθνικό» 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χαρακτήρα  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 </a:t>
            </a:r>
            <a:r>
              <a:rPr sz="1600" i="1" spc="75" dirty="0">
                <a:latin typeface="Georgia"/>
                <a:cs typeface="Georgia"/>
              </a:rPr>
              <a:t>Άξιον 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Εστί </a:t>
            </a:r>
            <a:r>
              <a:rPr sz="1600" spc="85" dirty="0">
                <a:latin typeface="Georgia"/>
                <a:cs typeface="Georgia"/>
              </a:rPr>
              <a:t>υπογράμμισαν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μεταξύ </a:t>
            </a:r>
            <a:r>
              <a:rPr sz="1600" spc="80" dirty="0">
                <a:latin typeface="Georgia"/>
                <a:cs typeface="Georgia"/>
              </a:rPr>
              <a:t> άλλων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39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Δ.Ν.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Μαρωνίτης </a:t>
            </a:r>
            <a:r>
              <a:rPr sz="1600" spc="65" dirty="0">
                <a:latin typeface="Georgia"/>
                <a:cs typeface="Georgia"/>
              </a:rPr>
              <a:t>και  </a:t>
            </a:r>
            <a:r>
              <a:rPr sz="1600" dirty="0">
                <a:latin typeface="Georgia"/>
                <a:cs typeface="Georgia"/>
              </a:rPr>
              <a:t>ο </a:t>
            </a:r>
            <a:r>
              <a:rPr sz="1600" spc="80" dirty="0">
                <a:latin typeface="Georgia"/>
                <a:cs typeface="Georgia"/>
                <a:hlinkClick r:id="rId2"/>
              </a:rPr>
              <a:t>Γεώργιος  </a:t>
            </a:r>
            <a:r>
              <a:rPr sz="1600" spc="45" dirty="0">
                <a:latin typeface="Georgia"/>
                <a:cs typeface="Georgia"/>
                <a:hlinkClick r:id="rId2"/>
              </a:rPr>
              <a:t>Π.  </a:t>
            </a:r>
            <a:r>
              <a:rPr sz="1600" spc="85" dirty="0">
                <a:latin typeface="Georgia"/>
                <a:cs typeface="Georgia"/>
                <a:hlinkClick r:id="rId2"/>
              </a:rPr>
              <a:t>Σαββίδης</a:t>
            </a:r>
            <a:r>
              <a:rPr sz="1600" spc="85" dirty="0">
                <a:latin typeface="Georgia"/>
                <a:cs typeface="Georgia"/>
              </a:rPr>
              <a:t>,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38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οποίος 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σε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μία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τις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πρώτες</a:t>
            </a:r>
            <a:r>
              <a:rPr sz="1600" spc="80" dirty="0">
                <a:latin typeface="Georgia"/>
                <a:cs typeface="Georgia"/>
              </a:rPr>
              <a:t> κριτικές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ποιήματος </a:t>
            </a:r>
            <a:r>
              <a:rPr sz="1600" spc="9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διαπίστωσε</a:t>
            </a:r>
            <a:r>
              <a:rPr sz="1600" spc="54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πως</a:t>
            </a:r>
            <a:r>
              <a:rPr sz="1600" spc="1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16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Ελύτης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δικαιούνταν</a:t>
            </a:r>
            <a:r>
              <a:rPr sz="1600" spc="55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</a:t>
            </a:r>
            <a:r>
              <a:rPr sz="1600" spc="114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επίθετο</a:t>
            </a:r>
            <a:endParaRPr sz="1600">
              <a:latin typeface="Georgia"/>
              <a:cs typeface="Georgia"/>
            </a:endParaRPr>
          </a:p>
          <a:p>
            <a:pPr marL="12700" marR="5715" algn="just">
              <a:lnSpc>
                <a:spcPct val="141900"/>
              </a:lnSpc>
              <a:spcBef>
                <a:spcPts val="15"/>
              </a:spcBef>
            </a:pPr>
            <a:r>
              <a:rPr sz="1600" spc="85" dirty="0">
                <a:latin typeface="Georgia"/>
                <a:cs typeface="Georgia"/>
              </a:rPr>
              <a:t>«εθνικός»,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συγκρίνοντας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έργο </a:t>
            </a:r>
            <a:r>
              <a:rPr sz="1600" spc="70" dirty="0">
                <a:latin typeface="Georgia"/>
                <a:cs typeface="Georgia"/>
              </a:rPr>
              <a:t> του   </a:t>
            </a:r>
            <a:r>
              <a:rPr sz="1600" spc="50" dirty="0">
                <a:latin typeface="Georgia"/>
                <a:cs typeface="Georgia"/>
              </a:rPr>
              <a:t>με   </a:t>
            </a:r>
            <a:r>
              <a:rPr sz="1600" spc="65" dirty="0">
                <a:latin typeface="Georgia"/>
                <a:cs typeface="Georgia"/>
              </a:rPr>
              <a:t>αυτό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 </a:t>
            </a:r>
            <a:r>
              <a:rPr sz="1600" spc="80" dirty="0">
                <a:latin typeface="Georgia"/>
                <a:cs typeface="Georgia"/>
                <a:hlinkClick r:id="rId3"/>
              </a:rPr>
              <a:t>Διονυσίου</a:t>
            </a:r>
            <a:r>
              <a:rPr sz="1600" spc="550" dirty="0">
                <a:latin typeface="Georgia"/>
                <a:cs typeface="Georgia"/>
                <a:hlinkClick r:id="rId3"/>
              </a:rPr>
              <a:t> </a:t>
            </a:r>
            <a:r>
              <a:rPr sz="1600" spc="85" dirty="0">
                <a:latin typeface="Georgia"/>
                <a:cs typeface="Georgia"/>
                <a:hlinkClick r:id="rId3"/>
              </a:rPr>
              <a:t>Σολωμού</a:t>
            </a:r>
            <a:r>
              <a:rPr sz="1600" spc="85" dirty="0">
                <a:latin typeface="Georgia"/>
                <a:cs typeface="Georgia"/>
              </a:rPr>
              <a:t>,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 </a:t>
            </a:r>
            <a:r>
              <a:rPr sz="1600" spc="75" dirty="0">
                <a:latin typeface="Georgia"/>
                <a:cs typeface="Georgia"/>
                <a:hlinkClick r:id="rId4"/>
              </a:rPr>
              <a:t>Κωστή </a:t>
            </a:r>
            <a:r>
              <a:rPr sz="1600" spc="80" dirty="0">
                <a:latin typeface="Georgia"/>
                <a:cs typeface="Georgia"/>
                <a:hlinkClick r:id="rId4"/>
              </a:rPr>
              <a:t> Παλαμά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  <a:hlinkClick r:id="rId5"/>
              </a:rPr>
              <a:t>Άγγελου</a:t>
            </a:r>
            <a:r>
              <a:rPr sz="1600" spc="200" dirty="0">
                <a:latin typeface="Georgia"/>
                <a:cs typeface="Georgia"/>
                <a:hlinkClick r:id="rId5"/>
              </a:rPr>
              <a:t> </a:t>
            </a:r>
            <a:r>
              <a:rPr sz="1600" spc="90" dirty="0">
                <a:latin typeface="Georgia"/>
                <a:cs typeface="Georgia"/>
                <a:hlinkClick r:id="rId5"/>
              </a:rPr>
              <a:t>Σικελιανού</a:t>
            </a:r>
            <a:r>
              <a:rPr sz="1600" spc="90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  <a:p>
            <a:pPr marL="12700" marR="5080" indent="243840" algn="just">
              <a:lnSpc>
                <a:spcPct val="141900"/>
              </a:lnSpc>
              <a:spcBef>
                <a:spcPts val="615"/>
              </a:spcBef>
              <a:tabLst>
                <a:tab pos="2806700" algn="l"/>
                <a:tab pos="4356735" algn="l"/>
              </a:tabLst>
            </a:pPr>
            <a:r>
              <a:rPr sz="1600" spc="40" dirty="0">
                <a:latin typeface="Georgia"/>
                <a:cs typeface="Georgia"/>
              </a:rPr>
              <a:t>Το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1964</a:t>
            </a:r>
            <a:r>
              <a:rPr sz="1600" spc="80" dirty="0">
                <a:latin typeface="Georgia"/>
                <a:cs typeface="Georgia"/>
              </a:rPr>
              <a:t> ξεκίνησε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ηχογράφηση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μελοποιημένου</a:t>
            </a:r>
            <a:r>
              <a:rPr sz="1600" spc="22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Άξιον	</a:t>
            </a:r>
            <a:r>
              <a:rPr sz="1600" i="1" spc="75" dirty="0">
                <a:latin typeface="Georgia"/>
                <a:cs typeface="Georgia"/>
              </a:rPr>
              <a:t>Εστί</a:t>
            </a:r>
            <a:r>
              <a:rPr sz="1600" i="1" spc="22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	</a:t>
            </a:r>
            <a:r>
              <a:rPr sz="1600" spc="70" dirty="0">
                <a:latin typeface="Georgia"/>
                <a:cs typeface="Georgia"/>
              </a:rPr>
              <a:t>τον</a:t>
            </a:r>
            <a:r>
              <a:rPr sz="1600" spc="13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  <a:hlinkClick r:id="rId6"/>
              </a:rPr>
              <a:t>Μίκη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  <a:hlinkClick r:id="rId6"/>
              </a:rPr>
              <a:t>Θεοδωράκη</a:t>
            </a:r>
            <a:r>
              <a:rPr sz="1600" spc="85" dirty="0">
                <a:latin typeface="Georgia"/>
                <a:cs typeface="Georgia"/>
              </a:rPr>
              <a:t>,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ενώ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συνεργασία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Ελύτη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με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συνθέτη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είχε</a:t>
            </a:r>
            <a:r>
              <a:rPr sz="1600" spc="80" dirty="0">
                <a:latin typeface="Georgia"/>
                <a:cs typeface="Georgia"/>
              </a:rPr>
              <a:t> ξεκινήσει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ήδη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το 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1961.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40" dirty="0">
                <a:latin typeface="Georgia"/>
                <a:cs typeface="Georgia"/>
              </a:rPr>
              <a:t>Το 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ορατόριο</a:t>
            </a:r>
            <a:r>
              <a:rPr sz="1600" spc="44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44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Θεοδωράκη</a:t>
            </a:r>
            <a:r>
              <a:rPr sz="1600" spc="434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εντάχθηκε</a:t>
            </a:r>
            <a:r>
              <a:rPr sz="1600" spc="44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28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  <a:hlinkClick r:id="rId7"/>
              </a:rPr>
              <a:t>Φεστιβάλ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95985" y="8582025"/>
            <a:ext cx="391096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07770" algn="l"/>
                <a:tab pos="2096770" algn="l"/>
                <a:tab pos="2529205" algn="l"/>
              </a:tabLst>
            </a:pPr>
            <a:r>
              <a:rPr sz="1600" spc="80" dirty="0">
                <a:latin typeface="Georgia"/>
                <a:cs typeface="Georgia"/>
              </a:rPr>
              <a:t>επρόκειτο	</a:t>
            </a:r>
            <a:r>
              <a:rPr sz="1600" spc="85" dirty="0">
                <a:latin typeface="Georgia"/>
                <a:cs typeface="Georgia"/>
              </a:rPr>
              <a:t>αρχικά	</a:t>
            </a:r>
            <a:r>
              <a:rPr sz="1600" spc="50" dirty="0">
                <a:latin typeface="Georgia"/>
                <a:cs typeface="Georgia"/>
              </a:rPr>
              <a:t>να	</a:t>
            </a:r>
            <a:r>
              <a:rPr sz="1600" spc="80" dirty="0">
                <a:latin typeface="Georgia"/>
                <a:cs typeface="Georgia"/>
              </a:rPr>
              <a:t>παρουσιαστεί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482279"/>
            <a:ext cx="1388745" cy="106299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600" spc="80" dirty="0">
                <a:latin typeface="Georgia"/>
                <a:cs typeface="Georgia"/>
                <a:hlinkClick r:id="rId7"/>
              </a:rPr>
              <a:t>Αθηνών</a:t>
            </a:r>
            <a:r>
              <a:rPr sz="1600" spc="16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ts val="2740"/>
              </a:lnSpc>
              <a:spcBef>
                <a:spcPts val="75"/>
              </a:spcBef>
            </a:pP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10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  <a:hlinkClick r:id="rId8"/>
              </a:rPr>
              <a:t>Ηρώδειο</a:t>
            </a:r>
            <a:r>
              <a:rPr sz="1600" spc="85" dirty="0">
                <a:latin typeface="Georgia"/>
                <a:cs typeface="Georgia"/>
              </a:rPr>
              <a:t>.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spc="110" dirty="0">
                <a:latin typeface="Georgia"/>
                <a:cs typeface="Georgia"/>
              </a:rPr>
              <a:t>Κ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spc="95" dirty="0">
                <a:latin typeface="Georgia"/>
                <a:cs typeface="Georgia"/>
              </a:rPr>
              <a:t>β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5" dirty="0">
                <a:latin typeface="Georgia"/>
                <a:cs typeface="Georgia"/>
              </a:rPr>
              <a:t>ήσ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dirty="0">
                <a:latin typeface="Georgia"/>
                <a:cs typeface="Georgia"/>
              </a:rPr>
              <a:t>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7936" y="8824467"/>
            <a:ext cx="997585" cy="7207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915"/>
              </a:spcBef>
            </a:pPr>
            <a:r>
              <a:rPr sz="1600" spc="80" dirty="0">
                <a:latin typeface="Georgia"/>
                <a:cs typeface="Georgia"/>
              </a:rPr>
              <a:t>Ωστόσο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600" spc="80" dirty="0">
                <a:latin typeface="Georgia"/>
                <a:cs typeface="Georgia"/>
              </a:rPr>
              <a:t>αρνήθηκε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6749" y="8824467"/>
            <a:ext cx="276415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0" marR="5080" indent="-146685">
              <a:lnSpc>
                <a:spcPct val="142500"/>
              </a:lnSpc>
              <a:spcBef>
                <a:spcPts val="95"/>
              </a:spcBef>
              <a:tabLst>
                <a:tab pos="426084" algn="l"/>
                <a:tab pos="560070" algn="l"/>
                <a:tab pos="937260" algn="l"/>
                <a:tab pos="1673860" algn="l"/>
                <a:tab pos="2519680" algn="l"/>
              </a:tabLst>
            </a:pP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110" dirty="0">
                <a:latin typeface="Georgia"/>
                <a:cs typeface="Georgia"/>
              </a:rPr>
              <a:t>Υ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υρ</a:t>
            </a:r>
            <a:r>
              <a:rPr sz="1600" spc="105" dirty="0">
                <a:latin typeface="Georgia"/>
                <a:cs typeface="Georgia"/>
              </a:rPr>
              <a:t>γ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95" dirty="0">
                <a:latin typeface="Georgia"/>
                <a:cs typeface="Georgia"/>
              </a:rPr>
              <a:t>Π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5" dirty="0">
                <a:latin typeface="Georgia"/>
                <a:cs typeface="Georgia"/>
              </a:rPr>
              <a:t>ε</a:t>
            </a: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ς  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α	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95" dirty="0">
                <a:latin typeface="Georgia"/>
                <a:cs typeface="Georgia"/>
              </a:rPr>
              <a:t>χω</a:t>
            </a:r>
            <a:r>
              <a:rPr sz="1600" spc="85" dirty="0">
                <a:latin typeface="Georgia"/>
                <a:cs typeface="Georgia"/>
              </a:rPr>
              <a:t>ρή</a:t>
            </a:r>
            <a:r>
              <a:rPr sz="1600" spc="105" dirty="0">
                <a:latin typeface="Georgia"/>
                <a:cs typeface="Georgia"/>
              </a:rPr>
              <a:t>σ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dirty="0">
                <a:latin typeface="Georgia"/>
                <a:cs typeface="Georgia"/>
              </a:rPr>
              <a:t>,	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dirty="0">
                <a:latin typeface="Georgia"/>
                <a:cs typeface="Georgia"/>
              </a:rPr>
              <a:t>ε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8" name="object 8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3510279" cy="7207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  <a:tabLst>
                <a:tab pos="1430655" algn="l"/>
                <a:tab pos="1756410" algn="l"/>
                <a:tab pos="2674620" algn="l"/>
                <a:tab pos="3210560" algn="l"/>
              </a:tabLst>
            </a:pPr>
            <a:r>
              <a:rPr sz="1600" spc="80" dirty="0">
                <a:latin typeface="Georgia"/>
                <a:cs typeface="Georgia"/>
              </a:rPr>
              <a:t>αποτέλεσμα	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75" dirty="0">
                <a:latin typeface="Georgia"/>
                <a:cs typeface="Georgia"/>
              </a:rPr>
              <a:t>Ελύτης	</a:t>
            </a:r>
            <a:r>
              <a:rPr sz="1600" spc="65" dirty="0">
                <a:latin typeface="Georgia"/>
                <a:cs typeface="Georgia"/>
              </a:rPr>
              <a:t>και	</a:t>
            </a:r>
            <a:r>
              <a:rPr sz="1600" dirty="0">
                <a:latin typeface="Georgia"/>
                <a:cs typeface="Georgia"/>
              </a:rPr>
              <a:t>ο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1339215" algn="l"/>
                <a:tab pos="1765300" algn="l"/>
                <a:tab pos="2507615" algn="l"/>
                <a:tab pos="2933700" algn="l"/>
              </a:tabLst>
            </a:pP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σύρ</a:t>
            </a:r>
            <a:r>
              <a:rPr sz="1600" spc="114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105" dirty="0">
                <a:latin typeface="Georgia"/>
                <a:cs typeface="Georgia"/>
              </a:rPr>
              <a:t>έ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,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114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dirty="0">
                <a:latin typeface="Georgia"/>
                <a:cs typeface="Georgia"/>
              </a:rPr>
              <a:t>ο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54556" y="781253"/>
            <a:ext cx="176212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6055" marR="5080" indent="-173990">
              <a:lnSpc>
                <a:spcPct val="142500"/>
              </a:lnSpc>
              <a:spcBef>
                <a:spcPts val="95"/>
              </a:spcBef>
              <a:tabLst>
                <a:tab pos="1511300" algn="l"/>
              </a:tabLst>
            </a:pPr>
            <a:r>
              <a:rPr sz="1600" spc="100" dirty="0">
                <a:latin typeface="Georgia"/>
                <a:cs typeface="Georgia"/>
              </a:rPr>
              <a:t>Θ</a:t>
            </a:r>
            <a:r>
              <a:rPr sz="1600" spc="140" dirty="0">
                <a:latin typeface="Georgia"/>
                <a:cs typeface="Georgia"/>
              </a:rPr>
              <a:t>ε</a:t>
            </a:r>
            <a:r>
              <a:rPr sz="1600" spc="90" dirty="0">
                <a:latin typeface="Georgia"/>
                <a:cs typeface="Georgia"/>
              </a:rPr>
              <a:t>οδ</a:t>
            </a:r>
            <a:r>
              <a:rPr sz="1600" spc="100" dirty="0">
                <a:latin typeface="Georgia"/>
                <a:cs typeface="Georgia"/>
              </a:rPr>
              <a:t>ω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ά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85" dirty="0">
                <a:latin typeface="Georgia"/>
                <a:cs typeface="Georgia"/>
              </a:rPr>
              <a:t>η</a:t>
            </a:r>
            <a:r>
              <a:rPr sz="1600" dirty="0">
                <a:latin typeface="Georgia"/>
                <a:cs typeface="Georgia"/>
              </a:rPr>
              <a:t>ς	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dirty="0">
                <a:latin typeface="Georgia"/>
                <a:cs typeface="Georgia"/>
              </a:rPr>
              <a:t>α  </a:t>
            </a:r>
            <a:r>
              <a:rPr sz="1600" spc="85" dirty="0">
                <a:latin typeface="Georgia"/>
                <a:cs typeface="Georgia"/>
              </a:rPr>
              <a:t>παρουσιάστηκε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473530"/>
            <a:ext cx="527494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500"/>
              </a:lnSpc>
              <a:spcBef>
                <a:spcPts val="95"/>
              </a:spcBef>
              <a:tabLst>
                <a:tab pos="697230" algn="l"/>
                <a:tab pos="1092835" algn="l"/>
                <a:tab pos="1935480" algn="l"/>
                <a:tab pos="2470785" algn="l"/>
                <a:tab pos="3992879" algn="l"/>
                <a:tab pos="5048250" algn="l"/>
              </a:tabLst>
            </a:pPr>
            <a:r>
              <a:rPr sz="1600" spc="75" dirty="0">
                <a:latin typeface="Georgia"/>
                <a:cs typeface="Georgia"/>
              </a:rPr>
              <a:t>τελικά</a:t>
            </a:r>
            <a:r>
              <a:rPr sz="1600" spc="229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στις</a:t>
            </a:r>
            <a:r>
              <a:rPr sz="1600" spc="23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19</a:t>
            </a:r>
            <a:r>
              <a:rPr sz="1600" spc="254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Οκτωβρίου</a:t>
            </a:r>
            <a:r>
              <a:rPr sz="1600" spc="25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254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κινηματοθέατρο</a:t>
            </a:r>
            <a:r>
              <a:rPr sz="1600" spc="229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Rex.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spc="110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ά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5" dirty="0">
                <a:latin typeface="Georgia"/>
                <a:cs typeface="Georgia"/>
              </a:rPr>
              <a:t>χ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0" dirty="0">
                <a:latin typeface="Georgia"/>
                <a:cs typeface="Georgia"/>
              </a:rPr>
              <a:t>ό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	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100" dirty="0">
                <a:latin typeface="Georgia"/>
                <a:cs typeface="Georgia"/>
              </a:rPr>
              <a:t>λ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ύθησ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5" dirty="0">
                <a:latin typeface="Georgia"/>
                <a:cs typeface="Georgia"/>
              </a:rPr>
              <a:t>συ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95" dirty="0">
                <a:latin typeface="Georgia"/>
                <a:cs typeface="Georgia"/>
              </a:rPr>
              <a:t>χι</a:t>
            </a:r>
            <a:r>
              <a:rPr sz="1600" spc="105" dirty="0">
                <a:latin typeface="Georgia"/>
                <a:cs typeface="Georgia"/>
              </a:rPr>
              <a:t>σ</a:t>
            </a:r>
            <a:r>
              <a:rPr sz="1600" dirty="0">
                <a:latin typeface="Georgia"/>
                <a:cs typeface="Georgia"/>
              </a:rPr>
              <a:t>ε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94425" y="2267838"/>
            <a:ext cx="3815079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30655" algn="l"/>
                <a:tab pos="2033270" algn="l"/>
                <a:tab pos="2824480" algn="l"/>
                <a:tab pos="3335654" algn="l"/>
              </a:tabLst>
            </a:pP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105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υ</a:t>
            </a:r>
            <a:r>
              <a:rPr sz="1600" spc="95" dirty="0">
                <a:latin typeface="Georgia"/>
                <a:cs typeface="Georgia"/>
              </a:rPr>
              <a:t>μ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5" dirty="0">
                <a:latin typeface="Georgia"/>
                <a:cs typeface="Georgia"/>
              </a:rPr>
              <a:t>ικ</a:t>
            </a:r>
            <a:r>
              <a:rPr sz="1600" dirty="0">
                <a:latin typeface="Georgia"/>
                <a:cs typeface="Georgia"/>
              </a:rPr>
              <a:t>ό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114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	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114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.	</a:t>
            </a:r>
            <a:r>
              <a:rPr sz="1600" spc="80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ο	</a:t>
            </a:r>
            <a:r>
              <a:rPr sz="1600" spc="100" dirty="0">
                <a:latin typeface="Georgia"/>
                <a:cs typeface="Georgia"/>
              </a:rPr>
              <a:t>1</a:t>
            </a:r>
            <a:r>
              <a:rPr sz="1600" spc="95" dirty="0">
                <a:latin typeface="Georgia"/>
                <a:cs typeface="Georgia"/>
              </a:rPr>
              <a:t>9</a:t>
            </a:r>
            <a:r>
              <a:rPr sz="1600" spc="100" dirty="0">
                <a:latin typeface="Georgia"/>
                <a:cs typeface="Georgia"/>
              </a:rPr>
              <a:t>7</a:t>
            </a:r>
            <a:r>
              <a:rPr sz="1600" dirty="0">
                <a:latin typeface="Georgia"/>
                <a:cs typeface="Georgia"/>
              </a:rPr>
              <a:t>8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2165171"/>
            <a:ext cx="1450975" cy="106870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600" spc="80" dirty="0">
                <a:latin typeface="Georgia"/>
                <a:cs typeface="Georgia"/>
              </a:rPr>
              <a:t>πολύπλευρο</a:t>
            </a:r>
            <a:endParaRPr sz="1600">
              <a:latin typeface="Georgia"/>
              <a:cs typeface="Georgia"/>
            </a:endParaRPr>
          </a:p>
          <a:p>
            <a:pPr marL="12700" marR="5080">
              <a:lnSpc>
                <a:spcPct val="142500"/>
              </a:lnSpc>
            </a:pP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100" dirty="0">
                <a:latin typeface="Georgia"/>
                <a:cs typeface="Georgia"/>
              </a:rPr>
              <a:t>ν</a:t>
            </a:r>
            <a:r>
              <a:rPr sz="1600" spc="90" dirty="0">
                <a:latin typeface="Georgia"/>
                <a:cs typeface="Georgia"/>
              </a:rPr>
              <a:t>α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ύτη</a:t>
            </a:r>
            <a:r>
              <a:rPr sz="1600" spc="120" dirty="0">
                <a:latin typeface="Georgia"/>
                <a:cs typeface="Georgia"/>
              </a:rPr>
              <a:t>κ</a:t>
            </a:r>
            <a:r>
              <a:rPr sz="1600" dirty="0">
                <a:latin typeface="Georgia"/>
                <a:cs typeface="Georgia"/>
              </a:rPr>
              <a:t>ε  </a:t>
            </a:r>
            <a:r>
              <a:rPr sz="1600" spc="85" dirty="0">
                <a:latin typeface="Georgia"/>
                <a:cs typeface="Georgia"/>
              </a:rPr>
              <a:t>Φιλοσοφικής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27837" y="2963036"/>
            <a:ext cx="72834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75" dirty="0">
                <a:latin typeface="Georgia"/>
                <a:cs typeface="Georgia"/>
              </a:rPr>
              <a:t>Σχολής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29589" y="2513152"/>
            <a:ext cx="248602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7855" marR="5080" indent="-605790">
              <a:lnSpc>
                <a:spcPct val="142500"/>
              </a:lnSpc>
              <a:spcBef>
                <a:spcPts val="95"/>
              </a:spcBef>
            </a:pPr>
            <a:r>
              <a:rPr sz="1600" spc="80" dirty="0">
                <a:latin typeface="Georgia"/>
                <a:cs typeface="Georgia"/>
              </a:rPr>
              <a:t>επίτιμος</a:t>
            </a:r>
            <a:r>
              <a:rPr sz="1600" spc="20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  <a:hlinkClick r:id="rId2"/>
              </a:rPr>
              <a:t>διδάκτορας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19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  <a:hlinkClick r:id="rId3"/>
              </a:rPr>
              <a:t>Αριστοτελείου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3307461"/>
            <a:ext cx="5300980" cy="4850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600" spc="85" dirty="0">
                <a:latin typeface="Georgia"/>
                <a:cs typeface="Georgia"/>
                <a:hlinkClick r:id="rId3"/>
              </a:rPr>
              <a:t>Πανεπιστημίου</a:t>
            </a:r>
            <a:r>
              <a:rPr sz="1600" spc="165" dirty="0">
                <a:latin typeface="Georgia"/>
                <a:cs typeface="Georgia"/>
                <a:hlinkClick r:id="rId3"/>
              </a:rPr>
              <a:t> </a:t>
            </a:r>
            <a:r>
              <a:rPr sz="1600" spc="85" dirty="0">
                <a:latin typeface="Georgia"/>
                <a:cs typeface="Georgia"/>
                <a:hlinkClick r:id="rId3"/>
              </a:rPr>
              <a:t>Θεσσαλονίκης</a:t>
            </a:r>
            <a:endParaRPr sz="1600">
              <a:latin typeface="Georgia"/>
              <a:cs typeface="Georgia"/>
            </a:endParaRPr>
          </a:p>
          <a:p>
            <a:pPr marL="12700" marR="5080" indent="182880" algn="just">
              <a:lnSpc>
                <a:spcPct val="142100"/>
              </a:lnSpc>
              <a:spcBef>
                <a:spcPts val="610"/>
              </a:spcBef>
              <a:tabLst>
                <a:tab pos="3512820" algn="l"/>
              </a:tabLst>
            </a:pPr>
            <a:r>
              <a:rPr sz="1600" spc="40" dirty="0">
                <a:latin typeface="Georgia"/>
                <a:cs typeface="Georgia"/>
              </a:rPr>
              <a:t>Το</a:t>
            </a:r>
            <a:r>
              <a:rPr sz="1600" spc="4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Άξιον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Εστί</a:t>
            </a:r>
            <a:r>
              <a:rPr sz="1600" spc="75" dirty="0">
                <a:latin typeface="Georgia"/>
                <a:cs typeface="Georgia"/>
              </a:rPr>
              <a:t> είναι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μια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ποιητική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σύνθεση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75 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περίπου </a:t>
            </a:r>
            <a:r>
              <a:rPr sz="1600" spc="85" dirty="0">
                <a:latin typeface="Georgia"/>
                <a:cs typeface="Georgia"/>
              </a:rPr>
              <a:t>σελίδων, χωρισμένη </a:t>
            </a:r>
            <a:r>
              <a:rPr sz="1600" spc="45" dirty="0">
                <a:latin typeface="Georgia"/>
                <a:cs typeface="Georgia"/>
              </a:rPr>
              <a:t>σε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τρία </a:t>
            </a:r>
            <a:r>
              <a:rPr sz="1600" spc="80" dirty="0">
                <a:latin typeface="Georgia"/>
                <a:cs typeface="Georgia"/>
              </a:rPr>
              <a:t>τμήματα </a:t>
            </a:r>
            <a:r>
              <a:rPr sz="1600" dirty="0">
                <a:latin typeface="Georgia"/>
                <a:cs typeface="Georgia"/>
              </a:rPr>
              <a:t>(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Ι.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Γένεσις</a:t>
            </a:r>
            <a:r>
              <a:rPr sz="1600" spc="31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ΙΙ.</a:t>
            </a:r>
            <a:r>
              <a:rPr sz="1600" spc="30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Πάθη</a:t>
            </a:r>
            <a:r>
              <a:rPr sz="1600" spc="310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ΙΙΙ.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Δοξαστικόν),</a:t>
            </a:r>
            <a:r>
              <a:rPr sz="1600" spc="31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στο</a:t>
            </a:r>
            <a:r>
              <a:rPr sz="1600" spc="30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καθένα</a:t>
            </a:r>
            <a:r>
              <a:rPr sz="1600" spc="31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 </a:t>
            </a:r>
            <a:r>
              <a:rPr sz="1600" spc="-37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τα     </a:t>
            </a:r>
            <a:r>
              <a:rPr sz="1600" spc="2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οποία     </a:t>
            </a:r>
            <a:r>
              <a:rPr sz="1600" spc="13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εντοπίζονται	</a:t>
            </a:r>
            <a:r>
              <a:rPr sz="1600" spc="80" dirty="0">
                <a:latin typeface="Georgia"/>
                <a:cs typeface="Georgia"/>
              </a:rPr>
              <a:t>ύμνοι,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ψαλμοί,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αναγνώσματα, άσματα. </a:t>
            </a:r>
            <a:r>
              <a:rPr sz="1600" spc="5" dirty="0">
                <a:latin typeface="Georgia"/>
                <a:cs typeface="Georgia"/>
              </a:rPr>
              <a:t>Η </a:t>
            </a:r>
            <a:r>
              <a:rPr sz="1600" spc="85" dirty="0">
                <a:latin typeface="Georgia"/>
                <a:cs typeface="Georgia"/>
              </a:rPr>
              <a:t>ποικιλία </a:t>
            </a:r>
            <a:r>
              <a:rPr sz="1600" spc="65" dirty="0">
                <a:latin typeface="Georgia"/>
                <a:cs typeface="Georgia"/>
              </a:rPr>
              <a:t>αυτή </a:t>
            </a:r>
            <a:r>
              <a:rPr sz="1600" spc="85" dirty="0">
                <a:latin typeface="Georgia"/>
                <a:cs typeface="Georgia"/>
              </a:rPr>
              <a:t>φανερώνει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πρόθεση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Ελύτη</a:t>
            </a:r>
            <a:r>
              <a:rPr sz="1600" spc="80" dirty="0">
                <a:latin typeface="Georgia"/>
                <a:cs typeface="Georgia"/>
              </a:rPr>
              <a:t>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αποδώσει</a:t>
            </a:r>
            <a:r>
              <a:rPr sz="1600" spc="55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μια 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μουσικότητα</a:t>
            </a:r>
            <a:r>
              <a:rPr sz="1600" spc="484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στη</a:t>
            </a:r>
            <a:r>
              <a:rPr sz="1600" spc="48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σύνθεση.</a:t>
            </a:r>
            <a:r>
              <a:rPr sz="1600" spc="459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Είναι</a:t>
            </a:r>
            <a:r>
              <a:rPr sz="1600" spc="465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ξεκάθαρη</a:t>
            </a:r>
            <a:r>
              <a:rPr sz="1600" spc="48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επίσης </a:t>
            </a:r>
            <a:r>
              <a:rPr sz="1600" spc="-37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η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πρόθεση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του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ποιητή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70" dirty="0">
                <a:latin typeface="Georgia"/>
                <a:cs typeface="Georgia"/>
              </a:rPr>
              <a:t> από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τους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τίτλους  </a:t>
            </a:r>
            <a:r>
              <a:rPr sz="1600" spc="60" dirty="0">
                <a:latin typeface="Georgia"/>
                <a:cs typeface="Georgia"/>
              </a:rPr>
              <a:t>των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τριών</a:t>
            </a:r>
            <a:r>
              <a:rPr sz="1600" spc="80" dirty="0">
                <a:latin typeface="Georgia"/>
                <a:cs typeface="Georgia"/>
              </a:rPr>
              <a:t> ενοτήτων </a:t>
            </a:r>
            <a:r>
              <a:rPr sz="1600" spc="60" dirty="0">
                <a:latin typeface="Georgia"/>
                <a:cs typeface="Georgia"/>
              </a:rPr>
              <a:t>όσο</a:t>
            </a:r>
            <a:r>
              <a:rPr sz="1600" spc="65" dirty="0">
                <a:latin typeface="Georgia"/>
                <a:cs typeface="Georgia"/>
              </a:rPr>
              <a:t> και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τον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γενικό </a:t>
            </a:r>
            <a:r>
              <a:rPr sz="1600" spc="50" dirty="0">
                <a:latin typeface="Georgia"/>
                <a:cs typeface="Georgia"/>
              </a:rPr>
              <a:t>να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70" dirty="0">
                <a:latin typeface="Georgia"/>
                <a:cs typeface="Georgia"/>
              </a:rPr>
              <a:t>δώσει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θρησκευτικό περιεχόμενο </a:t>
            </a:r>
            <a:r>
              <a:rPr sz="1600" spc="70" dirty="0">
                <a:latin typeface="Georgia"/>
                <a:cs typeface="Georgia"/>
              </a:rPr>
              <a:t>στην </a:t>
            </a:r>
            <a:r>
              <a:rPr sz="1600" spc="75" dirty="0">
                <a:latin typeface="Georgia"/>
                <a:cs typeface="Georgia"/>
              </a:rPr>
              <a:t>σύνθεση, καθώς </a:t>
            </a:r>
            <a:r>
              <a:rPr sz="1600" spc="110" dirty="0">
                <a:latin typeface="Georgia"/>
                <a:cs typeface="Georgia"/>
              </a:rPr>
              <a:t>σε </a:t>
            </a:r>
            <a:r>
              <a:rPr sz="1600" spc="114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όλη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</a:t>
            </a:r>
            <a:r>
              <a:rPr sz="1600" spc="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σύνθεση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φαίνεται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μια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θρησκευτική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– 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τελετουργική</a:t>
            </a:r>
            <a:r>
              <a:rPr sz="1600" spc="24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αντίληψη</a:t>
            </a:r>
            <a:r>
              <a:rPr sz="1600" spc="21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της</a:t>
            </a:r>
            <a:r>
              <a:rPr sz="1600" spc="25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ζωής:</a:t>
            </a:r>
            <a:r>
              <a:rPr sz="1600" spc="22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Γέννηση</a:t>
            </a:r>
            <a:r>
              <a:rPr sz="1600" spc="325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–</a:t>
            </a:r>
            <a:r>
              <a:rPr sz="1600" spc="229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Πάθος</a:t>
            </a:r>
            <a:endParaRPr sz="16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795"/>
              </a:spcBef>
            </a:pPr>
            <a:r>
              <a:rPr sz="1600" spc="5" dirty="0">
                <a:latin typeface="Georgia"/>
                <a:cs typeface="Georgia"/>
              </a:rPr>
              <a:t>–</a:t>
            </a:r>
            <a:r>
              <a:rPr sz="1600" spc="18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Θάνατος</a:t>
            </a:r>
            <a:r>
              <a:rPr sz="1600" spc="195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–</a:t>
            </a:r>
            <a:r>
              <a:rPr sz="1600" spc="17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Ανάσταση</a:t>
            </a:r>
            <a:r>
              <a:rPr sz="1600" spc="185" dirty="0">
                <a:latin typeface="Georgia"/>
                <a:cs typeface="Georgia"/>
              </a:rPr>
              <a:t> </a:t>
            </a:r>
            <a:r>
              <a:rPr sz="1600" spc="5" dirty="0">
                <a:latin typeface="Georgia"/>
                <a:cs typeface="Georgia"/>
              </a:rPr>
              <a:t>–</a:t>
            </a:r>
            <a:r>
              <a:rPr sz="1600" spc="180" dirty="0">
                <a:latin typeface="Georgia"/>
                <a:cs typeface="Georgia"/>
              </a:rPr>
              <a:t> </a:t>
            </a:r>
            <a:r>
              <a:rPr sz="1600" spc="90" dirty="0">
                <a:latin typeface="Georgia"/>
                <a:cs typeface="Georgia"/>
              </a:rPr>
              <a:t>Αθανασία.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8658225"/>
            <a:ext cx="17722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48665" algn="l"/>
                <a:tab pos="1013460" algn="l"/>
                <a:tab pos="1648460" algn="l"/>
              </a:tabLst>
            </a:pP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80" dirty="0">
                <a:latin typeface="Georgia"/>
                <a:cs typeface="Georgia"/>
              </a:rPr>
              <a:t>γ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	ο	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95" dirty="0">
                <a:latin typeface="Georgia"/>
                <a:cs typeface="Georgia"/>
              </a:rPr>
              <a:t>ι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ς	ο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74775" y="8208340"/>
            <a:ext cx="5041265" cy="7207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R="10795" algn="r">
              <a:lnSpc>
                <a:spcPct val="100000"/>
              </a:lnSpc>
              <a:spcBef>
                <a:spcPts val="915"/>
              </a:spcBef>
              <a:tabLst>
                <a:tab pos="1031240" algn="l"/>
                <a:tab pos="1536700" algn="l"/>
                <a:tab pos="2607310" algn="l"/>
                <a:tab pos="3255645" algn="l"/>
                <a:tab pos="3773170" algn="l"/>
                <a:tab pos="4670425" algn="l"/>
              </a:tabLst>
            </a:pPr>
            <a:r>
              <a:rPr sz="1600" spc="95" dirty="0">
                <a:latin typeface="Georgia"/>
                <a:cs typeface="Georgia"/>
              </a:rPr>
              <a:t>Π</a:t>
            </a:r>
            <a:r>
              <a:rPr sz="1600" spc="105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ρ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spc="85" dirty="0">
                <a:latin typeface="Georgia"/>
                <a:cs typeface="Georgia"/>
              </a:rPr>
              <a:t>π</a:t>
            </a:r>
            <a:r>
              <a:rPr sz="1600" spc="90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	</a:t>
            </a:r>
            <a:r>
              <a:rPr sz="1600" spc="95" dirty="0">
                <a:latin typeface="Georgia"/>
                <a:cs typeface="Georgia"/>
              </a:rPr>
              <a:t>μι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90" dirty="0">
                <a:latin typeface="Georgia"/>
                <a:cs typeface="Georgia"/>
              </a:rPr>
              <a:t>δ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114" dirty="0">
                <a:latin typeface="Georgia"/>
                <a:cs typeface="Georgia"/>
              </a:rPr>
              <a:t>α</a:t>
            </a:r>
            <a:r>
              <a:rPr sz="1600" spc="80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95" dirty="0">
                <a:latin typeface="Georgia"/>
                <a:cs typeface="Georgia"/>
              </a:rPr>
              <a:t>ί</a:t>
            </a:r>
            <a:r>
              <a:rPr sz="1600" dirty="0">
                <a:latin typeface="Georgia"/>
                <a:cs typeface="Georgia"/>
              </a:rPr>
              <a:t>α	</a:t>
            </a:r>
            <a:r>
              <a:rPr sz="1600" spc="120" dirty="0">
                <a:latin typeface="Georgia"/>
                <a:cs typeface="Georgia"/>
              </a:rPr>
              <a:t>μ</a:t>
            </a:r>
            <a:r>
              <a:rPr sz="1600" spc="105" dirty="0">
                <a:latin typeface="Georgia"/>
                <a:cs typeface="Georgia"/>
              </a:rPr>
              <a:t>ε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dirty="0">
                <a:latin typeface="Georgia"/>
                <a:cs typeface="Georgia"/>
              </a:rPr>
              <a:t>ά	</a:t>
            </a:r>
            <a:r>
              <a:rPr sz="1600" spc="85" dirty="0">
                <a:latin typeface="Georgia"/>
                <a:cs typeface="Georgia"/>
              </a:rPr>
              <a:t>τη</a:t>
            </a:r>
            <a:r>
              <a:rPr sz="1600" dirty="0">
                <a:latin typeface="Georgia"/>
                <a:cs typeface="Georgia"/>
              </a:rPr>
              <a:t>ν	</a:t>
            </a:r>
            <a:r>
              <a:rPr sz="1600" spc="80" dirty="0">
                <a:latin typeface="Georgia"/>
                <a:cs typeface="Georgia"/>
              </a:rPr>
              <a:t>έ</a:t>
            </a:r>
            <a:r>
              <a:rPr sz="1600" spc="95" dirty="0">
                <a:latin typeface="Georgia"/>
                <a:cs typeface="Georgia"/>
              </a:rPr>
              <a:t>κ</a:t>
            </a:r>
            <a:r>
              <a:rPr sz="1600" spc="90" dirty="0">
                <a:latin typeface="Georgia"/>
                <a:cs typeface="Georgia"/>
              </a:rPr>
              <a:t>δο</a:t>
            </a:r>
            <a:r>
              <a:rPr sz="1600" spc="85" dirty="0">
                <a:latin typeface="Georgia"/>
                <a:cs typeface="Georgia"/>
              </a:rPr>
              <a:t>σ</a:t>
            </a:r>
            <a:r>
              <a:rPr sz="1600" dirty="0">
                <a:latin typeface="Georgia"/>
                <a:cs typeface="Georgia"/>
              </a:rPr>
              <a:t>η	</a:t>
            </a:r>
            <a:r>
              <a:rPr sz="1600" spc="85" dirty="0">
                <a:latin typeface="Georgia"/>
                <a:cs typeface="Georgia"/>
              </a:rPr>
              <a:t>τ</a:t>
            </a:r>
            <a:r>
              <a:rPr sz="1600" spc="114" dirty="0">
                <a:latin typeface="Georgia"/>
                <a:cs typeface="Georgia"/>
              </a:rPr>
              <a:t>ο</a:t>
            </a:r>
            <a:r>
              <a:rPr sz="1600" dirty="0">
                <a:latin typeface="Georgia"/>
                <a:cs typeface="Georgia"/>
              </a:rPr>
              <a:t>υ</a:t>
            </a:r>
            <a:endParaRPr sz="1600">
              <a:latin typeface="Georgia"/>
              <a:cs typeface="Georgia"/>
            </a:endParaRPr>
          </a:p>
          <a:p>
            <a:pPr marR="5080" algn="r">
              <a:lnSpc>
                <a:spcPct val="100000"/>
              </a:lnSpc>
              <a:spcBef>
                <a:spcPts val="815"/>
              </a:spcBef>
              <a:tabLst>
                <a:tab pos="936625" algn="l"/>
                <a:tab pos="1837055" algn="l"/>
                <a:tab pos="2056130" algn="l"/>
                <a:tab pos="2778125" algn="l"/>
                <a:tab pos="3118485" algn="l"/>
              </a:tabLst>
            </a:pPr>
            <a:r>
              <a:rPr sz="1600" spc="80" dirty="0">
                <a:latin typeface="Georgia"/>
                <a:cs typeface="Georgia"/>
              </a:rPr>
              <a:t>ποιητής	δήλωσε	</a:t>
            </a:r>
            <a:r>
              <a:rPr sz="1600" dirty="0">
                <a:latin typeface="Georgia"/>
                <a:cs typeface="Georgia"/>
              </a:rPr>
              <a:t>:	«</a:t>
            </a:r>
            <a:r>
              <a:rPr sz="1600" spc="-215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Όσο	</a:t>
            </a:r>
            <a:r>
              <a:rPr sz="1600" i="1" spc="45" dirty="0">
                <a:latin typeface="Georgia"/>
                <a:cs typeface="Georgia"/>
              </a:rPr>
              <a:t>κι	αν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8900667"/>
            <a:ext cx="5281295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500"/>
              </a:lnSpc>
              <a:spcBef>
                <a:spcPts val="95"/>
              </a:spcBef>
              <a:tabLst>
                <a:tab pos="831215" algn="l"/>
                <a:tab pos="1174750" algn="l"/>
                <a:tab pos="2014855" algn="l"/>
                <a:tab pos="2507615" algn="l"/>
                <a:tab pos="2976245" algn="l"/>
                <a:tab pos="3715385" algn="l"/>
                <a:tab pos="3964940" algn="l"/>
                <a:tab pos="4905375" algn="l"/>
              </a:tabLst>
            </a:pPr>
            <a:r>
              <a:rPr sz="1600" i="1" spc="80" dirty="0">
                <a:latin typeface="Georgia"/>
                <a:cs typeface="Georgia"/>
              </a:rPr>
              <a:t>μπορεί</a:t>
            </a:r>
            <a:r>
              <a:rPr sz="1600" i="1" spc="380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να</a:t>
            </a:r>
            <a:r>
              <a:rPr sz="1600" i="1" spc="37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φανεί</a:t>
            </a:r>
            <a:r>
              <a:rPr sz="1600" i="1" spc="38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παράξενο,</a:t>
            </a:r>
            <a:r>
              <a:rPr sz="1600" i="1" spc="40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την</a:t>
            </a:r>
            <a:r>
              <a:rPr sz="1600" i="1" spc="38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αρχική</a:t>
            </a:r>
            <a:r>
              <a:rPr sz="1600" i="1" spc="38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αφορμή</a:t>
            </a:r>
            <a:r>
              <a:rPr sz="1600" i="1" spc="385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να </a:t>
            </a:r>
            <a:r>
              <a:rPr sz="1600" i="1" spc="-375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γ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spc="90" dirty="0">
                <a:latin typeface="Georgia"/>
                <a:cs typeface="Georgia"/>
              </a:rPr>
              <a:t>άψ</a:t>
            </a:r>
            <a:r>
              <a:rPr sz="1600" i="1" spc="5" dirty="0">
                <a:latin typeface="Georgia"/>
                <a:cs typeface="Georgia"/>
              </a:rPr>
              <a:t>ω</a:t>
            </a:r>
            <a:r>
              <a:rPr sz="1600" i="1" dirty="0">
                <a:latin typeface="Georgia"/>
                <a:cs typeface="Georgia"/>
              </a:rPr>
              <a:t>	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dirty="0">
                <a:latin typeface="Georgia"/>
                <a:cs typeface="Georgia"/>
              </a:rPr>
              <a:t>ο	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95" dirty="0">
                <a:latin typeface="Georgia"/>
                <a:cs typeface="Georgia"/>
              </a:rPr>
              <a:t>ί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dirty="0">
                <a:latin typeface="Georgia"/>
                <a:cs typeface="Georgia"/>
              </a:rPr>
              <a:t>α	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dirty="0">
                <a:latin typeface="Georgia"/>
                <a:cs typeface="Georgia"/>
              </a:rPr>
              <a:t>υ	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dirty="0">
                <a:latin typeface="Georgia"/>
                <a:cs typeface="Georgia"/>
              </a:rPr>
              <a:t>ν	</a:t>
            </a:r>
            <a:r>
              <a:rPr sz="1600" i="1" spc="65" dirty="0">
                <a:latin typeface="Georgia"/>
                <a:cs typeface="Georgia"/>
              </a:rPr>
              <a:t>έ</a:t>
            </a:r>
            <a:r>
              <a:rPr sz="1600" i="1" spc="90" dirty="0">
                <a:latin typeface="Georgia"/>
                <a:cs typeface="Georgia"/>
              </a:rPr>
              <a:t>δ</a:t>
            </a:r>
            <a:r>
              <a:rPr sz="1600" i="1" spc="105" dirty="0">
                <a:latin typeface="Georgia"/>
                <a:cs typeface="Georgia"/>
              </a:rPr>
              <a:t>ω</a:t>
            </a:r>
            <a:r>
              <a:rPr sz="1600" i="1" spc="90" dirty="0">
                <a:latin typeface="Georgia"/>
                <a:cs typeface="Georgia"/>
              </a:rPr>
              <a:t>σ</a:t>
            </a:r>
            <a:r>
              <a:rPr sz="1600" i="1" dirty="0">
                <a:latin typeface="Georgia"/>
                <a:cs typeface="Georgia"/>
              </a:rPr>
              <a:t>ε	η	</a:t>
            </a:r>
            <a:r>
              <a:rPr sz="1600" i="1" spc="90" dirty="0">
                <a:latin typeface="Georgia"/>
                <a:cs typeface="Georgia"/>
              </a:rPr>
              <a:t>δ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dirty="0">
                <a:latin typeface="Georgia"/>
                <a:cs typeface="Georgia"/>
              </a:rPr>
              <a:t>ή	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dirty="0">
                <a:latin typeface="Georgia"/>
                <a:cs typeface="Georgia"/>
              </a:rPr>
              <a:t>υ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4" name="object 14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91455" cy="2797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2000"/>
              </a:lnSpc>
              <a:spcBef>
                <a:spcPts val="105"/>
              </a:spcBef>
            </a:pPr>
            <a:r>
              <a:rPr sz="1600" i="1" spc="70" dirty="0">
                <a:latin typeface="Georgia"/>
                <a:cs typeface="Georgia"/>
              </a:rPr>
              <a:t>στην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Ευρώπη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τα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χρόνια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του</a:t>
            </a:r>
            <a:r>
              <a:rPr sz="1600" i="1" spc="65" dirty="0">
                <a:latin typeface="Georgia"/>
                <a:cs typeface="Georgia"/>
              </a:rPr>
              <a:t> ’48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με</a:t>
            </a:r>
            <a:r>
              <a:rPr sz="1600" i="1" spc="6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’51.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Ήταν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τα 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φοβερά </a:t>
            </a:r>
            <a:r>
              <a:rPr sz="1600" i="1" spc="85" dirty="0">
                <a:latin typeface="Georgia"/>
                <a:cs typeface="Georgia"/>
              </a:rPr>
              <a:t>χρόνια </a:t>
            </a:r>
            <a:r>
              <a:rPr sz="1600" i="1" spc="65" dirty="0">
                <a:latin typeface="Georgia"/>
                <a:cs typeface="Georgia"/>
              </a:rPr>
              <a:t>όπου όλα </a:t>
            </a:r>
            <a:r>
              <a:rPr sz="1600" i="1" spc="45" dirty="0">
                <a:latin typeface="Georgia"/>
                <a:cs typeface="Georgia"/>
              </a:rPr>
              <a:t>τα </a:t>
            </a:r>
            <a:r>
              <a:rPr sz="1600" i="1" spc="75" dirty="0">
                <a:latin typeface="Georgia"/>
                <a:cs typeface="Georgia"/>
              </a:rPr>
              <a:t>δεινά μαζί </a:t>
            </a:r>
            <a:r>
              <a:rPr sz="1600" i="1" spc="5" dirty="0">
                <a:latin typeface="Georgia"/>
                <a:cs typeface="Georgia"/>
              </a:rPr>
              <a:t>–</a:t>
            </a:r>
            <a:r>
              <a:rPr sz="1600" i="1" spc="1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πόλεμος, 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κατοχή,</a:t>
            </a:r>
            <a:r>
              <a:rPr sz="1600" i="1" spc="85" dirty="0">
                <a:latin typeface="Georgia"/>
                <a:cs typeface="Georgia"/>
              </a:rPr>
              <a:t> κίνημα,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εμφύλιος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5" dirty="0">
                <a:latin typeface="Georgia"/>
                <a:cs typeface="Georgia"/>
              </a:rPr>
              <a:t>–</a:t>
            </a:r>
            <a:r>
              <a:rPr sz="1600" i="1" spc="40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δεν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είχανε  </a:t>
            </a:r>
            <a:r>
              <a:rPr sz="1600" i="1" spc="75" dirty="0">
                <a:latin typeface="Georgia"/>
                <a:cs typeface="Georgia"/>
              </a:rPr>
              <a:t>αφήσει 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πέτρα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πάνω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στη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πέτρα.</a:t>
            </a:r>
            <a:r>
              <a:rPr sz="1600" i="1" spc="80" dirty="0">
                <a:latin typeface="Georgia"/>
                <a:cs typeface="Georgia"/>
              </a:rPr>
              <a:t> Θυμάμαι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την</a:t>
            </a:r>
            <a:r>
              <a:rPr sz="1600" i="1" spc="6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μέρα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που 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κατέβαινα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να</a:t>
            </a:r>
            <a:r>
              <a:rPr sz="1600" i="1" spc="55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μπω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στο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αεροπλάνο,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ένα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τσούρμο 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παιδιά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που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παίζανε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σε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ένα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ανοιχτό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οικόπεδο.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40" dirty="0">
                <a:latin typeface="Georgia"/>
                <a:cs typeface="Georgia"/>
              </a:rPr>
              <a:t>Το </a:t>
            </a:r>
            <a:r>
              <a:rPr sz="1600" i="1" spc="4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αυτοκίνητό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μας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αναγκάστηκε  </a:t>
            </a:r>
            <a:r>
              <a:rPr sz="1600" i="1" spc="50" dirty="0">
                <a:latin typeface="Georgia"/>
                <a:cs typeface="Georgia"/>
              </a:rPr>
              <a:t>να  </a:t>
            </a:r>
            <a:r>
              <a:rPr sz="1600" i="1" spc="85" dirty="0">
                <a:latin typeface="Georgia"/>
                <a:cs typeface="Georgia"/>
              </a:rPr>
              <a:t>σταματήσει  </a:t>
            </a:r>
            <a:r>
              <a:rPr sz="1600" i="1" spc="65" dirty="0">
                <a:latin typeface="Georgia"/>
                <a:cs typeface="Georgia"/>
              </a:rPr>
              <a:t>για </a:t>
            </a:r>
            <a:r>
              <a:rPr sz="1600" i="1" spc="70" dirty="0">
                <a:latin typeface="Georgia"/>
                <a:cs typeface="Georgia"/>
              </a:rPr>
              <a:t> μια</a:t>
            </a:r>
            <a:r>
              <a:rPr sz="1600" i="1" spc="114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στιγμή</a:t>
            </a:r>
            <a:r>
              <a:rPr sz="1600" i="1" spc="11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</a:t>
            </a:r>
            <a:r>
              <a:rPr sz="1600" i="1" spc="12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βάλθηκα</a:t>
            </a:r>
            <a:r>
              <a:rPr sz="1600" i="1" spc="535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να</a:t>
            </a:r>
            <a:r>
              <a:rPr sz="1600" i="1" spc="13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τα</a:t>
            </a:r>
            <a:r>
              <a:rPr sz="1600" i="1" spc="13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παρατηρώ.</a:t>
            </a:r>
            <a:r>
              <a:rPr sz="1600" i="1" spc="9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Ήτανε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552900"/>
            <a:ext cx="1355090" cy="10648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41900"/>
              </a:lnSpc>
              <a:spcBef>
                <a:spcPts val="110"/>
              </a:spcBef>
            </a:pP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υ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dirty="0">
                <a:latin typeface="Georgia"/>
                <a:cs typeface="Georgia"/>
              </a:rPr>
              <a:t>ά  </a:t>
            </a:r>
            <a:r>
              <a:rPr sz="1600" i="1" spc="85" dirty="0">
                <a:latin typeface="Georgia"/>
                <a:cs typeface="Georgia"/>
              </a:rPr>
              <a:t>σκελετωμένα </a:t>
            </a:r>
            <a:r>
              <a:rPr sz="1600" i="1" spc="-37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ρουφηγμένα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03002" y="3552900"/>
            <a:ext cx="3809365" cy="10648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9050" marR="5080" indent="-6985" algn="just">
              <a:lnSpc>
                <a:spcPct val="141900"/>
              </a:lnSpc>
              <a:spcBef>
                <a:spcPts val="110"/>
              </a:spcBef>
            </a:pPr>
            <a:r>
              <a:rPr sz="1600" i="1" spc="65" dirty="0">
                <a:latin typeface="Georgia"/>
                <a:cs typeface="Georgia"/>
              </a:rPr>
              <a:t>μες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τα  </a:t>
            </a:r>
            <a:r>
              <a:rPr sz="1600" i="1" spc="85" dirty="0">
                <a:latin typeface="Georgia"/>
                <a:cs typeface="Georgia"/>
              </a:rPr>
              <a:t>κουρέλια.  Χλωμά,  </a:t>
            </a:r>
            <a:r>
              <a:rPr sz="1600" i="1" spc="80" dirty="0">
                <a:latin typeface="Georgia"/>
                <a:cs typeface="Georgia"/>
              </a:rPr>
              <a:t>βρώμικα, 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με</a:t>
            </a:r>
            <a:r>
              <a:rPr sz="1600" i="1" spc="6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γόνατα</a:t>
            </a:r>
            <a:r>
              <a:rPr sz="1600" i="1" spc="85" dirty="0">
                <a:latin typeface="Georgia"/>
                <a:cs typeface="Georgia"/>
              </a:rPr>
              <a:t> παραμορφωμένα,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με </a:t>
            </a:r>
            <a:r>
              <a:rPr sz="1600" i="1" spc="6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πρόσωπα.</a:t>
            </a:r>
            <a:r>
              <a:rPr sz="1600" i="1" spc="49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Τριγυρίζανε</a:t>
            </a:r>
            <a:r>
              <a:rPr sz="1600" i="1" spc="49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μέσα</a:t>
            </a:r>
            <a:r>
              <a:rPr sz="1600" i="1" spc="509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στις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4595571"/>
            <a:ext cx="5288915" cy="14097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80"/>
              </a:spcBef>
            </a:pPr>
            <a:r>
              <a:rPr sz="1600" i="1" spc="85" dirty="0">
                <a:latin typeface="Georgia"/>
                <a:cs typeface="Georgia"/>
              </a:rPr>
              <a:t>τσουκνίδες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του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οικοπέδου</a:t>
            </a:r>
            <a:r>
              <a:rPr sz="1600" i="1" spc="85" dirty="0">
                <a:latin typeface="Georgia"/>
                <a:cs typeface="Georgia"/>
              </a:rPr>
              <a:t> ανάμεσα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σε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τρύπιες 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λεκάνες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σωρούς</a:t>
            </a:r>
            <a:r>
              <a:rPr sz="1600" i="1" spc="85" dirty="0">
                <a:latin typeface="Georgia"/>
                <a:cs typeface="Georgia"/>
              </a:rPr>
              <a:t> σκουπιδιών. </a:t>
            </a:r>
            <a:r>
              <a:rPr sz="1600" i="1" spc="75" dirty="0">
                <a:latin typeface="Georgia"/>
                <a:cs typeface="Georgia"/>
              </a:rPr>
              <a:t>Αυτή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ήταν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η </a:t>
            </a:r>
            <a:r>
              <a:rPr sz="1600" i="1" spc="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τελευταία </a:t>
            </a:r>
            <a:r>
              <a:rPr sz="1600" i="1" spc="80" dirty="0">
                <a:latin typeface="Georgia"/>
                <a:cs typeface="Georgia"/>
              </a:rPr>
              <a:t>εικόνα </a:t>
            </a:r>
            <a:r>
              <a:rPr sz="1600" i="1" spc="60" dirty="0">
                <a:latin typeface="Georgia"/>
                <a:cs typeface="Georgia"/>
              </a:rPr>
              <a:t>που </a:t>
            </a:r>
            <a:r>
              <a:rPr sz="1600" i="1" spc="80" dirty="0">
                <a:latin typeface="Georgia"/>
                <a:cs typeface="Georgia"/>
              </a:rPr>
              <a:t>έπαιρνα </a:t>
            </a:r>
            <a:r>
              <a:rPr sz="1600" i="1" spc="60" dirty="0">
                <a:latin typeface="Georgia"/>
                <a:cs typeface="Georgia"/>
              </a:rPr>
              <a:t>από </a:t>
            </a:r>
            <a:r>
              <a:rPr sz="1600" i="1" spc="65" dirty="0">
                <a:latin typeface="Georgia"/>
                <a:cs typeface="Georgia"/>
              </a:rPr>
              <a:t>την </a:t>
            </a:r>
            <a:r>
              <a:rPr sz="1600" i="1" spc="80" dirty="0">
                <a:latin typeface="Georgia"/>
                <a:cs typeface="Georgia"/>
              </a:rPr>
              <a:t>Ελλάδα. </a:t>
            </a:r>
            <a:r>
              <a:rPr sz="1600" i="1" spc="65" dirty="0">
                <a:latin typeface="Georgia"/>
                <a:cs typeface="Georgia"/>
              </a:rPr>
              <a:t>Και 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αυτή,</a:t>
            </a:r>
            <a:r>
              <a:rPr sz="1600" i="1" spc="47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σκεπτόμουνα,</a:t>
            </a:r>
            <a:r>
              <a:rPr sz="1600" i="1" spc="47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ήταν</a:t>
            </a:r>
            <a:r>
              <a:rPr sz="1600" i="1" spc="480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η</a:t>
            </a:r>
            <a:r>
              <a:rPr sz="1600" i="1" spc="10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μοίρα</a:t>
            </a:r>
            <a:r>
              <a:rPr sz="1600" i="1" spc="47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του</a:t>
            </a:r>
            <a:r>
              <a:rPr sz="1600" i="1" spc="4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Γένους</a:t>
            </a:r>
            <a:r>
              <a:rPr sz="1600" i="1" spc="48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που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5976569"/>
            <a:ext cx="3011170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500"/>
              </a:lnSpc>
              <a:spcBef>
                <a:spcPts val="95"/>
              </a:spcBef>
              <a:tabLst>
                <a:tab pos="949325" algn="l"/>
                <a:tab pos="1397000" algn="l"/>
                <a:tab pos="1515745" algn="l"/>
                <a:tab pos="1780539" algn="l"/>
                <a:tab pos="2011680" algn="l"/>
                <a:tab pos="2562225" algn="l"/>
              </a:tabLst>
            </a:pPr>
            <a:r>
              <a:rPr sz="1600" i="1" spc="85" dirty="0">
                <a:latin typeface="Georgia"/>
                <a:cs typeface="Georgia"/>
              </a:rPr>
              <a:t>ακολούθησε	</a:t>
            </a:r>
            <a:r>
              <a:rPr sz="1600" i="1" spc="45" dirty="0">
                <a:latin typeface="Georgia"/>
                <a:cs typeface="Georgia"/>
              </a:rPr>
              <a:t>το	</a:t>
            </a:r>
            <a:r>
              <a:rPr sz="1600" i="1" spc="80" dirty="0">
                <a:latin typeface="Georgia"/>
                <a:cs typeface="Georgia"/>
              </a:rPr>
              <a:t>δρόμο	</a:t>
            </a:r>
            <a:r>
              <a:rPr sz="1600" i="1" spc="65" dirty="0">
                <a:latin typeface="Georgia"/>
                <a:cs typeface="Georgia"/>
              </a:rPr>
              <a:t>της 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100" dirty="0">
                <a:latin typeface="Georgia"/>
                <a:cs typeface="Georgia"/>
              </a:rPr>
              <a:t>ών</a:t>
            </a: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dirty="0">
                <a:latin typeface="Georgia"/>
                <a:cs typeface="Georgia"/>
              </a:rPr>
              <a:t>ς	</a:t>
            </a:r>
            <a:r>
              <a:rPr sz="1600" i="1" spc="90" dirty="0">
                <a:latin typeface="Georgia"/>
                <a:cs typeface="Georgia"/>
              </a:rPr>
              <a:t>γ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dirty="0">
                <a:latin typeface="Georgia"/>
                <a:cs typeface="Georgia"/>
              </a:rPr>
              <a:t>α		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dirty="0">
                <a:latin typeface="Georgia"/>
                <a:cs typeface="Georgia"/>
              </a:rPr>
              <a:t>α		</a:t>
            </a:r>
            <a:r>
              <a:rPr sz="1600" i="1" spc="90" dirty="0">
                <a:latin typeface="Georgia"/>
                <a:cs typeface="Georgia"/>
              </a:rPr>
              <a:t>υ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ά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spc="85" dirty="0">
                <a:latin typeface="Georgia"/>
                <a:cs typeface="Georgia"/>
              </a:rPr>
              <a:t>ξ</a:t>
            </a: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dirty="0">
                <a:latin typeface="Georgia"/>
                <a:cs typeface="Georgia"/>
              </a:rPr>
              <a:t>ι</a:t>
            </a:r>
            <a:r>
              <a:rPr sz="1600" i="1" spc="-245" dirty="0">
                <a:latin typeface="Georgia"/>
                <a:cs typeface="Georgia"/>
              </a:rPr>
              <a:t> </a:t>
            </a:r>
            <a:r>
              <a:rPr sz="1600" spc="95" dirty="0">
                <a:latin typeface="Georgia"/>
                <a:cs typeface="Georgia"/>
              </a:rPr>
              <a:t>»</a:t>
            </a:r>
            <a:r>
              <a:rPr sz="1600" dirty="0">
                <a:latin typeface="Georgia"/>
                <a:cs typeface="Georgia"/>
              </a:rPr>
              <a:t>.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76486" y="5976569"/>
            <a:ext cx="2240280" cy="7207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R="13335" algn="r">
              <a:lnSpc>
                <a:spcPct val="100000"/>
              </a:lnSpc>
              <a:spcBef>
                <a:spcPts val="915"/>
              </a:spcBef>
              <a:tabLst>
                <a:tab pos="878840" algn="l"/>
                <a:tab pos="1365885" algn="l"/>
              </a:tabLst>
            </a:pPr>
            <a:r>
              <a:rPr sz="1600" i="1" spc="100" dirty="0">
                <a:latin typeface="Georgia"/>
                <a:cs typeface="Georgia"/>
              </a:rPr>
              <a:t>Αρ</a:t>
            </a:r>
            <a:r>
              <a:rPr sz="1600" i="1" spc="90" dirty="0">
                <a:latin typeface="Georgia"/>
                <a:cs typeface="Georgia"/>
              </a:rPr>
              <a:t>ετ</a:t>
            </a:r>
            <a:r>
              <a:rPr sz="1600" i="1" spc="100" dirty="0">
                <a:latin typeface="Georgia"/>
                <a:cs typeface="Georgia"/>
              </a:rPr>
              <a:t>ή</a:t>
            </a:r>
            <a:r>
              <a:rPr sz="1600" i="1" dirty="0">
                <a:latin typeface="Georgia"/>
                <a:cs typeface="Georgia"/>
              </a:rPr>
              <a:t>ς	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dirty="0">
                <a:latin typeface="Georgia"/>
                <a:cs typeface="Georgia"/>
              </a:rPr>
              <a:t>ι	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ά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90" dirty="0">
                <a:latin typeface="Georgia"/>
                <a:cs typeface="Georgia"/>
              </a:rPr>
              <a:t>ψ</a:t>
            </a:r>
            <a:r>
              <a:rPr sz="1600" i="1" dirty="0">
                <a:latin typeface="Georgia"/>
                <a:cs typeface="Georgia"/>
              </a:rPr>
              <a:t>ε</a:t>
            </a:r>
            <a:endParaRPr sz="1600">
              <a:latin typeface="Georgia"/>
              <a:cs typeface="Georgia"/>
            </a:endParaRPr>
          </a:p>
          <a:p>
            <a:pPr marR="5080" algn="r">
              <a:lnSpc>
                <a:spcPct val="100000"/>
              </a:lnSpc>
              <a:spcBef>
                <a:spcPts val="815"/>
              </a:spcBef>
              <a:tabLst>
                <a:tab pos="749935" algn="l"/>
                <a:tab pos="1352550" algn="l"/>
              </a:tabLst>
            </a:pPr>
            <a:r>
              <a:rPr sz="1600" spc="70" dirty="0">
                <a:latin typeface="Georgia"/>
                <a:cs typeface="Georgia"/>
              </a:rPr>
              <a:t>Αυτή	</a:t>
            </a:r>
            <a:r>
              <a:rPr sz="1600" spc="60" dirty="0">
                <a:latin typeface="Georgia"/>
                <a:cs typeface="Georgia"/>
              </a:rPr>
              <a:t>υτή	</a:t>
            </a:r>
            <a:r>
              <a:rPr sz="1600" spc="80" dirty="0">
                <a:latin typeface="Georgia"/>
                <a:cs typeface="Georgia"/>
              </a:rPr>
              <a:t>εικόνα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6674942"/>
            <a:ext cx="5284470" cy="14065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41700"/>
              </a:lnSpc>
              <a:spcBef>
                <a:spcPts val="90"/>
              </a:spcBef>
            </a:pPr>
            <a:r>
              <a:rPr sz="1600" spc="85" dirty="0">
                <a:latin typeface="Georgia"/>
                <a:cs typeface="Georgia"/>
              </a:rPr>
              <a:t>εναλλάσσεται </a:t>
            </a:r>
            <a:r>
              <a:rPr sz="1600" spc="70" dirty="0">
                <a:latin typeface="Georgia"/>
                <a:cs typeface="Georgia"/>
              </a:rPr>
              <a:t>πολύ </a:t>
            </a:r>
            <a:r>
              <a:rPr sz="1600" spc="80" dirty="0">
                <a:latin typeface="Georgia"/>
                <a:cs typeface="Georgia"/>
              </a:rPr>
              <a:t>σύντομα </a:t>
            </a:r>
            <a:r>
              <a:rPr sz="1600" spc="60" dirty="0">
                <a:latin typeface="Georgia"/>
                <a:cs typeface="Georgia"/>
              </a:rPr>
              <a:t>στα </a:t>
            </a:r>
            <a:r>
              <a:rPr sz="1600" spc="75" dirty="0">
                <a:latin typeface="Georgia"/>
                <a:cs typeface="Georgia"/>
              </a:rPr>
              <a:t>μάτια </a:t>
            </a:r>
            <a:r>
              <a:rPr sz="1600" spc="70" dirty="0">
                <a:latin typeface="Georgia"/>
                <a:cs typeface="Georgia"/>
              </a:rPr>
              <a:t>του </a:t>
            </a:r>
            <a:r>
              <a:rPr sz="1600" spc="50" dirty="0">
                <a:latin typeface="Georgia"/>
                <a:cs typeface="Georgia"/>
              </a:rPr>
              <a:t>με </a:t>
            </a:r>
            <a:r>
              <a:rPr sz="1600" spc="60" dirty="0">
                <a:latin typeface="Georgia"/>
                <a:cs typeface="Georgia"/>
              </a:rPr>
              <a:t>ένα </a:t>
            </a:r>
            <a:r>
              <a:rPr sz="1600" spc="65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σκηνικό εντελώς </a:t>
            </a:r>
            <a:r>
              <a:rPr sz="1600" spc="90" dirty="0">
                <a:latin typeface="Georgia"/>
                <a:cs typeface="Georgia"/>
              </a:rPr>
              <a:t>διαφορετικό: </a:t>
            </a:r>
            <a:r>
              <a:rPr sz="1600" spc="80" dirty="0">
                <a:latin typeface="Georgia"/>
                <a:cs typeface="Georgia"/>
              </a:rPr>
              <a:t>«</a:t>
            </a:r>
            <a:r>
              <a:rPr sz="1600" i="1" spc="80" dirty="0">
                <a:latin typeface="Georgia"/>
                <a:cs typeface="Georgia"/>
              </a:rPr>
              <a:t>Πριν περάσουν </a:t>
            </a:r>
            <a:r>
              <a:rPr sz="1600" i="1" spc="40" dirty="0">
                <a:latin typeface="Georgia"/>
                <a:cs typeface="Georgia"/>
              </a:rPr>
              <a:t>24 </a:t>
            </a:r>
            <a:r>
              <a:rPr sz="1600" i="1" spc="4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ώρες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περιδιάβαζα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στο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Ουσί  </a:t>
            </a:r>
            <a:r>
              <a:rPr sz="1600" i="1" spc="65" dirty="0">
                <a:latin typeface="Georgia"/>
                <a:cs typeface="Georgia"/>
              </a:rPr>
              <a:t>της 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Λωζάννης,  </a:t>
            </a:r>
            <a:r>
              <a:rPr sz="1600" i="1" spc="60" dirty="0">
                <a:latin typeface="Georgia"/>
                <a:cs typeface="Georgia"/>
              </a:rPr>
              <a:t>στο 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μικρό</a:t>
            </a:r>
            <a:r>
              <a:rPr sz="1600" i="1" spc="46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δάσος</a:t>
            </a:r>
            <a:r>
              <a:rPr sz="1600" i="1" spc="48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πλάι</a:t>
            </a:r>
            <a:r>
              <a:rPr sz="1600" i="1" spc="47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στη</a:t>
            </a:r>
            <a:r>
              <a:rPr sz="1600" i="1" spc="48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λίμνη.</a:t>
            </a:r>
            <a:r>
              <a:rPr sz="1600" i="1" spc="470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Και</a:t>
            </a:r>
            <a:r>
              <a:rPr sz="1600" i="1" spc="4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ξαφνικά</a:t>
            </a:r>
            <a:r>
              <a:rPr sz="1600" i="1" spc="47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άκουσα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8158353"/>
            <a:ext cx="178752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57960" algn="l"/>
              </a:tabLst>
            </a:pP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ασ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spc="90" dirty="0">
                <a:latin typeface="Georgia"/>
                <a:cs typeface="Georgia"/>
              </a:rPr>
              <a:t>ού</a:t>
            </a:r>
            <a:r>
              <a:rPr sz="1600" i="1" dirty="0">
                <a:latin typeface="Georgia"/>
                <a:cs typeface="Georgia"/>
              </a:rPr>
              <a:t>ς	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dirty="0">
                <a:latin typeface="Georgia"/>
                <a:cs typeface="Georgia"/>
              </a:rPr>
              <a:t>ι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05781" y="8055940"/>
            <a:ext cx="3303270" cy="72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904" marR="5080" indent="-243840">
              <a:lnSpc>
                <a:spcPct val="142500"/>
              </a:lnSpc>
              <a:spcBef>
                <a:spcPts val="95"/>
              </a:spcBef>
              <a:tabLst>
                <a:tab pos="1393825" algn="l"/>
                <a:tab pos="1442720" algn="l"/>
                <a:tab pos="1957705" algn="l"/>
                <a:tab pos="2303145" algn="l"/>
                <a:tab pos="3063875" algn="l"/>
              </a:tabLst>
            </a:pPr>
            <a:r>
              <a:rPr sz="1600" i="1" spc="95" dirty="0">
                <a:latin typeface="Georgia"/>
                <a:cs typeface="Georgia"/>
              </a:rPr>
              <a:t>χ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spc="90" dirty="0">
                <a:latin typeface="Georgia"/>
                <a:cs typeface="Georgia"/>
              </a:rPr>
              <a:t>ού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spc="65" dirty="0">
                <a:latin typeface="Georgia"/>
                <a:cs typeface="Georgia"/>
              </a:rPr>
              <a:t>ε</a:t>
            </a:r>
            <a:r>
              <a:rPr sz="1600" i="1" dirty="0">
                <a:latin typeface="Georgia"/>
                <a:cs typeface="Georgia"/>
              </a:rPr>
              <a:t>ς	</a:t>
            </a:r>
            <a:r>
              <a:rPr sz="1600" i="1" spc="85" dirty="0">
                <a:latin typeface="Georgia"/>
                <a:cs typeface="Georgia"/>
              </a:rPr>
              <a:t>φ</a:t>
            </a:r>
            <a:r>
              <a:rPr sz="1600" i="1" spc="100" dirty="0">
                <a:latin typeface="Georgia"/>
                <a:cs typeface="Georgia"/>
              </a:rPr>
              <a:t>ων</a:t>
            </a:r>
            <a:r>
              <a:rPr sz="1600" i="1" spc="90" dirty="0">
                <a:latin typeface="Georgia"/>
                <a:cs typeface="Georgia"/>
              </a:rPr>
              <a:t>έ</a:t>
            </a:r>
            <a:r>
              <a:rPr sz="1600" i="1" spc="100" dirty="0">
                <a:latin typeface="Georgia"/>
                <a:cs typeface="Georgia"/>
              </a:rPr>
              <a:t>ς</a:t>
            </a:r>
            <a:r>
              <a:rPr sz="1600" i="1" dirty="0">
                <a:latin typeface="Georgia"/>
                <a:cs typeface="Georgia"/>
              </a:rPr>
              <a:t>.	</a:t>
            </a:r>
            <a:r>
              <a:rPr sz="1600" i="1" spc="90" dirty="0">
                <a:latin typeface="Georgia"/>
                <a:cs typeface="Georgia"/>
              </a:rPr>
              <a:t>Ήτα</a:t>
            </a:r>
            <a:r>
              <a:rPr sz="1600" i="1" dirty="0">
                <a:latin typeface="Georgia"/>
                <a:cs typeface="Georgia"/>
              </a:rPr>
              <a:t>ν	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dirty="0">
                <a:latin typeface="Georgia"/>
                <a:cs typeface="Georgia"/>
              </a:rPr>
              <a:t>α  </a:t>
            </a:r>
            <a:r>
              <a:rPr sz="1600" i="1" spc="85" dirty="0">
                <a:latin typeface="Georgia"/>
                <a:cs typeface="Georgia"/>
              </a:rPr>
              <a:t>έβγαιναν		</a:t>
            </a:r>
            <a:r>
              <a:rPr sz="1600" i="1" spc="50" dirty="0">
                <a:latin typeface="Georgia"/>
                <a:cs typeface="Georgia"/>
              </a:rPr>
              <a:t>να	</a:t>
            </a:r>
            <a:r>
              <a:rPr sz="1600" i="1" spc="80" dirty="0">
                <a:latin typeface="Georgia"/>
                <a:cs typeface="Georgia"/>
              </a:rPr>
              <a:t>κάνουν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8406079"/>
            <a:ext cx="4556760" cy="71501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  <a:tabLst>
                <a:tab pos="1588770" algn="l"/>
              </a:tabLst>
            </a:pPr>
            <a:r>
              <a:rPr sz="1600" i="1" spc="85" dirty="0">
                <a:latin typeface="Georgia"/>
                <a:cs typeface="Georgia"/>
              </a:rPr>
              <a:t>Ελβετόπαιδα	</a:t>
            </a:r>
            <a:r>
              <a:rPr sz="1600" i="1" spc="60" dirty="0">
                <a:latin typeface="Georgia"/>
                <a:cs typeface="Georgia"/>
              </a:rPr>
              <a:t>που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1354455" algn="l"/>
                <a:tab pos="1953260" algn="l"/>
                <a:tab pos="2978785" algn="l"/>
                <a:tab pos="3636010" algn="l"/>
                <a:tab pos="4165600" algn="l"/>
              </a:tabLst>
            </a:pP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95" dirty="0">
                <a:latin typeface="Georgia"/>
                <a:cs typeface="Georgia"/>
              </a:rPr>
              <a:t>θ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spc="105" dirty="0">
                <a:latin typeface="Georgia"/>
                <a:cs typeface="Georgia"/>
              </a:rPr>
              <a:t>μ</a:t>
            </a: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75" dirty="0">
                <a:latin typeface="Georgia"/>
                <a:cs typeface="Georgia"/>
              </a:rPr>
              <a:t>ν</a:t>
            </a:r>
            <a:r>
              <a:rPr sz="1600" i="1" dirty="0">
                <a:latin typeface="Georgia"/>
                <a:cs typeface="Georgia"/>
              </a:rPr>
              <a:t>ή	</a:t>
            </a:r>
            <a:r>
              <a:rPr sz="1600" i="1" spc="90" dirty="0">
                <a:latin typeface="Georgia"/>
                <a:cs typeface="Georgia"/>
              </a:rPr>
              <a:t>του</a:t>
            </a:r>
            <a:r>
              <a:rPr sz="1600" i="1" dirty="0">
                <a:latin typeface="Georgia"/>
                <a:cs typeface="Georgia"/>
              </a:rPr>
              <a:t>ς	</a:t>
            </a:r>
            <a:r>
              <a:rPr sz="1600" i="1" spc="95" dirty="0">
                <a:latin typeface="Georgia"/>
                <a:cs typeface="Georgia"/>
              </a:rPr>
              <a:t>ι</a:t>
            </a:r>
            <a:r>
              <a:rPr sz="1600" i="1" spc="80" dirty="0">
                <a:latin typeface="Georgia"/>
                <a:cs typeface="Georgia"/>
              </a:rPr>
              <a:t>ππ</a:t>
            </a:r>
            <a:r>
              <a:rPr sz="1600" i="1" spc="90" dirty="0">
                <a:latin typeface="Georgia"/>
                <a:cs typeface="Georgia"/>
              </a:rPr>
              <a:t>ασ</a:t>
            </a:r>
            <a:r>
              <a:rPr sz="1600" i="1" spc="95" dirty="0">
                <a:latin typeface="Georgia"/>
                <a:cs typeface="Georgia"/>
              </a:rPr>
              <a:t>ί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dirty="0">
                <a:latin typeface="Georgia"/>
                <a:cs typeface="Georgia"/>
              </a:rPr>
              <a:t>.	</a:t>
            </a:r>
            <a:r>
              <a:rPr sz="1600" i="1" spc="100" dirty="0">
                <a:latin typeface="Georgia"/>
                <a:cs typeface="Georgia"/>
              </a:rPr>
              <a:t>Α</a:t>
            </a:r>
            <a:r>
              <a:rPr sz="1600" i="1" spc="90" dirty="0">
                <a:latin typeface="Georgia"/>
                <a:cs typeface="Georgia"/>
              </a:rPr>
              <a:t>υτ</a:t>
            </a:r>
            <a:r>
              <a:rPr sz="1600" i="1" dirty="0">
                <a:latin typeface="Georgia"/>
                <a:cs typeface="Georgia"/>
              </a:rPr>
              <a:t>ά	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ο</a:t>
            </a:r>
            <a:r>
              <a:rPr sz="1600" i="1" dirty="0">
                <a:latin typeface="Georgia"/>
                <a:cs typeface="Georgia"/>
              </a:rPr>
              <a:t>υ	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dirty="0">
                <a:latin typeface="Georgia"/>
                <a:cs typeface="Georgia"/>
              </a:rPr>
              <a:t>ό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25530" y="8406079"/>
            <a:ext cx="586105" cy="715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3520">
              <a:lnSpc>
                <a:spcPct val="141400"/>
              </a:lnSpc>
              <a:spcBef>
                <a:spcPts val="95"/>
              </a:spcBef>
            </a:pP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spc="100" dirty="0">
                <a:latin typeface="Georgia"/>
                <a:cs typeface="Georgia"/>
              </a:rPr>
              <a:t>η</a:t>
            </a:r>
            <a:r>
              <a:rPr sz="1600" i="1" dirty="0">
                <a:latin typeface="Georgia"/>
                <a:cs typeface="Georgia"/>
              </a:rPr>
              <a:t>ν  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έ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dirty="0">
                <a:latin typeface="Georgia"/>
                <a:cs typeface="Georgia"/>
              </a:rPr>
              <a:t>ε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9198102"/>
            <a:ext cx="52844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90575" algn="l"/>
                <a:tab pos="1243965" algn="l"/>
                <a:tab pos="2030095" algn="l"/>
                <a:tab pos="2498725" algn="l"/>
                <a:tab pos="3335654" algn="l"/>
                <a:tab pos="3633470" algn="l"/>
                <a:tab pos="4017010" algn="l"/>
                <a:tab pos="4451985" algn="l"/>
              </a:tabLst>
            </a:pPr>
            <a:r>
              <a:rPr sz="1600" i="1" spc="90" dirty="0">
                <a:latin typeface="Georgia"/>
                <a:cs typeface="Georgia"/>
              </a:rPr>
              <a:t>γε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spc="90" dirty="0">
                <a:latin typeface="Georgia"/>
                <a:cs typeface="Georgia"/>
              </a:rPr>
              <a:t>εέ</a:t>
            </a:r>
            <a:r>
              <a:rPr sz="1600" i="1" dirty="0">
                <a:latin typeface="Georgia"/>
                <a:cs typeface="Georgia"/>
              </a:rPr>
              <a:t>ς	</a:t>
            </a:r>
            <a:r>
              <a:rPr sz="1600" i="1" spc="85" dirty="0">
                <a:latin typeface="Georgia"/>
                <a:cs typeface="Georgia"/>
              </a:rPr>
              <a:t>κ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dirty="0">
                <a:latin typeface="Georgia"/>
                <a:cs typeface="Georgia"/>
              </a:rPr>
              <a:t>ι	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100" dirty="0">
                <a:latin typeface="Georgia"/>
                <a:cs typeface="Georgia"/>
              </a:rPr>
              <a:t>λ</a:t>
            </a:r>
            <a:r>
              <a:rPr sz="1600" i="1" spc="90" dirty="0">
                <a:latin typeface="Georgia"/>
                <a:cs typeface="Georgia"/>
              </a:rPr>
              <a:t>έ</a:t>
            </a:r>
            <a:r>
              <a:rPr sz="1600" i="1" spc="125" dirty="0">
                <a:latin typeface="Georgia"/>
                <a:cs typeface="Georgia"/>
              </a:rPr>
              <a:t>ο</a:t>
            </a:r>
            <a:r>
              <a:rPr sz="1600" i="1" spc="100" dirty="0">
                <a:latin typeface="Georgia"/>
                <a:cs typeface="Georgia"/>
              </a:rPr>
              <a:t>ν</a:t>
            </a:r>
            <a:r>
              <a:rPr sz="1600" i="1" dirty="0">
                <a:latin typeface="Georgia"/>
                <a:cs typeface="Georgia"/>
              </a:rPr>
              <a:t>,	</a:t>
            </a:r>
            <a:r>
              <a:rPr sz="1600" i="1" spc="90" dirty="0">
                <a:latin typeface="Georgia"/>
                <a:cs typeface="Georgia"/>
              </a:rPr>
              <a:t>δε</a:t>
            </a:r>
            <a:r>
              <a:rPr sz="1600" i="1" dirty="0">
                <a:latin typeface="Georgia"/>
                <a:cs typeface="Georgia"/>
              </a:rPr>
              <a:t>ν	</a:t>
            </a:r>
            <a:r>
              <a:rPr sz="1600" i="1" spc="100" dirty="0">
                <a:latin typeface="Georgia"/>
                <a:cs typeface="Georgia"/>
              </a:rPr>
              <a:t>ή</a:t>
            </a:r>
            <a:r>
              <a:rPr sz="1600" i="1" spc="85" dirty="0">
                <a:latin typeface="Georgia"/>
                <a:cs typeface="Georgia"/>
              </a:rPr>
              <a:t>ξ</a:t>
            </a: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spc="100" dirty="0">
                <a:latin typeface="Georgia"/>
                <a:cs typeface="Georgia"/>
              </a:rPr>
              <a:t>ρ</a:t>
            </a:r>
            <a:r>
              <a:rPr sz="1600" i="1" spc="65" dirty="0">
                <a:latin typeface="Georgia"/>
                <a:cs typeface="Georgia"/>
              </a:rPr>
              <a:t>α</a:t>
            </a:r>
            <a:r>
              <a:rPr sz="1600" i="1" dirty="0">
                <a:latin typeface="Georgia"/>
                <a:cs typeface="Georgia"/>
              </a:rPr>
              <a:t>ν	</a:t>
            </a:r>
            <a:r>
              <a:rPr sz="1600" i="1" spc="90" dirty="0">
                <a:latin typeface="Georgia"/>
                <a:cs typeface="Georgia"/>
              </a:rPr>
              <a:t>τ</a:t>
            </a:r>
            <a:r>
              <a:rPr sz="1600" i="1" dirty="0">
                <a:latin typeface="Georgia"/>
                <a:cs typeface="Georgia"/>
              </a:rPr>
              <a:t>ι	</a:t>
            </a:r>
            <a:r>
              <a:rPr sz="1600" i="1" spc="95" dirty="0">
                <a:latin typeface="Georgia"/>
                <a:cs typeface="Georgia"/>
              </a:rPr>
              <a:t>θ</a:t>
            </a:r>
            <a:r>
              <a:rPr sz="1600" i="1" dirty="0">
                <a:latin typeface="Georgia"/>
                <a:cs typeface="Georgia"/>
              </a:rPr>
              <a:t>α	</a:t>
            </a:r>
            <a:r>
              <a:rPr sz="1600" i="1" spc="80" dirty="0">
                <a:latin typeface="Georgia"/>
                <a:cs typeface="Georgia"/>
              </a:rPr>
              <a:t>π</a:t>
            </a:r>
            <a:r>
              <a:rPr sz="1600" i="1" spc="90" dirty="0">
                <a:latin typeface="Georgia"/>
                <a:cs typeface="Georgia"/>
              </a:rPr>
              <a:t>ε</a:t>
            </a:r>
            <a:r>
              <a:rPr sz="1600" i="1" dirty="0">
                <a:latin typeface="Georgia"/>
                <a:cs typeface="Georgia"/>
              </a:rPr>
              <a:t>ι	</a:t>
            </a:r>
            <a:r>
              <a:rPr sz="1600" i="1" spc="90" dirty="0">
                <a:latin typeface="Georgia"/>
                <a:cs typeface="Georgia"/>
              </a:rPr>
              <a:t>αγ</a:t>
            </a:r>
            <a:r>
              <a:rPr sz="1600" i="1" spc="100" dirty="0">
                <a:latin typeface="Georgia"/>
                <a:cs typeface="Georgia"/>
              </a:rPr>
              <a:t>ών</a:t>
            </a:r>
            <a:r>
              <a:rPr sz="1600" i="1" spc="90" dirty="0">
                <a:latin typeface="Georgia"/>
                <a:cs typeface="Georgia"/>
              </a:rPr>
              <a:t>α</a:t>
            </a:r>
            <a:r>
              <a:rPr sz="1600" i="1" spc="100" dirty="0">
                <a:latin typeface="Georgia"/>
                <a:cs typeface="Georgia"/>
              </a:rPr>
              <a:t>ς</a:t>
            </a:r>
            <a:r>
              <a:rPr sz="1600" i="1" dirty="0">
                <a:latin typeface="Georgia"/>
                <a:cs typeface="Georgia"/>
              </a:rPr>
              <a:t>,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15" name="object 15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81253"/>
            <a:ext cx="5290820" cy="8721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105"/>
              </a:spcBef>
            </a:pPr>
            <a:r>
              <a:rPr sz="1600" i="1" spc="75" dirty="0">
                <a:latin typeface="Georgia"/>
                <a:cs typeface="Georgia"/>
              </a:rPr>
              <a:t>πείνα, </a:t>
            </a:r>
            <a:r>
              <a:rPr sz="1600" i="1" spc="80" dirty="0">
                <a:latin typeface="Georgia"/>
                <a:cs typeface="Georgia"/>
              </a:rPr>
              <a:t>θυσία. </a:t>
            </a:r>
            <a:r>
              <a:rPr sz="1600" i="1" spc="85" dirty="0">
                <a:latin typeface="Georgia"/>
                <a:cs typeface="Georgia"/>
              </a:rPr>
              <a:t>Ροδοκόκκινα, γελαστά, ντυμένα </a:t>
            </a:r>
            <a:r>
              <a:rPr sz="1600" i="1" spc="60" dirty="0">
                <a:latin typeface="Georgia"/>
                <a:cs typeface="Georgia"/>
              </a:rPr>
              <a:t>σαν 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πριγκηπόπουλα, </a:t>
            </a:r>
            <a:r>
              <a:rPr sz="1600" i="1" spc="55" dirty="0">
                <a:latin typeface="Georgia"/>
                <a:cs typeface="Georgia"/>
              </a:rPr>
              <a:t>με </a:t>
            </a:r>
            <a:r>
              <a:rPr sz="1600" i="1" spc="80" dirty="0">
                <a:latin typeface="Georgia"/>
                <a:cs typeface="Georgia"/>
              </a:rPr>
              <a:t>συνοδούς </a:t>
            </a:r>
            <a:r>
              <a:rPr sz="1600" i="1" spc="60" dirty="0">
                <a:latin typeface="Georgia"/>
                <a:cs typeface="Georgia"/>
              </a:rPr>
              <a:t>που </a:t>
            </a:r>
            <a:r>
              <a:rPr sz="1600" i="1" spc="80" dirty="0">
                <a:latin typeface="Georgia"/>
                <a:cs typeface="Georgia"/>
              </a:rPr>
              <a:t>φορούσαν στολές 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με</a:t>
            </a:r>
            <a:r>
              <a:rPr sz="1600" i="1" spc="6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χρυσά </a:t>
            </a:r>
            <a:r>
              <a:rPr sz="1600" i="1" spc="80" dirty="0">
                <a:latin typeface="Georgia"/>
                <a:cs typeface="Georgia"/>
              </a:rPr>
              <a:t>κουμπιά, περάσανε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από  </a:t>
            </a:r>
            <a:r>
              <a:rPr sz="1600" i="1" spc="80" dirty="0">
                <a:latin typeface="Georgia"/>
                <a:cs typeface="Georgia"/>
              </a:rPr>
              <a:t>μπροστά </a:t>
            </a:r>
            <a:r>
              <a:rPr sz="1600" i="1" spc="65" dirty="0">
                <a:latin typeface="Georgia"/>
                <a:cs typeface="Georgia"/>
              </a:rPr>
              <a:t>μου  </a:t>
            </a:r>
            <a:r>
              <a:rPr sz="1600" i="1" spc="60" dirty="0">
                <a:latin typeface="Georgia"/>
                <a:cs typeface="Georgia"/>
              </a:rPr>
              <a:t>και </a:t>
            </a:r>
            <a:r>
              <a:rPr sz="1600" i="1" spc="-375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μ’</a:t>
            </a:r>
            <a:r>
              <a:rPr sz="1600" i="1" spc="6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άφησαν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σε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μια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κατάσταση </a:t>
            </a:r>
            <a:r>
              <a:rPr sz="1600" i="1" spc="60" dirty="0">
                <a:latin typeface="Georgia"/>
                <a:cs typeface="Georgia"/>
              </a:rPr>
              <a:t>που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ξεπερνούσε </a:t>
            </a:r>
            <a:r>
              <a:rPr sz="1600" i="1" spc="65" dirty="0">
                <a:latin typeface="Georgia"/>
                <a:cs typeface="Georgia"/>
              </a:rPr>
              <a:t>την 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αγανάκτηση....Η</a:t>
            </a:r>
            <a:r>
              <a:rPr sz="1600" i="1" spc="9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παραμονή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μου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στην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Ευρώπη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με </a:t>
            </a:r>
            <a:r>
              <a:rPr sz="1600" i="1" spc="6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έκανε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να</a:t>
            </a:r>
            <a:r>
              <a:rPr sz="1600" i="1" spc="5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βλέπω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πιο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καθαρά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το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δράμα  </a:t>
            </a:r>
            <a:r>
              <a:rPr sz="1600" i="1" spc="60" dirty="0">
                <a:latin typeface="Georgia"/>
                <a:cs typeface="Georgia"/>
              </a:rPr>
              <a:t>του  </a:t>
            </a:r>
            <a:r>
              <a:rPr sz="1600" i="1" spc="70" dirty="0">
                <a:latin typeface="Georgia"/>
                <a:cs typeface="Georgia"/>
              </a:rPr>
              <a:t>τόπου </a:t>
            </a:r>
            <a:r>
              <a:rPr sz="1600" i="1" spc="75" dirty="0">
                <a:latin typeface="Georgia"/>
                <a:cs typeface="Georgia"/>
              </a:rPr>
              <a:t> μας. </a:t>
            </a:r>
            <a:r>
              <a:rPr sz="1600" i="1" spc="70" dirty="0">
                <a:latin typeface="Georgia"/>
                <a:cs typeface="Georgia"/>
              </a:rPr>
              <a:t>Εκεί </a:t>
            </a:r>
            <a:r>
              <a:rPr sz="1600" i="1" spc="85" dirty="0">
                <a:latin typeface="Georgia"/>
                <a:cs typeface="Georgia"/>
              </a:rPr>
              <a:t>αναπηδούσε </a:t>
            </a:r>
            <a:r>
              <a:rPr sz="1600" i="1" spc="60" dirty="0">
                <a:latin typeface="Georgia"/>
                <a:cs typeface="Georgia"/>
              </a:rPr>
              <a:t>πιο </a:t>
            </a:r>
            <a:r>
              <a:rPr sz="1600" i="1" spc="80" dirty="0">
                <a:latin typeface="Georgia"/>
                <a:cs typeface="Georgia"/>
              </a:rPr>
              <a:t>ανάγλυφο </a:t>
            </a:r>
            <a:r>
              <a:rPr sz="1600" i="1" spc="45" dirty="0">
                <a:latin typeface="Georgia"/>
                <a:cs typeface="Georgia"/>
              </a:rPr>
              <a:t>το </a:t>
            </a:r>
            <a:r>
              <a:rPr sz="1600" i="1" spc="75" dirty="0">
                <a:latin typeface="Georgia"/>
                <a:cs typeface="Georgia"/>
              </a:rPr>
              <a:t>άδικο </a:t>
            </a:r>
            <a:r>
              <a:rPr sz="1600" i="1" spc="60" dirty="0">
                <a:latin typeface="Georgia"/>
                <a:cs typeface="Georgia"/>
              </a:rPr>
              <a:t>που 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κατάτρεχε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τον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ποιητή.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Σιγά-σιγά</a:t>
            </a:r>
            <a:r>
              <a:rPr sz="1600" i="1" spc="9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αυτά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τα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δύο 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ταυτίστηκαν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μέσα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μου.  </a:t>
            </a:r>
            <a:r>
              <a:rPr sz="1600" i="1" spc="40" dirty="0">
                <a:latin typeface="Georgia"/>
                <a:cs typeface="Georgia"/>
              </a:rPr>
              <a:t>Το  </a:t>
            </a:r>
            <a:r>
              <a:rPr sz="1600" i="1" spc="90" dirty="0">
                <a:latin typeface="Georgia"/>
                <a:cs typeface="Georgia"/>
              </a:rPr>
              <a:t>επαναλαμβάνω, </a:t>
            </a:r>
            <a:r>
              <a:rPr sz="1600" i="1" spc="80" dirty="0">
                <a:latin typeface="Georgia"/>
                <a:cs typeface="Georgia"/>
              </a:rPr>
              <a:t>μπορεί </a:t>
            </a:r>
            <a:r>
              <a:rPr sz="1600" i="1" spc="-375" dirty="0">
                <a:latin typeface="Georgia"/>
                <a:cs typeface="Georgia"/>
              </a:rPr>
              <a:t> </a:t>
            </a:r>
            <a:r>
              <a:rPr sz="1600" i="1" spc="50" dirty="0">
                <a:latin typeface="Georgia"/>
                <a:cs typeface="Georgia"/>
              </a:rPr>
              <a:t>να </a:t>
            </a:r>
            <a:r>
              <a:rPr sz="1600" i="1" spc="80" dirty="0">
                <a:latin typeface="Georgia"/>
                <a:cs typeface="Georgia"/>
              </a:rPr>
              <a:t>φαίνεται παράξενο, </a:t>
            </a:r>
            <a:r>
              <a:rPr sz="1600" i="1" spc="75" dirty="0">
                <a:latin typeface="Georgia"/>
                <a:cs typeface="Georgia"/>
              </a:rPr>
              <a:t>αλλά </a:t>
            </a:r>
            <a:r>
              <a:rPr sz="1600" i="1" spc="80" dirty="0">
                <a:latin typeface="Georgia"/>
                <a:cs typeface="Georgia"/>
              </a:rPr>
              <a:t>έβλεπα καθαρά </a:t>
            </a:r>
            <a:r>
              <a:rPr sz="1600" i="1" spc="60" dirty="0">
                <a:latin typeface="Georgia"/>
                <a:cs typeface="Georgia"/>
              </a:rPr>
              <a:t>ότι </a:t>
            </a:r>
            <a:r>
              <a:rPr sz="1600" i="1" dirty="0">
                <a:latin typeface="Georgia"/>
                <a:cs typeface="Georgia"/>
              </a:rPr>
              <a:t>η </a:t>
            </a:r>
            <a:r>
              <a:rPr sz="1600" i="1" spc="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μοίρα </a:t>
            </a:r>
            <a:r>
              <a:rPr sz="1600" i="1" spc="65" dirty="0">
                <a:latin typeface="Georgia"/>
                <a:cs typeface="Georgia"/>
              </a:rPr>
              <a:t>της </a:t>
            </a:r>
            <a:r>
              <a:rPr sz="1600" i="1" spc="80" dirty="0">
                <a:latin typeface="Georgia"/>
                <a:cs typeface="Georgia"/>
              </a:rPr>
              <a:t>Ελλάδας </a:t>
            </a:r>
            <a:r>
              <a:rPr sz="1600" i="1" spc="90" dirty="0">
                <a:latin typeface="Georgia"/>
                <a:cs typeface="Georgia"/>
              </a:rPr>
              <a:t>ανάμεσα </a:t>
            </a:r>
            <a:r>
              <a:rPr sz="1600" i="1" spc="55" dirty="0">
                <a:latin typeface="Georgia"/>
                <a:cs typeface="Georgia"/>
              </a:rPr>
              <a:t>στα </a:t>
            </a:r>
            <a:r>
              <a:rPr sz="1600" i="1" spc="75" dirty="0">
                <a:latin typeface="Georgia"/>
                <a:cs typeface="Georgia"/>
              </a:rPr>
              <a:t>άλλα έθνη </a:t>
            </a:r>
            <a:r>
              <a:rPr sz="1600" i="1" spc="70" dirty="0">
                <a:latin typeface="Georgia"/>
                <a:cs typeface="Georgia"/>
              </a:rPr>
              <a:t>ήταν </a:t>
            </a:r>
            <a:r>
              <a:rPr sz="1600" i="1" spc="60" dirty="0">
                <a:latin typeface="Georgia"/>
                <a:cs typeface="Georgia"/>
              </a:rPr>
              <a:t>ότι 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η</a:t>
            </a:r>
            <a:r>
              <a:rPr sz="1600" i="1" spc="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μοίρα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του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ποιητή</a:t>
            </a:r>
            <a:r>
              <a:rPr sz="1600" i="1" spc="80" dirty="0">
                <a:latin typeface="Georgia"/>
                <a:cs typeface="Georgia"/>
              </a:rPr>
              <a:t> ανάμεσα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στους</a:t>
            </a:r>
            <a:r>
              <a:rPr sz="1600" i="1" spc="80" dirty="0">
                <a:latin typeface="Georgia"/>
                <a:cs typeface="Georgia"/>
              </a:rPr>
              <a:t> άλλους </a:t>
            </a:r>
            <a:r>
              <a:rPr sz="1600" i="1" spc="85" dirty="0">
                <a:latin typeface="Georgia"/>
                <a:cs typeface="Georgia"/>
              </a:rPr>
              <a:t> ανθρώπους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5" dirty="0">
                <a:latin typeface="Georgia"/>
                <a:cs typeface="Georgia"/>
              </a:rPr>
              <a:t>–</a:t>
            </a:r>
            <a:r>
              <a:rPr sz="1600" i="1" spc="1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  </a:t>
            </a:r>
            <a:r>
              <a:rPr sz="1600" i="1" spc="80" dirty="0">
                <a:latin typeface="Georgia"/>
                <a:cs typeface="Georgia"/>
              </a:rPr>
              <a:t>βέβαια  </a:t>
            </a:r>
            <a:r>
              <a:rPr sz="1600" i="1" spc="75" dirty="0">
                <a:latin typeface="Georgia"/>
                <a:cs typeface="Georgia"/>
              </a:rPr>
              <a:t>εννοώ  </a:t>
            </a:r>
            <a:r>
              <a:rPr sz="1600" i="1" spc="70" dirty="0">
                <a:latin typeface="Georgia"/>
                <a:cs typeface="Georgia"/>
              </a:rPr>
              <a:t>τους  </a:t>
            </a:r>
            <a:r>
              <a:rPr sz="1600" i="1" spc="80" dirty="0">
                <a:latin typeface="Georgia"/>
                <a:cs typeface="Georgia"/>
              </a:rPr>
              <a:t>ανθρώπους </a:t>
            </a:r>
            <a:r>
              <a:rPr sz="1600" i="1" spc="85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του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χρήματος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60" dirty="0">
                <a:latin typeface="Georgia"/>
                <a:cs typeface="Georgia"/>
              </a:rPr>
              <a:t>και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της</a:t>
            </a:r>
            <a:r>
              <a:rPr sz="1600" i="1" spc="500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εξουσίας. </a:t>
            </a:r>
            <a:r>
              <a:rPr sz="1600" i="1" spc="9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Αυτό 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ήταν 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ο </a:t>
            </a:r>
            <a:r>
              <a:rPr sz="1600" i="1" spc="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πρώτος</a:t>
            </a:r>
            <a:r>
              <a:rPr sz="1600" i="1" spc="85" dirty="0">
                <a:latin typeface="Georgia"/>
                <a:cs typeface="Georgia"/>
              </a:rPr>
              <a:t> σπινθήρας, </a:t>
            </a:r>
            <a:r>
              <a:rPr sz="1600" i="1" spc="70" dirty="0">
                <a:latin typeface="Georgia"/>
                <a:cs typeface="Georgia"/>
              </a:rPr>
              <a:t>ήταν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το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πρώτο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εύρημα. </a:t>
            </a:r>
            <a:r>
              <a:rPr sz="1600" i="1" spc="65" dirty="0">
                <a:latin typeface="Georgia"/>
                <a:cs typeface="Georgia"/>
              </a:rPr>
              <a:t>Και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dirty="0">
                <a:latin typeface="Georgia"/>
                <a:cs typeface="Georgia"/>
              </a:rPr>
              <a:t>η </a:t>
            </a:r>
            <a:r>
              <a:rPr sz="1600" i="1" spc="5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ανάγκη </a:t>
            </a:r>
            <a:r>
              <a:rPr sz="1600" i="1" spc="60" dirty="0">
                <a:latin typeface="Georgia"/>
                <a:cs typeface="Georgia"/>
              </a:rPr>
              <a:t>που </a:t>
            </a:r>
            <a:r>
              <a:rPr sz="1600" i="1" spc="80" dirty="0">
                <a:latin typeface="Georgia"/>
                <a:cs typeface="Georgia"/>
              </a:rPr>
              <a:t>ένιωθα </a:t>
            </a:r>
            <a:r>
              <a:rPr sz="1600" i="1" spc="65" dirty="0">
                <a:latin typeface="Georgia"/>
                <a:cs typeface="Georgia"/>
              </a:rPr>
              <a:t>για </a:t>
            </a:r>
            <a:r>
              <a:rPr sz="1600" i="1" spc="70" dirty="0">
                <a:latin typeface="Georgia"/>
                <a:cs typeface="Georgia"/>
              </a:rPr>
              <a:t>μια </a:t>
            </a:r>
            <a:r>
              <a:rPr sz="1600" i="1" spc="85" dirty="0">
                <a:latin typeface="Georgia"/>
                <a:cs typeface="Georgia"/>
              </a:rPr>
              <a:t>δέηση, </a:t>
            </a:r>
            <a:r>
              <a:rPr sz="1600" i="1" spc="65" dirty="0">
                <a:latin typeface="Georgia"/>
                <a:cs typeface="Georgia"/>
              </a:rPr>
              <a:t>μου </a:t>
            </a:r>
            <a:r>
              <a:rPr sz="1600" i="1" spc="75" dirty="0">
                <a:latin typeface="Georgia"/>
                <a:cs typeface="Georgia"/>
              </a:rPr>
              <a:t>‘δωσε </a:t>
            </a:r>
            <a:r>
              <a:rPr sz="1600" i="1" spc="65" dirty="0">
                <a:latin typeface="Georgia"/>
                <a:cs typeface="Georgia"/>
              </a:rPr>
              <a:t>ένα 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δεύτερο</a:t>
            </a:r>
            <a:r>
              <a:rPr sz="1600" i="1" spc="85" dirty="0">
                <a:latin typeface="Georgia"/>
                <a:cs typeface="Georgia"/>
              </a:rPr>
              <a:t> εύρημα.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Να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80" dirty="0">
                <a:latin typeface="Georgia"/>
                <a:cs typeface="Georgia"/>
              </a:rPr>
              <a:t>δώσω,</a:t>
            </a:r>
            <a:r>
              <a:rPr sz="1600" i="1" spc="85" dirty="0">
                <a:latin typeface="Georgia"/>
                <a:cs typeface="Georgia"/>
              </a:rPr>
              <a:t> δηλαδή,</a:t>
            </a:r>
            <a:r>
              <a:rPr sz="1600" i="1" spc="9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σ’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αυτή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τη 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90" dirty="0">
                <a:latin typeface="Georgia"/>
                <a:cs typeface="Georgia"/>
              </a:rPr>
              <a:t>διαμαρτυρία</a:t>
            </a:r>
            <a:r>
              <a:rPr sz="1600" i="1" spc="95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μου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65" dirty="0">
                <a:latin typeface="Georgia"/>
                <a:cs typeface="Georgia"/>
              </a:rPr>
              <a:t>για</a:t>
            </a:r>
            <a:r>
              <a:rPr sz="1600" i="1" spc="7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το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άδικο</a:t>
            </a:r>
            <a:r>
              <a:rPr sz="1600" i="1" spc="75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τη</a:t>
            </a:r>
            <a:r>
              <a:rPr sz="1600" i="1" spc="5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μορφή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75" dirty="0">
                <a:latin typeface="Georgia"/>
                <a:cs typeface="Georgia"/>
              </a:rPr>
              <a:t>μιας </a:t>
            </a:r>
            <a:r>
              <a:rPr sz="1600" i="1" spc="8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εκκλησιαστικής</a:t>
            </a:r>
            <a:r>
              <a:rPr sz="1600" i="1" spc="505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λειτουργίας.</a:t>
            </a:r>
            <a:r>
              <a:rPr sz="1600" i="1" spc="475" dirty="0">
                <a:latin typeface="Georgia"/>
                <a:cs typeface="Georgia"/>
              </a:rPr>
              <a:t> </a:t>
            </a:r>
            <a:r>
              <a:rPr sz="1600" i="1" spc="55" dirty="0">
                <a:latin typeface="Georgia"/>
                <a:cs typeface="Georgia"/>
              </a:rPr>
              <a:t>Κι</a:t>
            </a:r>
            <a:r>
              <a:rPr sz="1600" i="1" spc="65" dirty="0">
                <a:latin typeface="Georgia"/>
                <a:cs typeface="Georgia"/>
              </a:rPr>
              <a:t> </a:t>
            </a:r>
            <a:r>
              <a:rPr sz="1600" i="1" spc="70" dirty="0">
                <a:latin typeface="Georgia"/>
                <a:cs typeface="Georgia"/>
              </a:rPr>
              <a:t>έτσι</a:t>
            </a:r>
            <a:r>
              <a:rPr sz="1600" i="1" spc="500" dirty="0">
                <a:latin typeface="Georgia"/>
                <a:cs typeface="Georgia"/>
              </a:rPr>
              <a:t> </a:t>
            </a:r>
            <a:r>
              <a:rPr sz="1600" i="1" spc="85" dirty="0">
                <a:latin typeface="Georgia"/>
                <a:cs typeface="Georgia"/>
              </a:rPr>
              <a:t>γεννήθηκε</a:t>
            </a:r>
            <a:r>
              <a:rPr sz="1600" i="1" spc="500" dirty="0">
                <a:latin typeface="Georgia"/>
                <a:cs typeface="Georgia"/>
              </a:rPr>
              <a:t> </a:t>
            </a:r>
            <a:r>
              <a:rPr sz="1600" i="1" spc="45" dirty="0">
                <a:latin typeface="Georgia"/>
                <a:cs typeface="Georgia"/>
              </a:rPr>
              <a:t>το</a:t>
            </a:r>
            <a:endParaRPr sz="16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815"/>
              </a:spcBef>
            </a:pPr>
            <a:r>
              <a:rPr sz="1600" i="1" spc="75" dirty="0">
                <a:latin typeface="Georgia"/>
                <a:cs typeface="Georgia"/>
              </a:rPr>
              <a:t>«Άξιον</a:t>
            </a:r>
            <a:r>
              <a:rPr sz="1600" i="1" spc="160" dirty="0">
                <a:latin typeface="Georgia"/>
                <a:cs typeface="Georgia"/>
              </a:rPr>
              <a:t> </a:t>
            </a:r>
            <a:r>
              <a:rPr sz="1600" i="1" spc="100" dirty="0">
                <a:latin typeface="Georgia"/>
                <a:cs typeface="Georgia"/>
              </a:rPr>
              <a:t>Εστί</a:t>
            </a:r>
            <a:r>
              <a:rPr sz="1600" spc="100" dirty="0">
                <a:latin typeface="Georgia"/>
                <a:cs typeface="Georgia"/>
              </a:rPr>
              <a:t>».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</a:pPr>
            <a:r>
              <a:rPr sz="1600" b="1" spc="5" dirty="0">
                <a:latin typeface="Verdana"/>
                <a:cs typeface="Verdana"/>
              </a:rPr>
              <a:t>Η</a:t>
            </a:r>
            <a:r>
              <a:rPr sz="1600" b="1" spc="145" dirty="0">
                <a:latin typeface="Verdana"/>
                <a:cs typeface="Verdana"/>
              </a:rPr>
              <a:t> </a:t>
            </a:r>
            <a:r>
              <a:rPr sz="1600" b="1" spc="80" dirty="0">
                <a:latin typeface="Verdana"/>
                <a:cs typeface="Verdana"/>
              </a:rPr>
              <a:t>Γένεσις</a:t>
            </a:r>
            <a:endParaRPr sz="1600">
              <a:latin typeface="Verdana"/>
              <a:cs typeface="Verdana"/>
            </a:endParaRPr>
          </a:p>
          <a:p>
            <a:pPr marL="12700" marR="16510" indent="182880" algn="just">
              <a:lnSpc>
                <a:spcPct val="141900"/>
              </a:lnSpc>
              <a:spcBef>
                <a:spcPts val="1450"/>
              </a:spcBef>
            </a:pPr>
            <a:r>
              <a:rPr sz="1600" spc="5" dirty="0">
                <a:latin typeface="Georgia"/>
                <a:cs typeface="Georgia"/>
              </a:rPr>
              <a:t>Η </a:t>
            </a:r>
            <a:r>
              <a:rPr sz="1600" b="1" u="sng" spc="8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  <a:hlinkClick r:id="rId2"/>
              </a:rPr>
              <a:t>«Γένεσις»</a:t>
            </a:r>
            <a:r>
              <a:rPr sz="1600" b="1" spc="85" dirty="0">
                <a:latin typeface="Georgia"/>
                <a:cs typeface="Georgia"/>
                <a:hlinkClick r:id="rId2"/>
              </a:rPr>
              <a:t> </a:t>
            </a:r>
            <a:r>
              <a:rPr sz="1600" spc="80" dirty="0">
                <a:latin typeface="Georgia"/>
                <a:cs typeface="Georgia"/>
              </a:rPr>
              <a:t>αποτελείται </a:t>
            </a:r>
            <a:r>
              <a:rPr sz="1600" spc="70" dirty="0">
                <a:latin typeface="Georgia"/>
                <a:cs typeface="Georgia"/>
              </a:rPr>
              <a:t>από </a:t>
            </a:r>
            <a:r>
              <a:rPr sz="1600" spc="65" dirty="0">
                <a:latin typeface="Georgia"/>
                <a:cs typeface="Georgia"/>
              </a:rPr>
              <a:t>επτά </a:t>
            </a:r>
            <a:r>
              <a:rPr sz="1600" spc="80" dirty="0">
                <a:latin typeface="Georgia"/>
                <a:cs typeface="Georgia"/>
              </a:rPr>
              <a:t>ύμνους, </a:t>
            </a:r>
            <a:r>
              <a:rPr sz="1600" spc="70" dirty="0">
                <a:latin typeface="Georgia"/>
                <a:cs typeface="Georgia"/>
              </a:rPr>
              <a:t>έναν </a:t>
            </a:r>
            <a:r>
              <a:rPr sz="1600" spc="7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από</a:t>
            </a:r>
            <a:r>
              <a:rPr sz="1600" spc="65" dirty="0">
                <a:latin typeface="Georgia"/>
                <a:cs typeface="Georgia"/>
              </a:rPr>
              <a:t> τους</a:t>
            </a:r>
            <a:r>
              <a:rPr sz="1600" spc="7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οποίους</a:t>
            </a:r>
            <a:r>
              <a:rPr sz="1600" spc="85" dirty="0">
                <a:latin typeface="Georgia"/>
                <a:cs typeface="Georgia"/>
              </a:rPr>
              <a:t> μελοποιεί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ο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Θεοδωράκης. </a:t>
            </a:r>
            <a:r>
              <a:rPr sz="1600" spc="90" dirty="0">
                <a:latin typeface="Georgia"/>
                <a:cs typeface="Georgia"/>
              </a:rPr>
              <a:t> </a:t>
            </a:r>
            <a:r>
              <a:rPr sz="1600" spc="80" dirty="0">
                <a:latin typeface="Georgia"/>
                <a:cs typeface="Georgia"/>
              </a:rPr>
              <a:t>Αφηγείται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45" dirty="0">
                <a:latin typeface="Georgia"/>
                <a:cs typeface="Georgia"/>
              </a:rPr>
              <a:t>τη</a:t>
            </a:r>
            <a:r>
              <a:rPr sz="1600" spc="350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γέννηση</a:t>
            </a:r>
            <a:r>
              <a:rPr sz="1600" spc="345" dirty="0">
                <a:latin typeface="Georgia"/>
                <a:cs typeface="Georgia"/>
              </a:rPr>
              <a:t> </a:t>
            </a:r>
            <a:r>
              <a:rPr sz="1600" spc="60" dirty="0">
                <a:latin typeface="Georgia"/>
                <a:cs typeface="Georgia"/>
              </a:rPr>
              <a:t>του</a:t>
            </a:r>
            <a:r>
              <a:rPr sz="1600" spc="325" dirty="0">
                <a:latin typeface="Georgia"/>
                <a:cs typeface="Georgia"/>
              </a:rPr>
              <a:t> </a:t>
            </a:r>
            <a:r>
              <a:rPr sz="1600" spc="75" dirty="0">
                <a:latin typeface="Georgia"/>
                <a:cs typeface="Georgia"/>
              </a:rPr>
              <a:t>Ενός</a:t>
            </a:r>
            <a:r>
              <a:rPr sz="1600" spc="335" dirty="0">
                <a:latin typeface="Georgia"/>
                <a:cs typeface="Georgia"/>
              </a:rPr>
              <a:t> </a:t>
            </a:r>
            <a:r>
              <a:rPr sz="1600" spc="65" dirty="0">
                <a:latin typeface="Georgia"/>
                <a:cs typeface="Georgia"/>
              </a:rPr>
              <a:t>και</a:t>
            </a:r>
            <a:r>
              <a:rPr sz="1600" spc="330" dirty="0">
                <a:latin typeface="Georgia"/>
                <a:cs typeface="Georgia"/>
              </a:rPr>
              <a:t> </a:t>
            </a:r>
            <a:r>
              <a:rPr sz="1600" spc="85" dirty="0">
                <a:latin typeface="Georgia"/>
                <a:cs typeface="Georgia"/>
              </a:rPr>
              <a:t>συγκεκριμένου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800" y="304799"/>
            <a:ext cx="6952615" cy="10086340"/>
            <a:chOff x="304800" y="304799"/>
            <a:chExt cx="6952615" cy="10086340"/>
          </a:xfrm>
        </p:grpSpPr>
        <p:sp>
          <p:nvSpPr>
            <p:cNvPr id="4" name="object 4"/>
            <p:cNvSpPr/>
            <p:nvPr/>
          </p:nvSpPr>
          <p:spPr>
            <a:xfrm>
              <a:off x="304800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5" y="0"/>
                  </a:lnTo>
                </a:path>
                <a:path w="6350">
                  <a:moveTo>
                    <a:pt x="0" y="0"/>
                  </a:moveTo>
                  <a:lnTo>
                    <a:pt x="6095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895" y="307847"/>
              <a:ext cx="6940550" cy="0"/>
            </a:xfrm>
            <a:custGeom>
              <a:avLst/>
              <a:gdLst/>
              <a:ahLst/>
              <a:cxnLst/>
              <a:rect l="l" t="t" r="r" b="b"/>
              <a:pathLst>
                <a:path w="6940550">
                  <a:moveTo>
                    <a:pt x="0" y="0"/>
                  </a:moveTo>
                  <a:lnTo>
                    <a:pt x="6940042" y="0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0938" y="307847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096" y="0"/>
                  </a:lnTo>
                </a:path>
                <a:path w="6350">
                  <a:moveTo>
                    <a:pt x="0" y="0"/>
                  </a:moveTo>
                  <a:lnTo>
                    <a:pt x="6096" y="0"/>
                  </a:lnTo>
                </a:path>
              </a:pathLst>
            </a:custGeom>
            <a:ln w="6095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800" y="310895"/>
              <a:ext cx="6952615" cy="10076815"/>
            </a:xfrm>
            <a:custGeom>
              <a:avLst/>
              <a:gdLst/>
              <a:ahLst/>
              <a:cxnLst/>
              <a:rect l="l" t="t" r="r" b="b"/>
              <a:pathLst>
                <a:path w="6952615" h="10076815">
                  <a:moveTo>
                    <a:pt x="3047" y="0"/>
                  </a:moveTo>
                  <a:lnTo>
                    <a:pt x="3047" y="10073640"/>
                  </a:lnTo>
                </a:path>
                <a:path w="6952615" h="10076815">
                  <a:moveTo>
                    <a:pt x="6949185" y="0"/>
                  </a:moveTo>
                  <a:lnTo>
                    <a:pt x="6949185" y="10073640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0" y="10076688"/>
                  </a:moveTo>
                  <a:lnTo>
                    <a:pt x="6096" y="10076688"/>
                  </a:lnTo>
                </a:path>
                <a:path w="6952615" h="10076815">
                  <a:moveTo>
                    <a:pt x="6096" y="10076688"/>
                  </a:moveTo>
                  <a:lnTo>
                    <a:pt x="6946138" y="10076688"/>
                  </a:lnTo>
                </a:path>
                <a:path w="6952615" h="10076815">
                  <a:moveTo>
                    <a:pt x="6946138" y="10076688"/>
                  </a:moveTo>
                  <a:lnTo>
                    <a:pt x="6952233" y="10076688"/>
                  </a:lnTo>
                </a:path>
                <a:path w="6952615" h="10076815">
                  <a:moveTo>
                    <a:pt x="420014" y="727583"/>
                  </a:moveTo>
                  <a:lnTo>
                    <a:pt x="420623" y="727583"/>
                  </a:lnTo>
                </a:path>
              </a:pathLst>
            </a:custGeom>
            <a:ln w="6096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pPr marL="38100">
                <a:lnSpc>
                  <a:spcPts val="1150"/>
                </a:lnSpc>
              </a:pPr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2939</Words>
  <Application>Microsoft Office PowerPoint</Application>
  <PresentationFormat>Προσαρμογή</PresentationFormat>
  <Paragraphs>245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Οδυσσέας Ελύτης     «Άξιον Εστί»                Νεοελληνική Λογοτεχνία</dc:title>
  <dc:subject>Γ’ Γυμνασίου</dc:subject>
  <dc:creator>Μπεκρής Δημήτριος</dc:creator>
  <cp:lastModifiedBy>SYNOLO SYNOLO</cp:lastModifiedBy>
  <cp:revision>1</cp:revision>
  <dcterms:created xsi:type="dcterms:W3CDTF">2023-03-09T07:28:44Z</dcterms:created>
  <dcterms:modified xsi:type="dcterms:W3CDTF">2023-03-09T13:56:48Z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2023-03-09T00:00:00Z</vt:filetime>
  </property>
</Properties>
</file>