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4040899de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4040899de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4040899d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4040899d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4040899de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4040899de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4040899de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4040899de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0" y="531225"/>
            <a:ext cx="8520600" cy="1233300"/>
          </a:xfrm>
          <a:prstGeom prst="rect">
            <a:avLst/>
          </a:prstGeom>
        </p:spPr>
        <p:txBody>
          <a:bodyPr anchorCtr="0" anchor="b" bIns="91425" lIns="91425" spcFirstLastPara="1" rIns="91425" wrap="square" tIns="91425">
            <a:norm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531225"/>
            <a:ext cx="8520600" cy="1233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l"/>
              <a:t>                  </a:t>
            </a:r>
            <a:r>
              <a:rPr b="1" i="1" lang="el" sz="7677">
                <a:solidFill>
                  <a:srgbClr val="5B0F00"/>
                </a:solidFill>
              </a:rPr>
              <a:t>Cans</a:t>
            </a:r>
            <a:endParaRPr b="1" i="1" sz="7677">
              <a:solidFill>
                <a:srgbClr val="5B0F00"/>
              </a:solidFill>
            </a:endParaRPr>
          </a:p>
        </p:txBody>
      </p:sp>
      <p:sp>
        <p:nvSpPr>
          <p:cNvPr id="55" name="Google Shape;55;p13"/>
          <p:cNvSpPr txBox="1"/>
          <p:nvPr>
            <p:ph idx="1" type="subTitle"/>
          </p:nvPr>
        </p:nvSpPr>
        <p:spPr>
          <a:xfrm>
            <a:off x="942150" y="1815100"/>
            <a:ext cx="7259700" cy="1290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l" sz="4200">
                <a:solidFill>
                  <a:srgbClr val="00FF00"/>
                </a:solidFill>
              </a:rPr>
              <a:t>A green planet</a:t>
            </a:r>
            <a:endParaRPr b="1" sz="5200">
              <a:solidFill>
                <a:srgbClr val="00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00"/>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1574950" y="297475"/>
            <a:ext cx="1324200" cy="21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1" name="Google Shape;61;p14"/>
          <p:cNvSpPr txBox="1"/>
          <p:nvPr>
            <p:ph idx="1" type="body"/>
          </p:nvPr>
        </p:nvSpPr>
        <p:spPr>
          <a:xfrm>
            <a:off x="259000" y="203875"/>
            <a:ext cx="8520600" cy="2045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l" sz="1500">
                <a:solidFill>
                  <a:schemeClr val="dk1"/>
                </a:solidFill>
              </a:rPr>
              <a:t>Aluminum recycling has significant benefits for the environment, society, country and consumers. Aluminum is an ideal material for recycling because it is easily separated from other materials and thus its sorting does not require high costs, while its recycling is a process that can be repeated without degrading its properties.</a:t>
            </a:r>
            <a:endParaRPr b="1" sz="1500">
              <a:solidFill>
                <a:schemeClr val="dk1"/>
              </a:solidFill>
            </a:endParaRPr>
          </a:p>
        </p:txBody>
      </p:sp>
      <p:pic>
        <p:nvPicPr>
          <p:cNvPr id="62" name="Google Shape;62;p14"/>
          <p:cNvPicPr preferRelativeResize="0"/>
          <p:nvPr/>
        </p:nvPicPr>
        <p:blipFill>
          <a:blip r:embed="rId3">
            <a:alphaModFix/>
          </a:blip>
          <a:stretch>
            <a:fillRect/>
          </a:stretch>
        </p:blipFill>
        <p:spPr>
          <a:xfrm>
            <a:off x="2313075" y="1569600"/>
            <a:ext cx="4643275" cy="3094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00"/>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Can recycling </a:t>
            </a:r>
            <a:endParaRPr/>
          </a:p>
        </p:txBody>
      </p:sp>
      <p:sp>
        <p:nvSpPr>
          <p:cNvPr id="68" name="Google Shape;68;p15"/>
          <p:cNvSpPr txBox="1"/>
          <p:nvPr>
            <p:ph idx="1" type="body"/>
          </p:nvPr>
        </p:nvSpPr>
        <p:spPr>
          <a:xfrm>
            <a:off x="105775" y="1110410"/>
            <a:ext cx="8456100" cy="2274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1500">
                <a:solidFill>
                  <a:schemeClr val="dk1"/>
                </a:solidFill>
              </a:rPr>
              <a:t>Can recycling is the process by which aluminum scrap can be reused in products, after its initial production. The process</a:t>
            </a:r>
            <a:r>
              <a:rPr b="1" lang="el" sz="1500">
                <a:solidFill>
                  <a:schemeClr val="dk1"/>
                </a:solidFill>
              </a:rPr>
              <a:t>it simply</a:t>
            </a:r>
            <a:endParaRPr b="1" sz="2200">
              <a:solidFill>
                <a:schemeClr val="dk1"/>
              </a:solidFill>
            </a:endParaRPr>
          </a:p>
        </p:txBody>
      </p:sp>
      <p:sp>
        <p:nvSpPr>
          <p:cNvPr id="69" name="Google Shape;69;p15"/>
          <p:cNvSpPr txBox="1"/>
          <p:nvPr/>
        </p:nvSpPr>
        <p:spPr>
          <a:xfrm>
            <a:off x="105775" y="1537175"/>
            <a:ext cx="4744800" cy="227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l" sz="1500">
                <a:solidFill>
                  <a:schemeClr val="dk1"/>
                </a:solidFill>
              </a:rPr>
              <a:t>involves re-smelting the metal, which is much less expensive and energy-intensive than creating new aluminum, through the electrolysis of aluminum oxide (Al2O3), which must first be mined from bauxite ore and then refined into oxide of aluminum, using the Bayer process, and then refined back into aluminum metal, using the Hall–Héroult process.</a:t>
            </a:r>
            <a:endParaRPr b="1" sz="2200">
              <a:solidFill>
                <a:schemeClr val="dk2"/>
              </a:solidFill>
            </a:endParaRPr>
          </a:p>
        </p:txBody>
      </p:sp>
      <p:pic>
        <p:nvPicPr>
          <p:cNvPr id="70" name="Google Shape;70;p15"/>
          <p:cNvPicPr preferRelativeResize="0"/>
          <p:nvPr/>
        </p:nvPicPr>
        <p:blipFill>
          <a:blip r:embed="rId3">
            <a:alphaModFix/>
          </a:blip>
          <a:stretch>
            <a:fillRect/>
          </a:stretch>
        </p:blipFill>
        <p:spPr>
          <a:xfrm>
            <a:off x="5797575" y="1537175"/>
            <a:ext cx="1737276" cy="2862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1B47"/>
        </a:solidFill>
      </p:bgPr>
    </p:bg>
    <p:spTree>
      <p:nvGrpSpPr>
        <p:cNvPr id="74" name="Shape 74"/>
        <p:cNvGrpSpPr/>
        <p:nvPr/>
      </p:nvGrpSpPr>
      <p:grpSpPr>
        <a:xfrm>
          <a:off x="0" y="0"/>
          <a:ext cx="0" cy="0"/>
          <a:chOff x="0" y="0"/>
          <a:chExt cx="0" cy="0"/>
        </a:xfrm>
      </p:grpSpPr>
      <p:sp>
        <p:nvSpPr>
          <p:cNvPr id="75" name="Google Shape;75;p16"/>
          <p:cNvSpPr txBox="1"/>
          <p:nvPr>
            <p:ph idx="1" type="body"/>
          </p:nvPr>
        </p:nvSpPr>
        <p:spPr>
          <a:xfrm>
            <a:off x="421550" y="410325"/>
            <a:ext cx="6172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l" sz="1500">
                <a:solidFill>
                  <a:schemeClr val="dk1"/>
                </a:solidFill>
              </a:rPr>
              <a:t>We can use the jars as a kind of pot to plant or even to water the plants as a watering can. We can use them as pencil holders if we decorate them with paper or even a candle holder by decorating it and putting a candle.</a:t>
            </a:r>
            <a:endParaRPr b="1" sz="1500">
              <a:solidFill>
                <a:schemeClr val="dk1"/>
              </a:solidFill>
            </a:endParaRPr>
          </a:p>
        </p:txBody>
      </p:sp>
      <p:pic>
        <p:nvPicPr>
          <p:cNvPr id="76" name="Google Shape;76;p16"/>
          <p:cNvPicPr preferRelativeResize="0"/>
          <p:nvPr/>
        </p:nvPicPr>
        <p:blipFill>
          <a:blip r:embed="rId3">
            <a:alphaModFix/>
          </a:blip>
          <a:stretch>
            <a:fillRect/>
          </a:stretch>
        </p:blipFill>
        <p:spPr>
          <a:xfrm>
            <a:off x="2640625" y="1453397"/>
            <a:ext cx="4718400" cy="314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8773750" y="350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2" name="Google Shape;82;p17"/>
          <p:cNvSpPr txBox="1"/>
          <p:nvPr>
            <p:ph idx="1" type="body"/>
          </p:nvPr>
        </p:nvSpPr>
        <p:spPr>
          <a:xfrm>
            <a:off x="2009083" y="922904"/>
            <a:ext cx="5354400" cy="2005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l">
                <a:solidFill>
                  <a:schemeClr val="dk1"/>
                </a:solidFill>
              </a:rPr>
              <a:t>participated: Lambros Psarogiannis, Vasilis FL udas and Mitsos Zervas</a:t>
            </a:r>
            <a:endParaRPr b="1">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