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76B0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426" autoAdjust="0"/>
    <p:restoredTop sz="97133" autoAdjust="0"/>
  </p:normalViewPr>
  <p:slideViewPr>
    <p:cSldViewPr>
      <p:cViewPr>
        <p:scale>
          <a:sx n="75" d="100"/>
          <a:sy n="75" d="100"/>
        </p:scale>
        <p:origin x="-80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9607-936C-4317-9036-181E8D3A8A12}" type="datetimeFigureOut">
              <a:rPr lang="el-GR" smtClean="0"/>
              <a:pPr/>
              <a:t>23/1/2024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B56DCD8-EEF8-43B2-AE7F-6C243D4440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9607-936C-4317-9036-181E8D3A8A12}" type="datetimeFigureOut">
              <a:rPr lang="el-GR" smtClean="0"/>
              <a:pPr/>
              <a:t>23/1/2024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DCD8-EEF8-43B2-AE7F-6C243D4440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9607-936C-4317-9036-181E8D3A8A12}" type="datetimeFigureOut">
              <a:rPr lang="el-GR" smtClean="0"/>
              <a:pPr/>
              <a:t>23/1/2024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DCD8-EEF8-43B2-AE7F-6C243D4440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9607-936C-4317-9036-181E8D3A8A12}" type="datetimeFigureOut">
              <a:rPr lang="el-GR" smtClean="0"/>
              <a:pPr/>
              <a:t>23/1/2024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B56DCD8-EEF8-43B2-AE7F-6C243D4440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9607-936C-4317-9036-181E8D3A8A12}" type="datetimeFigureOut">
              <a:rPr lang="el-GR" smtClean="0"/>
              <a:pPr/>
              <a:t>23/1/2024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DCD8-EEF8-43B2-AE7F-6C243D44409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9607-936C-4317-9036-181E8D3A8A12}" type="datetimeFigureOut">
              <a:rPr lang="el-GR" smtClean="0"/>
              <a:pPr/>
              <a:t>23/1/2024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DCD8-EEF8-43B2-AE7F-6C243D4440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9607-936C-4317-9036-181E8D3A8A12}" type="datetimeFigureOut">
              <a:rPr lang="el-GR" smtClean="0"/>
              <a:pPr/>
              <a:t>23/1/2024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B56DCD8-EEF8-43B2-AE7F-6C243D44409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9607-936C-4317-9036-181E8D3A8A12}" type="datetimeFigureOut">
              <a:rPr lang="el-GR" smtClean="0"/>
              <a:pPr/>
              <a:t>23/1/2024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DCD8-EEF8-43B2-AE7F-6C243D4440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9607-936C-4317-9036-181E8D3A8A12}" type="datetimeFigureOut">
              <a:rPr lang="el-GR" smtClean="0"/>
              <a:pPr/>
              <a:t>23/1/2024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DCD8-EEF8-43B2-AE7F-6C243D4440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9607-936C-4317-9036-181E8D3A8A12}" type="datetimeFigureOut">
              <a:rPr lang="el-GR" smtClean="0"/>
              <a:pPr/>
              <a:t>23/1/2024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DCD8-EEF8-43B2-AE7F-6C243D4440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9607-936C-4317-9036-181E8D3A8A12}" type="datetimeFigureOut">
              <a:rPr lang="el-GR" smtClean="0"/>
              <a:pPr/>
              <a:t>23/1/2024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DCD8-EEF8-43B2-AE7F-6C243D44409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0A9607-936C-4317-9036-181E8D3A8A12}" type="datetimeFigureOut">
              <a:rPr lang="el-GR" smtClean="0"/>
              <a:pPr/>
              <a:t>23/1/2024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56DCD8-EEF8-43B2-AE7F-6C243D44409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foundation.parliament.gr/central.aspx?sId=111I455I1187I646I45819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s://el.wikipedia.org/wiki/%CE%92'_%CE%95%CE%B8%CE%BD%CE%BF%CF%83%CF%85%CE%BD%CE%AD%CE%BB%CE%B5%CF%85%CF%83%CE%B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8%CE%B5%CF%8C%CE%B4%CF%89%CF%81%CE%BF%CF%82_%CE%9A%CE%BF%CE%BB%CE%BF%CE%BA%CE%BF%CF%84%CF%81%CF%8E%CE%BD%CE%B7%CF%82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l.wikipedia.org/wiki/%CE%9F%CE%B4%CF%85%CF%83%CF%83%CE%AD%CE%B1%CF%82_%CE%91%CE%BD%CE%B4%CF%81%CE%BF%CF%8D%CF%84%CF%83%CE%BF%CF%82" TargetMode="External"/><Relationship Id="rId5" Type="http://schemas.openxmlformats.org/officeDocument/2006/relationships/hyperlink" Target="https://el.wikipedia.org/wiki/%CE%99%CF%89%CE%AC%CE%BD%CE%BD%CE%B7%CF%82_%CE%9A%CF%89%CE%BB%CE%AD%CF%84%CF%84%CE%B7%CF%82" TargetMode="External"/><Relationship Id="rId4" Type="http://schemas.openxmlformats.org/officeDocument/2006/relationships/hyperlink" Target="https://el.wikipedia.org/wiki/%CE%91%CE%BB%CE%AD%CE%BE%CE%B1%CE%BD%CE%B4%CF%81%CE%BF%CF%82_%CE%9C%CE%B1%CF%85%CF%81%CE%BF%CE%BA%CE%BF%CF%81%CE%B4%CE%AC%CF%84%CE%BF%CF%8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l.wikipedia.org/wiki/%CE%93%CE%84_%CE%95%CE%B8%CE%BD%CE%BF%CF%83%CF%85%CE%BD%CE%AD%CE%BB%CE%B5%CF%85%CF%83%CE%B7_%CE%95%CF%80%CE%B9%CE%B4%CE%B1%CF%8D%CF%81%CE%BF%CF%85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/>
          <a:lstStyle/>
          <a:p>
            <a:r>
              <a:rPr lang="el-GR" dirty="0" smtClean="0"/>
              <a:t>ΕΝΟΤΗΤΑ</a:t>
            </a:r>
            <a:r>
              <a:rPr lang="el-GR" baseline="0" dirty="0" smtClean="0"/>
              <a:t> 9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285852" y="1000108"/>
            <a:ext cx="6400800" cy="1752600"/>
          </a:xfrm>
        </p:spPr>
        <p:txBody>
          <a:bodyPr/>
          <a:lstStyle/>
          <a:p>
            <a:r>
              <a:rPr lang="el-GR" dirty="0" smtClean="0"/>
              <a:t>ΠΡΩΤΕΣ</a:t>
            </a:r>
            <a:r>
              <a:rPr lang="el-GR" baseline="0" dirty="0" smtClean="0"/>
              <a:t> ΠΡΟΣΠΑΘΕΙΕΣ ΤΩΝ ΕΠΑΝΑΣΤΑΤΗΜΕΝΩΝ ΕΛΛΗΝΩΝ ΓΙΑ ΣΥΓΚΡΟΤΗΣΗ ΚΡΑΤΟΥΣ </a:t>
            </a:r>
          </a:p>
        </p:txBody>
      </p:sp>
      <p:pic>
        <p:nvPicPr>
          <p:cNvPr id="4" name="3 - Εικόνα" descr="elliniki_epanastasi_1821.jpg"/>
          <p:cNvPicPr>
            <a:picLocks noChangeAspect="1"/>
          </p:cNvPicPr>
          <p:nvPr/>
        </p:nvPicPr>
        <p:blipFill>
          <a:blip r:embed="rId2">
            <a:lum bright="5000" contrast="-1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3143240" y="214290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ΕΝΟΤΗΤΑ 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l-G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57158" y="4857760"/>
            <a:ext cx="52149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ΠΡΩΤΕΣ ΠΡΟΣΠΑΘΕΙΕΣ ΤΩΝ ΕΠΑΝΑΣΤΑΤΗΜΕΝΩΝ ΕΛΛΗΝΩΝ ΓΙΑ ΣΥΓΚΡΟΤΗΣΗ ΚΡΑΤΟΥΣ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76B0C2"/>
                </a:solidFill>
              </a:rPr>
              <a:t>ΜΟΡΦΕΣ ΠΟΛΙΤΙΚΗΣ ΟΡΓΑΝΩΣΗΣ ΜΕ ΤΟΠΙΚΟ ΧΑΡΑΚΤΗΡΑ</a:t>
            </a:r>
            <a:endParaRPr lang="el-GR" dirty="0">
              <a:solidFill>
                <a:srgbClr val="76B0C2"/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500034" y="1357298"/>
            <a:ext cx="5043494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Ανάγκες της επανάστασης:</a:t>
            </a:r>
          </a:p>
          <a:p>
            <a:pPr>
              <a:buNone/>
            </a:pPr>
            <a:endParaRPr lang="el-GR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2000" dirty="0"/>
              <a:t> </a:t>
            </a:r>
            <a:r>
              <a:rPr lang="el-GR" sz="2000" dirty="0" smtClean="0"/>
              <a:t>Πολεμική προσπάθεια 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000" dirty="0"/>
              <a:t> Α</a:t>
            </a:r>
            <a:r>
              <a:rPr lang="el-GR" sz="2000" dirty="0" smtClean="0"/>
              <a:t>νεφοδιασμός των ελληνικών στρατευμάτων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000" dirty="0"/>
              <a:t> </a:t>
            </a:r>
            <a:r>
              <a:rPr lang="el-GR" sz="2000" dirty="0" smtClean="0"/>
              <a:t>Πολιτική οργάνωση των περιοχών που απελευθερώνονταν </a:t>
            </a:r>
          </a:p>
          <a:p>
            <a:pPr>
              <a:buNone/>
            </a:pPr>
            <a:endParaRPr lang="el-GR" sz="2000" dirty="0" smtClean="0"/>
          </a:p>
        </p:txBody>
      </p:sp>
      <p:pic>
        <p:nvPicPr>
          <p:cNvPr id="7" name="6 - Εικόνα" descr="pinakes-epanastasis-1821-14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857628"/>
            <a:ext cx="4143372" cy="3000372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214282" y="3934123"/>
            <a:ext cx="4572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Τις ανάγκες αυτές κάλυψαν </a:t>
            </a:r>
            <a:r>
              <a:rPr lang="el-GR" sz="2000" b="1" dirty="0" smtClean="0"/>
              <a:t>Τοπικοί Οργανισμοί που ελέγχονταν:</a:t>
            </a:r>
          </a:p>
          <a:p>
            <a:r>
              <a:rPr lang="el-GR" b="1" dirty="0" smtClean="0"/>
              <a:t> </a:t>
            </a:r>
          </a:p>
          <a:p>
            <a:r>
              <a:rPr lang="el-GR" dirty="0" smtClean="0"/>
              <a:t>α) προεστούς</a:t>
            </a:r>
            <a:br>
              <a:rPr lang="el-GR" dirty="0" smtClean="0"/>
            </a:br>
            <a:r>
              <a:rPr lang="el-GR" dirty="0" smtClean="0"/>
              <a:t>β) </a:t>
            </a:r>
            <a:r>
              <a:rPr lang="el-GR" dirty="0" err="1" smtClean="0"/>
              <a:t>φαναριώτες</a:t>
            </a:r>
            <a:endParaRPr lang="el-GR" dirty="0" smtClean="0"/>
          </a:p>
          <a:p>
            <a:r>
              <a:rPr lang="el-GR" dirty="0" smtClean="0"/>
              <a:t> γ) ιεράρχες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/>
              <a:t>Και σπάνια οι κατώτερες τάξεις εκπροσωπούνταν. </a:t>
            </a:r>
            <a:endParaRPr lang="el-GR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dc50cce4-db9a-425e-8281-0e6030492b6d.jpg"/>
          <p:cNvPicPr>
            <a:picLocks noChangeAspect="1"/>
          </p:cNvPicPr>
          <p:nvPr/>
        </p:nvPicPr>
        <p:blipFill>
          <a:blip r:embed="rId2">
            <a:lum bright="5000" contrast="-2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142844" y="285728"/>
            <a:ext cx="59293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Σημαντικότεροι Τοπικοί Οργανισμοί: </a:t>
            </a:r>
          </a:p>
          <a:p>
            <a:endParaRPr lang="el-GR" sz="32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l-GR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l-GR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l-GR" sz="2400" dirty="0" smtClean="0">
                <a:solidFill>
                  <a:schemeClr val="bg1">
                    <a:lumMod val="95000"/>
                  </a:schemeClr>
                </a:solidFill>
              </a:rPr>
              <a:t>Πρωτοβουλία </a:t>
            </a:r>
            <a:r>
              <a:rPr lang="el-GR" sz="2400" dirty="0" err="1" smtClean="0">
                <a:solidFill>
                  <a:schemeClr val="bg1">
                    <a:lumMod val="95000"/>
                  </a:schemeClr>
                </a:solidFill>
              </a:rPr>
              <a:t>πελοποννήσιων</a:t>
            </a:r>
            <a:r>
              <a:rPr lang="el-GR" sz="2400" dirty="0" smtClean="0">
                <a:solidFill>
                  <a:schemeClr val="bg1">
                    <a:lumMod val="95000"/>
                  </a:schemeClr>
                </a:solidFill>
              </a:rPr>
              <a:t> προεστών  </a:t>
            </a:r>
          </a:p>
          <a:p>
            <a:r>
              <a:rPr lang="el-GR" sz="2400" b="1" dirty="0" smtClean="0">
                <a:solidFill>
                  <a:schemeClr val="bg1">
                    <a:lumMod val="95000"/>
                  </a:schemeClr>
                </a:solidFill>
              </a:rPr>
              <a:t>Πελοποννησιακή Γερουσία</a:t>
            </a:r>
            <a:r>
              <a:rPr lang="el-GR" sz="20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l-GR" sz="2000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el-GR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l-GR" sz="2000" b="1" dirty="0" smtClean="0">
                <a:solidFill>
                  <a:schemeClr val="bg1">
                    <a:lumMod val="95000"/>
                  </a:schemeClr>
                </a:solidFill>
              </a:rPr>
              <a:t>Γερουσία της Δυτικής Χέρσου Ελλάδας </a:t>
            </a:r>
            <a:r>
              <a:rPr lang="el-GR" sz="2000" dirty="0" smtClean="0">
                <a:solidFill>
                  <a:schemeClr val="bg1">
                    <a:lumMod val="95000"/>
                  </a:schemeClr>
                </a:solidFill>
              </a:rPr>
              <a:t>(επικεφαλής </a:t>
            </a:r>
            <a:r>
              <a:rPr lang="el-GR" sz="2000" dirty="0" err="1" smtClean="0">
                <a:solidFill>
                  <a:schemeClr val="bg1">
                    <a:lumMod val="95000"/>
                  </a:schemeClr>
                </a:solidFill>
              </a:rPr>
              <a:t>φαναριώτης</a:t>
            </a:r>
            <a:r>
              <a:rPr lang="el-GR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r>
              <a:rPr lang="el-GR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l-GR" sz="2000" dirty="0" err="1" smtClean="0">
                <a:solidFill>
                  <a:schemeClr val="bg1">
                    <a:lumMod val="95000"/>
                  </a:schemeClr>
                </a:solidFill>
              </a:rPr>
              <a:t>Αλεξ</a:t>
            </a:r>
            <a:r>
              <a:rPr lang="el-GR" sz="2000" dirty="0" smtClean="0">
                <a:solidFill>
                  <a:schemeClr val="bg1">
                    <a:lumMod val="95000"/>
                  </a:schemeClr>
                </a:solidFill>
              </a:rPr>
              <a:t>. Μαυροκορδάτος)</a:t>
            </a:r>
          </a:p>
          <a:p>
            <a:r>
              <a:rPr lang="el-GR" sz="2000" b="1" dirty="0" smtClean="0">
                <a:solidFill>
                  <a:schemeClr val="bg1">
                    <a:lumMod val="95000"/>
                  </a:schemeClr>
                </a:solidFill>
              </a:rPr>
              <a:t>Άρειος Πάγος </a:t>
            </a:r>
            <a:r>
              <a:rPr lang="el-GR" sz="2000" dirty="0" smtClean="0">
                <a:solidFill>
                  <a:schemeClr val="bg1">
                    <a:lumMod val="95000"/>
                  </a:schemeClr>
                </a:solidFill>
              </a:rPr>
              <a:t>(Ανατολική Στερεά Ελλάδα- επικεφαλής Θ. Νέγρης). </a:t>
            </a:r>
          </a:p>
          <a:p>
            <a:r>
              <a:rPr lang="el-GR" sz="20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l-GR" sz="2000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el-G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6 - Εικόνα" descr="Alexandros_Mavrokordat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3714752"/>
            <a:ext cx="2857488" cy="300037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1524000" y="4560411"/>
          <a:ext cx="6096000" cy="2441258"/>
        </p:xfrm>
        <a:graphic>
          <a:graphicData uri="http://schemas.openxmlformats.org/drawingml/2006/table">
            <a:tbl>
              <a:tblPr/>
              <a:tblGrid>
                <a:gridCol w="2557191"/>
                <a:gridCol w="3538809"/>
              </a:tblGrid>
              <a:tr h="0"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el-GR" sz="1300" b="1" u="none" strike="noStrike" dirty="0">
                          <a:solidFill>
                            <a:srgbClr val="34946E"/>
                          </a:solidFill>
                          <a:latin typeface="Arial"/>
                          <a:hlinkClick r:id="rId2"/>
                        </a:rPr>
                        <a:t>Α΄ Εθνοσυνέλευση:</a:t>
                      </a:r>
                      <a:r>
                        <a:rPr lang="el-GR" sz="1300" dirty="0">
                          <a:solidFill>
                            <a:srgbClr val="7A7A7B"/>
                          </a:solidFill>
                          <a:latin typeface="Arial"/>
                        </a:rPr>
                        <a:t/>
                      </a:r>
                      <a:br>
                        <a:rPr lang="el-GR" sz="1300" dirty="0">
                          <a:solidFill>
                            <a:srgbClr val="7A7A7B"/>
                          </a:solidFill>
                          <a:latin typeface="Arial"/>
                        </a:rPr>
                      </a:br>
                      <a:r>
                        <a:rPr lang="el-GR" sz="1300" dirty="0">
                          <a:solidFill>
                            <a:srgbClr val="7A7A7B"/>
                          </a:solidFill>
                          <a:latin typeface="Arial"/>
                        </a:rPr>
                        <a:t>Ανάγκη Ενιαίας Διεύθυνσης του Αγώνα =&gt; α) κατάργηση Τοπικών Οργανισμών              β) δημιουργία Κεντρικής Διοίκησης</a:t>
                      </a:r>
                      <a:br>
                        <a:rPr lang="el-GR" sz="1300" dirty="0">
                          <a:solidFill>
                            <a:srgbClr val="7A7A7B"/>
                          </a:solidFill>
                          <a:latin typeface="Arial"/>
                        </a:rPr>
                      </a:br>
                      <a:r>
                        <a:rPr lang="el-GR" sz="1300" dirty="0">
                          <a:solidFill>
                            <a:srgbClr val="7A7A7B"/>
                          </a:solidFill>
                          <a:latin typeface="Arial"/>
                        </a:rPr>
                        <a:t>​</a:t>
                      </a:r>
                      <a:br>
                        <a:rPr lang="el-GR" sz="1300" dirty="0">
                          <a:solidFill>
                            <a:srgbClr val="7A7A7B"/>
                          </a:solidFill>
                          <a:latin typeface="Arial"/>
                        </a:rPr>
                      </a:br>
                      <a:r>
                        <a:rPr lang="el-GR" sz="1300" dirty="0">
                          <a:solidFill>
                            <a:srgbClr val="7A7A7B"/>
                          </a:solidFill>
                          <a:latin typeface="Arial"/>
                        </a:rPr>
                        <a:t>Προκήρυξη Εκλογών για ​</a:t>
                      </a:r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el-GR" sz="1300" dirty="0">
                          <a:solidFill>
                            <a:srgbClr val="7A7A7B"/>
                          </a:solidFill>
                          <a:latin typeface="Arial"/>
                        </a:rPr>
                        <a:t>Ανάδειξη Εκπροσώπων στην </a:t>
                      </a:r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el-GR" sz="1300" dirty="0">
                          <a:solidFill>
                            <a:srgbClr val="7A7A7B"/>
                          </a:solidFill>
                          <a:latin typeface="Arial"/>
                        </a:rPr>
                        <a:t>Εθνική Συνέλευση</a:t>
                      </a:r>
                    </a:p>
                    <a:p>
                      <a:pPr fontAlgn="t"/>
                      <a:r>
                        <a:rPr lang="el-GR" sz="1300" dirty="0">
                          <a:solidFill>
                            <a:srgbClr val="7A7A7B"/>
                          </a:solidFill>
                          <a:latin typeface="Arial"/>
                        </a:rPr>
                        <a:t/>
                      </a:r>
                      <a:br>
                        <a:rPr lang="el-GR" sz="1300" dirty="0">
                          <a:solidFill>
                            <a:srgbClr val="7A7A7B"/>
                          </a:solidFill>
                          <a:latin typeface="Arial"/>
                        </a:rPr>
                      </a:br>
                      <a:r>
                        <a:rPr lang="el-GR" sz="1300" dirty="0">
                          <a:solidFill>
                            <a:srgbClr val="7A7A7B"/>
                          </a:solidFill>
                          <a:latin typeface="Arial"/>
                        </a:rPr>
                        <a:t>​</a:t>
                      </a:r>
                    </a:p>
                  </a:txBody>
                  <a:tcPr marL="99716" marR="99716" marT="31909" marB="319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300" dirty="0"/>
                    </a:p>
                  </a:txBody>
                  <a:tcPr marL="99716" marR="99716" marT="31909" marB="319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43282" cy="428294"/>
          </a:xfrm>
          <a:prstGeom prst="rect">
            <a:avLst/>
          </a:prstGeom>
          <a:solidFill>
            <a:srgbClr val="F6F6F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44436" rIns="0" bIns="444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200" b="1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rgbClr val="7A7A7B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rgbClr val="7A7A7B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sz="1000" b="0" i="0" u="none" strike="noStrike" cap="none" normalizeH="0" baseline="0" dirty="0" smtClean="0">
              <a:ln>
                <a:noFill/>
              </a:ln>
              <a:solidFill>
                <a:srgbClr val="34946E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5875"/>
            <a:ext cx="9144000" cy="0"/>
          </a:xfrm>
          <a:prstGeom prst="rect">
            <a:avLst/>
          </a:prstGeom>
          <a:solidFill>
            <a:srgbClr val="F6F6F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" descr="Picture"/>
          <p:cNvPicPr>
            <a:picLocks noChangeAspect="1" noChangeArrowheads="1"/>
          </p:cNvPicPr>
          <p:nvPr/>
        </p:nvPicPr>
        <p:blipFill>
          <a:blip r:embed="rId3">
            <a:lum contrast="-33000"/>
          </a:blip>
          <a:srcRect/>
          <a:stretch>
            <a:fillRect/>
          </a:stretch>
        </p:blipFill>
        <p:spPr bwMode="auto">
          <a:xfrm>
            <a:off x="0" y="0"/>
            <a:ext cx="9286844" cy="70009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1" name="10 - Ορθογώνιο"/>
          <p:cNvSpPr/>
          <p:nvPr/>
        </p:nvSpPr>
        <p:spPr>
          <a:xfrm>
            <a:off x="2214546" y="428604"/>
            <a:ext cx="4572000" cy="39395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</a:t>
            </a:r>
            <a:r>
              <a:rPr lang="el-G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Α΄ ΕΘΝΟΣΥΝΕΛΕΥΣΗ </a:t>
            </a:r>
          </a:p>
          <a:p>
            <a:endParaRPr lang="el-GR" sz="3600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sz="2000" b="1" dirty="0" smtClean="0"/>
              <a:t>Ανάγκη Ενιαίας Διεύθυνσης του Αγώνα       </a:t>
            </a:r>
          </a:p>
          <a:p>
            <a:endParaRPr lang="el-GR" sz="2000" b="1" dirty="0" smtClean="0"/>
          </a:p>
          <a:p>
            <a:r>
              <a:rPr lang="el-GR" sz="2000" b="1" dirty="0" smtClean="0"/>
              <a:t>α) κατάργηση Τοπικών Οργανισμών  </a:t>
            </a:r>
          </a:p>
          <a:p>
            <a:r>
              <a:rPr lang="el-GR" sz="2000" b="1" dirty="0" smtClean="0"/>
              <a:t>β) δημιουργία Κεντρικής Διοίκησης</a:t>
            </a:r>
            <a:br>
              <a:rPr lang="el-GR" sz="2000" b="1" dirty="0" smtClean="0"/>
            </a:br>
            <a:r>
              <a:rPr lang="el-GR" sz="2000" b="1" dirty="0" smtClean="0"/>
              <a:t>​</a:t>
            </a:r>
            <a:br>
              <a:rPr lang="el-GR" sz="2000" b="1" dirty="0" smtClean="0"/>
            </a:br>
            <a:r>
              <a:rPr lang="el-GR" sz="2000" b="1" dirty="0" smtClean="0"/>
              <a:t>Προκήρυξη Εκλογών για ​</a:t>
            </a:r>
          </a:p>
          <a:p>
            <a:r>
              <a:rPr lang="el-GR" sz="2000" b="1" dirty="0" smtClean="0"/>
              <a:t>Ανάδειξη Εκπροσώπων στην </a:t>
            </a:r>
          </a:p>
          <a:p>
            <a:r>
              <a:rPr lang="el-GR" sz="2000" b="1" dirty="0" smtClean="0"/>
              <a:t>Εθνική Συνέλευση</a:t>
            </a:r>
            <a:endParaRPr lang="el-GR" sz="20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Α΄ Εθνοσυνέλευση Επιδαύρου - Βικιπαίδεια"/>
          <p:cNvPicPr>
            <a:picLocks noChangeAspect="1" noChangeArrowheads="1"/>
          </p:cNvPicPr>
          <p:nvPr/>
        </p:nvPicPr>
        <p:blipFill>
          <a:blip r:embed="rId2">
            <a:lum bright="-4000" contrast="-3000"/>
          </a:blip>
          <a:srcRect/>
          <a:stretch>
            <a:fillRect/>
          </a:stretch>
        </p:blipFill>
        <p:spPr bwMode="auto">
          <a:xfrm>
            <a:off x="6286512" y="928670"/>
            <a:ext cx="2500330" cy="3857652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357158" y="500042"/>
            <a:ext cx="53578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Εθνοσυνέλευση</a:t>
            </a:r>
            <a:r>
              <a:rPr lang="el-GR" b="1" dirty="0" smtClean="0"/>
              <a:t>: </a:t>
            </a:r>
            <a:br>
              <a:rPr lang="el-GR" b="1" dirty="0" smtClean="0"/>
            </a:br>
            <a:r>
              <a:rPr lang="el-GR" b="1" dirty="0" smtClean="0"/>
              <a:t>​</a:t>
            </a:r>
            <a:r>
              <a:rPr lang="el-GR" dirty="0" smtClean="0"/>
              <a:t>α) έγινε στην </a:t>
            </a:r>
            <a:r>
              <a:rPr lang="el-GR" u="sng" dirty="0" smtClean="0"/>
              <a:t>Επίδαυρο</a:t>
            </a:r>
            <a:r>
              <a:rPr lang="el-GR" dirty="0" smtClean="0"/>
              <a:t> (Δεκέμβριος 1821-Ιανουάριος 1822)  έμεινε στην ιστορία </a:t>
            </a:r>
            <a:r>
              <a:rPr lang="el-GR" u="sng" dirty="0" smtClean="0"/>
              <a:t>ως Εθνοσυνέλευση της Επιδαύρου</a:t>
            </a:r>
          </a:p>
          <a:p>
            <a:r>
              <a:rPr lang="el-GR" dirty="0" smtClean="0"/>
              <a:t>β) </a:t>
            </a:r>
            <a:r>
              <a:rPr lang="el-GR" b="1" dirty="0" smtClean="0"/>
              <a:t>ψήφισε το Πρώτο Ελληνικό Σύνταγμα:</a:t>
            </a:r>
            <a:r>
              <a:rPr lang="el-GR" dirty="0" smtClean="0"/>
              <a:t> Προσωρινός Πολίτευμα της Ελλάδος ή Σύνταγμα της Επιδαύρου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Σύνταγμα της Επιδαύρου</a:t>
            </a:r>
            <a:r>
              <a:rPr lang="el-GR" b="1" dirty="0" smtClean="0"/>
              <a:t>:</a:t>
            </a:r>
            <a:br>
              <a:rPr lang="el-GR" b="1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1. ήταν επηρεασμένο από τα Συντάγματα της Γαλλικής Επανάστασης</a:t>
            </a:r>
            <a:br>
              <a:rPr lang="el-GR" dirty="0" smtClean="0"/>
            </a:br>
            <a:r>
              <a:rPr lang="el-GR" dirty="0" smtClean="0"/>
              <a:t>2. ανακήρυσσε την Ελληνική Ανεξαρτησία</a:t>
            </a:r>
            <a:br>
              <a:rPr lang="el-GR" dirty="0" smtClean="0"/>
            </a:br>
            <a:r>
              <a:rPr lang="el-GR" dirty="0" smtClean="0"/>
              <a:t>3. Θέσπιζε το πολίτευμα της αβασίλευτης δημοκρατίας</a:t>
            </a:r>
            <a:br>
              <a:rPr lang="el-GR" dirty="0" smtClean="0"/>
            </a:br>
            <a:r>
              <a:rPr lang="el-GR" dirty="0" smtClean="0"/>
              <a:t>4. Όριζε ως διοικητικά όργανα: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                                                      </a:t>
            </a:r>
          </a:p>
          <a:p>
            <a:r>
              <a:rPr lang="el-GR" b="1" dirty="0" smtClean="0"/>
              <a:t>α)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Εκτελεστικό (Κυβέρνηση): </a:t>
            </a:r>
          </a:p>
          <a:p>
            <a:r>
              <a:rPr lang="el-GR" b="1" dirty="0" smtClean="0"/>
              <a:t>5μελής, με ετήσια θητεία, αρχηγός: Α. Μαυροκορδάτος</a:t>
            </a:r>
            <a:br>
              <a:rPr lang="el-GR" b="1" dirty="0" smtClean="0"/>
            </a:br>
            <a:r>
              <a:rPr lang="el-GR" b="1" dirty="0" smtClean="0"/>
              <a:t>β)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Βουλευτικό: </a:t>
            </a:r>
          </a:p>
          <a:p>
            <a:r>
              <a:rPr lang="el-GR" b="1" dirty="0" smtClean="0"/>
              <a:t>70μέλη, ετήσια θητεία, πρόεδρος Δ. Υψηλάντης (πλειοψηφούν οι προεστοί που ήταν αντίθετοι με τον Υψηλάντη.</a:t>
            </a:r>
            <a:endParaRPr lang="el-GR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Εις το όνομα του Ελληνικού Έθνους: Η Β Εθνοσυνέλευση του Άστρους | Arcadia  Portal"/>
          <p:cNvPicPr>
            <a:picLocks noChangeAspect="1" noChangeArrowheads="1"/>
          </p:cNvPicPr>
          <p:nvPr/>
        </p:nvPicPr>
        <p:blipFill>
          <a:blip r:embed="rId3">
            <a:lum bright="5000" contrast="-3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857224" y="500042"/>
            <a:ext cx="7143302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Β. Εθνοσυνέλευση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:</a:t>
            </a: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b="1" dirty="0" smtClean="0"/>
          </a:p>
          <a:p>
            <a:pPr marL="342900" indent="-342900">
              <a:buFont typeface="+mj-lt"/>
              <a:buAutoNum type="arabicParenR"/>
            </a:pPr>
            <a:r>
              <a:rPr lang="el-GR" b="1" u="sng" dirty="0" smtClean="0"/>
              <a:t>Έγινε στο </a:t>
            </a:r>
            <a:r>
              <a:rPr lang="el-GR" b="1" u="sng" dirty="0" err="1" smtClean="0"/>
              <a:t>Άστρος</a:t>
            </a:r>
            <a:r>
              <a:rPr lang="el-GR" b="1" u="sng" dirty="0" smtClean="0"/>
              <a:t> της Κυνουρίας </a:t>
            </a:r>
            <a:r>
              <a:rPr lang="el-GR" b="1" dirty="0" smtClean="0"/>
              <a:t>(Μάρτιος -Απρίλιος 1823).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marL="342900" indent="-342900">
              <a:buFont typeface="+mj-lt"/>
              <a:buAutoNum type="arabicParenR"/>
            </a:pPr>
            <a:r>
              <a:rPr lang="el-GR" b="1" u="sng" dirty="0" smtClean="0"/>
              <a:t>Ψήφισε το Δεύτερο Σύνταγμα </a:t>
            </a:r>
            <a:r>
              <a:rPr lang="el-GR" b="1" dirty="0" smtClean="0"/>
              <a:t>(Νόμος της Επιδαύρου)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marL="342900" indent="-342900">
              <a:buFont typeface="+mj-lt"/>
              <a:buAutoNum type="arabicParenR"/>
            </a:pPr>
            <a:r>
              <a:rPr lang="el-GR" b="1" u="sng" dirty="0" smtClean="0"/>
              <a:t>Κατάργησε τους Τοπικούς Οργανισμούς</a:t>
            </a:r>
            <a:r>
              <a:rPr lang="el-GR" u="sng" dirty="0" smtClean="0"/>
              <a:t/>
            </a:r>
            <a:br>
              <a:rPr lang="el-GR" u="sng" dirty="0" smtClean="0"/>
            </a:br>
            <a:endParaRPr lang="el-GR" u="sng" dirty="0" smtClean="0"/>
          </a:p>
          <a:p>
            <a:pPr marL="342900" indent="-342900">
              <a:buFont typeface="+mj-lt"/>
              <a:buAutoNum type="arabicParenR"/>
            </a:pPr>
            <a:r>
              <a:rPr lang="el-GR" b="1" u="sng" dirty="0" smtClean="0"/>
              <a:t>Κατάργησε το αξίωμα του Αρχιστρατήγου </a:t>
            </a:r>
            <a:r>
              <a:rPr lang="el-GR" b="1" dirty="0" smtClean="0"/>
              <a:t>(Θ. Κολοκοτρώνης) 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marL="342900" indent="-342900">
              <a:buFont typeface="+mj-lt"/>
              <a:buAutoNum type="arabicParenR"/>
            </a:pPr>
            <a:r>
              <a:rPr lang="el-GR" b="1" u="sng" dirty="0" smtClean="0"/>
              <a:t>Ως πρόεδρο του Εκτελεστικού όρισε τον προεστό Π. Μαυρομιχάλη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marL="342900" indent="-342900">
              <a:buFont typeface="+mj-lt"/>
              <a:buAutoNum type="arabicParenR"/>
            </a:pPr>
            <a:r>
              <a:rPr lang="el-GR" b="1" u="sng" dirty="0" smtClean="0"/>
              <a:t>Πρόεδρο του Βουλευτικού όρισε τον </a:t>
            </a:r>
            <a:r>
              <a:rPr lang="el-GR" b="1" u="sng" dirty="0" err="1" smtClean="0"/>
              <a:t>φαναριώτη</a:t>
            </a:r>
            <a:r>
              <a:rPr lang="el-GR" b="1" u="sng" dirty="0" smtClean="0"/>
              <a:t> Αλ. Μαυροκορδάτο</a:t>
            </a:r>
            <a:r>
              <a:rPr lang="el-GR" b="1" dirty="0" smtClean="0"/>
              <a:t>.  </a:t>
            </a:r>
            <a:endParaRPr lang="el-GR" dirty="0" smtClean="0"/>
          </a:p>
          <a:p>
            <a:r>
              <a:rPr lang="el-GR" b="1" dirty="0" smtClean="0"/>
              <a:t>​</a:t>
            </a:r>
            <a:endParaRPr lang="el-GR" dirty="0"/>
          </a:p>
        </p:txBody>
      </p:sp>
      <p:pic>
        <p:nvPicPr>
          <p:cNvPr id="18436" name="Picture 4" descr="Ο κλήρος κατά τις πολιτικές εξελίξεις της Ελληνικής Επανάστασης: Η Β'  Εθνοσυνέλευση και ο εμφύλιος πόλεμος | Πεμπτουσί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4642835"/>
            <a:ext cx="4857784" cy="221516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6322" name="Picture 2" descr="ΟΙ ΕΜΦΥΛΙΟΙ ΠΟΛΕΜΟΙ (1823 – 1825) – Cognosco Team"/>
          <p:cNvPicPr>
            <a:picLocks noChangeAspect="1" noChangeArrowheads="1"/>
          </p:cNvPicPr>
          <p:nvPr/>
        </p:nvPicPr>
        <p:blipFill>
          <a:blip r:embed="rId2">
            <a:lum bright="5000" contrast="-44000"/>
          </a:blip>
          <a:srcRect/>
          <a:stretch>
            <a:fillRect/>
          </a:stretch>
        </p:blipFill>
        <p:spPr bwMode="auto">
          <a:xfrm>
            <a:off x="0" y="-48"/>
            <a:ext cx="9144000" cy="6858048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0" y="142852"/>
            <a:ext cx="40719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εμφύλιος πόλεμος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u="sng" dirty="0" smtClean="0"/>
              <a:t>Αρχικά,</a:t>
            </a:r>
            <a:r>
              <a:rPr lang="el-GR" dirty="0" smtClean="0"/>
              <a:t> είχε τη μορφή σφοδρής πολιτικής σύγκρουσης.</a:t>
            </a:r>
            <a:br>
              <a:rPr lang="el-GR" dirty="0" smtClean="0"/>
            </a:br>
            <a:r>
              <a:rPr lang="el-GR" u="sng" dirty="0" smtClean="0"/>
              <a:t>Στη συνέχεια,</a:t>
            </a:r>
            <a:r>
              <a:rPr lang="el-GR" dirty="0" smtClean="0"/>
              <a:t> μετατράπηκε σε εμφύλιο πόλεμο.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0" y="1928802"/>
            <a:ext cx="5286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αιτίες της εμφύλιας διαμάχης:</a:t>
            </a:r>
            <a:r>
              <a:rPr lang="el-GR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l-GR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dirty="0" smtClean="0">
                <a:solidFill>
                  <a:schemeClr val="bg2">
                    <a:lumMod val="10000"/>
                  </a:schemeClr>
                </a:solidFill>
              </a:rPr>
              <a:t>α) Οι αντιθέσεις ανάμεσα στους Έλληνες για τον έλεγχο της πολιτικής εξουσίας (πρόκριτοι, ιεράρχες, </a:t>
            </a:r>
            <a:r>
              <a:rPr lang="el-GR" dirty="0" err="1" smtClean="0">
                <a:solidFill>
                  <a:schemeClr val="bg2">
                    <a:lumMod val="10000"/>
                  </a:schemeClr>
                </a:solidFill>
              </a:rPr>
              <a:t>Φαναριώτες</a:t>
            </a:r>
            <a:r>
              <a:rPr lang="el-GR" dirty="0" smtClean="0">
                <a:solidFill>
                  <a:schemeClr val="bg2">
                    <a:lumMod val="10000"/>
                  </a:schemeClr>
                </a:solidFill>
              </a:rPr>
              <a:t> – οπλαρχηγοί, Φιλικοί).</a:t>
            </a:r>
            <a:br>
              <a:rPr lang="el-GR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l-GR" dirty="0" smtClean="0">
                <a:solidFill>
                  <a:schemeClr val="bg2">
                    <a:lumMod val="10000"/>
                  </a:schemeClr>
                </a:solidFill>
              </a:rPr>
              <a:t>β) Οι τοπικιστικές αντιθέσεις</a:t>
            </a:r>
            <a:br>
              <a:rPr lang="el-GR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l-GR" dirty="0" smtClean="0">
                <a:solidFill>
                  <a:schemeClr val="bg2">
                    <a:lumMod val="10000"/>
                  </a:schemeClr>
                </a:solidFill>
              </a:rPr>
              <a:t>γ) Οι διαφωνίες για τη διαχείριση των χρημάτων από το δάνειο που είχε συναφθεί στην Αγγλία</a:t>
            </a:r>
            <a:br>
              <a:rPr lang="el-GR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l-GR" dirty="0" smtClean="0">
                <a:solidFill>
                  <a:schemeClr val="bg2">
                    <a:lumMod val="10000"/>
                  </a:schemeClr>
                </a:solidFill>
              </a:rPr>
              <a:t>δ) Οι προσωπικές αντιπαλότητες και φιλοδοξίες</a:t>
            </a:r>
            <a:endParaRPr lang="el-G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5214942" y="500042"/>
            <a:ext cx="37862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Πρώτη φάση του εμφυλίου πολέμου (φθινόπωρο 1823 – καλοκαίρι 1824):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Συγκρούστηκαν δύο παρατάξεις με </a:t>
            </a:r>
            <a:r>
              <a:rPr lang="el-GR" dirty="0" err="1" smtClean="0"/>
              <a:t>επικεφαλήςτο</a:t>
            </a:r>
            <a:r>
              <a:rPr lang="el-GR" dirty="0" smtClean="0"/>
              <a:t> </a:t>
            </a:r>
            <a:r>
              <a:rPr lang="el-GR" b="1" dirty="0" err="1" smtClean="0">
                <a:hlinkClick r:id="rId3"/>
              </a:rPr>
              <a:t>Θ.Κολοκοτρώνη</a:t>
            </a:r>
            <a:r>
              <a:rPr lang="el-GR" b="1" dirty="0" smtClean="0">
                <a:hlinkClick r:id="rId3"/>
              </a:rPr>
              <a:t> </a:t>
            </a:r>
            <a:r>
              <a:rPr lang="el-GR" dirty="0" smtClean="0"/>
              <a:t>(αντιπρόεδρος του Εκτελεστικού) και τον</a:t>
            </a:r>
            <a:r>
              <a:rPr lang="el-GR" b="1" dirty="0" smtClean="0"/>
              <a:t> </a:t>
            </a:r>
            <a:r>
              <a:rPr lang="el-GR" b="1" dirty="0" smtClean="0">
                <a:hlinkClick r:id="rId4"/>
              </a:rPr>
              <a:t>Αλ. Μαυροκορδάτο</a:t>
            </a:r>
            <a:r>
              <a:rPr lang="el-GR" b="1" dirty="0" smtClean="0"/>
              <a:t> </a:t>
            </a:r>
            <a:r>
              <a:rPr lang="el-GR" dirty="0" smtClean="0"/>
              <a:t>(πρόεδρος του Βουλευτικού). Οι πιο ισχυροί πρόκριτοι της Πελοποννήσου και της Ύδρας υποστήριξαν τον Μαυροκορδάτο και ο Κολοκοτρώνης υποχώρησε.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285720" y="4786322"/>
            <a:ext cx="8858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Δεύτερη φάση του εμφυλίου πολέμου (Ιούλιος 1824 – Ιανουάριος -1825) :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 smtClean="0"/>
              <a:t>Ο Μαυροκορδάτος και οι Υδραίοι συμμάχησαν με τον </a:t>
            </a:r>
            <a:r>
              <a:rPr lang="el-GR" b="1" dirty="0" smtClean="0">
                <a:hlinkClick r:id="rId5"/>
              </a:rPr>
              <a:t>Ι. </a:t>
            </a:r>
            <a:r>
              <a:rPr lang="el-GR" b="1" dirty="0" err="1" smtClean="0">
                <a:hlinkClick r:id="rId5"/>
              </a:rPr>
              <a:t>Κωλέττη</a:t>
            </a:r>
            <a:r>
              <a:rPr lang="el-GR" dirty="0" smtClean="0"/>
              <a:t> που επηρέαζε  οπλαρχηγούς της Στερεάς Ελλάδας και απέκλεισαν τους </a:t>
            </a:r>
            <a:r>
              <a:rPr lang="el-GR" dirty="0" err="1" smtClean="0"/>
              <a:t>Πελοποννήσιους</a:t>
            </a:r>
            <a:r>
              <a:rPr lang="el-GR" dirty="0" smtClean="0"/>
              <a:t> από την εξουσία - Τους ανάγκασαν να συνθηκολογήσουν και φυλάκισαν τον Κολοκοτρώνη και τον </a:t>
            </a:r>
            <a:r>
              <a:rPr lang="el-GR" b="1" dirty="0" smtClean="0">
                <a:hlinkClick r:id="rId6"/>
              </a:rPr>
              <a:t>Ανδρούτσο (αργότερα δολοφονήθηκε.</a:t>
            </a:r>
            <a:endParaRPr lang="el-GR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Γ΄ Εθνοσυνέλευση Επιδαύρου - Βικιπαίδεια"/>
          <p:cNvPicPr>
            <a:picLocks noChangeAspect="1" noChangeArrowheads="1"/>
          </p:cNvPicPr>
          <p:nvPr/>
        </p:nvPicPr>
        <p:blipFill>
          <a:blip r:embed="rId2">
            <a:lum bright="23000" contrast="-1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7348" name="Picture 4" descr="Γ΄ Εθνοσυνέλευση Επιδαύρου - Βικιπαίδει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00438"/>
            <a:ext cx="2428892" cy="2928934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357158" y="714356"/>
            <a:ext cx="63579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Γ΄ Εθνοσυνέλευση:</a:t>
            </a:r>
            <a:r>
              <a:rPr lang="el-GR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endParaRPr lang="el-G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000" b="1" dirty="0" smtClean="0"/>
              <a:t>Συγκλήθηκε το 1826 στην Επίδαυρο αλλά διαλύθηκε αμέσως λόγω της Πτώσης του Μεσολογγίου.</a:t>
            </a:r>
            <a:endParaRPr lang="el-GR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571472" y="714356"/>
            <a:ext cx="5357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1" dirty="0" smtClean="0">
                <a:solidFill>
                  <a:schemeClr val="accent1">
                    <a:lumMod val="50000"/>
                  </a:schemeClr>
                </a:solidFill>
              </a:rPr>
              <a:t>ΜΑΡΙΑ  ΑΝΤΩΝΑΚΗ </a:t>
            </a:r>
          </a:p>
          <a:p>
            <a:r>
              <a:rPr lang="el-GR" sz="3200" b="1" i="1" dirty="0" smtClean="0">
                <a:solidFill>
                  <a:schemeClr val="accent1">
                    <a:lumMod val="50000"/>
                  </a:schemeClr>
                </a:solidFill>
              </a:rPr>
              <a:t>ΔΑΛΑΜΒΕΛΑ  </a:t>
            </a:r>
            <a:r>
              <a:rPr lang="el-GR" sz="3200" b="1" i="1" dirty="0" smtClean="0">
                <a:solidFill>
                  <a:schemeClr val="accent1">
                    <a:lumMod val="50000"/>
                  </a:schemeClr>
                </a:solidFill>
              </a:rPr>
              <a:t>ΝΕΦΕΛΗ</a:t>
            </a:r>
            <a:endParaRPr lang="en-US" sz="3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sz="3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sz="1600" b="1" i="1" dirty="0" smtClean="0">
                <a:solidFill>
                  <a:schemeClr val="accent1">
                    <a:lumMod val="50000"/>
                  </a:schemeClr>
                </a:solidFill>
              </a:rPr>
              <a:t>Γ1 ΓΥΜΝΑΣΙΟΥ ΠΕΡΑΜΑΤΟΣ ΜΥΛΟΠΟΤΑΜΟΥ</a:t>
            </a:r>
          </a:p>
          <a:p>
            <a:r>
              <a:rPr lang="el-GR" sz="1600" b="1" i="1" dirty="0" smtClean="0">
                <a:solidFill>
                  <a:schemeClr val="accent1">
                    <a:lumMod val="50000"/>
                  </a:schemeClr>
                </a:solidFill>
              </a:rPr>
              <a:t>ΣΧ.ΕΤΟΣ : 2023-2024</a:t>
            </a:r>
            <a:r>
              <a:rPr lang="el-GR" sz="16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l-GR" sz="1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214810" y="442913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http://mariafiolitaki.weebly.com/9-pirho974tauepsilonsigmaf-pirhoomicronsigmapi940thetaepsiloniotaepsilonsigmaf-gammaiotaalpha-sigmaupsilongammakapparho972tauetasigmaeta-kapparho940tauomicronupsilonsigmaf.html</a:t>
            </a:r>
            <a:endParaRPr lang="el-GR" dirty="0"/>
          </a:p>
        </p:txBody>
      </p:sp>
      <p:cxnSp>
        <p:nvCxnSpPr>
          <p:cNvPr id="17" name="16 - Ευθεία γραμμή σύνδεσης"/>
          <p:cNvCxnSpPr/>
          <p:nvPr/>
        </p:nvCxnSpPr>
        <p:spPr>
          <a:xfrm rot="5400000">
            <a:off x="2750331" y="5393545"/>
            <a:ext cx="2357454" cy="1588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271</TotalTime>
  <Words>134</Words>
  <Application>Microsoft Office PowerPoint</Application>
  <PresentationFormat>Προβολή στην οθόνη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Διαστημικό</vt:lpstr>
      <vt:lpstr>ΕΝΟΤΗΤΑ 9</vt:lpstr>
      <vt:lpstr>ΜΟΡΦΕΣ ΠΟΛΙΤΙΚΗΣ ΟΡΓΑΝΩΣΗΣ ΜΕ ΤΟΠΙΚΟ ΧΑΡΑΚΤΗΡΑ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ΕΝΟΤΗΤΑ 10</dc:title>
  <dc:creator>Χρήστης των Windows</dc:creator>
  <cp:lastModifiedBy>ΠΡΩΤΟΚΟΛΛΟ</cp:lastModifiedBy>
  <cp:revision>27</cp:revision>
  <dcterms:created xsi:type="dcterms:W3CDTF">2024-01-18T13:15:47Z</dcterms:created>
  <dcterms:modified xsi:type="dcterms:W3CDTF">2024-01-23T08:57:00Z</dcterms:modified>
</cp:coreProperties>
</file>