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56" r:id="rId2"/>
    <p:sldId id="279" r:id="rId3"/>
    <p:sldId id="259" r:id="rId4"/>
    <p:sldId id="260" r:id="rId5"/>
    <p:sldId id="261" r:id="rId6"/>
    <p:sldId id="276" r:id="rId7"/>
    <p:sldId id="263" r:id="rId8"/>
    <p:sldId id="277" r:id="rId9"/>
    <p:sldId id="278" r:id="rId10"/>
    <p:sldId id="264" r:id="rId11"/>
    <p:sldId id="274" r:id="rId12"/>
    <p:sldId id="275" r:id="rId13"/>
    <p:sldId id="266" r:id="rId14"/>
    <p:sldId id="267" r:id="rId15"/>
    <p:sldId id="268" r:id="rId16"/>
    <p:sldId id="270" r:id="rId17"/>
    <p:sldId id="258" r:id="rId18"/>
    <p:sldId id="257" r:id="rId19"/>
    <p:sldId id="273"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434" autoAdjust="0"/>
  </p:normalViewPr>
  <p:slideViewPr>
    <p:cSldViewPr snapToGrid="0">
      <p:cViewPr varScale="1">
        <p:scale>
          <a:sx n="74" d="100"/>
          <a:sy n="74" d="100"/>
        </p:scale>
        <p:origin x="6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56329-2C6C-4800-8F80-EF98B466E155}" type="datetimeFigureOut">
              <a:rPr lang="el-GR" smtClean="0"/>
              <a:t>8/6/2021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97125-05AF-4C1B-8348-794CA6B2EA95}" type="slidenum">
              <a:rPr lang="el-GR" smtClean="0"/>
              <a:t>‹#›</a:t>
            </a:fld>
            <a:endParaRPr lang="el-GR"/>
          </a:p>
        </p:txBody>
      </p:sp>
    </p:spTree>
    <p:extLst>
      <p:ext uri="{BB962C8B-B14F-4D97-AF65-F5344CB8AC3E}">
        <p14:creationId xmlns:p14="http://schemas.microsoft.com/office/powerpoint/2010/main" val="270642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FC97125-05AF-4C1B-8348-794CA6B2EA95}" type="slidenum">
              <a:rPr lang="el-GR" smtClean="0"/>
              <a:t>5</a:t>
            </a:fld>
            <a:endParaRPr lang="el-GR"/>
          </a:p>
        </p:txBody>
      </p:sp>
    </p:spTree>
    <p:extLst>
      <p:ext uri="{BB962C8B-B14F-4D97-AF65-F5344CB8AC3E}">
        <p14:creationId xmlns:p14="http://schemas.microsoft.com/office/powerpoint/2010/main" val="1656521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FC97125-05AF-4C1B-8348-794CA6B2EA95}" type="slidenum">
              <a:rPr lang="el-GR" smtClean="0"/>
              <a:t>17</a:t>
            </a:fld>
            <a:endParaRPr lang="el-GR"/>
          </a:p>
        </p:txBody>
      </p:sp>
    </p:spTree>
    <p:extLst>
      <p:ext uri="{BB962C8B-B14F-4D97-AF65-F5344CB8AC3E}">
        <p14:creationId xmlns:p14="http://schemas.microsoft.com/office/powerpoint/2010/main" val="2345599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348163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372712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1ABC46-CF67-4D37-9FB6-B714575D0E68}"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3947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fld id="{298826FA-995D-4C88-9D33-984A47A84DC2}" type="datetimeFigureOut">
              <a:rPr lang="el-GR" smtClean="0"/>
              <a:t>8/6/2021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44462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fld id="{298826FA-995D-4C88-9D33-984A47A84DC2}" type="datetimeFigureOut">
              <a:rPr lang="el-GR" smtClean="0"/>
              <a:t>8/6/2021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1ABC46-CF67-4D37-9FB6-B714575D0E68}"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0085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fld id="{298826FA-995D-4C88-9D33-984A47A84DC2}" type="datetimeFigureOut">
              <a:rPr lang="el-GR" smtClean="0"/>
              <a:t>8/6/2021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78397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80057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279632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53599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298826FA-995D-4C88-9D33-984A47A84DC2}" type="datetimeFigureOut">
              <a:rPr lang="el-GR" smtClean="0"/>
              <a:t>8/6/2021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63532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98826FA-995D-4C88-9D33-984A47A84DC2}" type="datetimeFigureOut">
              <a:rPr lang="el-GR" smtClean="0"/>
              <a:t>8/6/2021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299862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98826FA-995D-4C88-9D33-984A47A84DC2}" type="datetimeFigureOut">
              <a:rPr lang="el-GR" smtClean="0"/>
              <a:t>8/6/2021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05484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298826FA-995D-4C88-9D33-984A47A84DC2}" type="datetimeFigureOut">
              <a:rPr lang="el-GR" smtClean="0"/>
              <a:t>8/6/2021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25514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826FA-995D-4C88-9D33-984A47A84DC2}" type="datetimeFigureOut">
              <a:rPr lang="el-GR" smtClean="0"/>
              <a:t>8/6/2021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321566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298826FA-995D-4C88-9D33-984A47A84DC2}" type="datetimeFigureOut">
              <a:rPr lang="el-GR" smtClean="0"/>
              <a:t>8/6/2021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34432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298826FA-995D-4C88-9D33-984A47A84DC2}" type="datetimeFigureOut">
              <a:rPr lang="el-GR" smtClean="0"/>
              <a:t>8/6/2021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1ABC46-CF67-4D37-9FB6-B714575D0E68}" type="slidenum">
              <a:rPr lang="el-GR" smtClean="0"/>
              <a:t>‹#›</a:t>
            </a:fld>
            <a:endParaRPr lang="el-GR"/>
          </a:p>
        </p:txBody>
      </p:sp>
    </p:spTree>
    <p:extLst>
      <p:ext uri="{BB962C8B-B14F-4D97-AF65-F5344CB8AC3E}">
        <p14:creationId xmlns:p14="http://schemas.microsoft.com/office/powerpoint/2010/main" val="18953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8826FA-995D-4C88-9D33-984A47A84DC2}" type="datetimeFigureOut">
              <a:rPr lang="el-GR" smtClean="0"/>
              <a:t>8/6/2021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1ABC46-CF67-4D37-9FB6-B714575D0E68}" type="slidenum">
              <a:rPr lang="el-GR" smtClean="0"/>
              <a:t>‹#›</a:t>
            </a:fld>
            <a:endParaRPr lang="el-GR"/>
          </a:p>
        </p:txBody>
      </p:sp>
    </p:spTree>
    <p:extLst>
      <p:ext uri="{BB962C8B-B14F-4D97-AF65-F5344CB8AC3E}">
        <p14:creationId xmlns:p14="http://schemas.microsoft.com/office/powerpoint/2010/main" val="31196173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0"/>
            <a:ext cx="9144000" cy="1379095"/>
          </a:xfrm>
        </p:spPr>
        <p:txBody>
          <a:bodyPr/>
          <a:lstStyle/>
          <a:p>
            <a:r>
              <a:rPr lang="en-US" u="sng" dirty="0"/>
              <a:t>CHOCO-CITY</a:t>
            </a:r>
            <a:endParaRPr lang="el-GR" u="sng" dirty="0"/>
          </a:p>
        </p:txBody>
      </p:sp>
      <p:sp>
        <p:nvSpPr>
          <p:cNvPr id="3" name="Υπότιτλος 2"/>
          <p:cNvSpPr>
            <a:spLocks noGrp="1"/>
          </p:cNvSpPr>
          <p:nvPr>
            <p:ph type="subTitle" idx="1"/>
          </p:nvPr>
        </p:nvSpPr>
        <p:spPr>
          <a:xfrm>
            <a:off x="5996065" y="1543986"/>
            <a:ext cx="8465713" cy="5314014"/>
          </a:xfrm>
        </p:spPr>
        <p:txBody>
          <a:bodyPr>
            <a:noAutofit/>
          </a:bodyPr>
          <a:lstStyle/>
          <a:p>
            <a:r>
              <a:rPr lang="el-GR" dirty="0"/>
              <a:t>ΒΑΣΙΛΕΊΟΥ ΔΈΣΠΟΙΝΑ</a:t>
            </a:r>
          </a:p>
          <a:p>
            <a:r>
              <a:rPr lang="el-GR" dirty="0"/>
              <a:t>ΒΑΣΙΛΕΊΟΥ ΜΆΡΙΟΣ</a:t>
            </a:r>
          </a:p>
          <a:p>
            <a:r>
              <a:rPr lang="el-GR" dirty="0"/>
              <a:t>ΓΈΡΟΥ ΧΑΡΆΛΑΜΠΟΣ</a:t>
            </a:r>
          </a:p>
          <a:p>
            <a:r>
              <a:rPr lang="el-GR" dirty="0"/>
              <a:t>ΔΡΊΤΣΑ ΝΙΚΟΛΈΤΑ </a:t>
            </a:r>
          </a:p>
          <a:p>
            <a:r>
              <a:rPr lang="el-GR" dirty="0"/>
              <a:t>ΚΑΜΠΈΡΗ ΜΑΡΓΑΡΊΤΑ</a:t>
            </a:r>
          </a:p>
          <a:p>
            <a:r>
              <a:rPr lang="el-GR" dirty="0"/>
              <a:t>ΚΟΛΛΙΆΚΟΥ ΚΩΝΣΤΑΝΤΙΛΈΝΑ</a:t>
            </a:r>
          </a:p>
          <a:p>
            <a:r>
              <a:rPr lang="el-GR" dirty="0"/>
              <a:t>ΛΑΜΠΑΔΆΡΗ ΣΤΑΜΑΤΊΝΑ</a:t>
            </a:r>
          </a:p>
          <a:p>
            <a:r>
              <a:rPr lang="el-GR" dirty="0"/>
              <a:t>ΛΆΜΠΡΟΥ ΕΛΈΝΗ</a:t>
            </a:r>
          </a:p>
          <a:p>
            <a:r>
              <a:rPr lang="el-GR" dirty="0"/>
              <a:t>ΛΆΜΠΡΟΥ ΕΥΑΓΓΕΛΊΑ</a:t>
            </a:r>
          </a:p>
          <a:p>
            <a:r>
              <a:rPr lang="el-GR" dirty="0"/>
              <a:t>ΠΈΤΣΟΣ ΘΟΔΩΡΉΣ</a:t>
            </a:r>
          </a:p>
          <a:p>
            <a:r>
              <a:rPr lang="el-GR" dirty="0"/>
              <a:t>ΦΌΡΤΗΣ ΣΠΎΡΟΣ</a:t>
            </a:r>
          </a:p>
          <a:p>
            <a:r>
              <a:rPr lang="el-GR" dirty="0"/>
              <a:t>ΦΌΡΤΗΣ ΧΡΉΣΤΟΣ</a:t>
            </a:r>
          </a:p>
        </p:txBody>
      </p:sp>
    </p:spTree>
    <p:extLst>
      <p:ext uri="{BB962C8B-B14F-4D97-AF65-F5344CB8AC3E}">
        <p14:creationId xmlns:p14="http://schemas.microsoft.com/office/powerpoint/2010/main" val="3624847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0163" y="423759"/>
            <a:ext cx="9521265" cy="1280890"/>
          </a:xfrm>
        </p:spPr>
        <p:txBody>
          <a:bodyPr>
            <a:normAutofit/>
          </a:bodyPr>
          <a:lstStyle/>
          <a:p>
            <a:r>
              <a:rPr lang="el-GR" sz="3100" dirty="0"/>
              <a:t>ΔΡΊΤΣΑ ΝΙΚΟΛΈΤΑ      ΔΙΕΥΘΥΝΤΉΣ ΠΡΟΜΗΘΕΙΏΝ</a:t>
            </a:r>
            <a:br>
              <a:rPr lang="el-GR" sz="3200" dirty="0"/>
            </a:br>
            <a:endParaRPr lang="el-GR" sz="3200" dirty="0"/>
          </a:p>
        </p:txBody>
      </p:sp>
      <p:sp>
        <p:nvSpPr>
          <p:cNvPr id="3" name="Δεξιό βέλος 2"/>
          <p:cNvSpPr/>
          <p:nvPr/>
        </p:nvSpPr>
        <p:spPr>
          <a:xfrm>
            <a:off x="5292370" y="594080"/>
            <a:ext cx="524657" cy="299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p:cNvSpPr/>
          <p:nvPr/>
        </p:nvSpPr>
        <p:spPr>
          <a:xfrm>
            <a:off x="1086189" y="1064204"/>
            <a:ext cx="11101588" cy="5078313"/>
          </a:xfrm>
          <a:prstGeom prst="rect">
            <a:avLst/>
          </a:prstGeom>
        </p:spPr>
        <p:txBody>
          <a:bodyPr wrap="square">
            <a:spAutoFit/>
          </a:bodyPr>
          <a:lstStyle/>
          <a:p>
            <a:endParaRPr lang="el-GR" dirty="0"/>
          </a:p>
          <a:p>
            <a:r>
              <a:rPr lang="el-GR" dirty="0"/>
              <a:t>Ο διευθυντής προμηθειών είναι υπεύθυνος για τον εφοδιασμό όλων των τμημάτων της</a:t>
            </a:r>
          </a:p>
          <a:p>
            <a:r>
              <a:rPr lang="el-GR" dirty="0"/>
              <a:t>επιχείρησης με τα απαραίτητα για τη λειτουργία αυτών των τμημάτων υλικά, εργαλεία,</a:t>
            </a:r>
          </a:p>
          <a:p>
            <a:r>
              <a:rPr lang="el-GR" dirty="0"/>
              <a:t>μηχανήματα κ.ά.</a:t>
            </a:r>
          </a:p>
          <a:p>
            <a:endParaRPr lang="el-GR" dirty="0"/>
          </a:p>
          <a:p>
            <a:r>
              <a:rPr lang="el-GR" dirty="0"/>
              <a:t>Ορισμένα από τα βασικά καθήκοντα του διευθυντή προμηθειών είναι :</a:t>
            </a:r>
          </a:p>
          <a:p>
            <a:pPr marL="285750" indent="-285750">
              <a:buFont typeface="Arial" panose="020B0604020202020204" pitchFamily="34" charset="0"/>
              <a:buChar char="•"/>
            </a:pPr>
            <a:r>
              <a:rPr lang="el-GR" dirty="0"/>
              <a:t> Καθορίζει τις ποσότητες των απαραίτητων υλικών για την παραγωγική διαδικασία</a:t>
            </a:r>
          </a:p>
          <a:p>
            <a:pPr marL="285750" indent="-285750">
              <a:buFont typeface="Arial" panose="020B0604020202020204" pitchFamily="34" charset="0"/>
              <a:buChar char="•"/>
            </a:pPr>
            <a:r>
              <a:rPr lang="el-GR" dirty="0"/>
              <a:t>σε συνεργασία με το διευθυντή παραγωγής.</a:t>
            </a:r>
          </a:p>
          <a:p>
            <a:pPr marL="285750" indent="-285750">
              <a:buFont typeface="Arial" panose="020B0604020202020204" pitchFamily="34" charset="0"/>
              <a:buChar char="•"/>
            </a:pPr>
            <a:r>
              <a:rPr lang="el-GR" dirty="0"/>
              <a:t> Συγκεντρώνει στοιχεία με τις προδιαγραφές των πρώτων υλών.</a:t>
            </a:r>
          </a:p>
          <a:p>
            <a:pPr marL="285750" indent="-285750">
              <a:buFont typeface="Arial" panose="020B0604020202020204" pitchFamily="34" charset="0"/>
              <a:buChar char="•"/>
            </a:pPr>
            <a:r>
              <a:rPr lang="el-GR" dirty="0"/>
              <a:t> Ελέγχει την ποσότητα και την ποιότητα των προμηθειών</a:t>
            </a:r>
          </a:p>
          <a:p>
            <a:pPr marL="285750" indent="-285750">
              <a:buFont typeface="Arial" panose="020B0604020202020204" pitchFamily="34" charset="0"/>
              <a:buChar char="•"/>
            </a:pPr>
            <a:r>
              <a:rPr lang="el-GR" dirty="0"/>
              <a:t> Οργανώνει τη διακίνηση των εφοδίων από και προς την αποθήκη</a:t>
            </a:r>
          </a:p>
          <a:p>
            <a:pPr marL="285750" indent="-285750">
              <a:buFont typeface="Arial" panose="020B0604020202020204" pitchFamily="34" charset="0"/>
              <a:buChar char="•"/>
            </a:pPr>
            <a:r>
              <a:rPr lang="el-GR" dirty="0"/>
              <a:t> Πραγματοποιεί έλεγχο ορθής παραλαβής όλων των προμηθειών.</a:t>
            </a:r>
          </a:p>
          <a:p>
            <a:pPr marL="285750" indent="-285750">
              <a:buFont typeface="Arial" panose="020B0604020202020204" pitchFamily="34" charset="0"/>
              <a:buChar char="•"/>
            </a:pPr>
            <a:r>
              <a:rPr lang="el-GR" dirty="0"/>
              <a:t> Διατηρεί αρχεία παραγγελιών των τμημάτων</a:t>
            </a:r>
          </a:p>
          <a:p>
            <a:pPr marL="285750" indent="-285750">
              <a:buFont typeface="Arial" panose="020B0604020202020204" pitchFamily="34" charset="0"/>
              <a:buChar char="•"/>
            </a:pPr>
            <a:r>
              <a:rPr lang="el-GR" dirty="0"/>
              <a:t> Φροντίζει για την ασφαλή αποθήκευση των προμηθειών.</a:t>
            </a:r>
          </a:p>
          <a:p>
            <a:pPr marL="285750" indent="-285750">
              <a:buFont typeface="Arial" panose="020B0604020202020204" pitchFamily="34" charset="0"/>
              <a:buChar char="•"/>
            </a:pPr>
            <a:r>
              <a:rPr lang="el-GR" dirty="0"/>
              <a:t> Ενημερώνει τον διευθυντή οικονομικών για την ποσότητα και το κόστος των</a:t>
            </a:r>
          </a:p>
          <a:p>
            <a:r>
              <a:rPr lang="el-GR" dirty="0"/>
              <a:t>      αναγκαίων προμηθειών.</a:t>
            </a:r>
          </a:p>
          <a:p>
            <a:pPr marL="285750" indent="-285750">
              <a:buFont typeface="Arial" panose="020B0604020202020204" pitchFamily="34" charset="0"/>
              <a:buChar char="•"/>
            </a:pPr>
            <a:r>
              <a:rPr lang="el-GR" dirty="0"/>
              <a:t> Ζητά προσφορές από τους προμηθευτές και επιλέγει αυτούς που προσφέρουν την</a:t>
            </a:r>
          </a:p>
          <a:p>
            <a:r>
              <a:rPr lang="el-GR" dirty="0"/>
              <a:t>      καλύτερη τιμή, ποιότητα αλλά και τον έγκαιρο χρόνο παράδοσης</a:t>
            </a:r>
          </a:p>
        </p:txBody>
      </p:sp>
    </p:spTree>
    <p:extLst>
      <p:ext uri="{BB962C8B-B14F-4D97-AF65-F5344CB8AC3E}">
        <p14:creationId xmlns:p14="http://schemas.microsoft.com/office/powerpoint/2010/main" val="2626840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58828" y="0"/>
            <a:ext cx="8911687" cy="1262130"/>
          </a:xfrm>
        </p:spPr>
        <p:txBody>
          <a:bodyPr>
            <a:normAutofit fontScale="90000"/>
          </a:bodyPr>
          <a:lstStyle/>
          <a:p>
            <a:r>
              <a:rPr lang="el-GR" sz="3100" dirty="0"/>
              <a:t>ΚΑΜΠΈΡΗ ΜΑΡΓΑΡΊΤΑ    ΔΙΕΥΘΥΝΣΗ ΑΣΦΑΛΕΙΑΣ-ΥΓΙΕΙΝΗΣ</a:t>
            </a:r>
            <a:br>
              <a:rPr lang="el-GR" dirty="0"/>
            </a:br>
            <a:endParaRPr lang="el-GR" dirty="0"/>
          </a:p>
        </p:txBody>
      </p:sp>
      <p:sp>
        <p:nvSpPr>
          <p:cNvPr id="3" name="Δεξιό βέλος 2"/>
          <p:cNvSpPr/>
          <p:nvPr/>
        </p:nvSpPr>
        <p:spPr>
          <a:xfrm>
            <a:off x="5709364" y="131797"/>
            <a:ext cx="386367" cy="2318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p:cNvSpPr/>
          <p:nvPr/>
        </p:nvSpPr>
        <p:spPr>
          <a:xfrm>
            <a:off x="193183" y="727233"/>
            <a:ext cx="8628845" cy="6186309"/>
          </a:xfrm>
          <a:prstGeom prst="rect">
            <a:avLst/>
          </a:prstGeom>
        </p:spPr>
        <p:txBody>
          <a:bodyPr wrap="square">
            <a:spAutoFit/>
          </a:bodyPr>
          <a:lstStyle/>
          <a:p>
            <a:endParaRPr lang="el-GR" dirty="0"/>
          </a:p>
          <a:p>
            <a:endParaRPr lang="el-GR" dirty="0"/>
          </a:p>
          <a:p>
            <a:r>
              <a:rPr lang="el-GR" dirty="0"/>
              <a:t>Είναι υπεύθυνος για το πρόγραμμα ασφάλειας και υγιεινής για τους εργαζόμενους μέσα στην</a:t>
            </a:r>
          </a:p>
          <a:p>
            <a:r>
              <a:rPr lang="el-GR" dirty="0"/>
              <a:t>επιχείρηση.</a:t>
            </a:r>
          </a:p>
          <a:p>
            <a:r>
              <a:rPr lang="el-GR" dirty="0"/>
              <a:t>Ορισμένα από τα βασικά καθήκοντα του διευθυντή ασφαλείας είναι:</a:t>
            </a:r>
          </a:p>
          <a:p>
            <a:r>
              <a:rPr lang="el-GR" dirty="0"/>
              <a:t>• Ορίζει και επιβλέπει την τήρηση των κανόνων ασφαλείας σύμφωνα με την νομοθεσία.</a:t>
            </a:r>
          </a:p>
          <a:p>
            <a:r>
              <a:rPr lang="el-GR" dirty="0"/>
              <a:t>• Φροντίζει για την συντήρηση και τον έλεγχο του εξοπλισμού.</a:t>
            </a:r>
          </a:p>
          <a:p>
            <a:r>
              <a:rPr lang="el-GR" dirty="0"/>
              <a:t>• Οργανώνει την εκπαίδευση του προσωπικού σε θέματα ασφάλειας και υγιεινής.</a:t>
            </a:r>
          </a:p>
          <a:p>
            <a:r>
              <a:rPr lang="el-GR" dirty="0"/>
              <a:t>• Σχεδιάζει και τοποθετεί αφίσες με θέματα ασφαλείας στα κατάλληλα σημεία των χώρων</a:t>
            </a:r>
          </a:p>
          <a:p>
            <a:r>
              <a:rPr lang="el-GR" dirty="0"/>
              <a:t>εργασίας.</a:t>
            </a:r>
          </a:p>
          <a:p>
            <a:r>
              <a:rPr lang="el-GR" dirty="0"/>
              <a:t>• Φροντίζει για τις προληπτικές ιατρικές εξετάσεις του προσωπικού.</a:t>
            </a:r>
          </a:p>
          <a:p>
            <a:r>
              <a:rPr lang="el-GR" dirty="0"/>
              <a:t>• Προετοιμάζει σχέδια έκτακτης </a:t>
            </a:r>
            <a:r>
              <a:rPr lang="el-GR" dirty="0" err="1"/>
              <a:t>αναγκης</a:t>
            </a:r>
            <a:r>
              <a:rPr lang="el-GR" dirty="0"/>
              <a:t> σε περίπτωση κινδύνου.</a:t>
            </a:r>
          </a:p>
          <a:p>
            <a:r>
              <a:rPr lang="el-GR" dirty="0"/>
              <a:t>• Τηρεί αρχείο ατυχημάτων και φροντίζει για την δημιουργία κατάλληλων συνθηκών</a:t>
            </a:r>
          </a:p>
          <a:p>
            <a:r>
              <a:rPr lang="el-GR" dirty="0"/>
              <a:t>εργασίας.</a:t>
            </a:r>
          </a:p>
          <a:p>
            <a:r>
              <a:rPr lang="el-GR" dirty="0"/>
              <a:t>• Ελέγχει και συντηρεί τα μηχανήματα και τα εργαλεία της βιομηχανίας</a:t>
            </a:r>
          </a:p>
          <a:p>
            <a:r>
              <a:rPr lang="el-GR" dirty="0"/>
              <a:t>• Διατηρεί αρχείο ατυχημάτων</a:t>
            </a:r>
          </a:p>
          <a:p>
            <a:r>
              <a:rPr lang="el-GR" dirty="0"/>
              <a:t>• Φροντίζει για την παροχή αποζημιώσεων</a:t>
            </a:r>
          </a:p>
        </p:txBody>
      </p:sp>
    </p:spTree>
    <p:extLst>
      <p:ext uri="{BB962C8B-B14F-4D97-AF65-F5344CB8AC3E}">
        <p14:creationId xmlns:p14="http://schemas.microsoft.com/office/powerpoint/2010/main" val="1427387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0458" y="1466019"/>
            <a:ext cx="12144778" cy="2677656"/>
          </a:xfrm>
          <a:prstGeom prst="rect">
            <a:avLst/>
          </a:prstGeom>
        </p:spPr>
        <p:txBody>
          <a:bodyPr wrap="square">
            <a:spAutoFit/>
          </a:bodyPr>
          <a:lstStyle/>
          <a:p>
            <a:r>
              <a:rPr lang="el-GR" sz="2400" b="1" dirty="0"/>
              <a:t>Κανόνες ασφαλείας</a:t>
            </a:r>
          </a:p>
          <a:p>
            <a:r>
              <a:rPr lang="el-GR" sz="2400" dirty="0"/>
              <a:t>• Η σωστή χρήση των εργαλείων και των μηχανών</a:t>
            </a:r>
          </a:p>
          <a:p>
            <a:r>
              <a:rPr lang="el-GR" sz="2400" dirty="0"/>
              <a:t>• Η αποθήκευση εύφλεκτων υλικών σε κατάλληλους χώρους</a:t>
            </a:r>
          </a:p>
          <a:p>
            <a:r>
              <a:rPr lang="el-GR" sz="2400" dirty="0"/>
              <a:t>• Έξοδοι κινδύνου με ορατή σήμανση</a:t>
            </a:r>
          </a:p>
          <a:p>
            <a:r>
              <a:rPr lang="el-GR" sz="2400" dirty="0"/>
              <a:t>• Εξοπλισμός πυρόσβεσης</a:t>
            </a:r>
          </a:p>
          <a:p>
            <a:r>
              <a:rPr lang="el-GR" sz="2400" dirty="0"/>
              <a:t>• Η κατάλληλη ένδυση του προσωπικού κ.λπ.</a:t>
            </a:r>
          </a:p>
          <a:p>
            <a:endParaRPr lang="el-GR" sz="2400" dirty="0"/>
          </a:p>
        </p:txBody>
      </p:sp>
    </p:spTree>
    <p:extLst>
      <p:ext uri="{BB962C8B-B14F-4D97-AF65-F5344CB8AC3E}">
        <p14:creationId xmlns:p14="http://schemas.microsoft.com/office/powerpoint/2010/main" val="1824508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41409" y="192589"/>
            <a:ext cx="8911687" cy="1280890"/>
          </a:xfrm>
        </p:spPr>
        <p:txBody>
          <a:bodyPr>
            <a:normAutofit/>
          </a:bodyPr>
          <a:lstStyle/>
          <a:p>
            <a:r>
              <a:rPr lang="el-GR" sz="3200" dirty="0"/>
              <a:t>ΚΟΛΛΙΆΚΟΥ ΚΩΝΣΤΑΝΤΙΛΈΝΑ      ΔΙΕΥΘΗΝΤΉΣ ΟΙΚΟΝΟΜΙΚΏΝ</a:t>
            </a:r>
          </a:p>
        </p:txBody>
      </p:sp>
      <p:sp>
        <p:nvSpPr>
          <p:cNvPr id="3" name="Δεξιό βέλος 2"/>
          <p:cNvSpPr/>
          <p:nvPr/>
        </p:nvSpPr>
        <p:spPr>
          <a:xfrm>
            <a:off x="8415991" y="356516"/>
            <a:ext cx="464696" cy="2398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p:cNvSpPr/>
          <p:nvPr/>
        </p:nvSpPr>
        <p:spPr>
          <a:xfrm>
            <a:off x="656823" y="1473479"/>
            <a:ext cx="8809149" cy="3970318"/>
          </a:xfrm>
          <a:prstGeom prst="rect">
            <a:avLst/>
          </a:prstGeom>
        </p:spPr>
        <p:txBody>
          <a:bodyPr wrap="square">
            <a:spAutoFit/>
          </a:bodyPr>
          <a:lstStyle/>
          <a:p>
            <a:r>
              <a:rPr lang="el-GR" b="1" dirty="0">
                <a:solidFill>
                  <a:srgbClr val="222222"/>
                </a:solidFill>
                <a:latin typeface="Arial" panose="020B0604020202020204" pitchFamily="34" charset="0"/>
              </a:rPr>
              <a:t>Τμήμα οικονομικών</a:t>
            </a:r>
            <a:br>
              <a:rPr lang="el-GR" dirty="0">
                <a:solidFill>
                  <a:srgbClr val="222222"/>
                </a:solidFill>
                <a:latin typeface="Arial" panose="020B0604020202020204" pitchFamily="34" charset="0"/>
              </a:rPr>
            </a:br>
            <a:endParaRPr lang="el-GR" dirty="0">
              <a:solidFill>
                <a:srgbClr val="222222"/>
              </a:solidFill>
              <a:latin typeface="Arial" panose="020B0604020202020204" pitchFamily="34" charset="0"/>
            </a:endParaRPr>
          </a:p>
          <a:p>
            <a:r>
              <a:rPr lang="el-GR" dirty="0">
                <a:solidFill>
                  <a:srgbClr val="222222"/>
                </a:solidFill>
                <a:latin typeface="Arial" panose="020B0604020202020204" pitchFamily="34" charset="0"/>
              </a:rPr>
              <a:t>Ένας διευθυντής οικονομικών ή ταμίας είναι υπεύθυνος για τη διαχείριση των οικονομικών πτυχών ενός οργανισμού, επιχείρησης ή κυβέρνησης και για την παροχή οικονομικών συμβουλών στους άλλους τομείς για τη λήψη αποφάσεων. Ο διευθυντής οικονομικών μιας εταιρείας ελέγχει και συντονίζει τα οικονομικά μιας επιχείρησης. Επίσης, καθορίζει τη διαδικασία έκδοσης και πώλησης μετοχών, το σύστημα ελέγχου των οικονομικών της εταιρείας και οργανώνει σύστημα συναλλαγών με τις τράπεζες. Συμμετέχει στη διαμόρφωση του καταστατικού της επιχείρησης. Συντάσσει τον προϋπολογισμό της εταιρείας, ύστερα από υπολογισμό του κόστους παραγωγής και τις απαιτήσεις για χρηματοδότηση των τμημάτων, τον οποίο υποβάλλει στο Διοικητικό συμβούλιο. Ελέγχει και συντονίζει τις οικονομικές δραστηριότητες της βιομηχανίας και αξιολογεί ιδέες για τη σχεδίαση προϊόντων με βάση τους οικονομικούς περιορισμούς που ισχύουν.</a:t>
            </a:r>
            <a:endParaRPr lang="el-GR"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47173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76400" y="381169"/>
            <a:ext cx="10515600" cy="1325563"/>
          </a:xfrm>
        </p:spPr>
        <p:txBody>
          <a:bodyPr>
            <a:normAutofit/>
          </a:bodyPr>
          <a:lstStyle/>
          <a:p>
            <a:r>
              <a:rPr lang="el-GR" sz="2400" dirty="0"/>
              <a:t>ΛΑΜΠΑΔΆΡΗ ΣΤΑΜΑΤΊΝΑ         </a:t>
            </a:r>
            <a:r>
              <a:rPr lang="el-GR" sz="2400" i="0" dirty="0">
                <a:solidFill>
                  <a:srgbClr val="222222"/>
                </a:solidFill>
                <a:effectLst/>
                <a:latin typeface="Arial" panose="020B0604020202020204" pitchFamily="34" charset="0"/>
              </a:rPr>
              <a:t>Δι</a:t>
            </a:r>
            <a:r>
              <a:rPr lang="el-GR" sz="2400" dirty="0">
                <a:solidFill>
                  <a:srgbClr val="222222"/>
                </a:solidFill>
                <a:effectLst/>
                <a:latin typeface="+mn-lt"/>
              </a:rPr>
              <a:t>ευθυντής </a:t>
            </a:r>
            <a:r>
              <a:rPr lang="el-GR" sz="2400" dirty="0">
                <a:solidFill>
                  <a:srgbClr val="222222"/>
                </a:solidFill>
                <a:latin typeface="+mn-lt"/>
              </a:rPr>
              <a:t>Έ</a:t>
            </a:r>
            <a:r>
              <a:rPr lang="el-GR" sz="2400" dirty="0">
                <a:solidFill>
                  <a:srgbClr val="222222"/>
                </a:solidFill>
                <a:effectLst/>
                <a:latin typeface="+mn-lt"/>
              </a:rPr>
              <a:t>ρευνας και Ανάπτυξης</a:t>
            </a:r>
            <a:br>
              <a:rPr lang="el-GR" sz="2400" i="0" dirty="0">
                <a:solidFill>
                  <a:srgbClr val="222222"/>
                </a:solidFill>
                <a:effectLst/>
                <a:latin typeface="Arial" panose="020B0604020202020204" pitchFamily="34" charset="0"/>
              </a:rPr>
            </a:br>
            <a:br>
              <a:rPr lang="el-GR" sz="2400" dirty="0"/>
            </a:br>
            <a:endParaRPr lang="el-GR" sz="2400" dirty="0"/>
          </a:p>
        </p:txBody>
      </p:sp>
      <p:sp>
        <p:nvSpPr>
          <p:cNvPr id="3" name="Δεξιό βέλος 2"/>
          <p:cNvSpPr/>
          <p:nvPr/>
        </p:nvSpPr>
        <p:spPr>
          <a:xfrm>
            <a:off x="5606321" y="502698"/>
            <a:ext cx="464695" cy="2098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p>
        </p:txBody>
      </p:sp>
      <p:sp>
        <p:nvSpPr>
          <p:cNvPr id="4" name="Ορθογώνιο 3"/>
          <p:cNvSpPr/>
          <p:nvPr/>
        </p:nvSpPr>
        <p:spPr>
          <a:xfrm>
            <a:off x="838200" y="1043951"/>
            <a:ext cx="11019020" cy="4524315"/>
          </a:xfrm>
          <a:prstGeom prst="rect">
            <a:avLst/>
          </a:prstGeom>
        </p:spPr>
        <p:txBody>
          <a:bodyPr wrap="square">
            <a:spAutoFit/>
          </a:bodyPr>
          <a:lstStyle/>
          <a:p>
            <a:r>
              <a:rPr lang="el-GR" b="0" i="0" dirty="0">
                <a:solidFill>
                  <a:srgbClr val="222222"/>
                </a:solidFill>
                <a:effectLst/>
                <a:latin typeface="Arial" panose="020B0604020202020204" pitchFamily="34" charset="0"/>
              </a:rPr>
              <a:t>Οι διευθυντές μονάδων έρευνας και ανάπτυξης σχεδιάζουν, διευθύνουν και συντονίζουν τις ερευνητικές και αναπτυξιακές δραστηριότητες της επιχείρησης ή του οργανισμού υπό την καθοδήγηση των διευθυντών και των διευθυνόντων συμβούλων και σε διαβούλευση με τους διευθυντές άλλων τμημάτων ή ενοτήτων</a:t>
            </a:r>
          </a:p>
          <a:p>
            <a:endParaRPr lang="el-GR" b="0" i="0" dirty="0">
              <a:solidFill>
                <a:srgbClr val="222222"/>
              </a:solidFill>
              <a:effectLst/>
              <a:latin typeface="Arial" panose="020B0604020202020204" pitchFamily="34" charset="0"/>
            </a:endParaRPr>
          </a:p>
          <a:p>
            <a:r>
              <a:rPr lang="el-GR" b="0" i="0" u="sng" dirty="0">
                <a:solidFill>
                  <a:srgbClr val="222222"/>
                </a:solidFill>
                <a:effectLst/>
                <a:latin typeface="Arial" panose="020B0604020202020204" pitchFamily="34" charset="0"/>
              </a:rPr>
              <a:t>Καθήκοντα:</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Σχεδιάζουν, διευθύνουν και συντονίζουν τις ερευνητικές και αναπτυξιακές δραστηριότητες εσωτερικά ή με τη συνδρομή εξωτερικών ερευνητικών οργανισμών για την ανάπτυξη νέων ή βελτιωμένων τεχνικών διαδικασιών προϊόντων ή χρήση υλικών της επιχείρησης</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Σχεδιάζουν τη γενική έρευνα και το αναπτυξιακό πρόγραμμα της επιχείρησης και αποφασίζουν τους στόχους και τις προϋπολογίστηκε  απαιτήσεις</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Ελέγχουν τις δαπάνες και διασφαλίζουν την αποτελεσματική χρήση των πόρων</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Συγκροτούν τη διαφήμιση λειτουργικές και διοικητικές διαδικασίες</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Σχεδιάζουν και διευθύνουν την καθημερινή λειτουργία</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Επιβλέπουν την επιλογή την εκπαίδευση και την απόδοση του προσωπικού</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Επιβλέπουν άλλους υπαλλήλους</a:t>
            </a:r>
          </a:p>
          <a:p>
            <a:pPr marL="285750" indent="-285750">
              <a:buFont typeface="Arial" panose="020B0604020202020204" pitchFamily="34" charset="0"/>
              <a:buChar char="•"/>
            </a:pPr>
            <a:r>
              <a:rPr lang="el-GR" b="0" i="0" dirty="0">
                <a:solidFill>
                  <a:srgbClr val="222222"/>
                </a:solidFill>
                <a:effectLst/>
                <a:latin typeface="Arial" panose="020B0604020202020204" pitchFamily="34" charset="0"/>
              </a:rPr>
              <a:t>Εκπροσωπούν το τμήμα στις συναλλαγές του με άλλα τμήματα του οργανισμού είμαι εξωτερικά σώματα</a:t>
            </a:r>
          </a:p>
        </p:txBody>
      </p:sp>
    </p:spTree>
    <p:extLst>
      <p:ext uri="{BB962C8B-B14F-4D97-AF65-F5344CB8AC3E}">
        <p14:creationId xmlns:p14="http://schemas.microsoft.com/office/powerpoint/2010/main" val="2812650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5074" y="169023"/>
            <a:ext cx="8911687" cy="1280890"/>
          </a:xfrm>
        </p:spPr>
        <p:txBody>
          <a:bodyPr/>
          <a:lstStyle/>
          <a:p>
            <a:r>
              <a:rPr lang="el-GR" sz="3200" dirty="0"/>
              <a:t>ΛΆΜΠΡΟΥ ΕΛΈΝΗ     ΔΙΕΥΘΥΝΤΉΣ ΜΆΡΚΕΤΙΝ</a:t>
            </a:r>
            <a:br>
              <a:rPr lang="el-GR" dirty="0"/>
            </a:br>
            <a:endParaRPr lang="el-GR" dirty="0"/>
          </a:p>
        </p:txBody>
      </p:sp>
      <p:sp>
        <p:nvSpPr>
          <p:cNvPr id="3" name="Δεξιό βέλος 2"/>
          <p:cNvSpPr/>
          <p:nvPr/>
        </p:nvSpPr>
        <p:spPr>
          <a:xfrm>
            <a:off x="5383791" y="354334"/>
            <a:ext cx="479686" cy="269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p>
        </p:txBody>
      </p:sp>
      <p:sp>
        <p:nvSpPr>
          <p:cNvPr id="4" name="Ορθογώνιο 3"/>
          <p:cNvSpPr/>
          <p:nvPr/>
        </p:nvSpPr>
        <p:spPr>
          <a:xfrm>
            <a:off x="218941" y="1079291"/>
            <a:ext cx="9028090" cy="6463308"/>
          </a:xfrm>
          <a:prstGeom prst="rect">
            <a:avLst/>
          </a:prstGeom>
        </p:spPr>
        <p:txBody>
          <a:bodyPr wrap="square">
            <a:spAutoFit/>
          </a:bodyPr>
          <a:lstStyle/>
          <a:p>
            <a:r>
              <a:rPr lang="el-GR" b="1" dirty="0"/>
              <a:t>                         </a:t>
            </a:r>
            <a:r>
              <a:rPr lang="el-GR" b="1" u="sng" dirty="0"/>
              <a:t>ΑΡΜΟΔΙΌΤΗΤΕΣ</a:t>
            </a:r>
            <a:endParaRPr lang="el-GR" u="sng" dirty="0"/>
          </a:p>
          <a:p>
            <a:endParaRPr lang="el-GR" dirty="0"/>
          </a:p>
          <a:p>
            <a:pPr marL="285750" indent="-285750">
              <a:buFont typeface="Arial" panose="020B0604020202020204" pitchFamily="34" charset="0"/>
              <a:buChar char="•"/>
            </a:pPr>
            <a:r>
              <a:rPr lang="el-GR" dirty="0"/>
              <a:t>Σχεδιασμός και υλοποίηση ολοκληρωμένων στρατηγικών μάρκετινγκ για την ενημέρωση του κοινού σχετικά με τις επιχειρηματικές δραστηριότητες της εταιρείας.</a:t>
            </a:r>
          </a:p>
          <a:p>
            <a:pPr marL="285750" indent="-285750">
              <a:buFont typeface="Arial" panose="020B0604020202020204" pitchFamily="34" charset="0"/>
              <a:buChar char="•"/>
            </a:pPr>
            <a:r>
              <a:rPr lang="el-GR" dirty="0"/>
              <a:t>Επίβλεψη του τμήματος και παροχή καθοδήγησης και </a:t>
            </a:r>
            <a:r>
              <a:rPr lang="el-GR" dirty="0" err="1"/>
              <a:t>feedback</a:t>
            </a:r>
            <a:r>
              <a:rPr lang="el-GR" dirty="0"/>
              <a:t> σε άλλους επαγγελματίες μάρκετινγκ</a:t>
            </a:r>
          </a:p>
          <a:p>
            <a:pPr marL="285750" indent="-285750">
              <a:buFont typeface="Arial" panose="020B0604020202020204" pitchFamily="34" charset="0"/>
              <a:buChar char="•"/>
            </a:pPr>
            <a:r>
              <a:rPr lang="el-GR" dirty="0"/>
              <a:t>Δημιουργία ιδεών για εκδηλώσεις ή δραστηριότητες προωθήσεις και αποτελεσματική διοργάνωση τους.</a:t>
            </a:r>
          </a:p>
          <a:p>
            <a:pPr marL="285750" indent="-285750">
              <a:buFont typeface="Arial" panose="020B0604020202020204" pitchFamily="34" charset="0"/>
              <a:buChar char="•"/>
            </a:pPr>
            <a:r>
              <a:rPr lang="el-GR" dirty="0"/>
              <a:t>Σχεδιασμός και εκτέλεση εκστρατειών προώθησης, κυκλοφορίας νέων σειρών προϊόντων στην αγορά κλπ.</a:t>
            </a:r>
          </a:p>
          <a:p>
            <a:pPr marL="285750" indent="-285750">
              <a:buFont typeface="Arial" panose="020B0604020202020204" pitchFamily="34" charset="0"/>
              <a:buChar char="•"/>
            </a:pPr>
            <a:r>
              <a:rPr lang="el-GR" dirty="0"/>
              <a:t>Παρακολούθηση προόδου και υποβολή αναφορών απόδοσης.</a:t>
            </a:r>
          </a:p>
          <a:p>
            <a:pPr marL="285750" indent="-285750">
              <a:buFont typeface="Arial" panose="020B0604020202020204" pitchFamily="34" charset="0"/>
              <a:buChar char="•"/>
            </a:pPr>
            <a:r>
              <a:rPr lang="el-GR" dirty="0"/>
              <a:t>Ανάληψη της ευθύνης παραγωγής πολύτιμο περιεχομένου για την διαδοχική παρουσία της εταιρείας, σχεδιασμός συντακτικού περιεχομένου και οργάνωση των εκδόσεων της εταιρείας.</a:t>
            </a:r>
          </a:p>
          <a:p>
            <a:pPr marL="285750" indent="-285750">
              <a:buFont typeface="Arial" panose="020B0604020202020204" pitchFamily="34" charset="0"/>
              <a:buChar char="•"/>
            </a:pPr>
            <a:r>
              <a:rPr lang="el-GR" dirty="0"/>
              <a:t>Πραγματοποίηση γενικής έρευνας αγοράς για την παρακολούθηση των τάσεων και των κινήσεων μάρκετινγκ των αγωνιστών.</a:t>
            </a:r>
          </a:p>
          <a:p>
            <a:pPr marL="285750" indent="-285750">
              <a:buFont typeface="Arial" panose="020B0604020202020204" pitchFamily="34" charset="0"/>
              <a:buChar char="•"/>
            </a:pPr>
            <a:r>
              <a:rPr lang="el-GR" dirty="0"/>
              <a:t>Έλεγχος προϋπολογισμών και κατανομή πόρων μεταξύ διαφόρων έργων.</a:t>
            </a:r>
          </a:p>
          <a:p>
            <a:pPr marL="285750" indent="-285750">
              <a:buFont typeface="Arial" panose="020B0604020202020204" pitchFamily="34" charset="0"/>
              <a:buChar char="•"/>
            </a:pPr>
            <a:r>
              <a:rPr lang="el-GR" dirty="0"/>
              <a:t>Εκπροσώπηση του οργανισμού έναντι εξωτερικό τρίτων μερών όπως μέσων ενημέρωσης, εμπλεκομένων φορέων και δυνητικών πελατών και δημιουργία στρατηγικών συνεργασιών.</a:t>
            </a:r>
          </a:p>
          <a:p>
            <a:br>
              <a:rPr lang="el-GR" dirty="0"/>
            </a:br>
            <a:endParaRPr lang="el-GR" dirty="0"/>
          </a:p>
        </p:txBody>
      </p:sp>
    </p:spTree>
    <p:extLst>
      <p:ext uri="{BB962C8B-B14F-4D97-AF65-F5344CB8AC3E}">
        <p14:creationId xmlns:p14="http://schemas.microsoft.com/office/powerpoint/2010/main" val="3585886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42164" y="257578"/>
            <a:ext cx="8911687" cy="1801969"/>
          </a:xfrm>
        </p:spPr>
        <p:txBody>
          <a:bodyPr/>
          <a:lstStyle/>
          <a:p>
            <a:r>
              <a:rPr lang="el-GR" sz="3200" dirty="0"/>
              <a:t>ΛΆΜΠΡΟΥ ΕΥΑΓΓΕΛΊΑ     ΔΙΕΥΘΥΝΤΉΣ ΔΗΜΩΣΊΩΝ ΣΧΈΣΕΩΝ</a:t>
            </a:r>
            <a:br>
              <a:rPr lang="el-GR" dirty="0"/>
            </a:br>
            <a:endParaRPr lang="el-GR" dirty="0"/>
          </a:p>
        </p:txBody>
      </p:sp>
      <p:sp>
        <p:nvSpPr>
          <p:cNvPr id="3" name="Δεξιό βέλος 2"/>
          <p:cNvSpPr/>
          <p:nvPr/>
        </p:nvSpPr>
        <p:spPr>
          <a:xfrm>
            <a:off x="6598007" y="436564"/>
            <a:ext cx="464695" cy="224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p:cNvSpPr/>
          <p:nvPr/>
        </p:nvSpPr>
        <p:spPr>
          <a:xfrm>
            <a:off x="716923" y="906906"/>
            <a:ext cx="10053591" cy="5909310"/>
          </a:xfrm>
          <a:prstGeom prst="rect">
            <a:avLst/>
          </a:prstGeom>
        </p:spPr>
        <p:txBody>
          <a:bodyPr wrap="square">
            <a:spAutoFit/>
          </a:bodyPr>
          <a:lstStyle/>
          <a:p>
            <a:endParaRPr lang="el-GR" dirty="0"/>
          </a:p>
          <a:p>
            <a:endParaRPr lang="el-GR" dirty="0"/>
          </a:p>
          <a:p>
            <a:r>
              <a:rPr lang="el-GR" dirty="0"/>
              <a:t>Το βασικό καθήκον ενός υπεύθυνου δημοσίων σχέσεων είναι η προώθηση της εικόνας της εταιρίας ή του οργανισμού όπου εργάζεται. Ειδικά στον τομέα των ανανεώσιμων πηγών ενέργειας απαιτείται επίσης γνώση όλων των στοιχείων που αναφέρονται στην βιωσιμότητα, την </a:t>
            </a:r>
            <a:r>
              <a:rPr lang="el-GR" dirty="0" err="1"/>
              <a:t>αειφορία</a:t>
            </a:r>
            <a:r>
              <a:rPr lang="el-GR" dirty="0"/>
              <a:t> και την περιβαλλοντική προστασία. Οι υπεύθυνοι δημοσίων σχέσεων είναι ειδικοί στην επικοινωνία και προωθούν την εμπορική ταυτότητα του οργανισμού. Επίσης ενισχύουν τις μεθόδους που χρησιμοποιεί ο οργανισμός για την μείωση των επιδράσεων στο περιβάλλον από τις δραστηριότητες του. Σχεδιάζουν ν συντονίζουν και εκτελούν σχέδια επικοινωνίας, για τις δραστηριότητες του οργανισμού. Κατόπιν κοινοποιούν μέρος αυτών στους εργαζόμενους, τους προμηθευτές , τους εξωτερικούς συνεργάτες και τους πελάτες. Παρέχουν πληροφορίες σχετικά με την εταιρεία, τις δραστηριότητες της, το ιστορικό της και την στρατηγική της. Γι‘ αυτό χρησιμοποιούν όλα τα επικοινωνιακά μέσα και οργανώνουν αντίστοιχα γεγονότα όπως επισκέψεις σε άλλες εταιρίες, εκθέσεις ή σεμινάρια. Οι υπεύθυνοι των δημοσίων σχέσεων συνήθως προσλαμβάνονται απευθείας από τον εκάστοτε οργανισμό, αλλά μπορούν και να εργαστούν για οργανισμούς που ειδικεύονται στις δημόσιες σχέσεις ή τους ανεξάρτητους συμβούλους. Επικοινωνούν καθημερινά με τη διοίκηση, τους τεχνικούς πωλήσεων και τους οικονομικούς διευθυντές. Η εργασία ποικίλει ανάλογα με τον προϋπολογισμό και το μέγεθος του τμήματος προώθησης, της στρατηγικής και το συνολικό προϋπολογισμό της εταιρίας.</a:t>
            </a:r>
          </a:p>
        </p:txBody>
      </p:sp>
    </p:spTree>
    <p:extLst>
      <p:ext uri="{BB962C8B-B14F-4D97-AF65-F5344CB8AC3E}">
        <p14:creationId xmlns:p14="http://schemas.microsoft.com/office/powerpoint/2010/main" val="3631694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55035" y="-157192"/>
            <a:ext cx="10515600" cy="1325563"/>
          </a:xfrm>
        </p:spPr>
        <p:txBody>
          <a:bodyPr>
            <a:normAutofit fontScale="90000"/>
          </a:bodyPr>
          <a:lstStyle/>
          <a:p>
            <a:r>
              <a:rPr lang="el-GR" sz="3200" dirty="0"/>
              <a:t> </a:t>
            </a:r>
            <a:br>
              <a:rPr lang="el-GR" sz="3200" dirty="0"/>
            </a:br>
            <a:r>
              <a:rPr lang="el-GR" sz="3200" dirty="0"/>
              <a:t>ΔΙΕΥΘΥΝΤΉΣ ΠΡΟΣΩΠΙΚΟΎ       ΦΌΡΤΗΣ ΣΠΎΡΟΣ</a:t>
            </a:r>
            <a:br>
              <a:rPr lang="el-GR" sz="3200" dirty="0"/>
            </a:br>
            <a:endParaRPr lang="el-GR" sz="3200" dirty="0"/>
          </a:p>
        </p:txBody>
      </p:sp>
      <p:sp>
        <p:nvSpPr>
          <p:cNvPr id="3" name="Δεξιό βέλος 2"/>
          <p:cNvSpPr/>
          <p:nvPr/>
        </p:nvSpPr>
        <p:spPr>
          <a:xfrm>
            <a:off x="6261095" y="445629"/>
            <a:ext cx="463639" cy="2809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p>
        </p:txBody>
      </p:sp>
      <p:sp>
        <p:nvSpPr>
          <p:cNvPr id="7" name="Ορθογώνιο 6"/>
          <p:cNvSpPr/>
          <p:nvPr/>
        </p:nvSpPr>
        <p:spPr>
          <a:xfrm>
            <a:off x="1050235" y="948690"/>
            <a:ext cx="12544023" cy="5909310"/>
          </a:xfrm>
          <a:prstGeom prst="rect">
            <a:avLst/>
          </a:prstGeom>
        </p:spPr>
        <p:txBody>
          <a:bodyPr wrap="square">
            <a:spAutoFit/>
          </a:bodyPr>
          <a:lstStyle/>
          <a:p>
            <a:r>
              <a:rPr lang="el-GR" dirty="0"/>
              <a:t>                                            </a:t>
            </a:r>
            <a:r>
              <a:rPr lang="el-GR" b="1" u="sng" dirty="0"/>
              <a:t>Διευθυντής Προσωπικού Σοκολατοβιομηχανίας</a:t>
            </a:r>
            <a:endParaRPr lang="el-GR" b="1" dirty="0"/>
          </a:p>
          <a:p>
            <a:endParaRPr lang="el-GR" dirty="0"/>
          </a:p>
          <a:p>
            <a:r>
              <a:rPr lang="el-GR" dirty="0"/>
              <a:t>Ο διευθυντής προσωπικού αναπτύσσει διαπροσωπικές σχέσεις με το προσωπικό,</a:t>
            </a:r>
          </a:p>
          <a:p>
            <a:r>
              <a:rPr lang="el-GR" dirty="0"/>
              <a:t>ώστε να δημιουργήσει ένα κλίμα κατανόησης και εμπιστοσύνης. Εξετάζει τους</a:t>
            </a:r>
          </a:p>
          <a:p>
            <a:r>
              <a:rPr lang="el-GR" dirty="0"/>
              <a:t>υποψηφίους για πρόσληψη στην εταιρία και προτείνει τους καταλληλότερους.</a:t>
            </a:r>
          </a:p>
          <a:p>
            <a:r>
              <a:rPr lang="el-GR" dirty="0"/>
              <a:t>Αξιολογεί την απόδοση των υπαλλήλων και προτείνει οριζόντιες και κατακόρυφες</a:t>
            </a:r>
          </a:p>
          <a:p>
            <a:r>
              <a:rPr lang="el-GR" dirty="0"/>
              <a:t>μετακινήσεις σε θέσεις εργασίας, για τη βελτίωση της αποδοτικότητας ή την</a:t>
            </a:r>
          </a:p>
          <a:p>
            <a:r>
              <a:rPr lang="el-GR" dirty="0"/>
              <a:t>απομάκρυνσή  </a:t>
            </a:r>
          </a:p>
          <a:p>
            <a:r>
              <a:rPr lang="el-GR" dirty="0"/>
              <a:t>τους από την εταιρεία. Σχεδιάζει και προτείνει την κλίμακα των μισθών και των</a:t>
            </a:r>
          </a:p>
          <a:p>
            <a:r>
              <a:rPr lang="el-GR" dirty="0"/>
              <a:t>ασφαλιστικών ή άλλων παροχών για το προσωπικό. Οργανώνει προγράμματα</a:t>
            </a:r>
          </a:p>
          <a:p>
            <a:r>
              <a:rPr lang="el-GR" dirty="0"/>
              <a:t>εκπαίδευσης του προσωπικού. Τέλος, ενημερώνεται και προσπαθεί να</a:t>
            </a:r>
          </a:p>
          <a:p>
            <a:r>
              <a:rPr lang="el-GR" dirty="0"/>
              <a:t>αντιμετωπίσει τυχόν διαφωνίες μεταξύ του προσωπικού. Ο διευθυντής</a:t>
            </a:r>
          </a:p>
          <a:p>
            <a:r>
              <a:rPr lang="el-GR" dirty="0"/>
              <a:t>προσωπικού πρέπει να έχει οργανωτικές, επικοινωνιακές και διοικητικές</a:t>
            </a:r>
          </a:p>
          <a:p>
            <a:r>
              <a:rPr lang="el-GR" dirty="0"/>
              <a:t>ικανότητες, να επιδεικνύει ευαισθησία σε προσωπικά θέματα, να έχει</a:t>
            </a:r>
          </a:p>
          <a:p>
            <a:r>
              <a:rPr lang="el-GR" dirty="0"/>
              <a:t>αναπτυγμένο αίσθημα δικαιοσύνης και ικανότητες ενεργοποίησης και</a:t>
            </a:r>
          </a:p>
          <a:p>
            <a:r>
              <a:rPr lang="el-GR" dirty="0"/>
              <a:t>ενθάρρυνσης του προσωπικού για υψηλότερες αποδόσεις. Παράλληλα δε, η</a:t>
            </a:r>
          </a:p>
          <a:p>
            <a:r>
              <a:rPr lang="el-GR" dirty="0"/>
              <a:t>συναισθηματική σταθερότητα και η ψυχραιμία για την αντιμετώπιση</a:t>
            </a:r>
          </a:p>
          <a:p>
            <a:r>
              <a:rPr lang="el-GR" dirty="0"/>
              <a:t>δυσάρεστων διαπροσωπικών καταστάσεων, όπως επίσης η διορατικότητα, η</a:t>
            </a:r>
          </a:p>
          <a:p>
            <a:r>
              <a:rPr lang="el-GR" dirty="0"/>
              <a:t>διαλλακτικότητα καθώς και η ικανότητα ευελιξίας και διαπραγμάτευσης σε</a:t>
            </a:r>
          </a:p>
          <a:p>
            <a:r>
              <a:rPr lang="el-GR" dirty="0"/>
              <a:t>θέματα που αφορούν και απασχολούν το ανθρώπινο δυναμικό της επιχείρησης,</a:t>
            </a:r>
          </a:p>
          <a:p>
            <a:r>
              <a:rPr lang="el-GR" dirty="0"/>
              <a:t>αποτελούν επιπρόσθετα προσωπικά χαρακτηριστικά του διευθυντή προσωπικού.</a:t>
            </a:r>
          </a:p>
        </p:txBody>
      </p:sp>
    </p:spTree>
    <p:extLst>
      <p:ext uri="{BB962C8B-B14F-4D97-AF65-F5344CB8AC3E}">
        <p14:creationId xmlns:p14="http://schemas.microsoft.com/office/powerpoint/2010/main" val="718593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0" y="174182"/>
            <a:ext cx="13676243" cy="5909310"/>
          </a:xfrm>
          <a:prstGeom prst="rect">
            <a:avLst/>
          </a:prstGeom>
        </p:spPr>
        <p:txBody>
          <a:bodyPr wrap="square">
            <a:spAutoFit/>
          </a:bodyPr>
          <a:lstStyle/>
          <a:p>
            <a:r>
              <a:rPr lang="el-GR" b="1" u="sng" dirty="0"/>
              <a:t>Αρμοδιότητες</a:t>
            </a:r>
          </a:p>
          <a:p>
            <a:endParaRPr lang="el-GR" dirty="0"/>
          </a:p>
          <a:p>
            <a:pPr marL="285750" indent="-285750">
              <a:buFont typeface="Arial" panose="020B0604020202020204" pitchFamily="34" charset="0"/>
              <a:buChar char="•"/>
            </a:pPr>
            <a:r>
              <a:rPr lang="el-GR" dirty="0"/>
              <a:t> Καταρτίζει μια λίστα ταλέντου για τις τρέχουσες και τις μελλοντικές διαθέσιμες</a:t>
            </a:r>
          </a:p>
          <a:p>
            <a:r>
              <a:rPr lang="el-GR" dirty="0"/>
              <a:t>       θέσεις</a:t>
            </a:r>
          </a:p>
          <a:p>
            <a:pPr marL="285750" indent="-285750">
              <a:buFont typeface="Arial" panose="020B0604020202020204" pitchFamily="34" charset="0"/>
              <a:buChar char="•"/>
            </a:pPr>
            <a:r>
              <a:rPr lang="el-GR" dirty="0"/>
              <a:t> Κατευθύνει όλες τις στρατηγικές ανεύρεσης</a:t>
            </a:r>
          </a:p>
          <a:p>
            <a:pPr marL="285750" indent="-285750">
              <a:buFont typeface="Arial" panose="020B0604020202020204" pitchFamily="34" charset="0"/>
              <a:buChar char="•"/>
            </a:pPr>
            <a:r>
              <a:rPr lang="el-GR" dirty="0"/>
              <a:t> Διαχειρίζεται τις εξωτερικές συνεργασίες μας με σχολές, </a:t>
            </a:r>
            <a:r>
              <a:rPr lang="el-GR" dirty="0" err="1"/>
              <a:t>ιστότοπους</a:t>
            </a:r>
            <a:r>
              <a:rPr lang="el-GR" dirty="0"/>
              <a:t> θέσεων</a:t>
            </a:r>
          </a:p>
          <a:p>
            <a:r>
              <a:rPr lang="el-GR" dirty="0"/>
              <a:t>      εργασίας και προμηθευτές λογισμικού Ανθρώπινου Δυναμικού</a:t>
            </a:r>
          </a:p>
          <a:p>
            <a:pPr marL="285750" indent="-285750">
              <a:buFont typeface="Arial" panose="020B0604020202020204" pitchFamily="34" charset="0"/>
              <a:buChar char="•"/>
            </a:pPr>
            <a:r>
              <a:rPr lang="el-GR" dirty="0"/>
              <a:t>Υλοποιεί διαδικτυακές και μη διαδικτυακές πρωτοβουλίες προώθησης ονόματος</a:t>
            </a:r>
          </a:p>
          <a:p>
            <a:r>
              <a:rPr lang="el-GR" dirty="0"/>
              <a:t>      του εργοδότη</a:t>
            </a:r>
          </a:p>
          <a:p>
            <a:pPr marL="285750" indent="-285750">
              <a:buFont typeface="Arial" panose="020B0604020202020204" pitchFamily="34" charset="0"/>
              <a:buChar char="•"/>
            </a:pPr>
            <a:r>
              <a:rPr lang="el-GR" dirty="0"/>
              <a:t> Προετοιμάζει και εξετάζει τον ετήσιο προϋπολογισμό προσλήψεων</a:t>
            </a:r>
          </a:p>
          <a:p>
            <a:pPr marL="285750" indent="-285750">
              <a:buFont typeface="Arial" panose="020B0604020202020204" pitchFamily="34" charset="0"/>
              <a:buChar char="•"/>
            </a:pPr>
            <a:r>
              <a:rPr lang="el-GR" dirty="0"/>
              <a:t> Επιβλέπει όλα τα στάδια της εμπειρίας του υποψηφίου (συμπεριλαμβανομένης της</a:t>
            </a:r>
          </a:p>
          <a:p>
            <a:r>
              <a:rPr lang="el-GR" dirty="0"/>
              <a:t>       αίτησης, των συνεντεύξεων και της επικοινωνίας)</a:t>
            </a:r>
          </a:p>
          <a:p>
            <a:pPr marL="285750" indent="-285750">
              <a:buFont typeface="Arial" panose="020B0604020202020204" pitchFamily="34" charset="0"/>
              <a:buChar char="•"/>
            </a:pPr>
            <a:r>
              <a:rPr lang="el-GR" dirty="0"/>
              <a:t> Προβλέπει τις ανάγκες προσλήψεων βάσει των σχεδίων ανάπτυξης της</a:t>
            </a:r>
          </a:p>
          <a:p>
            <a:r>
              <a:rPr lang="el-GR" dirty="0"/>
              <a:t>       επιχείρησης</a:t>
            </a:r>
          </a:p>
          <a:p>
            <a:pPr marL="285750" indent="-285750">
              <a:buFont typeface="Arial" panose="020B0604020202020204" pitchFamily="34" charset="0"/>
              <a:buChar char="•"/>
            </a:pPr>
            <a:r>
              <a:rPr lang="el-GR" dirty="0"/>
              <a:t> Διαχειρίζεται, εκπαιδεύει και αξιολογεί την ομάδα μας προσλήψεων</a:t>
            </a:r>
          </a:p>
          <a:p>
            <a:pPr marL="285750" indent="-285750">
              <a:buFont typeface="Arial" panose="020B0604020202020204" pitchFamily="34" charset="0"/>
              <a:buChar char="•"/>
            </a:pPr>
            <a:r>
              <a:rPr lang="el-GR" dirty="0"/>
              <a:t> Συμμετέχει και διοργανώνει εκδηλώσεις στελέχωσης για να αυξήσει την προβολή</a:t>
            </a:r>
          </a:p>
          <a:p>
            <a:r>
              <a:rPr lang="el-GR" dirty="0"/>
              <a:t>       της εταιρείας μας</a:t>
            </a:r>
          </a:p>
          <a:p>
            <a:pPr marL="285750" indent="-285750">
              <a:buFont typeface="Arial" panose="020B0604020202020204" pitchFamily="34" charset="0"/>
              <a:buChar char="•"/>
            </a:pPr>
            <a:r>
              <a:rPr lang="el-GR" dirty="0"/>
              <a:t> Αναπτύσσει ένα δίκτυο δυνητικών μελλοντικών προσλήψεων (π.χ. από</a:t>
            </a:r>
          </a:p>
          <a:p>
            <a:r>
              <a:rPr lang="el-GR" dirty="0"/>
              <a:t>      προηγούμενους αιτούντες και προτεινόμενους υποψηφίους)</a:t>
            </a:r>
          </a:p>
          <a:p>
            <a:pPr marL="285750" indent="-285750">
              <a:buFont typeface="Arial" panose="020B0604020202020204" pitchFamily="34" charset="0"/>
              <a:buChar char="•"/>
            </a:pPr>
            <a:r>
              <a:rPr lang="el-GR" dirty="0"/>
              <a:t> Μετράει τους βασικούς δείκτες στελέχωσης, όπως τον χρόνο που χρειάστηκε για</a:t>
            </a:r>
          </a:p>
          <a:p>
            <a:r>
              <a:rPr lang="el-GR" dirty="0"/>
              <a:t>      την πρόσληψη και την πηγή της πρόσληψης.</a:t>
            </a:r>
          </a:p>
        </p:txBody>
      </p:sp>
    </p:spTree>
    <p:extLst>
      <p:ext uri="{BB962C8B-B14F-4D97-AF65-F5344CB8AC3E}">
        <p14:creationId xmlns:p14="http://schemas.microsoft.com/office/powerpoint/2010/main" val="75655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80065" y="0"/>
            <a:ext cx="8911687" cy="1280890"/>
          </a:xfrm>
        </p:spPr>
        <p:txBody>
          <a:bodyPr>
            <a:normAutofit fontScale="90000"/>
          </a:bodyPr>
          <a:lstStyle/>
          <a:p>
            <a:r>
              <a:rPr lang="el-GR" sz="3200" dirty="0"/>
              <a:t>ΦΌΡΤΗΣ ΧΡΉΣΤΟΣ      ΜΗΧΑΝΙΚΌΣ ΣΧΕΔΙΑΣΜΟΎ ΠΡΟΪΌΝΤΟΣ</a:t>
            </a:r>
            <a:br>
              <a:rPr lang="el-GR" dirty="0"/>
            </a:br>
            <a:endParaRPr lang="el-GR" dirty="0"/>
          </a:p>
        </p:txBody>
      </p:sp>
      <p:sp>
        <p:nvSpPr>
          <p:cNvPr id="3" name="Δεξιό βέλος 2"/>
          <p:cNvSpPr/>
          <p:nvPr/>
        </p:nvSpPr>
        <p:spPr>
          <a:xfrm>
            <a:off x="5063932" y="161302"/>
            <a:ext cx="464695" cy="2398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p:cNvSpPr/>
          <p:nvPr/>
        </p:nvSpPr>
        <p:spPr>
          <a:xfrm>
            <a:off x="193183" y="1225689"/>
            <a:ext cx="10882647" cy="5632311"/>
          </a:xfrm>
          <a:prstGeom prst="rect">
            <a:avLst/>
          </a:prstGeom>
        </p:spPr>
        <p:txBody>
          <a:bodyPr wrap="square">
            <a:spAutoFit/>
          </a:bodyPr>
          <a:lstStyle/>
          <a:p>
            <a:r>
              <a:rPr lang="el-GR" dirty="0"/>
              <a:t>Ο μηχανικός σχεδιασμού προϊόντος η βιομηχανικός σχεδιαστής σ συμβάλλει στο να παράγονται προϊόντα μαζικής παραγωγής που προορίζονται για κατανάλωση τα οποία να είναι λειτουργικά και υψηλής αισθητικής να έχουν δηλαδή με αυτόν τον τρόπο το πλεονέκτημα στον ανταγωνισμό έναντι παρόμοιων προϊόντων. Σύμφωνα με την IOSA , ο βιομηχανικός σχεδιασμός είναι επαγγελματική υπηρεσία της δημιουργίας και εξέλιξης ιδεών και χαρακτηριστικών που βελτιώνουν τον τρόπο λειτουργίας την αξία και την αισθητική εμφάνιση των προϊόντων και Συστημάτων προϊόντων με σκοπό την εξίσου </a:t>
            </a:r>
            <a:r>
              <a:rPr lang="el-GR" dirty="0" err="1"/>
              <a:t>μεγίστην</a:t>
            </a:r>
            <a:r>
              <a:rPr lang="el-GR" dirty="0"/>
              <a:t> ωφέλεια τόσο του χρήστη όσο </a:t>
            </a:r>
            <a:r>
              <a:rPr lang="el-GR" dirty="0" err="1"/>
              <a:t>όσο</a:t>
            </a:r>
            <a:r>
              <a:rPr lang="el-GR" dirty="0"/>
              <a:t> και του κατασκευαστή. Ο βιομηχανικός σχεδιασμός δημιουργήθηκε στα τέλη του 19ου αιώνα με τον καταμερισμό της εργασίας στην βιομηχανία. Ο σχεδιασμός προϊόντων Είναι λοιπόν μία δημιουργική δουλειά που σκοπό του έχει να ορίσει τις διάφορες ποιότητες των προϊόντων ή σύστημα των προϊόντων Και αποτελεί τον κεντρικό παράγοντα ώστε να γίνει το προϊόν ελκυστικό σε αυτόν που απευθύνεται προς χρήση. Ο μηχανικός σχεδιαστής προϊόντων ασχολείται είτε με το σχεδιασμό νέων προϊόντων ή με τη βελτίωση αυτών που ήδη παράγονται συχνά οι άνθρωποι που ασχολούνται με τον βιομηχανικό σχεδιασμό είναι αρχιτέκτονες ή επαγγελματίες σε άλλες οπτικές τέχνες και ανήκουν συνήθως σε μία ευρύτερη δημιουργική ομάδα. Το έργο τους περιλαμβάνει γραφικές τέχνες όπως την Διαφήμιση και την συσκευασία προϊόντος με την εταιρική εικόνα και το λογότυπο ασχολείται Λοιπόν με τις προδιαγραφές που πρέπει να έχει ένα νέο ή ένα προς βελτίωση προϊόν. Λαμβάνοντας πάντα υπόψη το κόστος παραγωγής - βελτίωσης του προϊόντος προβαίνει στον συνδυασμό του και κατασκευάζει δείγμα αυτού.</a:t>
            </a:r>
          </a:p>
          <a:p>
            <a:endParaRPr lang="el-GR" dirty="0"/>
          </a:p>
        </p:txBody>
      </p:sp>
    </p:spTree>
    <p:extLst>
      <p:ext uri="{BB962C8B-B14F-4D97-AF65-F5344CB8AC3E}">
        <p14:creationId xmlns:p14="http://schemas.microsoft.com/office/powerpoint/2010/main" val="2383208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41417" y="0"/>
            <a:ext cx="8911687" cy="1280890"/>
          </a:xfrm>
        </p:spPr>
        <p:txBody>
          <a:bodyPr/>
          <a:lstStyle/>
          <a:p>
            <a:r>
              <a:rPr lang="el-GR" dirty="0"/>
              <a:t>ΙΣΤΟΡΊΑ ΤΗΣ ΣΟΚΟΛΆΤΑΣ</a:t>
            </a:r>
          </a:p>
        </p:txBody>
      </p:sp>
      <p:sp>
        <p:nvSpPr>
          <p:cNvPr id="3" name="Ορθογώνιο 2"/>
          <p:cNvSpPr/>
          <p:nvPr/>
        </p:nvSpPr>
        <p:spPr>
          <a:xfrm>
            <a:off x="0" y="633448"/>
            <a:ext cx="11487955" cy="3139321"/>
          </a:xfrm>
          <a:prstGeom prst="rect">
            <a:avLst/>
          </a:prstGeom>
        </p:spPr>
        <p:txBody>
          <a:bodyPr wrap="square">
            <a:spAutoFit/>
          </a:bodyPr>
          <a:lstStyle/>
          <a:p>
            <a:r>
              <a:rPr lang="el-GR" dirty="0"/>
              <a:t>Ιστορία της σοκολάτας στην Ευρώπη ξεκινάει με την ανακάλυψη της Αμερικής πριν από 500 περίπου χρόνια μέχρι τότε κάτοικοι της Ηπείρου μας δεν γνωρίζουν τίποτα για το συναρπαστικό αυτό φυσικό και απολαυστικό προϊόν που έμελλε να γίνει με τα χρόνια πιο αγαπημένη γεύση μικρών και μεγάλων οι πρώτες πληροφορίες για τη σοκολάτα είναι η καλλιέργεια κακάο δέντρων από την εποχή του πολιτισμού των Μάγια κάπου στα 600 μετά στην εποχή των </a:t>
            </a:r>
            <a:r>
              <a:rPr lang="el-GR" dirty="0" err="1"/>
              <a:t>αζτέκων</a:t>
            </a:r>
            <a:r>
              <a:rPr lang="el-GR" dirty="0"/>
              <a:t> το είδος ήταν σπάνιο Και αξίζει όσο και το χρυσάφι οι καρποί προσφέρονταν συνήθως στους θεούς και τους βασιλιάδες τι χρησίμευαν ακόμα οσμές εμπορικών συναλλαγών ως χρήμα η σοκολάτα όμως δεν ήταν τότε γνωστή με τη σημερινή στερεή μορφή της </a:t>
            </a:r>
            <a:r>
              <a:rPr lang="el-GR" dirty="0" err="1"/>
              <a:t>ιατ</a:t>
            </a:r>
            <a:r>
              <a:rPr lang="el-GR" dirty="0"/>
              <a:t> εκεί χρησιμοποιούσαν τους καρπούς του κακάο αφού πρώτα τους έτριβαν μεταξύ τους και τους έκανα σκόνη για την Παρασκευή ενός ροφήματος το ρόφημα αυτό στο οποίο πρόσθεταν και άλλα μπαχαρικά του έπινα ζεστό και το θεωρούσαν χωνευτικό δυναμωτικό και το καλύτερο φάρμακο της εποχής εκείνης που μπορούσε να γιατρέψει κάθε αρρώστια!</a:t>
            </a:r>
          </a:p>
        </p:txBody>
      </p:sp>
      <p:sp>
        <p:nvSpPr>
          <p:cNvPr id="4" name="Ορθογώνιο 3"/>
          <p:cNvSpPr/>
          <p:nvPr/>
        </p:nvSpPr>
        <p:spPr>
          <a:xfrm>
            <a:off x="0" y="3876541"/>
            <a:ext cx="12192000" cy="2862322"/>
          </a:xfrm>
          <a:prstGeom prst="rect">
            <a:avLst/>
          </a:prstGeom>
        </p:spPr>
        <p:txBody>
          <a:bodyPr wrap="square">
            <a:spAutoFit/>
          </a:bodyPr>
          <a:lstStyle/>
          <a:p>
            <a:r>
              <a:rPr lang="el-GR" dirty="0"/>
              <a:t>Ο πρώτος Ευρωπαίος που θεωρείται ότι ανακάλυψε και έφερε το κακάο στην Ευρώπη είναι ο </a:t>
            </a:r>
            <a:r>
              <a:rPr lang="el-GR" dirty="0" err="1"/>
              <a:t>Hernando</a:t>
            </a:r>
            <a:r>
              <a:rPr lang="el-GR" dirty="0"/>
              <a:t> </a:t>
            </a:r>
            <a:r>
              <a:rPr lang="el-GR" dirty="0" err="1"/>
              <a:t>Cortez</a:t>
            </a:r>
            <a:r>
              <a:rPr lang="el-GR" dirty="0"/>
              <a:t> όποιος το Πάσχα του 1519 προσάραξε με το στόλο του στη χερσόνησο </a:t>
            </a:r>
            <a:r>
              <a:rPr lang="el-GR" dirty="0" err="1"/>
              <a:t>yucatan</a:t>
            </a:r>
            <a:r>
              <a:rPr lang="el-GR" dirty="0"/>
              <a:t> εκεί τον υποδέχθηκε ο βασιλιάς των </a:t>
            </a:r>
            <a:r>
              <a:rPr lang="el-GR" dirty="0" err="1"/>
              <a:t>αζτέκων</a:t>
            </a:r>
            <a:r>
              <a:rPr lang="el-GR" dirty="0"/>
              <a:t> </a:t>
            </a:r>
            <a:r>
              <a:rPr lang="el-GR" dirty="0" err="1"/>
              <a:t>μοντεζούμα</a:t>
            </a:r>
            <a:r>
              <a:rPr lang="el-GR" dirty="0"/>
              <a:t> που του προσέφερε χρυσάφι πολύτιμους λίθους και ένα καλάθι γεμάτο με κόκκους κακά κατά την επιστροφή του στην Ισπανία το 1528, ο </a:t>
            </a:r>
            <a:r>
              <a:rPr lang="el-GR" dirty="0" err="1"/>
              <a:t>Cortez</a:t>
            </a:r>
            <a:r>
              <a:rPr lang="el-GR" dirty="0"/>
              <a:t> έφερε μαζί του τους πρώτους καρπούς του κακάο και τα απαραίτητα σύνεργα για την προετοιμασία του ροφήματος (</a:t>
            </a:r>
            <a:r>
              <a:rPr lang="el-GR" dirty="0" err="1"/>
              <a:t>Choclatl</a:t>
            </a:r>
            <a:r>
              <a:rPr lang="el-GR" dirty="0"/>
              <a:t>) τον αυτό γράφουμε κατέκτησε αμέσως στη Βασιλική αυλή της Ισπανίας και απέκτησε σύντομα πιστούς φίλους μεταξύ της ισπανικής αριστοκρατίας στα επόμενα χρόνια απλώθηκε σιγά-σιγά σε όλη την Ευρώπη ακόμα και στη χώρα μας για πρώτη φορά σοκολάτα σε στερεά μορφή παρασκεύασε το παραδοσιακό μαγαζί του Λονδίνου ο μύλος του καφέ που το 1674 παρουσίαση σοκολατένια ραβδάκια </a:t>
            </a:r>
            <a:r>
              <a:rPr lang="el-GR" dirty="0" err="1"/>
              <a:t>αλά</a:t>
            </a:r>
            <a:r>
              <a:rPr lang="el-GR" dirty="0"/>
              <a:t> ισπανικά και ένα γλύκισμα σοκολάτας συμπαγής μορφή</a:t>
            </a:r>
          </a:p>
        </p:txBody>
      </p:sp>
    </p:spTree>
    <p:extLst>
      <p:ext uri="{BB962C8B-B14F-4D97-AF65-F5344CB8AC3E}">
        <p14:creationId xmlns:p14="http://schemas.microsoft.com/office/powerpoint/2010/main" val="58117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2468" y="0"/>
            <a:ext cx="8911687" cy="1280890"/>
          </a:xfrm>
        </p:spPr>
        <p:txBody>
          <a:bodyPr>
            <a:normAutofit/>
          </a:bodyPr>
          <a:lstStyle/>
          <a:p>
            <a:r>
              <a:rPr lang="el-GR" sz="3200" dirty="0"/>
              <a:t>ΓΕΝΙΚΌΣ ΔΙΕΥΘΥΝΤΉΣ      ΒΑΣΙΛΕΊΟΥ ΔΈΣΠΟΙΝΑ</a:t>
            </a:r>
          </a:p>
        </p:txBody>
      </p:sp>
      <p:sp>
        <p:nvSpPr>
          <p:cNvPr id="3" name="Ορθογώνιο 2"/>
          <p:cNvSpPr/>
          <p:nvPr/>
        </p:nvSpPr>
        <p:spPr>
          <a:xfrm>
            <a:off x="695454" y="1077492"/>
            <a:ext cx="10809157" cy="5016758"/>
          </a:xfrm>
          <a:prstGeom prst="rect">
            <a:avLst/>
          </a:prstGeom>
        </p:spPr>
        <p:txBody>
          <a:bodyPr wrap="square">
            <a:spAutoFit/>
          </a:bodyPr>
          <a:lstStyle/>
          <a:p>
            <a:r>
              <a:rPr lang="el-GR" sz="2000" dirty="0"/>
              <a:t>Οι Γενικοί Διευθυντές είναι ανώτατα στελέχη της Εταιρείας, επιλέγονται μεταξύ</a:t>
            </a:r>
          </a:p>
          <a:p>
            <a:r>
              <a:rPr lang="el-GR" sz="2000" dirty="0"/>
              <a:t>εξειδικευμένων στελεχών διοίκησης του προσωπικού της Εταιρείας ή εκτός αυτού. Ένας</a:t>
            </a:r>
          </a:p>
          <a:p>
            <a:r>
              <a:rPr lang="el-GR" sz="2000" dirty="0"/>
              <a:t>γενικός διευθυντής έχει την γενική ευθύνη για μια επιχείρηση ή την οργάνωση αυτής. Ένας</a:t>
            </a:r>
          </a:p>
          <a:p>
            <a:r>
              <a:rPr lang="el-GR" sz="2000" dirty="0"/>
              <a:t>διευθυντής μπορεί να είναι αρμόδιος για κάποιο τμήμα της εταιρείας. Ο γενικός</a:t>
            </a:r>
          </a:p>
          <a:p>
            <a:r>
              <a:rPr lang="el-GR" sz="2000" dirty="0"/>
              <a:t>διευθυντής είναι αρμόδιος για όλα τα τμήματα αυτής. Οι γενικοί διευθυντές διευθύνουν</a:t>
            </a:r>
          </a:p>
          <a:p>
            <a:r>
              <a:rPr lang="el-GR" sz="2000" dirty="0"/>
              <a:t>την εταιρεία μέσω των διευθυντών των επιμέρους τμημάτων. Εντούτοις, ένας γενικός</a:t>
            </a:r>
          </a:p>
          <a:p>
            <a:r>
              <a:rPr lang="el-GR" sz="2000" dirty="0"/>
              <a:t>διευθυντής μπορεί συνεργάζεται με άτομα που του υποβάλλουν εκθέσεις και αναφορές σε</a:t>
            </a:r>
          </a:p>
          <a:p>
            <a:r>
              <a:rPr lang="el-GR" sz="2000" dirty="0"/>
              <a:t>αυτόν που μπορούν να μην είναι διευθυντές. Ένας γενικός διευθυντής έχει τη δύναμη να</a:t>
            </a:r>
          </a:p>
          <a:p>
            <a:r>
              <a:rPr lang="el-GR" sz="2000" dirty="0"/>
              <a:t>προσλάβει, να απολύσει, ή να προαγάγει τους υπαλλήλους της εταιρείας. Ένας γενικός</a:t>
            </a:r>
          </a:p>
          <a:p>
            <a:r>
              <a:rPr lang="el-GR" sz="2000" dirty="0"/>
              <a:t>διευθυντής είναι αρμόδιος για τον υψηλότερου επιπέδου προγραμματισμό από έναν</a:t>
            </a:r>
          </a:p>
          <a:p>
            <a:r>
              <a:rPr lang="el-GR" sz="2000" dirty="0"/>
              <a:t>διευθυντή. Ένας γενικός διευθυντής είναι συχνά αρμόδιος για το γενικό στρατηγικό</a:t>
            </a:r>
          </a:p>
          <a:p>
            <a:r>
              <a:rPr lang="el-GR" sz="2000" dirty="0"/>
              <a:t>προγραμματισμό και την κατεύθυνση της επιχείρησης ή της οργάνωσης και αφήνει την</a:t>
            </a:r>
          </a:p>
          <a:p>
            <a:r>
              <a:rPr lang="el-GR" sz="2000" dirty="0"/>
              <a:t>καθημερινή διαχείριση των διάφορων λειτουργιών στους </a:t>
            </a:r>
            <a:r>
              <a:rPr lang="el-GR" sz="2000" dirty="0" err="1"/>
              <a:t>διευθυντές.Ο</a:t>
            </a:r>
            <a:r>
              <a:rPr lang="el-GR" sz="2000" dirty="0"/>
              <a:t> Γενικός Διευθυντής</a:t>
            </a:r>
          </a:p>
          <a:p>
            <a:r>
              <a:rPr lang="el-GR" sz="2000" dirty="0"/>
              <a:t>της εταιρείας είναι υπεύθυνος για όλους τους υπόλοιπους διευθυντές, και για την γενική</a:t>
            </a:r>
          </a:p>
          <a:p>
            <a:r>
              <a:rPr lang="el-GR" sz="2000" dirty="0"/>
              <a:t>καλή λειτουργία της εταιρείας. Ο ρόλος του είναι κάπως γενικός, χωρίς να έχει κάποια</a:t>
            </a:r>
          </a:p>
          <a:p>
            <a:r>
              <a:rPr lang="el-GR" sz="2000" dirty="0"/>
              <a:t>εξειδίκευση σε κάτι συγκεκριμένο, αλλά έχοντας πιο πολύ τη θέση του συντονιστή.</a:t>
            </a:r>
          </a:p>
        </p:txBody>
      </p:sp>
      <p:sp>
        <p:nvSpPr>
          <p:cNvPr id="4" name="Δεξιό βέλος 3"/>
          <p:cNvSpPr/>
          <p:nvPr/>
        </p:nvSpPr>
        <p:spPr>
          <a:xfrm>
            <a:off x="6687419" y="167505"/>
            <a:ext cx="464695" cy="2939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p>
        </p:txBody>
      </p:sp>
    </p:spTree>
    <p:extLst>
      <p:ext uri="{BB962C8B-B14F-4D97-AF65-F5344CB8AC3E}">
        <p14:creationId xmlns:p14="http://schemas.microsoft.com/office/powerpoint/2010/main" val="956876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4852" y="253081"/>
            <a:ext cx="11602387" cy="5632311"/>
          </a:xfrm>
          <a:prstGeom prst="rect">
            <a:avLst/>
          </a:prstGeom>
        </p:spPr>
        <p:txBody>
          <a:bodyPr wrap="square">
            <a:spAutoFit/>
          </a:bodyPr>
          <a:lstStyle/>
          <a:p>
            <a:r>
              <a:rPr lang="el-GR" sz="2400" dirty="0"/>
              <a:t>                              </a:t>
            </a:r>
            <a:r>
              <a:rPr lang="el-GR" sz="2400" b="1" dirty="0"/>
              <a:t>Αρμοδιότητες</a:t>
            </a:r>
          </a:p>
          <a:p>
            <a:pPr marL="285750" indent="-285750">
              <a:buFont typeface="Arial" panose="020B0604020202020204" pitchFamily="34" charset="0"/>
              <a:buChar char="•"/>
            </a:pPr>
            <a:r>
              <a:rPr lang="el-GR" sz="2400" dirty="0"/>
              <a:t> Επιβλέπει τις καθημερινές λειτουργίες</a:t>
            </a:r>
          </a:p>
          <a:p>
            <a:pPr marL="285750" indent="-285750">
              <a:buFont typeface="Arial" panose="020B0604020202020204" pitchFamily="34" charset="0"/>
              <a:buChar char="•"/>
            </a:pPr>
            <a:r>
              <a:rPr lang="el-GR" sz="2400" dirty="0"/>
              <a:t> Σχεδιάζει στρατηγική και θέτει στόχους για ανάπτυξη</a:t>
            </a:r>
          </a:p>
          <a:p>
            <a:pPr marL="285750" indent="-285750">
              <a:buFont typeface="Arial" panose="020B0604020202020204" pitchFamily="34" charset="0"/>
              <a:buChar char="•"/>
            </a:pPr>
            <a:r>
              <a:rPr lang="el-GR" sz="2400" dirty="0"/>
              <a:t> Τηρεί τους προϋπολογισμούς και βελτιστοποιεί τα έξοδα</a:t>
            </a:r>
          </a:p>
          <a:p>
            <a:pPr marL="285750" indent="-285750">
              <a:buFont typeface="Arial" panose="020B0604020202020204" pitchFamily="34" charset="0"/>
              <a:buChar char="•"/>
            </a:pPr>
            <a:r>
              <a:rPr lang="el-GR" sz="2400" dirty="0"/>
              <a:t> Καθορίζει πολιτικές και διαδικασίες</a:t>
            </a:r>
          </a:p>
          <a:p>
            <a:pPr marL="285750" indent="-285750">
              <a:buFont typeface="Arial" panose="020B0604020202020204" pitchFamily="34" charset="0"/>
              <a:buChar char="•"/>
            </a:pPr>
            <a:r>
              <a:rPr lang="el-GR" sz="2400" dirty="0"/>
              <a:t> Εξασφαλίζει ότι οι εργαζόμενοι εργάζονται παραγωγικά και εξελίσσονται</a:t>
            </a:r>
          </a:p>
          <a:p>
            <a:r>
              <a:rPr lang="el-GR" sz="2400" dirty="0"/>
              <a:t>      επαγγελματικά</a:t>
            </a:r>
          </a:p>
          <a:p>
            <a:pPr marL="285750" indent="-285750">
              <a:buFont typeface="Arial" panose="020B0604020202020204" pitchFamily="34" charset="0"/>
              <a:buChar char="•"/>
            </a:pPr>
            <a:r>
              <a:rPr lang="el-GR" sz="2400" dirty="0"/>
              <a:t> Επιτηρεί την πρόσληψη και την κατάρτιση νέων υπαλλήλων</a:t>
            </a:r>
          </a:p>
          <a:p>
            <a:pPr marL="285750" indent="-285750">
              <a:buFont typeface="Arial" panose="020B0604020202020204" pitchFamily="34" charset="0"/>
              <a:buChar char="•"/>
            </a:pPr>
            <a:r>
              <a:rPr lang="el-GR" sz="2400" dirty="0"/>
              <a:t> Αξιολογεί και βελτιώνει τις επιχειρηματικές λειτουργίες και τις οικονομικές</a:t>
            </a:r>
          </a:p>
          <a:p>
            <a:r>
              <a:rPr lang="el-GR" sz="2400" dirty="0"/>
              <a:t>      επιδόσεις</a:t>
            </a:r>
          </a:p>
          <a:p>
            <a:pPr marL="285750" indent="-285750">
              <a:buFont typeface="Arial" panose="020B0604020202020204" pitchFamily="34" charset="0"/>
              <a:buChar char="•"/>
            </a:pPr>
            <a:r>
              <a:rPr lang="el-GR" sz="2400" dirty="0"/>
              <a:t> Διευθύνει τη διαδικασία αξιολόγησης των εργαζομένων</a:t>
            </a:r>
          </a:p>
          <a:p>
            <a:pPr marL="285750" indent="-285750">
              <a:buFont typeface="Arial" panose="020B0604020202020204" pitchFamily="34" charset="0"/>
              <a:buChar char="•"/>
            </a:pPr>
            <a:r>
              <a:rPr lang="el-GR" sz="2400" dirty="0"/>
              <a:t> Εκπονεί τακτικές εκθέσεις για την ανώτερη διοίκηση</a:t>
            </a:r>
          </a:p>
          <a:p>
            <a:pPr marL="285750" indent="-285750">
              <a:buFont typeface="Arial" panose="020B0604020202020204" pitchFamily="34" charset="0"/>
              <a:buChar char="•"/>
            </a:pPr>
            <a:r>
              <a:rPr lang="el-GR" sz="2400" dirty="0"/>
              <a:t> Εξασφαλίζει ότι το προσωπικό τηρεί τους κανονισμούς υγείας και ασφάλειας</a:t>
            </a:r>
          </a:p>
          <a:p>
            <a:pPr marL="285750" indent="-285750">
              <a:buFont typeface="Arial" panose="020B0604020202020204" pitchFamily="34" charset="0"/>
              <a:buChar char="•"/>
            </a:pPr>
            <a:r>
              <a:rPr lang="el-GR" sz="2400" dirty="0"/>
              <a:t> Παρέχει λύσεις σε προβλήματα (π.χ. μείωση κέρδους, διαφορές μεταξύ</a:t>
            </a:r>
          </a:p>
          <a:p>
            <a:r>
              <a:rPr lang="el-GR" sz="2400" dirty="0"/>
              <a:t>       εργαζομένων, απώλεια επιχειρηματικής δραστηριότητας σε σχέση με ανταγωνιστές)</a:t>
            </a:r>
          </a:p>
        </p:txBody>
      </p:sp>
    </p:spTree>
    <p:extLst>
      <p:ext uri="{BB962C8B-B14F-4D97-AF65-F5344CB8AC3E}">
        <p14:creationId xmlns:p14="http://schemas.microsoft.com/office/powerpoint/2010/main" val="133487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9882" y="194872"/>
            <a:ext cx="8964118" cy="4893647"/>
          </a:xfrm>
          <a:prstGeom prst="rect">
            <a:avLst/>
          </a:prstGeom>
        </p:spPr>
        <p:txBody>
          <a:bodyPr wrap="square">
            <a:spAutoFit/>
          </a:bodyPr>
          <a:lstStyle/>
          <a:p>
            <a:r>
              <a:rPr lang="el-GR" sz="2400" b="1" dirty="0"/>
              <a:t>                           Απαιτήσεις</a:t>
            </a:r>
          </a:p>
          <a:p>
            <a:pPr marL="342900" indent="-342900">
              <a:buFont typeface="Arial" panose="020B0604020202020204" pitchFamily="34" charset="0"/>
              <a:buChar char="•"/>
            </a:pPr>
            <a:r>
              <a:rPr lang="el-GR" sz="2400" dirty="0"/>
              <a:t> Αποδεδειγμένη εμπειρία ως γενικός διευθυντής ή σε παρόμοιο εκτελεστικό</a:t>
            </a:r>
          </a:p>
          <a:p>
            <a:r>
              <a:rPr lang="el-GR" sz="2400" dirty="0"/>
              <a:t>     ρόλο</a:t>
            </a:r>
          </a:p>
          <a:p>
            <a:pPr marL="342900" indent="-342900">
              <a:buFont typeface="Arial" panose="020B0604020202020204" pitchFamily="34" charset="0"/>
              <a:buChar char="•"/>
            </a:pPr>
            <a:r>
              <a:rPr lang="el-GR" sz="2400" dirty="0"/>
              <a:t> Εμπειρία στο σχεδιασμό και στην κατάρτιση προϋπολογισμού</a:t>
            </a:r>
          </a:p>
          <a:p>
            <a:pPr marL="342900" indent="-342900">
              <a:buFont typeface="Arial" panose="020B0604020202020204" pitchFamily="34" charset="0"/>
              <a:buChar char="•"/>
            </a:pPr>
            <a:r>
              <a:rPr lang="el-GR" sz="2400" dirty="0"/>
              <a:t> Γνώση των επιχειρηματικών διαδικασιών και λειτουργιών (οικονομικά, τμήμα</a:t>
            </a:r>
          </a:p>
          <a:p>
            <a:r>
              <a:rPr lang="el-GR" sz="2400" dirty="0"/>
              <a:t>     ανθρωπίνου δυναμικού, προμήθειες, λειτουργίες, κ.λπ.)</a:t>
            </a:r>
          </a:p>
          <a:p>
            <a:pPr marL="342900" indent="-342900">
              <a:buFont typeface="Arial" panose="020B0604020202020204" pitchFamily="34" charset="0"/>
              <a:buChar char="•"/>
            </a:pPr>
            <a:endParaRPr lang="el-GR" sz="2400" dirty="0"/>
          </a:p>
          <a:p>
            <a:pPr marL="342900" indent="-342900">
              <a:buFont typeface="Arial" panose="020B0604020202020204" pitchFamily="34" charset="0"/>
              <a:buChar char="•"/>
            </a:pPr>
            <a:r>
              <a:rPr lang="el-GR" sz="2400" dirty="0"/>
              <a:t> Εξαιρετικά αναλυτικά προσόντα</a:t>
            </a:r>
          </a:p>
          <a:p>
            <a:pPr marL="342900" indent="-342900">
              <a:buFont typeface="Arial" panose="020B0604020202020204" pitchFamily="34" charset="0"/>
              <a:buChar char="•"/>
            </a:pPr>
            <a:r>
              <a:rPr lang="el-GR" sz="2400" dirty="0"/>
              <a:t> Εξαιρετικές δεξιότητες επικοινωνίας</a:t>
            </a:r>
          </a:p>
          <a:p>
            <a:pPr marL="342900" indent="-342900">
              <a:buFont typeface="Arial" panose="020B0604020202020204" pitchFamily="34" charset="0"/>
              <a:buChar char="•"/>
            </a:pPr>
            <a:r>
              <a:rPr lang="el-GR" sz="2400" dirty="0"/>
              <a:t> Εξαιρετικές οργανωτικές και ηγετικές δεξιότητες</a:t>
            </a:r>
          </a:p>
          <a:p>
            <a:pPr marL="342900" indent="-342900">
              <a:buFont typeface="Arial" panose="020B0604020202020204" pitchFamily="34" charset="0"/>
              <a:buChar char="•"/>
            </a:pPr>
            <a:r>
              <a:rPr lang="el-GR" sz="2400" dirty="0"/>
              <a:t> Ικανότητα στην επίλυση προβλημάτων</a:t>
            </a:r>
          </a:p>
        </p:txBody>
      </p:sp>
    </p:spTree>
    <p:extLst>
      <p:ext uri="{BB962C8B-B14F-4D97-AF65-F5344CB8AC3E}">
        <p14:creationId xmlns:p14="http://schemas.microsoft.com/office/powerpoint/2010/main" val="257694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69713" y="283992"/>
            <a:ext cx="9716269" cy="1280890"/>
          </a:xfrm>
        </p:spPr>
        <p:txBody>
          <a:bodyPr>
            <a:normAutofit fontScale="90000"/>
          </a:bodyPr>
          <a:lstStyle/>
          <a:p>
            <a:r>
              <a:rPr lang="el-GR" dirty="0"/>
              <a:t>ΒΑΣΙΛΕΊΟΥ ΜΆΡΙΟΣ       ΔΙΕΥΘΥΝΣΗ ΠΑΡΑΓΩΓΗΣ</a:t>
            </a:r>
            <a:br>
              <a:rPr lang="el-GR" dirty="0"/>
            </a:br>
            <a:endParaRPr lang="el-GR" dirty="0"/>
          </a:p>
        </p:txBody>
      </p:sp>
      <p:sp>
        <p:nvSpPr>
          <p:cNvPr id="3" name="Ορθογώνιο 2"/>
          <p:cNvSpPr/>
          <p:nvPr/>
        </p:nvSpPr>
        <p:spPr>
          <a:xfrm>
            <a:off x="628638" y="1564882"/>
            <a:ext cx="9708057" cy="4524315"/>
          </a:xfrm>
          <a:prstGeom prst="rect">
            <a:avLst/>
          </a:prstGeom>
        </p:spPr>
        <p:txBody>
          <a:bodyPr wrap="square">
            <a:spAutoFit/>
          </a:bodyPr>
          <a:lstStyle/>
          <a:p>
            <a:r>
              <a:rPr lang="el-GR" dirty="0"/>
              <a:t>Οργανώνει την παραγωγική διαδικασία με σκοπό την παραγωγή προϊόντων υψηλής ποιότητας με</a:t>
            </a:r>
          </a:p>
          <a:p>
            <a:r>
              <a:rPr lang="el-GR" dirty="0"/>
              <a:t>το μικρότερο δυνατό κόστος.</a:t>
            </a:r>
          </a:p>
          <a:p>
            <a:r>
              <a:rPr lang="el-GR" dirty="0"/>
              <a:t>Συνεργάζεται με το μηχανικό σχεδίασης, τους διευθυντές έρευνας και ανάπτυξης ποιοτικού</a:t>
            </a:r>
          </a:p>
          <a:p>
            <a:r>
              <a:rPr lang="el-GR" dirty="0"/>
              <a:t>ελέγχου και μάρκετινγκ για την κατασκευή δειγμάτων των προϊόντων που προτείνονται για</a:t>
            </a:r>
          </a:p>
          <a:p>
            <a:r>
              <a:rPr lang="el-GR" dirty="0"/>
              <a:t>παραγωγή, καθώς και για το τελικό δείγμα.</a:t>
            </a:r>
          </a:p>
          <a:p>
            <a:r>
              <a:rPr lang="el-GR" dirty="0"/>
              <a:t>Συνεργάζεται με το τμήμα προμηθειών για την απόκτηση των πρώτων υλών και εξοπλισμού (π.χ.</a:t>
            </a:r>
          </a:p>
          <a:p>
            <a:r>
              <a:rPr lang="el-GR" dirty="0"/>
              <a:t>μηχανήματα) που χρειάζονται για την παραγωγή του προϊόντος.</a:t>
            </a:r>
          </a:p>
          <a:p>
            <a:endParaRPr lang="el-GR" dirty="0"/>
          </a:p>
          <a:p>
            <a:r>
              <a:rPr lang="el-GR" dirty="0"/>
              <a:t>Ορισμένα από τα βασικά καθήκοντα του Διευθυντή Παραγωγής είναι:</a:t>
            </a:r>
          </a:p>
          <a:p>
            <a:r>
              <a:rPr lang="el-GR" dirty="0"/>
              <a:t>• Φροντίζει για την κατασκευή των δειγμάτων των αγαθών που προτείνονται για παραγωγή</a:t>
            </a:r>
          </a:p>
          <a:p>
            <a:r>
              <a:rPr lang="el-GR" dirty="0"/>
              <a:t>καθώς και το τελικό δείγμα.</a:t>
            </a:r>
          </a:p>
        </p:txBody>
      </p:sp>
      <p:sp>
        <p:nvSpPr>
          <p:cNvPr id="4" name="Δεξιό βέλος 3"/>
          <p:cNvSpPr/>
          <p:nvPr/>
        </p:nvSpPr>
        <p:spPr>
          <a:xfrm>
            <a:off x="6237542" y="427481"/>
            <a:ext cx="516834" cy="331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2494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13196" y="309094"/>
            <a:ext cx="8194910" cy="991672"/>
          </a:xfrm>
        </p:spPr>
        <p:txBody>
          <a:bodyPr>
            <a:normAutofit fontScale="90000"/>
          </a:bodyPr>
          <a:lstStyle/>
          <a:p>
            <a:r>
              <a:rPr lang="el-GR" sz="3200" dirty="0"/>
              <a:t>ΓΈΡΟΥ ΧΑΡΆΛΑΜΠΟΣ      ΔΙΕΥΘΥΝΤΉΣ ΠΟΙΟΤΙΚΟΎ ΕΛΈΓΧΟΥ</a:t>
            </a:r>
            <a:br>
              <a:rPr lang="el-GR" dirty="0"/>
            </a:br>
            <a:endParaRPr lang="el-GR" dirty="0"/>
          </a:p>
        </p:txBody>
      </p:sp>
      <p:sp>
        <p:nvSpPr>
          <p:cNvPr id="3" name="Δεξιό βέλος 2"/>
          <p:cNvSpPr/>
          <p:nvPr/>
        </p:nvSpPr>
        <p:spPr>
          <a:xfrm>
            <a:off x="6333377" y="483592"/>
            <a:ext cx="506276" cy="2698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p:cNvSpPr/>
          <p:nvPr/>
        </p:nvSpPr>
        <p:spPr>
          <a:xfrm>
            <a:off x="1231024" y="1475264"/>
            <a:ext cx="9277082" cy="4524315"/>
          </a:xfrm>
          <a:prstGeom prst="rect">
            <a:avLst/>
          </a:prstGeom>
        </p:spPr>
        <p:txBody>
          <a:bodyPr wrap="square">
            <a:spAutoFit/>
          </a:bodyPr>
          <a:lstStyle/>
          <a:p>
            <a:r>
              <a:rPr lang="el-GR" dirty="0"/>
              <a:t>Είμαι Διευθυντής Ποιοτικού Ελέγχου, είμαι υπεύθυνος για την ποιότητα</a:t>
            </a:r>
          </a:p>
          <a:p>
            <a:r>
              <a:rPr lang="el-GR" dirty="0"/>
              <a:t>του προϊόντος . Γι' αυτό το λόγο, σχεδιάζω συστήματα ελέγχου για κάθε</a:t>
            </a:r>
          </a:p>
          <a:p>
            <a:r>
              <a:rPr lang="el-GR" dirty="0"/>
              <a:t>φάση της παραγωγικής διαδικασίας. Ο έλεγχος της ποιότητας ξεκινά από</a:t>
            </a:r>
          </a:p>
          <a:p>
            <a:r>
              <a:rPr lang="el-GR" dirty="0"/>
              <a:t>την πιστοποίηση της </a:t>
            </a:r>
            <a:r>
              <a:rPr lang="el-GR" dirty="0" err="1"/>
              <a:t>καταλληλότητας</a:t>
            </a:r>
            <a:r>
              <a:rPr lang="el-GR" dirty="0"/>
              <a:t> των πρώτων υλών, συνεχίζεται με</a:t>
            </a:r>
          </a:p>
          <a:p>
            <a:r>
              <a:rPr lang="el-GR" dirty="0"/>
              <a:t>την παρακολούθηση όλης της παραγωγής, της συσκευασίας, της</a:t>
            </a:r>
          </a:p>
          <a:p>
            <a:r>
              <a:rPr lang="el-GR" dirty="0"/>
              <a:t>αποθήκευσης κ.λπ. Ο έλεγχος της ποιότητας απαιτεί συνεχή</a:t>
            </a:r>
          </a:p>
          <a:p>
            <a:r>
              <a:rPr lang="el-GR" dirty="0"/>
              <a:t>επιθεώρηση. Συντάσσω αναφορές με τα αποτελέσματα του ελέγχου και τις</a:t>
            </a:r>
          </a:p>
          <a:p>
            <a:r>
              <a:rPr lang="el-GR" dirty="0"/>
              <a:t>στέλνω στη Γενική Διεύθυνση.</a:t>
            </a:r>
          </a:p>
          <a:p>
            <a:r>
              <a:rPr lang="el-GR" dirty="0"/>
              <a:t>Ο έλεγχος αφορά κυρίως το μέγεθος, το σχήμα, τη σχέση μεταξύ των</a:t>
            </a:r>
          </a:p>
          <a:p>
            <a:r>
              <a:rPr lang="el-GR" dirty="0"/>
              <a:t>επιμέρους εξαρτημάτων που συνθέτουν το τελικό προϊόν, τον τελικό</a:t>
            </a:r>
          </a:p>
          <a:p>
            <a:r>
              <a:rPr lang="el-GR" dirty="0"/>
              <a:t>έλεγχο του προϊόντος. Το Τμήμα Ποιοτικού Ελέγχου λειτουργεί με βάση</a:t>
            </a:r>
          </a:p>
          <a:p>
            <a:r>
              <a:rPr lang="el-GR" dirty="0"/>
              <a:t>προδιαγραφές που καθορίζονται από οργανισμούς ή και από τις ίδιες τις</a:t>
            </a:r>
          </a:p>
          <a:p>
            <a:r>
              <a:rPr lang="el-GR" dirty="0"/>
              <a:t>επιχειρήσεις. Τέτοιος οργανισμός είναι ο Διεθνής Οργανισμός</a:t>
            </a:r>
          </a:p>
          <a:p>
            <a:r>
              <a:rPr lang="el-GR" dirty="0"/>
              <a:t>Τυποποίησης (ISO, International Organization for </a:t>
            </a:r>
            <a:r>
              <a:rPr lang="el-GR" dirty="0" err="1"/>
              <a:t>Standardization</a:t>
            </a:r>
            <a:r>
              <a:rPr lang="el-GR" dirty="0"/>
              <a:t>), που</a:t>
            </a:r>
          </a:p>
          <a:p>
            <a:r>
              <a:rPr lang="el-GR" dirty="0"/>
              <a:t>δημιούργησε τα ονομαζόμενα πρότυπα της σειράς ISO 9000 (ISO 9001,</a:t>
            </a:r>
          </a:p>
          <a:p>
            <a:r>
              <a:rPr lang="el-GR" dirty="0"/>
              <a:t>ISO 9002 κ.λπ.).</a:t>
            </a:r>
          </a:p>
        </p:txBody>
      </p:sp>
    </p:spTree>
    <p:extLst>
      <p:ext uri="{BB962C8B-B14F-4D97-AF65-F5344CB8AC3E}">
        <p14:creationId xmlns:p14="http://schemas.microsoft.com/office/powerpoint/2010/main" val="265258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17679" y="540912"/>
            <a:ext cx="11874321" cy="5632311"/>
          </a:xfrm>
          <a:prstGeom prst="rect">
            <a:avLst/>
          </a:prstGeom>
        </p:spPr>
        <p:txBody>
          <a:bodyPr wrap="square">
            <a:spAutoFit/>
          </a:bodyPr>
          <a:lstStyle/>
          <a:p>
            <a:r>
              <a:rPr lang="el-GR" dirty="0"/>
              <a:t>Αυτά τα πρότυπα είναι κείμενα στα οποία περιγράφονται οι</a:t>
            </a:r>
          </a:p>
          <a:p>
            <a:r>
              <a:rPr lang="el-GR" dirty="0"/>
              <a:t>προδιαγραφές ποιότητας για</a:t>
            </a:r>
          </a:p>
          <a:p>
            <a:r>
              <a:rPr lang="el-GR" dirty="0"/>
              <a:t>• το σχεδιασμό του προϊόντος,</a:t>
            </a:r>
          </a:p>
          <a:p>
            <a:r>
              <a:rPr lang="el-GR" dirty="0"/>
              <a:t>• την ανάπτυξη του προϊόντος,</a:t>
            </a:r>
          </a:p>
          <a:p>
            <a:r>
              <a:rPr lang="el-GR" dirty="0"/>
              <a:t>• τις παραγωγικές διαδικασίες,</a:t>
            </a:r>
          </a:p>
          <a:p>
            <a:r>
              <a:rPr lang="el-GR" dirty="0"/>
              <a:t>• τον τελικό έλεγχο του προϊόντος,</a:t>
            </a:r>
          </a:p>
          <a:p>
            <a:r>
              <a:rPr lang="el-GR" dirty="0"/>
              <a:t>• τη δοκιμασία του προϊόντος,</a:t>
            </a:r>
          </a:p>
          <a:p>
            <a:r>
              <a:rPr lang="el-GR" dirty="0"/>
              <a:t>• την παροχή υπηρεσιών κ.λπ.</a:t>
            </a:r>
          </a:p>
          <a:p>
            <a:r>
              <a:rPr lang="el-GR" dirty="0"/>
              <a:t>Οι επιχειρήσεις ελέγχονται για την εφαρμογή των προτύπων από</a:t>
            </a:r>
          </a:p>
          <a:p>
            <a:r>
              <a:rPr lang="el-GR" dirty="0"/>
              <a:t>ειδικούς φορείς. Αυτοί οι φορείς ονομάζονται Φορείς Πιστοποίησης.</a:t>
            </a:r>
          </a:p>
          <a:p>
            <a:r>
              <a:rPr lang="el-GR" dirty="0"/>
              <a:t>Στην Ελλάδα ένας τέτοιος οργανισμός είναι ο ΕΛ.Ο.Τ. (Ελληνικός</a:t>
            </a:r>
          </a:p>
          <a:p>
            <a:r>
              <a:rPr lang="el-GR" dirty="0"/>
              <a:t>Οργανισμός Τυποποίησης) που παρέχει πιστοποιητικά ποιότητας στις</a:t>
            </a:r>
          </a:p>
          <a:p>
            <a:r>
              <a:rPr lang="el-GR" dirty="0"/>
              <a:t>επιχειρήσεις που συμμορφώνονται με τα πρότυπα ISO. Ο ΕΛ.ΟΤ. διενεργεί</a:t>
            </a:r>
          </a:p>
          <a:p>
            <a:r>
              <a:rPr lang="el-GR" dirty="0"/>
              <a:t>δειγματοληψίες, δοκιμές, επιθεωρήσεις και αξιολογεί τις διαδικασίες και</a:t>
            </a:r>
          </a:p>
          <a:p>
            <a:r>
              <a:rPr lang="el-GR" dirty="0"/>
              <a:t>τα συστήματα Τα πιστοποιητικά αυτά αποτελούν «διαφημιστικά όπλα»</a:t>
            </a:r>
          </a:p>
          <a:p>
            <a:r>
              <a:rPr lang="el-GR" dirty="0"/>
              <a:t>που βελτιώνουν τη θέση της επιχείρησης στην κούρσα του διεθνούς</a:t>
            </a:r>
          </a:p>
          <a:p>
            <a:r>
              <a:rPr lang="el-GR" dirty="0"/>
              <a:t>ανταγωνισμού.</a:t>
            </a:r>
          </a:p>
          <a:p>
            <a:r>
              <a:rPr lang="el-GR" dirty="0"/>
              <a:t>Συνεργάζομαι με τα τμήματα Παραγωγής, Μάρκετινγκ και Σχεδιασμού</a:t>
            </a:r>
          </a:p>
          <a:p>
            <a:r>
              <a:rPr lang="el-GR" dirty="0"/>
              <a:t>Προϊόντος για τον καθορισμό της ποιότητας του προϊόντος που θα</a:t>
            </a:r>
          </a:p>
          <a:p>
            <a:r>
              <a:rPr lang="el-GR" dirty="0"/>
              <a:t>Παραχθεί.</a:t>
            </a:r>
          </a:p>
        </p:txBody>
      </p:sp>
    </p:spTree>
    <p:extLst>
      <p:ext uri="{BB962C8B-B14F-4D97-AF65-F5344CB8AC3E}">
        <p14:creationId xmlns:p14="http://schemas.microsoft.com/office/powerpoint/2010/main" val="407483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9093" y="1192395"/>
            <a:ext cx="10522040" cy="4247317"/>
          </a:xfrm>
          <a:prstGeom prst="rect">
            <a:avLst/>
          </a:prstGeom>
        </p:spPr>
        <p:txBody>
          <a:bodyPr wrap="square">
            <a:spAutoFit/>
          </a:bodyPr>
          <a:lstStyle/>
          <a:p>
            <a:r>
              <a:rPr lang="el-GR" dirty="0"/>
              <a:t>Επίσης, ελέγχω όλο τον εξοπλισμό που χρησιμοποιεί η</a:t>
            </a:r>
          </a:p>
          <a:p>
            <a:endParaRPr lang="el-GR" dirty="0"/>
          </a:p>
          <a:p>
            <a:r>
              <a:rPr lang="el-GR" dirty="0"/>
              <a:t>βιομηχανία για την παραγωγή των προϊόντων της.</a:t>
            </a:r>
          </a:p>
          <a:p>
            <a:r>
              <a:rPr lang="el-GR" dirty="0"/>
              <a:t>Ποιότητα είναι το σύνολο των χαρακτηριστικών ενός προϊόντος ή μιας</a:t>
            </a:r>
          </a:p>
          <a:p>
            <a:r>
              <a:rPr lang="el-GR" dirty="0"/>
              <a:t>υπηρεσίας που ικανοποιούν τις προδιαγραφές ή τις απαιτήσεις του πελάτη,</a:t>
            </a:r>
          </a:p>
          <a:p>
            <a:r>
              <a:rPr lang="el-GR" dirty="0"/>
              <a:t>όπως:</a:t>
            </a:r>
          </a:p>
          <a:p>
            <a:r>
              <a:rPr lang="el-GR" dirty="0"/>
              <a:t>• ασφάλεια</a:t>
            </a:r>
          </a:p>
          <a:p>
            <a:r>
              <a:rPr lang="el-GR" dirty="0"/>
              <a:t>• διάρκεια ζωής</a:t>
            </a:r>
          </a:p>
          <a:p>
            <a:r>
              <a:rPr lang="el-GR" dirty="0"/>
              <a:t>• τρόπος λειτουργίας</a:t>
            </a:r>
          </a:p>
          <a:p>
            <a:r>
              <a:rPr lang="el-GR" dirty="0"/>
              <a:t>• μέγεθος</a:t>
            </a:r>
          </a:p>
          <a:p>
            <a:r>
              <a:rPr lang="el-GR" dirty="0"/>
              <a:t>• ταχύτητα εξυπηρέτησης κ.λπ.</a:t>
            </a:r>
          </a:p>
          <a:p>
            <a:r>
              <a:rPr lang="el-GR" dirty="0"/>
              <a:t>Διασφάλιση ποιότητας είναι όλες οι προγραμματισμένες και</a:t>
            </a:r>
          </a:p>
          <a:p>
            <a:r>
              <a:rPr lang="el-GR" dirty="0"/>
              <a:t>συστηματικές ενέργειες που πρέπει να εφαρμοσθούν από την επιχείρηση ή</a:t>
            </a:r>
          </a:p>
          <a:p>
            <a:r>
              <a:rPr lang="el-GR" dirty="0"/>
              <a:t>το φορέα παροχής υπηρεσιών, ώστε να ικανοποιούν συγκεκριμένες</a:t>
            </a:r>
          </a:p>
          <a:p>
            <a:r>
              <a:rPr lang="el-GR" dirty="0"/>
              <a:t>προδιαγραφές.</a:t>
            </a:r>
          </a:p>
        </p:txBody>
      </p:sp>
    </p:spTree>
    <p:extLst>
      <p:ext uri="{BB962C8B-B14F-4D97-AF65-F5344CB8AC3E}">
        <p14:creationId xmlns:p14="http://schemas.microsoft.com/office/powerpoint/2010/main" val="13116772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417</TotalTime>
  <Words>2498</Words>
  <Application>Microsoft Office PowerPoint</Application>
  <PresentationFormat>Ευρεία οθόνη</PresentationFormat>
  <Paragraphs>249</Paragraphs>
  <Slides>19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Wisp</vt:lpstr>
      <vt:lpstr>CHOCO-CITY</vt:lpstr>
      <vt:lpstr>ΙΣΤΟΡΊΑ ΤΗΣ ΣΟΚΟΛΆΤΑΣ</vt:lpstr>
      <vt:lpstr>ΓΕΝΙΚΌΣ ΔΙΕΥΘΥΝΤΉΣ      ΒΑΣΙΛΕΊΟΥ ΔΈΣΠΟΙΝΑ</vt:lpstr>
      <vt:lpstr>Παρουσίαση του PowerPoint</vt:lpstr>
      <vt:lpstr>Παρουσίαση του PowerPoint</vt:lpstr>
      <vt:lpstr>ΒΑΣΙΛΕΊΟΥ ΜΆΡΙΟΣ       ΔΙΕΥΘΥΝΣΗ ΠΑΡΑΓΩΓΗΣ </vt:lpstr>
      <vt:lpstr>ΓΈΡΟΥ ΧΑΡΆΛΑΜΠΟΣ      ΔΙΕΥΘΥΝΤΉΣ ΠΟΙΟΤΙΚΟΎ ΕΛΈΓΧΟΥ </vt:lpstr>
      <vt:lpstr>Παρουσίαση του PowerPoint</vt:lpstr>
      <vt:lpstr>Παρουσίαση του PowerPoint</vt:lpstr>
      <vt:lpstr>ΔΡΊΤΣΑ ΝΙΚΟΛΈΤΑ      ΔΙΕΥΘΥΝΤΉΣ ΠΡΟΜΗΘΕΙΏΝ </vt:lpstr>
      <vt:lpstr>ΚΑΜΠΈΡΗ ΜΑΡΓΑΡΊΤΑ    ΔΙΕΥΘΥΝΣΗ ΑΣΦΑΛΕΙΑΣ-ΥΓΙΕΙΝΗΣ </vt:lpstr>
      <vt:lpstr>Παρουσίαση του PowerPoint</vt:lpstr>
      <vt:lpstr>ΚΟΛΛΙΆΚΟΥ ΚΩΝΣΤΑΝΤΙΛΈΝΑ      ΔΙΕΥΘΗΝΤΉΣ ΟΙΚΟΝΟΜΙΚΏΝ</vt:lpstr>
      <vt:lpstr>ΛΑΜΠΑΔΆΡΗ ΣΤΑΜΑΤΊΝΑ         Διευθυντής Έρευνας και Ανάπτυξης  </vt:lpstr>
      <vt:lpstr>ΛΆΜΠΡΟΥ ΕΛΈΝΗ     ΔΙΕΥΘΥΝΤΉΣ ΜΆΡΚΕΤΙΝ </vt:lpstr>
      <vt:lpstr>ΛΆΜΠΡΟΥ ΕΥΑΓΓΕΛΊΑ     ΔΙΕΥΘΥΝΤΉΣ ΔΗΜΩΣΊΩΝ ΣΧΈΣΕΩΝ </vt:lpstr>
      <vt:lpstr>  ΔΙΕΥΘΥΝΤΉΣ ΠΡΟΣΩΠΙΚΟΎ       ΦΌΡΤΗΣ ΣΠΎΡΟΣ </vt:lpstr>
      <vt:lpstr>Παρουσίαση του PowerPoint</vt:lpstr>
      <vt:lpstr>ΦΌΡΤΗΣ ΧΡΉΣΤΟΣ      ΜΗΧΑΝΙΚΌΣ ΣΧΕΔΙΑΣΜΟΎ ΠΡΟΪΌΝΤΟΣ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CHOCO-CITY</dc:title>
  <dc:creator>Ελένη</dc:creator>
  <cp:lastModifiedBy>liliamerentite@gmail.com</cp:lastModifiedBy>
  <cp:revision>18</cp:revision>
  <dcterms:created xsi:type="dcterms:W3CDTF">2021-05-16T18:54:17Z</dcterms:created>
  <dcterms:modified xsi:type="dcterms:W3CDTF">2021-06-08T19:26:19Z</dcterms:modified>
</cp:coreProperties>
</file>