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58" r:id="rId6"/>
    <p:sldId id="260" r:id="rId7"/>
    <p:sldId id="263" r:id="rId8"/>
    <p:sldId id="261"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l-GR" smtClean="0"/>
              <a:t>Στυλ κύριου τίτλου</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lgn="l">
              <a:defRPr/>
            </a:lvl1pPr>
          </a:lstStyle>
          <a:p>
            <a:fld id="{CF4A9758-9644-4D05-B8F3-AFD13D58435A}"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1763-DC71-43FA-923A-CB03123EE467}"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190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F4A9758-9644-4D05-B8F3-AFD13D58435A}"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1763-DC71-43FA-923A-CB03123EE467}" type="slidenum">
              <a:rPr lang="en-US" smtClean="0"/>
              <a:pPr/>
              <a:t>‹#›</a:t>
            </a:fld>
            <a:endParaRPr lang="en-US"/>
          </a:p>
        </p:txBody>
      </p:sp>
    </p:spTree>
    <p:extLst>
      <p:ext uri="{BB962C8B-B14F-4D97-AF65-F5344CB8AC3E}">
        <p14:creationId xmlns:p14="http://schemas.microsoft.com/office/powerpoint/2010/main" xmlns="" val="290850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F4A9758-9644-4D05-B8F3-AFD13D58435A}"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1763-DC71-43FA-923A-CB03123EE467}"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597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F4A9758-9644-4D05-B8F3-AFD13D58435A}"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1763-DC71-43FA-923A-CB03123EE467}" type="slidenum">
              <a:rPr lang="en-US" smtClean="0"/>
              <a:pPr/>
              <a:t>‹#›</a:t>
            </a:fld>
            <a:endParaRPr lang="en-US"/>
          </a:p>
        </p:txBody>
      </p:sp>
    </p:spTree>
    <p:extLst>
      <p:ext uri="{BB962C8B-B14F-4D97-AF65-F5344CB8AC3E}">
        <p14:creationId xmlns:p14="http://schemas.microsoft.com/office/powerpoint/2010/main" xmlns="" val="212518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F4A9758-9644-4D05-B8F3-AFD13D58435A}"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1763-DC71-43FA-923A-CB03123EE467}"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014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F4A9758-9644-4D05-B8F3-AFD13D58435A}"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01763-DC71-43FA-923A-CB03123EE467}" type="slidenum">
              <a:rPr lang="en-US" smtClean="0"/>
              <a:pPr/>
              <a:t>‹#›</a:t>
            </a:fld>
            <a:endParaRPr lang="en-US"/>
          </a:p>
        </p:txBody>
      </p:sp>
    </p:spTree>
    <p:extLst>
      <p:ext uri="{BB962C8B-B14F-4D97-AF65-F5344CB8AC3E}">
        <p14:creationId xmlns:p14="http://schemas.microsoft.com/office/powerpoint/2010/main" xmlns="" val="22110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24128" y="2967788"/>
            <a:ext cx="4754880" cy="334157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smtClean="0"/>
              <a:t>Στυλ υποδείγματος κειμένου</a:t>
            </a:r>
          </a:p>
        </p:txBody>
      </p:sp>
      <p:sp>
        <p:nvSpPr>
          <p:cNvPr id="6" name="Content Placeholder 5"/>
          <p:cNvSpPr>
            <a:spLocks noGrp="1"/>
          </p:cNvSpPr>
          <p:nvPr>
            <p:ph sz="quarter" idx="4"/>
          </p:nvPr>
        </p:nvSpPr>
        <p:spPr>
          <a:xfrm>
            <a:off x="5990888" y="2967788"/>
            <a:ext cx="4754880" cy="334157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F4A9758-9644-4D05-B8F3-AFD13D58435A}" type="datetimeFigureOut">
              <a:rPr lang="en-US" smtClean="0"/>
              <a:pPr/>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01763-DC71-43FA-923A-CB03123EE467}" type="slidenum">
              <a:rPr lang="en-US" smtClean="0"/>
              <a:pPr/>
              <a:t>‹#›</a:t>
            </a:fld>
            <a:endParaRPr lang="en-US"/>
          </a:p>
        </p:txBody>
      </p:sp>
    </p:spTree>
    <p:extLst>
      <p:ext uri="{BB962C8B-B14F-4D97-AF65-F5344CB8AC3E}">
        <p14:creationId xmlns:p14="http://schemas.microsoft.com/office/powerpoint/2010/main" xmlns="" val="405731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F4A9758-9644-4D05-B8F3-AFD13D58435A}" type="datetimeFigureOut">
              <a:rPr lang="en-US" smtClean="0"/>
              <a:pPr/>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01763-DC71-43FA-923A-CB03123EE467}" type="slidenum">
              <a:rPr lang="en-US" smtClean="0"/>
              <a:pPr/>
              <a:t>‹#›</a:t>
            </a:fld>
            <a:endParaRPr lang="en-US"/>
          </a:p>
        </p:txBody>
      </p:sp>
    </p:spTree>
    <p:extLst>
      <p:ext uri="{BB962C8B-B14F-4D97-AF65-F5344CB8AC3E}">
        <p14:creationId xmlns:p14="http://schemas.microsoft.com/office/powerpoint/2010/main" xmlns="" val="109815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A9758-9644-4D05-B8F3-AFD13D58435A}" type="datetimeFigureOut">
              <a:rPr lang="en-US" smtClean="0"/>
              <a:pPr/>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01763-DC71-43FA-923A-CB03123EE467}" type="slidenum">
              <a:rPr lang="en-US" smtClean="0"/>
              <a:pPr/>
              <a:t>‹#›</a:t>
            </a:fld>
            <a:endParaRPr lang="en-US"/>
          </a:p>
        </p:txBody>
      </p:sp>
    </p:spTree>
    <p:extLst>
      <p:ext uri="{BB962C8B-B14F-4D97-AF65-F5344CB8AC3E}">
        <p14:creationId xmlns:p14="http://schemas.microsoft.com/office/powerpoint/2010/main" xmlns="" val="182988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l-GR" smtClean="0"/>
              <a:t>Στυλ κύριου τίτλου</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F4A9758-9644-4D05-B8F3-AFD13D58435A}"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01763-DC71-43FA-923A-CB03123EE467}" type="slidenum">
              <a:rPr lang="en-US" smtClean="0"/>
              <a:pPr/>
              <a:t>‹#›</a:t>
            </a:fld>
            <a:endParaRPr lang="en-US"/>
          </a:p>
        </p:txBody>
      </p:sp>
    </p:spTree>
    <p:extLst>
      <p:ext uri="{BB962C8B-B14F-4D97-AF65-F5344CB8AC3E}">
        <p14:creationId xmlns:p14="http://schemas.microsoft.com/office/powerpoint/2010/main" xmlns="" val="347192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F4A9758-9644-4D05-B8F3-AFD13D58435A}"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01763-DC71-43FA-923A-CB03123EE467}"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317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4A9758-9644-4D05-B8F3-AFD13D58435A}" type="datetimeFigureOut">
              <a:rPr lang="en-US" smtClean="0"/>
              <a:pPr/>
              <a:t>6/8/2021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201763-DC71-43FA-923A-CB03123EE467}"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3908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l"/>
            <a:r>
              <a:rPr lang="el-GR" dirty="0" smtClean="0"/>
              <a:t>ΓΛΩΣΣΕΣ ΠΡΟΓΡΑΜΜΑΤΙΣΜΟΥ</a:t>
            </a:r>
            <a:endParaRPr lang="en-US" dirty="0"/>
          </a:p>
        </p:txBody>
      </p:sp>
      <p:sp>
        <p:nvSpPr>
          <p:cNvPr id="3" name="Υπότιτλος 2"/>
          <p:cNvSpPr>
            <a:spLocks noGrp="1"/>
          </p:cNvSpPr>
          <p:nvPr>
            <p:ph type="subTitle" idx="1"/>
          </p:nvPr>
        </p:nvSpPr>
        <p:spPr/>
        <p:txBody>
          <a:bodyPr/>
          <a:lstStyle/>
          <a:p>
            <a:pPr algn="ctr"/>
            <a:r>
              <a:rPr lang="el-GR" dirty="0" smtClean="0"/>
              <a:t>Β΄ΛΥΚΕΙΟΥ 2020-2021</a:t>
            </a:r>
            <a:endParaRPr lang="en-US" dirty="0"/>
          </a:p>
        </p:txBody>
      </p:sp>
    </p:spTree>
    <p:extLst>
      <p:ext uri="{BB962C8B-B14F-4D97-AF65-F5344CB8AC3E}">
        <p14:creationId xmlns:p14="http://schemas.microsoft.com/office/powerpoint/2010/main" xmlns="" val="3185612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0895" y="72978"/>
            <a:ext cx="11880995" cy="668305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37428011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8656" y="1070264"/>
            <a:ext cx="10935808" cy="5008418"/>
          </a:xfrm>
        </p:spPr>
        <p:txBody>
          <a:bodyPr>
            <a:normAutofit lnSpcReduction="10000"/>
          </a:bodyPr>
          <a:lstStyle/>
          <a:p>
            <a:r>
              <a:rPr lang="el-GR" dirty="0"/>
              <a:t>Οι ρίζες των γλωσσών προγραμματισμού απαριθμούν πολλά χρόνια πριν την δημιουργία του πρώτου ηλεκτρονικού και προγραμματισμού υπολογιστή</a:t>
            </a:r>
            <a:r>
              <a:rPr lang="el-GR" dirty="0" smtClean="0"/>
              <a:t>.</a:t>
            </a:r>
          </a:p>
          <a:p>
            <a:r>
              <a:rPr lang="el-GR" dirty="0"/>
              <a:t>Από την δεκαετία του 1950 δημιουργούνται 3 μοντέρνες γλώσσες προγραμματισμού, των οποίων απόγονοι υπάρχουν ακόμα και σήμερα. Οι γλώσσες αυτές είναι: η COBOL (</a:t>
            </a:r>
            <a:r>
              <a:rPr lang="el-GR" dirty="0" err="1"/>
              <a:t>COmmon</a:t>
            </a:r>
            <a:r>
              <a:rPr lang="el-GR" dirty="0"/>
              <a:t> </a:t>
            </a:r>
            <a:r>
              <a:rPr lang="el-GR" dirty="0" err="1"/>
              <a:t>Business</a:t>
            </a:r>
            <a:r>
              <a:rPr lang="el-GR" dirty="0"/>
              <a:t> </a:t>
            </a:r>
            <a:r>
              <a:rPr lang="el-GR" dirty="0" err="1"/>
              <a:t>Oriented</a:t>
            </a:r>
            <a:r>
              <a:rPr lang="el-GR" dirty="0"/>
              <a:t> </a:t>
            </a:r>
            <a:r>
              <a:rPr lang="el-GR" dirty="0" err="1"/>
              <a:t>Language</a:t>
            </a:r>
            <a:r>
              <a:rPr lang="el-GR" dirty="0"/>
              <a:t>) η LISP (</a:t>
            </a:r>
            <a:r>
              <a:rPr lang="el-GR" dirty="0" err="1"/>
              <a:t>LIStProcessor</a:t>
            </a:r>
            <a:r>
              <a:rPr lang="el-GR" dirty="0"/>
              <a:t>) και η FORTRAN (</a:t>
            </a:r>
            <a:r>
              <a:rPr lang="el-GR" dirty="0" err="1"/>
              <a:t>FORmula</a:t>
            </a:r>
            <a:r>
              <a:rPr lang="el-GR" dirty="0"/>
              <a:t> </a:t>
            </a:r>
            <a:r>
              <a:rPr lang="el-GR" dirty="0" err="1"/>
              <a:t>TRANslation</a:t>
            </a:r>
            <a:r>
              <a:rPr lang="el-GR" dirty="0"/>
              <a:t>).</a:t>
            </a:r>
          </a:p>
          <a:p>
            <a:r>
              <a:rPr lang="el-GR" dirty="0"/>
              <a:t>Την ίδια περίοδο κάνει την εμφάνισή της και η πρώτη έκδοση της ALGOL (</a:t>
            </a:r>
            <a:r>
              <a:rPr lang="el-GR" dirty="0" err="1"/>
              <a:t>ALGOrithmic</a:t>
            </a:r>
            <a:r>
              <a:rPr lang="el-GR" dirty="0"/>
              <a:t> </a:t>
            </a:r>
            <a:r>
              <a:rPr lang="el-GR" dirty="0" err="1"/>
              <a:t>Language</a:t>
            </a:r>
            <a:r>
              <a:rPr lang="el-GR" dirty="0"/>
              <a:t>), η ALGOL-60, έστω σε φάση σχεδιασμού. Η γλώσσα αυτή εισήγαγε τα εξής δύο νέα στοιχεία: την ύπαρξη μπλοκ κώδικα και την ύπαρξη ξεχωριστής εμβέλεια μεταβλητών μέσα στα μπλοκ αυτά</a:t>
            </a:r>
            <a:r>
              <a:rPr lang="el-GR" dirty="0" smtClean="0"/>
              <a:t>.</a:t>
            </a:r>
          </a:p>
          <a:p>
            <a:r>
              <a:rPr lang="el-GR" dirty="0"/>
              <a:t>Σταθμό στην εξέλιξη των γλωσσών προγραμματισμού αποτελεί η δεκαετία του 1990 καθώς ξεκινάει η εποχή του Internet, κάτι που δημιουργεί νέες ανάγκες και τάσεις στην τεχνολογία των γλωσσών. Οι γλώσσες πλέον αρχίζουν να ωριμάζουν και να αποκτούν </a:t>
            </a:r>
            <a:r>
              <a:rPr lang="el-GR" dirty="0" err="1"/>
              <a:t>standars</a:t>
            </a:r>
            <a:r>
              <a:rPr lang="el-GR" dirty="0"/>
              <a:t>. Μεγάλη προσπάθεια γίνεται στο να βοηθηθούν οι προγραμματιστές στο να γράφουν γρήγορα και εύκολα κώδικα, κάτι που οδηγεί στην δημιουργία των πρώτων IDE, ή σε ιδέες όπως το </a:t>
            </a:r>
            <a:r>
              <a:rPr lang="el-GR" dirty="0" err="1"/>
              <a:t>garbage</a:t>
            </a:r>
            <a:r>
              <a:rPr lang="el-GR" dirty="0"/>
              <a:t> </a:t>
            </a:r>
            <a:r>
              <a:rPr lang="el-GR" dirty="0" err="1"/>
              <a:t>collection</a:t>
            </a:r>
            <a:r>
              <a:rPr lang="el-GR" dirty="0"/>
              <a:t>. Γενικά αναπτύσσονται πολύ οι αντικειμενοστραφείς γλώσσες και πλέον μπαίνει και η Microsoft δυναμικά στο παιχνίδι με την C# και την </a:t>
            </a:r>
            <a:r>
              <a:rPr lang="el-GR" dirty="0" err="1"/>
              <a:t>Visual</a:t>
            </a:r>
            <a:r>
              <a:rPr lang="el-GR" dirty="0"/>
              <a:t> BASIC.</a:t>
            </a:r>
          </a:p>
          <a:p>
            <a:endParaRPr lang="en-US" dirty="0"/>
          </a:p>
        </p:txBody>
      </p:sp>
    </p:spTree>
    <p:extLst>
      <p:ext uri="{BB962C8B-B14F-4D97-AF65-F5344CB8AC3E}">
        <p14:creationId xmlns:p14="http://schemas.microsoft.com/office/powerpoint/2010/main" xmlns="" val="12927952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t>ΚΑΤΗΓΟΡΙΕΣ ΓΛΩΣΣΩΝ</a:t>
            </a:r>
            <a:endParaRPr lang="en-US" dirty="0"/>
          </a:p>
        </p:txBody>
      </p:sp>
      <p:sp>
        <p:nvSpPr>
          <p:cNvPr id="3" name="Θέση κειμένου 2"/>
          <p:cNvSpPr>
            <a:spLocks noGrp="1"/>
          </p:cNvSpPr>
          <p:nvPr>
            <p:ph type="body" idx="1"/>
          </p:nvPr>
        </p:nvSpPr>
        <p:spPr/>
        <p:txBody>
          <a:bodyPr/>
          <a:lstStyle/>
          <a:p>
            <a:r>
              <a:rPr lang="el-GR" dirty="0" smtClean="0"/>
              <a:t>ΕΝΟΤΗΤΑ 4</a:t>
            </a:r>
            <a:endParaRPr lang="en-US" dirty="0"/>
          </a:p>
        </p:txBody>
      </p:sp>
    </p:spTree>
    <p:extLst>
      <p:ext uri="{BB962C8B-B14F-4D97-AF65-F5344CB8AC3E}">
        <p14:creationId xmlns:p14="http://schemas.microsoft.com/office/powerpoint/2010/main" xmlns="" val="288298755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81992" y="384463"/>
            <a:ext cx="9060645" cy="59747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18214485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path" presetSubtype="0" accel="50000" decel="50000" fill="hold" nodeType="clickEffect">
                                  <p:stCondLst>
                                    <p:cond delay="0"/>
                                  </p:stCondLst>
                                  <p:childTnLst>
                                    <p:animMotion origin="layout" path="M -3.125E-6 3.33333E-6 C 0.00196 0.06296 0.00899 0.1081 0.01602 0.1081 C 0.02305 0.1081 0.02904 0.06296 0.03099 3.33333E-6 C 0.03399 0.06296 0.03998 0.1081 0.04701 0.1081 C 0.05404 0.1081 0.06003 0.06296 0.06198 3.33333E-6 C 0.06498 0.06296 0.07097 0.1081 0.078 0.1081 C 0.08503 0.1081 0.09206 0.06296 0.09401 3.33333E-6 C 0.09597 0.06296 0.10196 0.1081 0.11003 0.1081 C 0.11602 0.1081 0.12305 0.06296 0.125 3.33333E-6 C 0.12696 0.06296 0.13399 0.1081 0.14102 0.1081 C 0.14805 0.1081 0.15404 0.06296 0.15599 3.33333E-6 C 0.15899 0.06296 0.16498 0.1081 0.17201 0.1081 C 0.17904 0.1081 0.18503 0.06296 0.18802 3.33333E-6 C 0.18998 0.06296 0.19597 0.1081 0.203 0.1081 C 0.21003 0.1081 0.21706 0.06296 0.21901 3.33333E-6 C 0.22097 0.06296 0.22696 0.1081 0.23503 0.1081 C 0.24206 0.1081 0.24805 0.06296 0.25 3.33333E-6 " pathEditMode="relative" rAng="0" ptsTypes="AAAAAAAAAAAAAAAAA">
                                      <p:cBhvr>
                                        <p:cTn id="6" dur="2000" fill="hold"/>
                                        <p:tgtEl>
                                          <p:spTgt spid="2"/>
                                        </p:tgtEl>
                                        <p:attrNameLst>
                                          <p:attrName>ppt_x</p:attrName>
                                          <p:attrName>ppt_y</p:attrName>
                                        </p:attrNameLst>
                                      </p:cBhvr>
                                      <p:rCtr x="12500" y="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24128" y="820882"/>
            <a:ext cx="9720073" cy="5488478"/>
          </a:xfrm>
        </p:spPr>
        <p:txBody>
          <a:bodyPr>
            <a:normAutofit fontScale="55000" lnSpcReduction="20000"/>
          </a:bodyPr>
          <a:lstStyle/>
          <a:p>
            <a:pPr>
              <a:spcBef>
                <a:spcPts val="600"/>
              </a:spcBef>
            </a:pPr>
            <a:r>
              <a:rPr lang="el-GR" dirty="0"/>
              <a:t>Όταν αναφερόμαστε στις γλώσσες προγραμματισμού συναντάμε πολλές κατηγορίες. Έχουμε κατηγορία γλωσσών 1ης, 2ης, 3ης και 4ης γενιάς. </a:t>
            </a:r>
            <a:endParaRPr lang="el-GR" dirty="0" smtClean="0"/>
          </a:p>
          <a:p>
            <a:pPr>
              <a:spcBef>
                <a:spcPts val="600"/>
              </a:spcBef>
            </a:pPr>
            <a:r>
              <a:rPr lang="el-GR" dirty="0" smtClean="0"/>
              <a:t>1ης  </a:t>
            </a:r>
            <a:r>
              <a:rPr lang="el-GR" dirty="0"/>
              <a:t>Γενιάς</a:t>
            </a:r>
          </a:p>
          <a:p>
            <a:pPr>
              <a:spcBef>
                <a:spcPts val="600"/>
              </a:spcBef>
            </a:pPr>
            <a:r>
              <a:rPr lang="el-GR" dirty="0"/>
              <a:t>Αμέσως μετά το φυσικό επίπεδο ενός ηλεκτρονικού υπολογιστή, υπάρχει το πρώτο επίπεδο προγραμματισμού του, στο οποίο καταλήγουν όλες οι υπόλοιπες γλώσσες πριν την εκτέλεσή τους. Αυτή ονομάζεται: Γλώσσα Μηχανής</a:t>
            </a:r>
          </a:p>
          <a:p>
            <a:pPr>
              <a:spcBef>
                <a:spcPts val="600"/>
              </a:spcBef>
            </a:pPr>
            <a:r>
              <a:rPr lang="el-GR" dirty="0"/>
              <a:t>2ης Γενιάς </a:t>
            </a:r>
          </a:p>
          <a:p>
            <a:pPr>
              <a:spcBef>
                <a:spcPts val="600"/>
              </a:spcBef>
            </a:pPr>
            <a:r>
              <a:rPr lang="el-GR" dirty="0"/>
              <a:t>Λόγω της δυσκολίας προγραμματισμού με γλώσσα πρώτης γενιάς, αναπτύχθηκε μια γλώσσα λίγο υψηλότερου επιπέδου, όπου βασικές εντολές κάθε μικροεπεξεργαστή δίδονται ως απλές λέξεις. Έτσι η συγγραφή ενός προγράμματος γίνεται γρηγορότερα, και ταυτόχρονα οι χρόνοι εκτέλεσής του παραμένουν μικροί και η απόδοση είναι η καλύτερη δυνατή. Τέτοια γλώσσα είναι και η Συμβολική Γλώσσα ή αλλιώς </a:t>
            </a:r>
            <a:r>
              <a:rPr lang="el-GR" dirty="0" err="1"/>
              <a:t>Assebly</a:t>
            </a:r>
            <a:r>
              <a:rPr lang="el-GR" dirty="0"/>
              <a:t>.</a:t>
            </a:r>
          </a:p>
          <a:p>
            <a:pPr>
              <a:spcBef>
                <a:spcPts val="600"/>
              </a:spcBef>
            </a:pPr>
            <a:r>
              <a:rPr lang="el-GR" dirty="0"/>
              <a:t>3ης Γενιάς </a:t>
            </a:r>
          </a:p>
          <a:p>
            <a:pPr>
              <a:spcBef>
                <a:spcPts val="600"/>
              </a:spcBef>
            </a:pPr>
            <a:r>
              <a:rPr lang="el-GR" dirty="0"/>
              <a:t>Οι γλώσσες αυτές πλησιάζουν περισσότερο την ανθρώπινη και στην ουσία είναι ένα μικρό υποσύνολο της Αγγλικής γλώσσας. Τέτοιες γλώσσες είναι οι: </a:t>
            </a:r>
            <a:r>
              <a:rPr lang="el-GR" dirty="0" err="1"/>
              <a:t>Cobol</a:t>
            </a:r>
            <a:r>
              <a:rPr lang="el-GR" dirty="0"/>
              <a:t>, </a:t>
            </a:r>
            <a:r>
              <a:rPr lang="el-GR" dirty="0" err="1"/>
              <a:t>Fortran</a:t>
            </a:r>
            <a:r>
              <a:rPr lang="el-GR" dirty="0"/>
              <a:t>, </a:t>
            </a:r>
            <a:r>
              <a:rPr lang="el-GR" dirty="0" err="1"/>
              <a:t>Basic</a:t>
            </a:r>
            <a:r>
              <a:rPr lang="el-GR" dirty="0"/>
              <a:t>, </a:t>
            </a:r>
            <a:r>
              <a:rPr lang="el-GR" dirty="0" err="1"/>
              <a:t>Logo</a:t>
            </a:r>
            <a:r>
              <a:rPr lang="el-GR" dirty="0"/>
              <a:t>, </a:t>
            </a:r>
            <a:r>
              <a:rPr lang="el-GR" dirty="0" err="1"/>
              <a:t>Pascal</a:t>
            </a:r>
            <a:r>
              <a:rPr lang="el-GR" dirty="0"/>
              <a:t>, </a:t>
            </a:r>
            <a:r>
              <a:rPr lang="el-GR" dirty="0" err="1"/>
              <a:t>Ada</a:t>
            </a:r>
            <a:r>
              <a:rPr lang="el-GR" dirty="0"/>
              <a:t>, C, C++, </a:t>
            </a:r>
            <a:r>
              <a:rPr lang="el-GR" dirty="0" err="1"/>
              <a:t>Java</a:t>
            </a:r>
            <a:r>
              <a:rPr lang="el-GR" dirty="0"/>
              <a:t>, </a:t>
            </a:r>
            <a:r>
              <a:rPr lang="el-GR" dirty="0" err="1"/>
              <a:t>Visual</a:t>
            </a:r>
            <a:r>
              <a:rPr lang="el-GR" dirty="0"/>
              <a:t> </a:t>
            </a:r>
            <a:r>
              <a:rPr lang="el-GR" dirty="0" err="1"/>
              <a:t>Basic</a:t>
            </a:r>
            <a:r>
              <a:rPr lang="el-GR" dirty="0"/>
              <a:t>, </a:t>
            </a:r>
            <a:r>
              <a:rPr lang="el-GR" dirty="0" err="1"/>
              <a:t>Delphi</a:t>
            </a:r>
            <a:r>
              <a:rPr lang="el-GR" dirty="0"/>
              <a:t>, C# (C </a:t>
            </a:r>
            <a:r>
              <a:rPr lang="el-GR" dirty="0" err="1"/>
              <a:t>Sharp</a:t>
            </a:r>
            <a:r>
              <a:rPr lang="el-GR" dirty="0"/>
              <a:t>) κ.α.</a:t>
            </a:r>
          </a:p>
          <a:p>
            <a:pPr>
              <a:spcBef>
                <a:spcPts val="600"/>
              </a:spcBef>
            </a:pPr>
            <a:r>
              <a:rPr lang="el-GR" dirty="0"/>
              <a:t>4ης Γενιάς </a:t>
            </a:r>
          </a:p>
          <a:p>
            <a:pPr>
              <a:spcBef>
                <a:spcPts val="600"/>
              </a:spcBef>
            </a:pPr>
            <a:r>
              <a:rPr lang="el-GR" dirty="0" err="1"/>
              <a:t>Παρ'όλες</a:t>
            </a:r>
            <a:r>
              <a:rPr lang="el-GR" dirty="0"/>
              <a:t> τις δυνατότητες και τις ευκολίες που παρείχαν οι 3ης γενιάς γλώσσες, υπήρχαν αρκετά προβλήματα 4ης γενιάς</a:t>
            </a:r>
          </a:p>
          <a:p>
            <a:pPr>
              <a:spcBef>
                <a:spcPts val="600"/>
              </a:spcBef>
            </a:pPr>
            <a:r>
              <a:rPr lang="el-GR" dirty="0"/>
              <a:t>Και οι:</a:t>
            </a:r>
          </a:p>
          <a:p>
            <a:pPr>
              <a:spcBef>
                <a:spcPts val="600"/>
              </a:spcBef>
            </a:pPr>
            <a:r>
              <a:rPr lang="el-GR" dirty="0"/>
              <a:t>Τεχνητής Νοημοσύνης: LISP, </a:t>
            </a:r>
            <a:r>
              <a:rPr lang="el-GR" dirty="0" smtClean="0"/>
              <a:t>PROLOG</a:t>
            </a:r>
            <a:endParaRPr lang="el-GR" dirty="0"/>
          </a:p>
          <a:p>
            <a:pPr>
              <a:spcBef>
                <a:spcPts val="600"/>
              </a:spcBef>
            </a:pPr>
            <a:r>
              <a:rPr lang="el-GR" dirty="0"/>
              <a:t>Επιπλέον κατηγορίες γλωσσών, στις οποίες μπορούμε να χωρίσουμε και σχεδόν όλες τις επάνω, είναι οι Μεταφραζόμενες (</a:t>
            </a:r>
            <a:r>
              <a:rPr lang="el-GR" dirty="0" err="1"/>
              <a:t>Interperted</a:t>
            </a:r>
            <a:r>
              <a:rPr lang="el-GR" dirty="0"/>
              <a:t>), Μεταγλωττιζόμενες(</a:t>
            </a:r>
            <a:r>
              <a:rPr lang="el-GR" dirty="0" err="1"/>
              <a:t>Compiled</a:t>
            </a:r>
            <a:r>
              <a:rPr lang="el-GR" dirty="0"/>
              <a:t>) καθώς και </a:t>
            </a:r>
            <a:r>
              <a:rPr lang="el-GR" dirty="0" err="1"/>
              <a:t>Functional</a:t>
            </a:r>
            <a:r>
              <a:rPr lang="el-GR" dirty="0"/>
              <a:t>, </a:t>
            </a:r>
            <a:r>
              <a:rPr lang="el-GR" dirty="0" err="1"/>
              <a:t>Procedural</a:t>
            </a:r>
            <a:r>
              <a:rPr lang="el-GR" dirty="0"/>
              <a:t>, Αντικειμενοστραφείς και </a:t>
            </a:r>
            <a:r>
              <a:rPr lang="el-GR" dirty="0" err="1"/>
              <a:t>Scripting</a:t>
            </a:r>
            <a:r>
              <a:rPr lang="el-GR" dirty="0"/>
              <a:t>. Υπάρχουν αρκετές κατηγορίες ακόμα, και κάποιες γλώσσες ανήκουν σε περισσότερες από μία</a:t>
            </a:r>
            <a:r>
              <a:rPr lang="el-GR" dirty="0" smtClean="0"/>
              <a:t>.</a:t>
            </a:r>
            <a:endParaRPr lang="el-GR" dirty="0"/>
          </a:p>
          <a:p>
            <a:pPr>
              <a:spcBef>
                <a:spcPts val="600"/>
              </a:spcBef>
            </a:pPr>
            <a:r>
              <a:rPr lang="el-GR" dirty="0"/>
              <a:t>Όλες οι γλώσσες προγραμματισμού που έχουν αναπτυχθεί μέχρι σήμερα, αντιπροσωπεύουν διάφορες ιδέες πάνω στον προγραμματισμό και η κάθε μία είναι συνήθως καλύτερα προσαρμοσμένη σε ορισμένες κατηγορίες προβλημάτων. Η μεγάλη πλειοψηφία των γλωσσών ανήκει στην κατηγορία των </a:t>
            </a:r>
            <a:r>
              <a:rPr lang="el-GR" dirty="0" err="1"/>
              <a:t>διαδικασιακών</a:t>
            </a:r>
            <a:r>
              <a:rPr lang="el-GR" dirty="0"/>
              <a:t> (</a:t>
            </a:r>
            <a:r>
              <a:rPr lang="el-GR" dirty="0" err="1"/>
              <a:t>procedural</a:t>
            </a:r>
            <a:r>
              <a:rPr lang="el-GR" dirty="0"/>
              <a:t>) γλωσσών. Είναι γνωστές επίσης και ως αλγοριθμικές γλώσσες, γιατί είναι σχεδιασμένες για να επιτρέπουν την υλοποίηση αλγορίθμων. Άλλες κατηγορίες γλωσσών υψηλού επιπέδου είναι</a:t>
            </a:r>
            <a:r>
              <a:rPr lang="el-GR" dirty="0" smtClean="0"/>
              <a:t>:</a:t>
            </a:r>
            <a:endParaRPr lang="el-GR" dirty="0"/>
          </a:p>
          <a:p>
            <a:pPr>
              <a:spcBef>
                <a:spcPts val="600"/>
              </a:spcBef>
            </a:pPr>
            <a:r>
              <a:rPr lang="el-GR" dirty="0"/>
              <a:t>•	Αντικειμενοστραφείς γλώσσες (</a:t>
            </a:r>
            <a:r>
              <a:rPr lang="el-GR" dirty="0" err="1"/>
              <a:t>object-oriented</a:t>
            </a:r>
            <a:r>
              <a:rPr lang="el-GR" dirty="0"/>
              <a:t> </a:t>
            </a:r>
            <a:r>
              <a:rPr lang="el-GR" dirty="0" err="1"/>
              <a:t>languages</a:t>
            </a:r>
            <a:r>
              <a:rPr lang="el-GR" dirty="0"/>
              <a:t>).</a:t>
            </a:r>
          </a:p>
          <a:p>
            <a:pPr>
              <a:spcBef>
                <a:spcPts val="600"/>
              </a:spcBef>
            </a:pPr>
            <a:r>
              <a:rPr lang="el-GR" dirty="0"/>
              <a:t>•	Συναρτησιακές γλώσσες (</a:t>
            </a:r>
            <a:r>
              <a:rPr lang="el-GR" dirty="0" err="1"/>
              <a:t>functional</a:t>
            </a:r>
            <a:r>
              <a:rPr lang="el-GR" dirty="0"/>
              <a:t> </a:t>
            </a:r>
            <a:r>
              <a:rPr lang="el-GR" dirty="0" err="1"/>
              <a:t>languages</a:t>
            </a:r>
            <a:r>
              <a:rPr lang="el-GR" dirty="0"/>
              <a:t>) </a:t>
            </a:r>
            <a:r>
              <a:rPr lang="el-GR" dirty="0" err="1"/>
              <a:t>π.χ</a:t>
            </a:r>
            <a:r>
              <a:rPr lang="el-GR" dirty="0"/>
              <a:t> LISP.</a:t>
            </a:r>
          </a:p>
          <a:p>
            <a:pPr>
              <a:spcBef>
                <a:spcPts val="600"/>
              </a:spcBef>
            </a:pPr>
            <a:r>
              <a:rPr lang="el-GR" dirty="0"/>
              <a:t>•	Μη </a:t>
            </a:r>
            <a:r>
              <a:rPr lang="el-GR" dirty="0" err="1"/>
              <a:t>διαδικασιακές</a:t>
            </a:r>
            <a:r>
              <a:rPr lang="el-GR" dirty="0"/>
              <a:t> γλώσσες (non </a:t>
            </a:r>
            <a:r>
              <a:rPr lang="el-GR" dirty="0" err="1"/>
              <a:t>procedural</a:t>
            </a:r>
            <a:r>
              <a:rPr lang="el-GR" dirty="0"/>
              <a:t> </a:t>
            </a:r>
            <a:r>
              <a:rPr lang="el-GR" dirty="0" err="1"/>
              <a:t>languages</a:t>
            </a:r>
            <a:r>
              <a:rPr lang="el-GR" dirty="0"/>
              <a:t>) </a:t>
            </a:r>
            <a:r>
              <a:rPr lang="el-GR" dirty="0" err="1"/>
              <a:t>π.χ</a:t>
            </a:r>
            <a:r>
              <a:rPr lang="el-GR" dirty="0"/>
              <a:t> PROLOG. Χαρακτηρίζονται επίσης ως γλώσσες πολύ υψηλού επιπέδου.</a:t>
            </a:r>
          </a:p>
          <a:p>
            <a:pPr>
              <a:spcBef>
                <a:spcPts val="600"/>
              </a:spcBef>
            </a:pPr>
            <a:r>
              <a:rPr lang="el-GR" dirty="0"/>
              <a:t>•	Γλώσσες </a:t>
            </a:r>
            <a:r>
              <a:rPr lang="el-GR" dirty="0" err="1"/>
              <a:t>ερωταπαντήσεων</a:t>
            </a:r>
            <a:r>
              <a:rPr lang="el-GR" dirty="0"/>
              <a:t> (</a:t>
            </a:r>
            <a:r>
              <a:rPr lang="el-GR" dirty="0" err="1"/>
              <a:t>query</a:t>
            </a:r>
            <a:r>
              <a:rPr lang="el-GR" dirty="0"/>
              <a:t> </a:t>
            </a:r>
            <a:r>
              <a:rPr lang="el-GR" dirty="0" err="1"/>
              <a:t>languages</a:t>
            </a:r>
            <a:r>
              <a:rPr lang="el-GR" dirty="0"/>
              <a:t>) </a:t>
            </a:r>
            <a:r>
              <a:rPr lang="el-GR" dirty="0" err="1"/>
              <a:t>π.χ</a:t>
            </a:r>
            <a:r>
              <a:rPr lang="el-GR" dirty="0"/>
              <a:t> SQL.</a:t>
            </a:r>
          </a:p>
          <a:p>
            <a:pPr>
              <a:spcBef>
                <a:spcPts val="600"/>
              </a:spcBef>
            </a:pPr>
            <a:endParaRPr lang="en-US" dirty="0"/>
          </a:p>
        </p:txBody>
      </p:sp>
    </p:spTree>
    <p:extLst>
      <p:ext uri="{BB962C8B-B14F-4D97-AF65-F5344CB8AC3E}">
        <p14:creationId xmlns:p14="http://schemas.microsoft.com/office/powerpoint/2010/main" xmlns="" val="341931771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
                                            <p:txEl>
                                              <p:pRg st="5" end="5"/>
                                            </p:txEl>
                                          </p:spTgt>
                                        </p:tgtEl>
                                      </p:cBhvr>
                                    </p:animEffect>
                                    <p:animScale>
                                      <p:cBhvr>
                                        <p:cTn id="22" dur="250" autoRev="1" fill="hold"/>
                                        <p:tgtEl>
                                          <p:spTgt spid="3">
                                            <p:txEl>
                                              <p:pRg st="5" end="5"/>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6" end="6"/>
                                            </p:txEl>
                                          </p:spTgt>
                                        </p:tgtEl>
                                      </p:cBhvr>
                                    </p:animEffect>
                                    <p:animScale>
                                      <p:cBhvr>
                                        <p:cTn id="25" dur="250" autoRev="1" fill="hold"/>
                                        <p:tgtEl>
                                          <p:spTgt spid="3">
                                            <p:txEl>
                                              <p:pRg st="6" end="6"/>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3">
                                            <p:txEl>
                                              <p:pRg st="7" end="7"/>
                                            </p:txEl>
                                          </p:spTgt>
                                        </p:tgtEl>
                                      </p:cBhvr>
                                    </p:animEffect>
                                    <p:animScale>
                                      <p:cBhvr>
                                        <p:cTn id="28" dur="250" autoRev="1" fill="hold"/>
                                        <p:tgtEl>
                                          <p:spTgt spid="3">
                                            <p:txEl>
                                              <p:pRg st="7" end="7"/>
                                            </p:txEl>
                                          </p:spTgt>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3">
                                            <p:txEl>
                                              <p:pRg st="8" end="8"/>
                                            </p:txEl>
                                          </p:spTgt>
                                        </p:tgtEl>
                                      </p:cBhvr>
                                    </p:animEffect>
                                    <p:animScale>
                                      <p:cBhvr>
                                        <p:cTn id="31" dur="250" autoRev="1" fill="hold"/>
                                        <p:tgtEl>
                                          <p:spTgt spid="3">
                                            <p:txEl>
                                              <p:pRg st="8" end="8"/>
                                            </p:txEl>
                                          </p:spTgt>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3">
                                            <p:txEl>
                                              <p:pRg st="9" end="9"/>
                                            </p:txEl>
                                          </p:spTgt>
                                        </p:tgtEl>
                                      </p:cBhvr>
                                    </p:animEffect>
                                    <p:animScale>
                                      <p:cBhvr>
                                        <p:cTn id="34" dur="250" autoRev="1" fill="hold"/>
                                        <p:tgtEl>
                                          <p:spTgt spid="3">
                                            <p:txEl>
                                              <p:pRg st="9" end="9"/>
                                            </p:txEl>
                                          </p:spTgt>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3">
                                            <p:txEl>
                                              <p:pRg st="10" end="10"/>
                                            </p:txEl>
                                          </p:spTgt>
                                        </p:tgtEl>
                                      </p:cBhvr>
                                    </p:animEffect>
                                    <p:animScale>
                                      <p:cBhvr>
                                        <p:cTn id="37" dur="250" autoRev="1" fill="hold"/>
                                        <p:tgtEl>
                                          <p:spTgt spid="3">
                                            <p:txEl>
                                              <p:pRg st="10" end="10"/>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3">
                                            <p:txEl>
                                              <p:pRg st="11" end="11"/>
                                            </p:txEl>
                                          </p:spTgt>
                                        </p:tgtEl>
                                      </p:cBhvr>
                                    </p:animEffect>
                                    <p:animScale>
                                      <p:cBhvr>
                                        <p:cTn id="40" dur="250" autoRev="1" fill="hold"/>
                                        <p:tgtEl>
                                          <p:spTgt spid="3">
                                            <p:txEl>
                                              <p:pRg st="11" end="11"/>
                                            </p:txEl>
                                          </p:spTgt>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3">
                                            <p:txEl>
                                              <p:pRg st="12" end="12"/>
                                            </p:txEl>
                                          </p:spTgt>
                                        </p:tgtEl>
                                      </p:cBhvr>
                                    </p:animEffect>
                                    <p:animScale>
                                      <p:cBhvr>
                                        <p:cTn id="43" dur="250" autoRev="1" fill="hold"/>
                                        <p:tgtEl>
                                          <p:spTgt spid="3">
                                            <p:txEl>
                                              <p:pRg st="12" end="12"/>
                                            </p:txEl>
                                          </p:spTgt>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3">
                                            <p:txEl>
                                              <p:pRg st="13" end="13"/>
                                            </p:txEl>
                                          </p:spTgt>
                                        </p:tgtEl>
                                      </p:cBhvr>
                                    </p:animEffect>
                                    <p:animScale>
                                      <p:cBhvr>
                                        <p:cTn id="46" dur="250" autoRev="1" fill="hold"/>
                                        <p:tgtEl>
                                          <p:spTgt spid="3">
                                            <p:txEl>
                                              <p:pRg st="13" end="13"/>
                                            </p:txEl>
                                          </p:spTgt>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3">
                                            <p:txEl>
                                              <p:pRg st="14" end="14"/>
                                            </p:txEl>
                                          </p:spTgt>
                                        </p:tgtEl>
                                      </p:cBhvr>
                                    </p:animEffect>
                                    <p:animScale>
                                      <p:cBhvr>
                                        <p:cTn id="49" dur="250" autoRev="1" fill="hold"/>
                                        <p:tgtEl>
                                          <p:spTgt spid="3">
                                            <p:txEl>
                                              <p:pRg st="14" end="14"/>
                                            </p:txEl>
                                          </p:spTgt>
                                        </p:tgtEl>
                                      </p:cBhvr>
                                      <p:by x="105000" y="105000"/>
                                    </p:animScale>
                                  </p:childTnLst>
                                </p:cTn>
                              </p:par>
                              <p:par>
                                <p:cTn id="50" presetID="26" presetClass="emph" presetSubtype="0" fill="hold" nodeType="withEffect">
                                  <p:stCondLst>
                                    <p:cond delay="0"/>
                                  </p:stCondLst>
                                  <p:childTnLst>
                                    <p:animEffect transition="out" filter="fade">
                                      <p:cBhvr>
                                        <p:cTn id="51" dur="500" tmFilter="0, 0; .2, .5; .8, .5; 1, 0"/>
                                        <p:tgtEl>
                                          <p:spTgt spid="3">
                                            <p:txEl>
                                              <p:pRg st="15" end="15"/>
                                            </p:txEl>
                                          </p:spTgt>
                                        </p:tgtEl>
                                      </p:cBhvr>
                                    </p:animEffect>
                                    <p:animScale>
                                      <p:cBhvr>
                                        <p:cTn id="52" dur="250" autoRev="1" fill="hold"/>
                                        <p:tgtEl>
                                          <p:spTgt spid="3">
                                            <p:txEl>
                                              <p:pRg st="15" end="15"/>
                                            </p:txEl>
                                          </p:spTgt>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3">
                                            <p:txEl>
                                              <p:pRg st="16" end="16"/>
                                            </p:txEl>
                                          </p:spTgt>
                                        </p:tgtEl>
                                      </p:cBhvr>
                                    </p:animEffect>
                                    <p:animScale>
                                      <p:cBhvr>
                                        <p:cTn id="55" dur="250" autoRev="1" fill="hold"/>
                                        <p:tgtEl>
                                          <p:spTgt spid="3">
                                            <p:txEl>
                                              <p:pRg st="16" end="1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l-GR" dirty="0"/>
              <a:t> </a:t>
            </a:r>
            <a:br>
              <a:rPr lang="el-GR" dirty="0"/>
            </a:br>
            <a:r>
              <a:rPr lang="el-GR" dirty="0"/>
              <a:t>ΔΗΜΟΦΙΛΗΣ ΓΛΩΣΣΕΣ </a:t>
            </a:r>
            <a:br>
              <a:rPr lang="el-GR" dirty="0"/>
            </a:br>
            <a:endParaRPr lang="en-US" dirty="0"/>
          </a:p>
        </p:txBody>
      </p:sp>
      <p:sp>
        <p:nvSpPr>
          <p:cNvPr id="3" name="Θέση κειμένου 2"/>
          <p:cNvSpPr>
            <a:spLocks noGrp="1"/>
          </p:cNvSpPr>
          <p:nvPr>
            <p:ph type="body" idx="1"/>
          </p:nvPr>
        </p:nvSpPr>
        <p:spPr/>
        <p:txBody>
          <a:bodyPr/>
          <a:lstStyle/>
          <a:p>
            <a:r>
              <a:rPr lang="el-GR" dirty="0" smtClean="0"/>
              <a:t>ΕΝΟΤΗΤΑ 5</a:t>
            </a:r>
            <a:endParaRPr lang="en-US" dirty="0"/>
          </a:p>
        </p:txBody>
      </p:sp>
    </p:spTree>
    <p:extLst>
      <p:ext uri="{BB962C8B-B14F-4D97-AF65-F5344CB8AC3E}">
        <p14:creationId xmlns:p14="http://schemas.microsoft.com/office/powerpoint/2010/main" xmlns="" val="14628262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4128" y="585216"/>
            <a:ext cx="9720072" cy="713648"/>
          </a:xfrm>
        </p:spPr>
        <p:txBody>
          <a:bodyPr>
            <a:normAutofit fontScale="90000"/>
          </a:bodyPr>
          <a:lstStyle/>
          <a:p>
            <a:pPr algn="ctr"/>
            <a:r>
              <a:rPr lang="en-US" dirty="0" smtClean="0"/>
              <a:t>PASCAL </a:t>
            </a:r>
            <a:endParaRPr lang="en-US" dirty="0"/>
          </a:p>
        </p:txBody>
      </p:sp>
      <p:pic>
        <p:nvPicPr>
          <p:cNvPr id="3" name="Εικόνα 2"/>
          <p:cNvPicPr>
            <a:picLocks noChangeAspect="1"/>
          </p:cNvPicPr>
          <p:nvPr/>
        </p:nvPicPr>
        <p:blipFill>
          <a:blip r:embed="rId2"/>
          <a:stretch>
            <a:fillRect/>
          </a:stretch>
        </p:blipFill>
        <p:spPr>
          <a:xfrm>
            <a:off x="1720128" y="2570018"/>
            <a:ext cx="8603267" cy="2802082"/>
          </a:xfrm>
          <a:prstGeom prst="rect">
            <a:avLst/>
          </a:prstGeom>
        </p:spPr>
      </p:pic>
    </p:spTree>
    <p:extLst>
      <p:ext uri="{BB962C8B-B14F-4D97-AF65-F5344CB8AC3E}">
        <p14:creationId xmlns:p14="http://schemas.microsoft.com/office/powerpoint/2010/main" xmlns="" val="15861148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24128" y="1506682"/>
            <a:ext cx="10686427" cy="3657600"/>
          </a:xfrm>
        </p:spPr>
        <p:txBody>
          <a:bodyPr/>
          <a:lstStyle/>
          <a:p>
            <a:r>
              <a:rPr lang="el-GR" dirty="0"/>
              <a:t>Είναι μία δομημένη γλώσσα με ιδιαίτερο χαρακτηριστικό τη δυνατότητα ορισμού από τον προγραμματιστή δικών του δομών δεδομένων. Η </a:t>
            </a:r>
            <a:r>
              <a:rPr lang="el-GR" dirty="0" err="1"/>
              <a:t>Pascal</a:t>
            </a:r>
            <a:r>
              <a:rPr lang="el-GR" dirty="0"/>
              <a:t> έχει όλα τα στοιχεία για την ανάπτυξη δομημένου προγραμματισμού. Χρησιμοποιήθηκε εκτεταμένα στα πανεπιστήμια ως εργαλείο για τα μαθήματα προγραμματισμού, και για τα μαθήματα δομών δεδομένων.</a:t>
            </a:r>
          </a:p>
          <a:p>
            <a:r>
              <a:rPr lang="el-GR" dirty="0"/>
              <a:t>Η </a:t>
            </a:r>
            <a:r>
              <a:rPr lang="el-GR" dirty="0" err="1"/>
              <a:t>Pascal</a:t>
            </a:r>
            <a:r>
              <a:rPr lang="el-GR" dirty="0"/>
              <a:t> μπορεί να θεωρηθεί ως γλώσσα γενικής χρήσης (όχι μόνο επιστημονικών εφαρμογών, όχι μόνο εμπορικών εφαρμογών). Αρχικά δεν διέθετε εξελιγμένο σύστημα χειρισμού αρχείων, (και </a:t>
            </a:r>
            <a:r>
              <a:rPr lang="el-GR" dirty="0" err="1"/>
              <a:t>γι</a:t>
            </a:r>
            <a:r>
              <a:rPr lang="el-GR" dirty="0"/>
              <a:t>΄ αυτό δεν εκτόπισε την COBOL στις εμπορικές εφαρμογές), αλλά, όπως οι περισσότερες γλώσσες, πέρασε από πολλές εκδόσεις που κάθε μια βελτίωνε την προηγούμενη. Διάφορες εκδόσεις της </a:t>
            </a:r>
            <a:r>
              <a:rPr lang="el-GR" dirty="0" err="1"/>
              <a:t>Pascal</a:t>
            </a:r>
            <a:r>
              <a:rPr lang="el-GR" dirty="0"/>
              <a:t> είναι σήμερα σε χρήση.</a:t>
            </a:r>
          </a:p>
          <a:p>
            <a:endParaRPr lang="en-US" dirty="0"/>
          </a:p>
        </p:txBody>
      </p:sp>
    </p:spTree>
    <p:extLst>
      <p:ext uri="{BB962C8B-B14F-4D97-AF65-F5344CB8AC3E}">
        <p14:creationId xmlns:p14="http://schemas.microsoft.com/office/powerpoint/2010/main" xmlns="" val="8650108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4128" y="585216"/>
            <a:ext cx="9720072" cy="1004593"/>
          </a:xfrm>
        </p:spPr>
        <p:txBody>
          <a:bodyPr/>
          <a:lstStyle/>
          <a:p>
            <a:pPr algn="ctr"/>
            <a:r>
              <a:rPr lang="en-US" dirty="0" smtClean="0"/>
              <a:t>JAVA</a:t>
            </a:r>
            <a:endParaRPr lang="en-US" dirty="0"/>
          </a:p>
        </p:txBody>
      </p:sp>
      <p:pic>
        <p:nvPicPr>
          <p:cNvPr id="3" name="Εικόνα 2"/>
          <p:cNvPicPr>
            <a:picLocks noChangeAspect="1"/>
          </p:cNvPicPr>
          <p:nvPr/>
        </p:nvPicPr>
        <p:blipFill>
          <a:blip r:embed="rId2"/>
          <a:stretch>
            <a:fillRect/>
          </a:stretch>
        </p:blipFill>
        <p:spPr>
          <a:xfrm>
            <a:off x="3484729" y="2237508"/>
            <a:ext cx="4798869" cy="3808626"/>
          </a:xfrm>
          <a:prstGeom prst="rect">
            <a:avLst/>
          </a:prstGeom>
        </p:spPr>
      </p:pic>
    </p:spTree>
    <p:extLst>
      <p:ext uri="{BB962C8B-B14F-4D97-AF65-F5344CB8AC3E}">
        <p14:creationId xmlns:p14="http://schemas.microsoft.com/office/powerpoint/2010/main" xmlns="" val="10641711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24128" y="935182"/>
            <a:ext cx="10291572" cy="4322618"/>
          </a:xfrm>
        </p:spPr>
        <p:txBody>
          <a:bodyPr>
            <a:noAutofit/>
          </a:bodyPr>
          <a:lstStyle/>
          <a:p>
            <a:r>
              <a:rPr lang="el-GR" sz="3600" dirty="0"/>
              <a:t>Γλώσσα, ανεπτυγμένη από την </a:t>
            </a:r>
            <a:r>
              <a:rPr lang="el-GR" sz="3600" dirty="0" err="1"/>
              <a:t>Sun</a:t>
            </a:r>
            <a:r>
              <a:rPr lang="el-GR" sz="3600" dirty="0"/>
              <a:t> </a:t>
            </a:r>
            <a:r>
              <a:rPr lang="el-GR" sz="3600" dirty="0" err="1"/>
              <a:t>Microsystems</a:t>
            </a:r>
            <a:r>
              <a:rPr lang="el-GR" sz="3600" dirty="0"/>
              <a:t>. Η εκτέλεση των προγραμμάτων </a:t>
            </a:r>
            <a:r>
              <a:rPr lang="el-GR" sz="3600" dirty="0" err="1"/>
              <a:t>Java</a:t>
            </a:r>
            <a:r>
              <a:rPr lang="el-GR" sz="3600" dirty="0"/>
              <a:t> γίνεται σε ένα </a:t>
            </a:r>
            <a:r>
              <a:rPr lang="el-GR" sz="3600" dirty="0" err="1"/>
              <a:t>Virtual</a:t>
            </a:r>
            <a:r>
              <a:rPr lang="el-GR" sz="3600" dirty="0"/>
              <a:t> περιβάλλον και είναι ανεξάρτητη λειτουργικού συστήματος. Η </a:t>
            </a:r>
            <a:r>
              <a:rPr lang="el-GR" sz="3600" dirty="0" err="1"/>
              <a:t>Java</a:t>
            </a:r>
            <a:r>
              <a:rPr lang="el-GR" sz="3600" dirty="0"/>
              <a:t> είναι μια αντικειμενοστραφής γλώσσα προγραμματισμού που σχεδιάστηκε από την εταιρεία πληροφορικής </a:t>
            </a:r>
            <a:r>
              <a:rPr lang="el-GR" sz="3600" dirty="0" err="1"/>
              <a:t>Sun</a:t>
            </a:r>
            <a:r>
              <a:rPr lang="el-GR" sz="3600" dirty="0"/>
              <a:t> </a:t>
            </a:r>
            <a:r>
              <a:rPr lang="el-GR" sz="3600" dirty="0" err="1"/>
              <a:t>Microsystems</a:t>
            </a:r>
            <a:r>
              <a:rPr lang="el-GR" sz="3600" dirty="0"/>
              <a:t>.</a:t>
            </a:r>
            <a:endParaRPr lang="en-US" sz="3600" dirty="0"/>
          </a:p>
        </p:txBody>
      </p:sp>
    </p:spTree>
    <p:extLst>
      <p:ext uri="{BB962C8B-B14F-4D97-AF65-F5344CB8AC3E}">
        <p14:creationId xmlns:p14="http://schemas.microsoft.com/office/powerpoint/2010/main" xmlns="" val="4325692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Οι πιο δημοφιλείς Γλώσσες Προγραμματισμού για να βρείτε εργασία |  Semifind.g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55" y="332509"/>
            <a:ext cx="12208155" cy="63592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942024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4128" y="585216"/>
            <a:ext cx="9720072" cy="1004593"/>
          </a:xfrm>
        </p:spPr>
        <p:txBody>
          <a:bodyPr/>
          <a:lstStyle/>
          <a:p>
            <a:pPr algn="ctr"/>
            <a:r>
              <a:rPr lang="en-US" dirty="0" smtClean="0"/>
              <a:t>PYTHON </a:t>
            </a:r>
            <a:endParaRPr lang="en-US" dirty="0"/>
          </a:p>
        </p:txBody>
      </p:sp>
      <p:pic>
        <p:nvPicPr>
          <p:cNvPr id="3" name="Εικόνα 2"/>
          <p:cNvPicPr>
            <a:picLocks noChangeAspect="1"/>
          </p:cNvPicPr>
          <p:nvPr/>
        </p:nvPicPr>
        <p:blipFill>
          <a:blip r:embed="rId2"/>
          <a:stretch>
            <a:fillRect/>
          </a:stretch>
        </p:blipFill>
        <p:spPr>
          <a:xfrm>
            <a:off x="1250668" y="2311110"/>
            <a:ext cx="9266992" cy="3112943"/>
          </a:xfrm>
          <a:prstGeom prst="rect">
            <a:avLst/>
          </a:prstGeom>
        </p:spPr>
      </p:pic>
    </p:spTree>
    <p:extLst>
      <p:ext uri="{BB962C8B-B14F-4D97-AF65-F5344CB8AC3E}">
        <p14:creationId xmlns:p14="http://schemas.microsoft.com/office/powerpoint/2010/main" xmlns="" val="3452012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86474" y="1298864"/>
            <a:ext cx="9720073" cy="4023360"/>
          </a:xfrm>
        </p:spPr>
        <p:txBody>
          <a:bodyPr/>
          <a:lstStyle/>
          <a:p>
            <a:r>
              <a:rPr lang="el-GR" dirty="0"/>
              <a:t>Η </a:t>
            </a:r>
            <a:r>
              <a:rPr lang="en-US" dirty="0"/>
              <a:t>Python </a:t>
            </a:r>
            <a:r>
              <a:rPr lang="el-GR" dirty="0"/>
              <a:t>είναι διερμηνευόμενη (</a:t>
            </a:r>
            <a:r>
              <a:rPr lang="en-US" dirty="0"/>
              <a:t>interpreted), </a:t>
            </a:r>
            <a:r>
              <a:rPr lang="el-GR" dirty="0"/>
              <a:t>γενικού σκοπού (</a:t>
            </a:r>
            <a:r>
              <a:rPr lang="en-US" dirty="0"/>
              <a:t>general-purpose) </a:t>
            </a:r>
            <a:r>
              <a:rPr lang="el-GR" dirty="0"/>
              <a:t>και υψηλού επιπέδου, γλώσσα προγραμματισμού.[1][2][3] Ανήκει στις γλώσσες προστακτικού προγραμματισμού (</a:t>
            </a:r>
            <a:r>
              <a:rPr lang="en-US" dirty="0"/>
              <a:t>Imperative programming) </a:t>
            </a:r>
            <a:r>
              <a:rPr lang="el-GR" dirty="0"/>
              <a:t>και υποστηρίζει τόσο το διαδικαστικό (</a:t>
            </a:r>
            <a:r>
              <a:rPr lang="en-US" dirty="0"/>
              <a:t>procedural programming) </a:t>
            </a:r>
            <a:r>
              <a:rPr lang="el-GR" dirty="0"/>
              <a:t>όσο και το αντικειμενοστραφές (</a:t>
            </a:r>
            <a:r>
              <a:rPr lang="en-US" dirty="0"/>
              <a:t>object-oriented programming) </a:t>
            </a:r>
            <a:r>
              <a:rPr lang="el-GR" dirty="0"/>
              <a:t>προγραμματιστικό υπόδειγμα (</a:t>
            </a:r>
            <a:r>
              <a:rPr lang="en-US" dirty="0"/>
              <a:t>programming paradigm). </a:t>
            </a:r>
            <a:r>
              <a:rPr lang="el-GR" dirty="0"/>
              <a:t>Είναι δυναμική γλώσσα προγραμματισμού (</a:t>
            </a:r>
            <a:r>
              <a:rPr lang="en-US" dirty="0"/>
              <a:t>dynamically typed) </a:t>
            </a:r>
            <a:r>
              <a:rPr lang="el-GR" dirty="0"/>
              <a:t>και υποστηρίζει συλλογή απορριμμάτων (</a:t>
            </a:r>
            <a:r>
              <a:rPr lang="en-US" dirty="0"/>
              <a:t>garbage collection </a:t>
            </a:r>
            <a:r>
              <a:rPr lang="el-GR" dirty="0"/>
              <a:t>ή </a:t>
            </a:r>
            <a:r>
              <a:rPr lang="en-US" dirty="0"/>
              <a:t>GC).</a:t>
            </a:r>
          </a:p>
        </p:txBody>
      </p:sp>
    </p:spTree>
    <p:extLst>
      <p:ext uri="{BB962C8B-B14F-4D97-AF65-F5344CB8AC3E}">
        <p14:creationId xmlns:p14="http://schemas.microsoft.com/office/powerpoint/2010/main" xmlns="" val="66567200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l"/>
            <a:r>
              <a:rPr lang="el-GR" dirty="0" err="1" smtClean="0"/>
              <a:t>Ευχαριστω</a:t>
            </a:r>
            <a:r>
              <a:rPr lang="el-GR" dirty="0" smtClean="0"/>
              <a:t> </a:t>
            </a:r>
            <a:r>
              <a:rPr lang="el-GR" dirty="0" err="1" smtClean="0"/>
              <a:t>πολυ</a:t>
            </a:r>
            <a:r>
              <a:rPr lang="el-GR" dirty="0" smtClean="0"/>
              <a:t> για τον </a:t>
            </a:r>
            <a:r>
              <a:rPr lang="el-GR" dirty="0" err="1" smtClean="0"/>
              <a:t>χρονο</a:t>
            </a:r>
            <a:r>
              <a:rPr lang="el-GR" dirty="0" smtClean="0"/>
              <a:t> σας!!!</a:t>
            </a:r>
            <a:endParaRPr lang="en-US" dirty="0"/>
          </a:p>
        </p:txBody>
      </p:sp>
      <p:sp>
        <p:nvSpPr>
          <p:cNvPr id="3" name="Υπότιτλος 2"/>
          <p:cNvSpPr>
            <a:spLocks noGrp="1"/>
          </p:cNvSpPr>
          <p:nvPr>
            <p:ph type="subTitle" idx="1"/>
          </p:nvPr>
        </p:nvSpPr>
        <p:spPr/>
        <p:txBody>
          <a:bodyPr/>
          <a:lstStyle/>
          <a:p>
            <a:r>
              <a:rPr lang="el-GR" dirty="0" smtClean="0"/>
              <a:t>ΤΕΛΟΣ</a:t>
            </a:r>
            <a:endParaRPr lang="en-US" dirty="0"/>
          </a:p>
        </p:txBody>
      </p:sp>
    </p:spTree>
    <p:extLst>
      <p:ext uri="{BB962C8B-B14F-4D97-AF65-F5344CB8AC3E}">
        <p14:creationId xmlns:p14="http://schemas.microsoft.com/office/powerpoint/2010/main" xmlns="" val="26906451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smtClean="0"/>
              <a:t>Τι </a:t>
            </a:r>
            <a:r>
              <a:rPr lang="el-GR" dirty="0" err="1" smtClean="0"/>
              <a:t>ειναι</a:t>
            </a:r>
            <a:r>
              <a:rPr lang="el-GR" dirty="0" smtClean="0"/>
              <a:t> ο </a:t>
            </a:r>
            <a:r>
              <a:rPr lang="el-GR" dirty="0" err="1" smtClean="0"/>
              <a:t>προγραμματισμος</a:t>
            </a:r>
            <a:r>
              <a:rPr lang="en-US" dirty="0"/>
              <a:t>;</a:t>
            </a:r>
            <a:r>
              <a:rPr lang="el-GR" dirty="0" smtClean="0"/>
              <a:t> </a:t>
            </a:r>
            <a:endParaRPr lang="en-US" dirty="0"/>
          </a:p>
        </p:txBody>
      </p:sp>
      <p:sp>
        <p:nvSpPr>
          <p:cNvPr id="3" name="Θέση κειμένου 2"/>
          <p:cNvSpPr>
            <a:spLocks noGrp="1"/>
          </p:cNvSpPr>
          <p:nvPr>
            <p:ph type="body" idx="1"/>
          </p:nvPr>
        </p:nvSpPr>
        <p:spPr/>
        <p:txBody>
          <a:bodyPr/>
          <a:lstStyle/>
          <a:p>
            <a:r>
              <a:rPr lang="el-GR" dirty="0" smtClean="0"/>
              <a:t>ΕΝΟΤΗΤΑ 1</a:t>
            </a:r>
            <a:endParaRPr lang="en-US" dirty="0"/>
          </a:p>
        </p:txBody>
      </p:sp>
    </p:spTree>
    <p:extLst>
      <p:ext uri="{BB962C8B-B14F-4D97-AF65-F5344CB8AC3E}">
        <p14:creationId xmlns:p14="http://schemas.microsoft.com/office/powerpoint/2010/main" xmlns="" val="304522199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ύκολη Γλώσσα Προγραμματισμού - Οι Καλύτερες Επιλογές | PCsteps.g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6355" y="958256"/>
            <a:ext cx="9850582" cy="52451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069165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92955" y="1142999"/>
            <a:ext cx="9720073" cy="4738255"/>
          </a:xfrm>
        </p:spPr>
        <p:txBody>
          <a:bodyPr/>
          <a:lstStyle/>
          <a:p>
            <a:r>
              <a:rPr lang="el-GR" dirty="0"/>
              <a:t>Προγραμματισμός υπολογιστών (αγγλ.: «</a:t>
            </a:r>
            <a:r>
              <a:rPr lang="el-GR" dirty="0" err="1"/>
              <a:t>computer</a:t>
            </a:r>
            <a:r>
              <a:rPr lang="el-GR" dirty="0"/>
              <a:t> </a:t>
            </a:r>
            <a:r>
              <a:rPr lang="el-GR" dirty="0" err="1"/>
              <a:t>programming</a:t>
            </a:r>
            <a:r>
              <a:rPr lang="el-GR" dirty="0"/>
              <a:t>») καλείται το σύνολο των διαδικασιών σύνταξης ενός υπολογιστικού προγράμματος, συνήθως ως υλοποίηση κάποιων αλγορίθμων ύστερα από προσεκτική σχεδίαση, για την αυτοματοποιημένη εκτέλεση εργασιών ή επίλυση κάποιου υπολογιστικού προβλήματος από έναν υπολογιστή. Ο προγραμματισμός περιλαμβάνει επίσης τον έλεγχο του προγράμματος για την επαλήθευση της ακρίβειας και της ορθότητάς του (</a:t>
            </a:r>
            <a:r>
              <a:rPr lang="el-GR" dirty="0" err="1"/>
              <a:t>αποσφαλμάτωση</a:t>
            </a:r>
            <a:r>
              <a:rPr lang="el-GR" dirty="0"/>
              <a:t>), και την προπαρασκευή των οδηγιών με τις οποίες ένας υπολογιστής θα εκτελέσει τις εντολές που καθορίζονται στις προδιαγραφές του προγράμματος. </a:t>
            </a:r>
            <a:endParaRPr lang="el-GR" dirty="0" smtClean="0"/>
          </a:p>
          <a:p>
            <a:endParaRPr lang="el-GR" dirty="0"/>
          </a:p>
          <a:p>
            <a:r>
              <a:rPr lang="el-GR" dirty="0"/>
              <a:t>Θεμελιώδη ρόλο στον υπολογιστικό προγραμματισμό διαδραματίζουν οι χιλιάδες διαφορετικές γλώσσες προγραμματισμού, δηλαδή οι προ τυποποιημένες τυπικές γλώσσες απαραίτητες για τη σύνθεση ενός προγράμματος. </a:t>
            </a:r>
            <a:endParaRPr lang="en-US" dirty="0"/>
          </a:p>
        </p:txBody>
      </p:sp>
    </p:spTree>
    <p:extLst>
      <p:ext uri="{BB962C8B-B14F-4D97-AF65-F5344CB8AC3E}">
        <p14:creationId xmlns:p14="http://schemas.microsoft.com/office/powerpoint/2010/main" xmlns="" val="15654601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t>ΤΙ ΕΙΝΑΙ ΟΙ ΓΛΩΣΣΕΣ ΠΡΟΓΡΑΜΜΑΤΙΣΜΟΥ;</a:t>
            </a:r>
            <a:endParaRPr lang="en-US" dirty="0"/>
          </a:p>
        </p:txBody>
      </p:sp>
      <p:sp>
        <p:nvSpPr>
          <p:cNvPr id="3" name="Θέση κειμένου 2"/>
          <p:cNvSpPr>
            <a:spLocks noGrp="1"/>
          </p:cNvSpPr>
          <p:nvPr>
            <p:ph type="body" idx="1"/>
          </p:nvPr>
        </p:nvSpPr>
        <p:spPr/>
        <p:txBody>
          <a:bodyPr/>
          <a:lstStyle/>
          <a:p>
            <a:r>
              <a:rPr lang="el-GR" dirty="0" smtClean="0"/>
              <a:t>ΕΝΟΤΗΤΑ 2</a:t>
            </a:r>
            <a:endParaRPr lang="en-US" dirty="0"/>
          </a:p>
        </p:txBody>
      </p:sp>
    </p:spTree>
    <p:extLst>
      <p:ext uri="{BB962C8B-B14F-4D97-AF65-F5344CB8AC3E}">
        <p14:creationId xmlns:p14="http://schemas.microsoft.com/office/powerpoint/2010/main" xmlns="" val="378813661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Οι 9 πιο δημοφιλείς γλώσσες προγραμματισμού | Newsfish.g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Οι 9 πιο δημοφιλείς γλώσσες προγραμματισμού | Newsfish.gr"/>
          <p:cNvSpPr>
            <a:spLocks noChangeAspect="1" noChangeArrowheads="1"/>
          </p:cNvSpPr>
          <p:nvPr/>
        </p:nvSpPr>
        <p:spPr bwMode="auto">
          <a:xfrm>
            <a:off x="307975" y="7937"/>
            <a:ext cx="3526270" cy="352628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Εικόνα 3"/>
          <p:cNvPicPr>
            <a:picLocks noChangeAspect="1"/>
          </p:cNvPicPr>
          <p:nvPr/>
        </p:nvPicPr>
        <p:blipFill>
          <a:blip r:embed="rId2"/>
          <a:stretch>
            <a:fillRect/>
          </a:stretch>
        </p:blipFill>
        <p:spPr>
          <a:xfrm>
            <a:off x="883227" y="406255"/>
            <a:ext cx="10146772" cy="60880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9423276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57873" y="1070263"/>
            <a:ext cx="9979845" cy="4707081"/>
          </a:xfrm>
        </p:spPr>
        <p:txBody>
          <a:bodyPr>
            <a:normAutofit fontScale="85000" lnSpcReduction="20000"/>
          </a:bodyPr>
          <a:lstStyle/>
          <a:p>
            <a:r>
              <a:rPr lang="el-GR" dirty="0"/>
              <a:t>Γλώσσα προγραμματισμού λέγεται μια τεχνητή γλώσσα που μπορεί να χρησιμοποιηθεί για τον έλεγχο μιας μηχανής, συνήθως ενός υπολογιστή. Οι γλώσσες προγραμματισμού (όπως άλλωστε και οι ανθρώπινες γλώσσες) ορίζονται από ένα σύνολο συντακτικών και εννοιολογικών κανόνων, που ορίζουν τη δομή και το νόημα, αντίστοιχα, των προτάσεων της γλώσσας.  Είναι τρόπος συμβολικής διατύπωσης εντολών προς τον υπολογιστή. Μια γλώσσα προγραμματισμού περιλαμβάνει κυρίως συμβολικές εκφράσεις (που τις περισσότερες φορές είναι λέξεις της αγγλικής γλώσσας), ώστε να μπορεί ο προγραμματιστής μέσω των εκφράσεων αυτών να διατυπώνει εντολές προς τον υπολογιστή σχετικά με τον τρόπο εισόδου και επεξεργασίας δεδομένων, καθώς και εξόδου πληροφοριών. Βέβαια, η μόνη γλώσσα που καταλαβαίνει ο υπολογιστής είναι η σειρά από δυαδικά ψηφία που ονομάζεται {γλώσσα μηχανής} (</a:t>
            </a:r>
            <a:r>
              <a:rPr lang="el-GR" dirty="0" err="1"/>
              <a:t>machine</a:t>
            </a:r>
            <a:r>
              <a:rPr lang="el-GR" dirty="0"/>
              <a:t> </a:t>
            </a:r>
            <a:r>
              <a:rPr lang="el-GR" dirty="0" err="1"/>
              <a:t>language</a:t>
            </a:r>
            <a:r>
              <a:rPr lang="el-GR" dirty="0"/>
              <a:t>). Ο προγραμματισμός όμως σε γλώσσα μηχανής δεν είναι εύκολος για τον άνθρωπο και έτσι γρήγορα δημιουργήθηκαν οι πρώτες συμβολικές γλώσσες (</a:t>
            </a:r>
            <a:r>
              <a:rPr lang="el-GR" dirty="0" err="1"/>
              <a:t>assembly</a:t>
            </a:r>
            <a:r>
              <a:rPr lang="el-GR" dirty="0"/>
              <a:t> </a:t>
            </a:r>
            <a:r>
              <a:rPr lang="el-GR" dirty="0" err="1"/>
              <a:t>language</a:t>
            </a:r>
            <a:r>
              <a:rPr lang="el-GR" dirty="0"/>
              <a:t>) που χρησιμοποιούσαν μνημονικές συντομογραφίες για να </a:t>
            </a:r>
            <a:r>
              <a:rPr lang="el-GR" dirty="0" err="1"/>
              <a:t>παραστήσουν</a:t>
            </a:r>
            <a:r>
              <a:rPr lang="el-GR" dirty="0"/>
              <a:t>  τις εντολές και τους </a:t>
            </a:r>
            <a:r>
              <a:rPr lang="el-GR" dirty="0" err="1"/>
              <a:t>καταχωρητές</a:t>
            </a:r>
            <a:r>
              <a:rPr lang="el-GR" dirty="0"/>
              <a:t> (τις μικρές μνήμες), όπου πρέπει να τοποθετηθούν τα δεδομένα προς επεξεργασία. Σύντομα έγινε έντονη η ανάγκη για αποδοτικούς τρόπους προγραμματισμού που θα ήταν φιλικότεροι προς τον άνθρωπο. ¨Έτσι, αναπτύχθηκαν οι πρώτες υψηλού επιπέδου γλώσσες προγραμματισμού που ονομάστηκαν και γλώσσες τρίτης γενιάς (3rd </a:t>
            </a:r>
            <a:r>
              <a:rPr lang="el-GR" dirty="0" err="1"/>
              <a:t>Generation</a:t>
            </a:r>
            <a:r>
              <a:rPr lang="el-GR" dirty="0"/>
              <a:t> </a:t>
            </a:r>
            <a:r>
              <a:rPr lang="el-GR" dirty="0" err="1"/>
              <a:t>Languages</a:t>
            </a:r>
            <a:r>
              <a:rPr lang="el-GR" dirty="0"/>
              <a:t> ή 3GL). Βασικό χαρακτηριστικό αυτών των γλωσσών είναι ότι υποστηρίζουν τον δομημένο προγραμματισμό, δηλαδή περιέχουν εντολές δομημένης επανάληψης και διακλάδωσης της ροής του προγράμματος. Τέτοιες γλώσσες είναι η </a:t>
            </a:r>
            <a:r>
              <a:rPr lang="el-GR" dirty="0" err="1"/>
              <a:t>Fortan</a:t>
            </a:r>
            <a:r>
              <a:rPr lang="el-GR" dirty="0"/>
              <a:t>, </a:t>
            </a:r>
            <a:r>
              <a:rPr lang="el-GR" dirty="0" err="1"/>
              <a:t>Basic</a:t>
            </a:r>
            <a:r>
              <a:rPr lang="el-GR" dirty="0"/>
              <a:t>, </a:t>
            </a:r>
            <a:r>
              <a:rPr lang="el-GR" dirty="0" err="1"/>
              <a:t>Pascal</a:t>
            </a:r>
            <a:r>
              <a:rPr lang="el-GR" dirty="0"/>
              <a:t>, COBOL, C. Αργότερα αναπτύχθηκαν γλώσσες τέταρτης γενιάς (4GL) με βασικό χαρακτηριστικό ότι προσφέρουν έτοιμες περισσότερο σύνθετες προγραμματιστικές δομές, με τις οποίες η ανάπτυξη του προτύπου μιας εφαρμογής να μπορεί να γίνει γρηγορότερα.</a:t>
            </a:r>
            <a:endParaRPr lang="en-US" dirty="0"/>
          </a:p>
        </p:txBody>
      </p:sp>
    </p:spTree>
    <p:extLst>
      <p:ext uri="{BB962C8B-B14F-4D97-AF65-F5344CB8AC3E}">
        <p14:creationId xmlns:p14="http://schemas.microsoft.com/office/powerpoint/2010/main" xmlns="" val="42173485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t>ΙΣΤΟΡΙΚΗ ΑΝΑΔΡΟΜΗ</a:t>
            </a:r>
            <a:endParaRPr lang="en-US" dirty="0"/>
          </a:p>
        </p:txBody>
      </p:sp>
      <p:sp>
        <p:nvSpPr>
          <p:cNvPr id="3" name="Θέση κειμένου 2"/>
          <p:cNvSpPr>
            <a:spLocks noGrp="1"/>
          </p:cNvSpPr>
          <p:nvPr>
            <p:ph type="body" idx="1"/>
          </p:nvPr>
        </p:nvSpPr>
        <p:spPr/>
        <p:txBody>
          <a:bodyPr/>
          <a:lstStyle/>
          <a:p>
            <a:r>
              <a:rPr lang="el-GR" dirty="0" smtClean="0"/>
              <a:t>ΕΝΟΤΗΤΑ 3</a:t>
            </a:r>
            <a:endParaRPr lang="en-US" dirty="0"/>
          </a:p>
        </p:txBody>
      </p:sp>
    </p:spTree>
    <p:extLst>
      <p:ext uri="{BB962C8B-B14F-4D97-AF65-F5344CB8AC3E}">
        <p14:creationId xmlns:p14="http://schemas.microsoft.com/office/powerpoint/2010/main" xmlns="" val="36103391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0" end="0"/>
                                            </p:txEl>
                                          </p:spTgt>
                                        </p:tgtEl>
                                        <p:attrNameLst>
                                          <p:attrName>ppt_x</p:attrName>
                                          <p:attrName>ppt_y</p:attrName>
                                        </p:attrNameLst>
                                      </p:cBhvr>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λοκλήρωμα">
  <a:themeElements>
    <a:clrScheme name="Ολοκλήρωμα">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Ολοκλήρωμα">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ήρωμα">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55</TotalTime>
  <Words>1212</Words>
  <Application>Microsoft Office PowerPoint</Application>
  <PresentationFormat>Προσαρμογή</PresentationFormat>
  <Paragraphs>46</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Ολοκλήρωμα</vt:lpstr>
      <vt:lpstr>ΓΛΩΣΣΕΣ ΠΡΟΓΡΑΜΜΑΤΙΣΜΟΥ</vt:lpstr>
      <vt:lpstr>Διαφάνεια 2</vt:lpstr>
      <vt:lpstr>Τι ειναι ο προγραμματισμος; </vt:lpstr>
      <vt:lpstr>Διαφάνεια 4</vt:lpstr>
      <vt:lpstr>Διαφάνεια 5</vt:lpstr>
      <vt:lpstr>ΤΙ ΕΙΝΑΙ ΟΙ ΓΛΩΣΣΕΣ ΠΡΟΓΡΑΜΜΑΤΙΣΜΟΥ;</vt:lpstr>
      <vt:lpstr>Διαφάνεια 7</vt:lpstr>
      <vt:lpstr>Διαφάνεια 8</vt:lpstr>
      <vt:lpstr>ΙΣΤΟΡΙΚΗ ΑΝΑΔΡΟΜΗ</vt:lpstr>
      <vt:lpstr>Διαφάνεια 10</vt:lpstr>
      <vt:lpstr>Διαφάνεια 11</vt:lpstr>
      <vt:lpstr>ΚΑΤΗΓΟΡΙΕΣ ΓΛΩΣΣΩΝ</vt:lpstr>
      <vt:lpstr>Διαφάνεια 13</vt:lpstr>
      <vt:lpstr>Διαφάνεια 14</vt:lpstr>
      <vt:lpstr>  ΔΗΜΟΦΙΛΗΣ ΓΛΩΣΣΕΣ  </vt:lpstr>
      <vt:lpstr>PASCAL </vt:lpstr>
      <vt:lpstr>Διαφάνεια 17</vt:lpstr>
      <vt:lpstr>JAVA</vt:lpstr>
      <vt:lpstr>Διαφάνεια 19</vt:lpstr>
      <vt:lpstr>PYTHON </vt:lpstr>
      <vt:lpstr>Διαφάνεια 21</vt:lpstr>
      <vt:lpstr>Ευχαριστω πολυ για τον χρονο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ΓΛΩΣΣΕΣ ΠΡΟΓΡΑΜΜΑΤΙΣΜΟΥ</dc:title>
  <dc:creator>ΓΕΛ</dc:creator>
  <cp:lastModifiedBy>user</cp:lastModifiedBy>
  <cp:revision>7</cp:revision>
  <dcterms:created xsi:type="dcterms:W3CDTF">2021-05-14T16:34:46Z</dcterms:created>
  <dcterms:modified xsi:type="dcterms:W3CDTF">2021-06-08T08:09:39Z</dcterms:modified>
</cp:coreProperties>
</file>