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
          <p15:clr>
            <a:srgbClr val="747775"/>
          </p15:clr>
        </p15:guide>
        <p15:guide id="2" orient="horz" pos="153">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AVvagGxEfqlWp4kd3KA+kwCUa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43" y="845"/>
      </p:cViewPr>
      <p:guideLst>
        <p:guide orient="horz" pos="57"/>
        <p:guide orient="horz" pos="15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41a12ea5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41a12ea5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241a12ea54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41a12ea54a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241a12ea54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l-GR" b="0" i="0">
                <a:solidFill>
                  <a:srgbClr val="E4E6EB"/>
                </a:solidFill>
                <a:latin typeface="Quattrocento Sans"/>
                <a:ea typeface="Quattrocento Sans"/>
                <a:cs typeface="Quattrocento Sans"/>
                <a:sym typeface="Quattrocento Sans"/>
              </a:rPr>
              <a:t>Την τελευταία οκταετία, η Λουξ υλοποίησε επενδύσεις ύψους 20 εκατ. ευρώ σε εξοπλισμό και εγκαταστάσεις, κάνοντας χρήση αποκλειστικά δικών της κεφαλαίων με πρόσφατη, την επένδυση 6 εκατ. ευρώ για τη δημιουργία μιας νέας γραμμής. Ταυτόχρονα, η εταιρεία τη διετία 2018-2019 υλοποίησε επενδύσεις ύψους 2 εκατ. ευρώ σε μηχανολογικό εξοπλισμό, ενώ προγραμμάτιζε την ίδια στιγμή περαιτέρω επενδύσεις ευρύτερου χαρακτήρα. Ακόμα, οι τραπεζικές υποχρεώσεις της εταιρείας είναι μηδενικές, ενώ μηδενικός είναι και ο δανεισμός της, γεγονός που της δίνει ένα σημαντικό πλεονέκτημα στο υφιστάμενο χρηματοοικονομικό περιβάλλον.</a:t>
            </a:r>
            <a:endParaRPr/>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8d71f04d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38d71f04d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38d71f04d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l-G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e5ea4d85b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2e5ea4d85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Τίτλος και περιεχόμενο"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1"/>
        <p:cNvGrpSpPr/>
        <p:nvPr/>
      </p:nvGrpSpPr>
      <p:grpSpPr>
        <a:xfrm>
          <a:off x="0" y="0"/>
          <a:ext cx="0" cy="0"/>
          <a:chOff x="0" y="0"/>
          <a:chExt cx="0" cy="0"/>
        </a:xfrm>
      </p:grpSpPr>
      <p:sp>
        <p:nvSpPr>
          <p:cNvPr id="22" name="Google Shape;2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27"/>
        <p:cNvGrpSpPr/>
        <p:nvPr/>
      </p:nvGrpSpPr>
      <p:grpSpPr>
        <a:xfrm>
          <a:off x="0" y="0"/>
          <a:ext cx="0" cy="0"/>
          <a:chOff x="0" y="0"/>
          <a:chExt cx="0" cy="0"/>
        </a:xfrm>
      </p:grpSpPr>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4"/>
        <p:cNvGrpSpPr/>
        <p:nvPr/>
      </p:nvGrpSpPr>
      <p:grpSpPr>
        <a:xfrm>
          <a:off x="0" y="0"/>
          <a:ext cx="0" cy="0"/>
          <a:chOff x="0" y="0"/>
          <a:chExt cx="0" cy="0"/>
        </a:xfrm>
      </p:grpSpPr>
      <p:sp>
        <p:nvSpPr>
          <p:cNvPr id="45" name="Google Shape;45;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reekschannel.com/gr/h-sxolh-twn-athinwn-tou-rafahl-sti-vouli"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www.elzoni.gr/html/ent/814/ent.36814.asp" TargetMode="External"/><Relationship Id="rId3" Type="http://schemas.openxmlformats.org/officeDocument/2006/relationships/image" Target="../media/image2.png"/><Relationship Id="rId7" Type="http://schemas.openxmlformats.org/officeDocument/2006/relationships/hyperlink" Target="http://gym-n-makris.att.sch.gr/index.php?option=com_content&amp;view=article&amp;id=270:2016-03-30-19-03-58&amp;catid=53:2012-04-30-09-36-28&amp;Itemid=17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dspace.uowm.gr/xmlui/handle/123456789/2768" TargetMode="External"/><Relationship Id="rId5" Type="http://schemas.openxmlformats.org/officeDocument/2006/relationships/hyperlink" Target="https://apothesis.eap.gr/archive/item/176074" TargetMode="External"/><Relationship Id="rId10" Type="http://schemas.openxmlformats.org/officeDocument/2006/relationships/hyperlink" Target="https://www.greekschannel.com/gr/h-sxolh-twn-athinwn-tou-rafahl-sti-vouli" TargetMode="External"/><Relationship Id="rId4" Type="http://schemas.openxmlformats.org/officeDocument/2006/relationships/hyperlink" Target="https://enromiosini.gr/arthrografia/%CE%B7-%CE%BA%CE%B1%CF%84%CE%B1%CE%B3%CF%89%CE%B3%CE%B7-%CF%84%CE%B7%CF%83-%CE%B5%CE%BB%CE%BB%CE%B7%CE%BD%CE%B9%CE%BA%CE%B7%CF%83-%CE%B3%CE%BB%CF%89%CF%83%CF%83%CE%B1%CF%83/" TargetMode="External"/><Relationship Id="rId9" Type="http://schemas.openxmlformats.org/officeDocument/2006/relationships/hyperlink" Target="https://www.greek-language.gr/digitalResources/ancient_greek/anthology/mythology/browse.html?tag=GOETHE%2C+Johann+Wolfgang+v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www.greek-language.gr/digitalResources/ancient_greek/anthology/mythology/browse.html?tag=GOETHE%2C+Johann+Wolfgang+von"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8672512" y="142875"/>
            <a:ext cx="5514975" cy="1543050"/>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1271587" y="4071937"/>
            <a:ext cx="3829050" cy="4029075"/>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995486" y="1193006"/>
            <a:ext cx="5514975" cy="1543050"/>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1925240" y="481932"/>
            <a:ext cx="8341519" cy="1385888"/>
          </a:xfrm>
          <a:prstGeom prst="roundRect">
            <a:avLst>
              <a:gd name="adj" fmla="val 16667"/>
            </a:avLst>
          </a:prstGeom>
          <a:solidFill>
            <a:schemeClr val="lt1"/>
          </a:solidFill>
          <a:ln w="28575" cap="flat" cmpd="sng">
            <a:solidFill>
              <a:srgbClr val="B993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l-GR" sz="3600" b="0" i="0" u="none" strike="noStrike" cap="none">
                <a:solidFill>
                  <a:srgbClr val="561744"/>
                </a:solidFill>
                <a:latin typeface="Quattrocento Sans"/>
                <a:ea typeface="Quattrocento Sans"/>
                <a:cs typeface="Quattrocento Sans"/>
                <a:sym typeface="Quattrocento Sans"/>
              </a:rPr>
              <a:t>«Όταν ξέρεις Ελληνικά , ξέρεις την Ιστορία του τόπου σου»</a:t>
            </a:r>
            <a:endParaRPr sz="1400" b="0" i="0" u="none" strike="noStrike" cap="none">
              <a:solidFill>
                <a:srgbClr val="000000"/>
              </a:solidFill>
              <a:latin typeface="Arial"/>
              <a:ea typeface="Arial"/>
              <a:cs typeface="Arial"/>
              <a:sym typeface="Arial"/>
            </a:endParaRPr>
          </a:p>
        </p:txBody>
      </p:sp>
      <p:grpSp>
        <p:nvGrpSpPr>
          <p:cNvPr id="92" name="Google Shape;92;p1"/>
          <p:cNvGrpSpPr/>
          <p:nvPr/>
        </p:nvGrpSpPr>
        <p:grpSpPr>
          <a:xfrm>
            <a:off x="8075413" y="4245044"/>
            <a:ext cx="3160141" cy="712228"/>
            <a:chOff x="1373447" y="3202700"/>
            <a:chExt cx="3829050" cy="919245"/>
          </a:xfrm>
        </p:grpSpPr>
        <p:sp>
          <p:nvSpPr>
            <p:cNvPr id="93" name="Google Shape;93;p1"/>
            <p:cNvSpPr/>
            <p:nvPr/>
          </p:nvSpPr>
          <p:spPr>
            <a:xfrm>
              <a:off x="1373447" y="3202700"/>
              <a:ext cx="3829050" cy="919245"/>
            </a:xfrm>
            <a:prstGeom prst="roundRect">
              <a:avLst>
                <a:gd name="adj" fmla="val 16667"/>
              </a:avLst>
            </a:prstGeom>
            <a:solidFill>
              <a:schemeClr val="lt1"/>
            </a:solidFill>
            <a:ln w="28575" cap="flat" cmpd="sng">
              <a:solidFill>
                <a:srgbClr val="B993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561744"/>
                </a:solidFill>
                <a:latin typeface="Quattrocento Sans"/>
                <a:ea typeface="Quattrocento Sans"/>
                <a:cs typeface="Quattrocento Sans"/>
                <a:sym typeface="Quattrocento Sans"/>
              </a:endParaRPr>
            </a:p>
          </p:txBody>
        </p:sp>
        <p:sp>
          <p:nvSpPr>
            <p:cNvPr id="94" name="Google Shape;94;p1"/>
            <p:cNvSpPr txBox="1"/>
            <p:nvPr/>
          </p:nvSpPr>
          <p:spPr>
            <a:xfrm>
              <a:off x="1548509" y="3386219"/>
              <a:ext cx="3478800" cy="59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l-GR" sz="2400">
                  <a:solidFill>
                    <a:srgbClr val="561744"/>
                  </a:solidFill>
                  <a:latin typeface="Quattrocento Sans"/>
                  <a:ea typeface="Quattrocento Sans"/>
                  <a:cs typeface="Quattrocento Sans"/>
                  <a:sym typeface="Quattrocento Sans"/>
                </a:rPr>
                <a:t>29</a:t>
              </a:r>
              <a:r>
                <a:rPr lang="el-GR" sz="2400" b="0" i="0" u="none" strike="noStrike" cap="none">
                  <a:solidFill>
                    <a:srgbClr val="561744"/>
                  </a:solidFill>
                  <a:latin typeface="Quattrocento Sans"/>
                  <a:ea typeface="Quattrocento Sans"/>
                  <a:cs typeface="Quattrocento Sans"/>
                  <a:sym typeface="Quattrocento Sans"/>
                </a:rPr>
                <a:t>/</a:t>
              </a:r>
              <a:r>
                <a:rPr lang="el-GR" sz="2400">
                  <a:solidFill>
                    <a:srgbClr val="561744"/>
                  </a:solidFill>
                  <a:latin typeface="Quattrocento Sans"/>
                  <a:ea typeface="Quattrocento Sans"/>
                  <a:cs typeface="Quattrocento Sans"/>
                  <a:sym typeface="Quattrocento Sans"/>
                </a:rPr>
                <a:t>05</a:t>
              </a:r>
              <a:r>
                <a:rPr lang="el-GR" sz="2400" b="0" i="0" u="none" strike="noStrike" cap="none">
                  <a:solidFill>
                    <a:srgbClr val="561744"/>
                  </a:solidFill>
                  <a:latin typeface="Quattrocento Sans"/>
                  <a:ea typeface="Quattrocento Sans"/>
                  <a:cs typeface="Quattrocento Sans"/>
                  <a:sym typeface="Quattrocento Sans"/>
                </a:rPr>
                <a:t>/2023</a:t>
              </a:r>
              <a:endParaRPr sz="1400" b="0" i="0" u="none" strike="noStrike" cap="none">
                <a:solidFill>
                  <a:srgbClr val="000000"/>
                </a:solidFill>
                <a:latin typeface="Arial"/>
                <a:ea typeface="Arial"/>
                <a:cs typeface="Arial"/>
                <a:sym typeface="Arial"/>
              </a:endParaRPr>
            </a:p>
          </p:txBody>
        </p:sp>
      </p:grpSp>
      <p:sp>
        <p:nvSpPr>
          <p:cNvPr id="95" name="Google Shape;95;p1"/>
          <p:cNvSpPr/>
          <p:nvPr/>
        </p:nvSpPr>
        <p:spPr>
          <a:xfrm>
            <a:off x="4019760" y="5298200"/>
            <a:ext cx="3385226" cy="895739"/>
          </a:xfrm>
          <a:prstGeom prst="rect">
            <a:avLst/>
          </a:prstGeom>
          <a:solidFill>
            <a:srgbClr val="5617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5585494" y="5098175"/>
            <a:ext cx="5662116" cy="1479400"/>
          </a:xfrm>
          <a:prstGeom prst="rect">
            <a:avLst/>
          </a:prstGeom>
          <a:no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
          <p:cNvSpPr txBox="1"/>
          <p:nvPr/>
        </p:nvSpPr>
        <p:spPr>
          <a:xfrm>
            <a:off x="4702250" y="5286050"/>
            <a:ext cx="3310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1" i="0" u="none" strike="noStrike" cap="none">
                <a:solidFill>
                  <a:schemeClr val="lt1"/>
                </a:solidFill>
                <a:latin typeface="Quattrocento Sans"/>
                <a:ea typeface="Quattrocento Sans"/>
                <a:cs typeface="Quattrocento Sans"/>
                <a:sym typeface="Quattrocento Sans"/>
              </a:rPr>
              <a:t>Υπεύθυνες Καθηγήτριες</a:t>
            </a:r>
            <a:r>
              <a:rPr lang="el-GR" sz="2400" b="1" i="0" u="none" strike="noStrike" cap="none">
                <a:solidFill>
                  <a:schemeClr val="dk1"/>
                </a:solidFill>
                <a:latin typeface="Quattrocento Sans"/>
                <a:ea typeface="Quattrocento Sans"/>
                <a:cs typeface="Quattrocento Sans"/>
                <a:sym typeface="Quattrocento Sans"/>
              </a:rPr>
              <a:t> </a:t>
            </a:r>
            <a:endParaRPr sz="1400" b="0" i="0" u="none" strike="noStrike" cap="none">
              <a:solidFill>
                <a:srgbClr val="000000"/>
              </a:solidFill>
              <a:latin typeface="Arial"/>
              <a:ea typeface="Arial"/>
              <a:cs typeface="Arial"/>
              <a:sym typeface="Arial"/>
            </a:endParaRPr>
          </a:p>
        </p:txBody>
      </p:sp>
      <p:sp>
        <p:nvSpPr>
          <p:cNvPr id="98" name="Google Shape;98;p1"/>
          <p:cNvSpPr txBox="1"/>
          <p:nvPr/>
        </p:nvSpPr>
        <p:spPr>
          <a:xfrm>
            <a:off x="7730274" y="5422376"/>
            <a:ext cx="331075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a:solidFill>
                  <a:srgbClr val="561744"/>
                </a:solidFill>
                <a:latin typeface="Quattrocento Sans"/>
                <a:ea typeface="Quattrocento Sans"/>
                <a:cs typeface="Quattrocento Sans"/>
                <a:sym typeface="Quattrocento Sans"/>
              </a:rPr>
              <a:t>Ασλανίδου Βασιλική </a:t>
            </a:r>
            <a:br>
              <a:rPr lang="el-GR" sz="2400" b="0" i="0" u="none" strike="noStrike" cap="none">
                <a:solidFill>
                  <a:srgbClr val="561744"/>
                </a:solidFill>
                <a:latin typeface="Quattrocento Sans"/>
                <a:ea typeface="Quattrocento Sans"/>
                <a:cs typeface="Quattrocento Sans"/>
                <a:sym typeface="Quattrocento Sans"/>
              </a:rPr>
            </a:br>
            <a:r>
              <a:rPr lang="el-GR" sz="2400" b="0" i="0" u="none" strike="noStrike" cap="none">
                <a:solidFill>
                  <a:srgbClr val="561744"/>
                </a:solidFill>
                <a:latin typeface="Quattrocento Sans"/>
                <a:ea typeface="Quattrocento Sans"/>
                <a:cs typeface="Quattrocento Sans"/>
                <a:sym typeface="Quattrocento Sans"/>
              </a:rPr>
              <a:t>Καραπαίου Λεμονιά</a:t>
            </a:r>
            <a:endParaRPr sz="1400" b="0" i="0" u="none" strike="noStrike" cap="none">
              <a:solidFill>
                <a:srgbClr val="000000"/>
              </a:solidFill>
              <a:latin typeface="Arial"/>
              <a:ea typeface="Arial"/>
              <a:cs typeface="Arial"/>
              <a:sym typeface="Arial"/>
            </a:endParaRPr>
          </a:p>
        </p:txBody>
      </p:sp>
      <p:pic>
        <p:nvPicPr>
          <p:cNvPr id="99" name="Google Shape;99;p1" descr="Open book "/>
          <p:cNvPicPr preferRelativeResize="0"/>
          <p:nvPr/>
        </p:nvPicPr>
        <p:blipFill rotWithShape="1">
          <a:blip r:embed="rId3">
            <a:alphaModFix amt="21000"/>
          </a:blip>
          <a:srcRect/>
          <a:stretch/>
        </p:blipFill>
        <p:spPr>
          <a:xfrm>
            <a:off x="418669" y="4918841"/>
            <a:ext cx="1658734" cy="1658734"/>
          </a:xfrm>
          <a:prstGeom prst="rect">
            <a:avLst/>
          </a:prstGeom>
          <a:noFill/>
          <a:ln>
            <a:noFill/>
          </a:ln>
        </p:spPr>
      </p:pic>
      <p:pic>
        <p:nvPicPr>
          <p:cNvPr id="100" name="Google Shape;100;p1"/>
          <p:cNvPicPr preferRelativeResize="0"/>
          <p:nvPr/>
        </p:nvPicPr>
        <p:blipFill rotWithShape="1">
          <a:blip r:embed="rId4">
            <a:alphaModFix/>
          </a:blip>
          <a:srcRect/>
          <a:stretch/>
        </p:blipFill>
        <p:spPr>
          <a:xfrm>
            <a:off x="3519501" y="1027849"/>
            <a:ext cx="4802300" cy="4802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41a12ea54a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0000"/>
              </a:buClr>
              <a:buFont typeface="Arial"/>
              <a:buNone/>
            </a:pPr>
            <a:r>
              <a:rPr lang="el-GR" sz="2600" b="1">
                <a:solidFill>
                  <a:srgbClr val="FFFFFF"/>
                </a:solidFill>
              </a:rPr>
              <a:t>Ελληνικοί όροι </a:t>
            </a:r>
            <a:endParaRPr sz="2600" b="1">
              <a:solidFill>
                <a:srgbClr val="FFFFFF"/>
              </a:solidFill>
            </a:endParaRPr>
          </a:p>
          <a:p>
            <a:pPr marL="0" lvl="0" indent="0" algn="l" rtl="0">
              <a:spcBef>
                <a:spcPts val="0"/>
              </a:spcBef>
              <a:spcAft>
                <a:spcPts val="0"/>
              </a:spcAft>
              <a:buNone/>
            </a:pPr>
            <a:endParaRPr/>
          </a:p>
        </p:txBody>
      </p:sp>
      <p:sp>
        <p:nvSpPr>
          <p:cNvPr id="209" name="Google Shape;209;g241a12ea54a_0_0"/>
          <p:cNvSpPr txBox="1">
            <a:spLocks noGrp="1"/>
          </p:cNvSpPr>
          <p:nvPr>
            <p:ph type="body" idx="1"/>
          </p:nvPr>
        </p:nvSpPr>
        <p:spPr>
          <a:xfrm>
            <a:off x="235350" y="1825625"/>
            <a:ext cx="11956800" cy="4695600"/>
          </a:xfrm>
          <a:prstGeom prst="rect">
            <a:avLst/>
          </a:prstGeom>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r>
              <a:rPr lang="el-GR" sz="1700"/>
              <a:t>Όλες οι τέχνες και οι επιστήμες γεννήθηκαν, αναπτύχθηκαν και ακόμη διευθύνονται από το ελληνικό λεξιλόγιο. Η ελληνική γλώσσα τροφοδοτεί όλες τις υψηλής πνευματικότητας λέξεις, που</a:t>
            </a:r>
            <a:r>
              <a:rPr lang="el-GR" sz="1700" u="sng"/>
              <a:t> μπορούν να εκφράσουν όλες τις</a:t>
            </a:r>
            <a:r>
              <a:rPr lang="el-GR" sz="1700"/>
              <a:t> </a:t>
            </a:r>
            <a:r>
              <a:rPr lang="el-GR" sz="1700" u="sng"/>
              <a:t>αφηρημένες έννοιες</a:t>
            </a:r>
            <a:r>
              <a:rPr lang="el-GR" sz="1700"/>
              <a:t> έτσι ώστε ακόμη και η πλειοψηφία της καθημερινής ομιλίας περιέχει ελληνικής προελεύσεως λέξεις.</a:t>
            </a:r>
            <a:endParaRPr sz="1700"/>
          </a:p>
          <a:p>
            <a:pPr marL="457200" lvl="0" indent="0" algn="l" rtl="0">
              <a:lnSpc>
                <a:spcPct val="100000"/>
              </a:lnSpc>
              <a:spcBef>
                <a:spcPts val="0"/>
              </a:spcBef>
              <a:spcAft>
                <a:spcPts val="0"/>
              </a:spcAft>
              <a:buNone/>
            </a:pPr>
            <a:endParaRPr sz="1700"/>
          </a:p>
          <a:p>
            <a:pPr marL="457200" lvl="0" indent="0" algn="l" rtl="0">
              <a:lnSpc>
                <a:spcPct val="100000"/>
              </a:lnSpc>
              <a:spcBef>
                <a:spcPts val="0"/>
              </a:spcBef>
              <a:spcAft>
                <a:spcPts val="0"/>
              </a:spcAft>
              <a:buNone/>
            </a:pPr>
            <a:endParaRPr sz="1700"/>
          </a:p>
          <a:p>
            <a:pPr marL="457200" lvl="0" indent="-336550" algn="l" rtl="0">
              <a:lnSpc>
                <a:spcPct val="100000"/>
              </a:lnSpc>
              <a:spcBef>
                <a:spcPts val="0"/>
              </a:spcBef>
              <a:spcAft>
                <a:spcPts val="0"/>
              </a:spcAft>
              <a:buSzPts val="1700"/>
              <a:buFont typeface="Calibri"/>
              <a:buChar char="❖"/>
            </a:pPr>
            <a:r>
              <a:rPr lang="el-GR" sz="1700"/>
              <a:t>   λόγοι όπου υπάρχουν τόσοι ελληνικοί όροι σε ξένες γλώσσες,επιστήμες και τέχνες</a:t>
            </a:r>
            <a:endParaRPr sz="1700"/>
          </a:p>
          <a:p>
            <a:pPr marL="457200" lvl="0" indent="0" algn="l" rtl="0">
              <a:lnSpc>
                <a:spcPct val="100000"/>
              </a:lnSpc>
              <a:spcBef>
                <a:spcPts val="0"/>
              </a:spcBef>
              <a:spcAft>
                <a:spcPts val="0"/>
              </a:spcAft>
              <a:buNone/>
            </a:pPr>
            <a:endParaRPr sz="1700"/>
          </a:p>
          <a:p>
            <a:pPr marL="457200" lvl="0" indent="0" algn="l" rtl="0">
              <a:lnSpc>
                <a:spcPct val="100000"/>
              </a:lnSpc>
              <a:spcBef>
                <a:spcPts val="0"/>
              </a:spcBef>
              <a:spcAft>
                <a:spcPts val="0"/>
              </a:spcAft>
              <a:buNone/>
            </a:pPr>
            <a:endParaRPr sz="1700"/>
          </a:p>
          <a:p>
            <a:pPr marL="457200" lvl="0" indent="0" algn="l" rtl="0">
              <a:lnSpc>
                <a:spcPct val="100000"/>
              </a:lnSpc>
              <a:spcBef>
                <a:spcPts val="0"/>
              </a:spcBef>
              <a:spcAft>
                <a:spcPts val="0"/>
              </a:spcAft>
              <a:buNone/>
            </a:pPr>
            <a:endParaRPr sz="1700"/>
          </a:p>
          <a:p>
            <a:pPr marL="457200" lvl="0" indent="-349250" algn="l" rtl="0">
              <a:lnSpc>
                <a:spcPct val="100000"/>
              </a:lnSpc>
              <a:spcBef>
                <a:spcPts val="0"/>
              </a:spcBef>
              <a:spcAft>
                <a:spcPts val="0"/>
              </a:spcAft>
              <a:buSzPts val="1900"/>
              <a:buFont typeface="Calibri"/>
              <a:buChar char="●"/>
            </a:pPr>
            <a:r>
              <a:rPr lang="el-GR" sz="1100">
                <a:latin typeface="Verdana"/>
                <a:ea typeface="Verdana"/>
                <a:cs typeface="Verdana"/>
                <a:sym typeface="Verdana"/>
              </a:rPr>
              <a:t>οι Έλληνες στην Αρχαιότητα ήταν ναυτικός λαός, όπου πήγαιναν μετέφεραν και την γλώσσα τους                      </a:t>
            </a:r>
            <a:endParaRPr sz="1300">
              <a:latin typeface="Verdana"/>
              <a:ea typeface="Verdana"/>
              <a:cs typeface="Verdana"/>
              <a:sym typeface="Verdana"/>
            </a:endParaRPr>
          </a:p>
          <a:p>
            <a:pPr marL="457200" lvl="0" indent="-349250" algn="l" rtl="0">
              <a:lnSpc>
                <a:spcPct val="100000"/>
              </a:lnSpc>
              <a:spcBef>
                <a:spcPts val="0"/>
              </a:spcBef>
              <a:spcAft>
                <a:spcPts val="0"/>
              </a:spcAft>
              <a:buSzPts val="1900"/>
              <a:buFont typeface="Calibri"/>
              <a:buChar char="●"/>
            </a:pPr>
            <a:r>
              <a:rPr lang="el-GR" sz="1100">
                <a:latin typeface="Verdana"/>
                <a:ea typeface="Verdana"/>
                <a:cs typeface="Verdana"/>
                <a:sym typeface="Verdana"/>
              </a:rPr>
              <a:t>επιστημες οπως η αστρονομια και τα μαθηματικα κ.α δημιουργήθηκαν και αναπτύθηκαν απο ελληνες.</a:t>
            </a:r>
            <a:endParaRPr sz="1100">
              <a:latin typeface="Verdana"/>
              <a:ea typeface="Verdana"/>
              <a:cs typeface="Verdana"/>
              <a:sym typeface="Verdana"/>
            </a:endParaRPr>
          </a:p>
          <a:p>
            <a:pPr marL="457200" lvl="0" indent="-342900" algn="l" rtl="0">
              <a:lnSpc>
                <a:spcPct val="100000"/>
              </a:lnSpc>
              <a:spcBef>
                <a:spcPts val="0"/>
              </a:spcBef>
              <a:spcAft>
                <a:spcPts val="0"/>
              </a:spcAft>
              <a:buSzPts val="1800"/>
              <a:buFont typeface="Verdana"/>
              <a:buChar char="●"/>
            </a:pPr>
            <a:r>
              <a:rPr lang="el-GR" sz="1100">
                <a:latin typeface="Verdana"/>
                <a:ea typeface="Verdana"/>
                <a:cs typeface="Verdana"/>
                <a:sym typeface="Verdana"/>
              </a:rPr>
              <a:t>η ελληνικη γλωσσα ειναι διαχρονικη και επίκαιρη.</a:t>
            </a:r>
            <a:endParaRPr sz="1100">
              <a:latin typeface="Verdana"/>
              <a:ea typeface="Verdana"/>
              <a:cs typeface="Verdana"/>
              <a:sym typeface="Verdana"/>
            </a:endParaRPr>
          </a:p>
          <a:p>
            <a:pPr marL="0" lvl="0" indent="0" algn="l" rtl="0">
              <a:lnSpc>
                <a:spcPct val="100000"/>
              </a:lnSpc>
              <a:spcBef>
                <a:spcPts val="0"/>
              </a:spcBef>
              <a:spcAft>
                <a:spcPts val="0"/>
              </a:spcAft>
              <a:buNone/>
            </a:pPr>
            <a:endParaRPr sz="1700"/>
          </a:p>
          <a:p>
            <a:pPr marL="457200" lvl="0" indent="0" algn="l" rtl="0">
              <a:lnSpc>
                <a:spcPct val="100000"/>
              </a:lnSpc>
              <a:spcBef>
                <a:spcPts val="0"/>
              </a:spcBef>
              <a:spcAft>
                <a:spcPts val="0"/>
              </a:spcAft>
              <a:buNone/>
            </a:pPr>
            <a:endParaRPr sz="1700"/>
          </a:p>
          <a:p>
            <a:pPr marL="457200" lvl="0" indent="0" algn="l" rtl="0">
              <a:lnSpc>
                <a:spcPct val="100000"/>
              </a:lnSpc>
              <a:spcBef>
                <a:spcPts val="0"/>
              </a:spcBef>
              <a:spcAft>
                <a:spcPts val="0"/>
              </a:spcAft>
              <a:buClr>
                <a:schemeClr val="dk1"/>
              </a:buClr>
              <a:buSzPts val="1100"/>
              <a:buFont typeface="Arial"/>
              <a:buNone/>
            </a:pPr>
            <a:endParaRPr sz="1700"/>
          </a:p>
          <a:p>
            <a:pPr marL="0" lvl="0" indent="0" algn="l" rtl="0">
              <a:spcBef>
                <a:spcPts val="1000"/>
              </a:spcBef>
              <a:spcAft>
                <a:spcPts val="0"/>
              </a:spcAft>
              <a:buNone/>
            </a:pPr>
            <a:endParaRPr/>
          </a:p>
        </p:txBody>
      </p:sp>
      <p:pic>
        <p:nvPicPr>
          <p:cNvPr id="210" name="Google Shape;210;g241a12ea54a_0_0"/>
          <p:cNvPicPr preferRelativeResize="0"/>
          <p:nvPr/>
        </p:nvPicPr>
        <p:blipFill>
          <a:blip r:embed="rId3">
            <a:alphaModFix/>
          </a:blip>
          <a:stretch>
            <a:fillRect/>
          </a:stretch>
        </p:blipFill>
        <p:spPr>
          <a:xfrm>
            <a:off x="107275" y="5199350"/>
            <a:ext cx="1549150" cy="1549150"/>
          </a:xfrm>
          <a:prstGeom prst="rect">
            <a:avLst/>
          </a:prstGeom>
          <a:noFill/>
          <a:ln>
            <a:noFill/>
          </a:ln>
        </p:spPr>
      </p:pic>
      <p:sp>
        <p:nvSpPr>
          <p:cNvPr id="211" name="Google Shape;211;g241a12ea54a_0_0"/>
          <p:cNvSpPr/>
          <p:nvPr/>
        </p:nvSpPr>
        <p:spPr>
          <a:xfrm>
            <a:off x="235350" y="90000"/>
            <a:ext cx="6894300" cy="1422300"/>
          </a:xfrm>
          <a:prstGeom prst="roundRect">
            <a:avLst>
              <a:gd name="adj" fmla="val 16667"/>
            </a:avLst>
          </a:prstGeom>
          <a:solidFill>
            <a:srgbClr val="B9938D"/>
          </a:solidFill>
          <a:ln w="12700" cap="flat" cmpd="sng">
            <a:solidFill>
              <a:srgbClr val="B993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l-GR" sz="2600" b="1">
                <a:solidFill>
                  <a:srgbClr val="FFFFFF"/>
                </a:solidFill>
                <a:latin typeface="Calibri"/>
                <a:ea typeface="Calibri"/>
                <a:cs typeface="Calibri"/>
                <a:sym typeface="Calibri"/>
              </a:rPr>
              <a:t>Ελληνικοί όροι </a:t>
            </a:r>
            <a:endParaRPr sz="2600" b="1">
              <a:solidFill>
                <a:srgbClr val="FFFFFF"/>
              </a:solidFill>
              <a:latin typeface="Calibri"/>
              <a:ea typeface="Calibri"/>
              <a:cs typeface="Calibri"/>
              <a:sym typeface="Calibri"/>
            </a:endParaRPr>
          </a:p>
        </p:txBody>
      </p:sp>
      <p:sp>
        <p:nvSpPr>
          <p:cNvPr id="212" name="Google Shape;212;g241a12ea54a_0_0"/>
          <p:cNvSpPr/>
          <p:nvPr/>
        </p:nvSpPr>
        <p:spPr>
          <a:xfrm>
            <a:off x="7129652" y="653150"/>
            <a:ext cx="5497800" cy="174300"/>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3" name="Google Shape;213;g241a12ea54a_0_0"/>
          <p:cNvSpPr txBox="1"/>
          <p:nvPr/>
        </p:nvSpPr>
        <p:spPr>
          <a:xfrm>
            <a:off x="8681325" y="4221575"/>
            <a:ext cx="3381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sz="900">
                <a:solidFill>
                  <a:schemeClr val="dk1"/>
                </a:solidFill>
                <a:latin typeface="Verdana"/>
                <a:ea typeface="Verdana"/>
                <a:cs typeface="Verdana"/>
                <a:sym typeface="Verdana"/>
              </a:rPr>
              <a:t>πολλοι λαοι αρχισαν να γνωρίζουν και να μιλάνε με αυτήν την γλώσσα</a:t>
            </a:r>
            <a:endParaRPr sz="3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cxnSp>
        <p:nvCxnSpPr>
          <p:cNvPr id="214" name="Google Shape;214;g241a12ea54a_0_0"/>
          <p:cNvCxnSpPr/>
          <p:nvPr/>
        </p:nvCxnSpPr>
        <p:spPr>
          <a:xfrm>
            <a:off x="7613600" y="4413200"/>
            <a:ext cx="999300" cy="0"/>
          </a:xfrm>
          <a:prstGeom prst="straightConnector1">
            <a:avLst/>
          </a:prstGeom>
          <a:noFill/>
          <a:ln w="9525" cap="flat" cmpd="sng">
            <a:solidFill>
              <a:schemeClr val="dk2"/>
            </a:solidFill>
            <a:prstDash val="solid"/>
            <a:round/>
            <a:headEnd type="none" w="med" len="med"/>
            <a:tailEnd type="triangle" w="med" len="med"/>
          </a:ln>
        </p:spPr>
      </p:cxnSp>
      <p:cxnSp>
        <p:nvCxnSpPr>
          <p:cNvPr id="215" name="Google Shape;215;g241a12ea54a_0_0"/>
          <p:cNvCxnSpPr/>
          <p:nvPr/>
        </p:nvCxnSpPr>
        <p:spPr>
          <a:xfrm>
            <a:off x="7914750" y="4700675"/>
            <a:ext cx="1013100" cy="0"/>
          </a:xfrm>
          <a:prstGeom prst="straightConnector1">
            <a:avLst/>
          </a:prstGeom>
          <a:noFill/>
          <a:ln w="9525" cap="flat" cmpd="sng">
            <a:solidFill>
              <a:schemeClr val="dk2"/>
            </a:solidFill>
            <a:prstDash val="solid"/>
            <a:round/>
            <a:headEnd type="none" w="med" len="med"/>
            <a:tailEnd type="triangle" w="med" len="med"/>
          </a:ln>
        </p:spPr>
      </p:cxnSp>
      <p:sp>
        <p:nvSpPr>
          <p:cNvPr id="216" name="Google Shape;216;g241a12ea54a_0_0"/>
          <p:cNvSpPr txBox="1"/>
          <p:nvPr/>
        </p:nvSpPr>
        <p:spPr>
          <a:xfrm>
            <a:off x="8948325" y="4536400"/>
            <a:ext cx="31143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sz="1100">
                <a:solidFill>
                  <a:schemeClr val="dk1"/>
                </a:solidFill>
                <a:latin typeface="Calibri"/>
                <a:ea typeface="Calibri"/>
                <a:cs typeface="Calibri"/>
                <a:sym typeface="Calibri"/>
              </a:rPr>
              <a:t>οι όροι αυτών των επιστημών να είναι ελληνικοί</a:t>
            </a:r>
            <a:endParaRPr sz="11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cxnSp>
        <p:nvCxnSpPr>
          <p:cNvPr id="217" name="Google Shape;217;g241a12ea54a_0_0"/>
          <p:cNvCxnSpPr/>
          <p:nvPr/>
        </p:nvCxnSpPr>
        <p:spPr>
          <a:xfrm>
            <a:off x="4875900" y="4988150"/>
            <a:ext cx="4175100" cy="27300"/>
          </a:xfrm>
          <a:prstGeom prst="straightConnector1">
            <a:avLst/>
          </a:prstGeom>
          <a:noFill/>
          <a:ln w="9525" cap="flat" cmpd="sng">
            <a:solidFill>
              <a:schemeClr val="dk2"/>
            </a:solidFill>
            <a:prstDash val="solid"/>
            <a:round/>
            <a:headEnd type="none" w="med" len="med"/>
            <a:tailEnd type="triangle" w="med" len="med"/>
          </a:ln>
        </p:spPr>
      </p:cxnSp>
      <p:sp>
        <p:nvSpPr>
          <p:cNvPr id="218" name="Google Shape;218;g241a12ea54a_0_0"/>
          <p:cNvSpPr txBox="1"/>
          <p:nvPr/>
        </p:nvSpPr>
        <p:spPr>
          <a:xfrm>
            <a:off x="9146725" y="4864925"/>
            <a:ext cx="27924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sz="1100">
                <a:solidFill>
                  <a:schemeClr val="dk1"/>
                </a:solidFill>
                <a:latin typeface="Calibri"/>
                <a:ea typeface="Calibri"/>
                <a:cs typeface="Calibri"/>
                <a:sym typeface="Calibri"/>
              </a:rPr>
              <a:t>υπάρχουν όροι ώστε να μπορούν να επεξηγηθούν και να εκφραστούν όλες οι έννοιες</a:t>
            </a:r>
            <a:endParaRPr sz="1100">
              <a:solidFill>
                <a:schemeClr val="dk1"/>
              </a:solidFill>
              <a:latin typeface="Calibri"/>
              <a:ea typeface="Calibri"/>
              <a:cs typeface="Calibri"/>
              <a:sym typeface="Calibri"/>
            </a:endParaRPr>
          </a:p>
        </p:txBody>
      </p:sp>
      <p:sp>
        <p:nvSpPr>
          <p:cNvPr id="219" name="Google Shape;219;g241a12ea54a_0_0"/>
          <p:cNvSpPr txBox="1"/>
          <p:nvPr/>
        </p:nvSpPr>
        <p:spPr>
          <a:xfrm>
            <a:off x="9023550" y="5946350"/>
            <a:ext cx="316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41a12ea54a_0_26"/>
          <p:cNvSpPr/>
          <p:nvPr/>
        </p:nvSpPr>
        <p:spPr>
          <a:xfrm>
            <a:off x="-1315130" y="3796166"/>
            <a:ext cx="3829200" cy="4029000"/>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g241a12ea54a_0_26"/>
          <p:cNvSpPr/>
          <p:nvPr/>
        </p:nvSpPr>
        <p:spPr>
          <a:xfrm>
            <a:off x="9664927" y="-1361395"/>
            <a:ext cx="3829200" cy="4029000"/>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6" name="Google Shape;226;g241a12ea54a_0_26"/>
          <p:cNvPicPr preferRelativeResize="0"/>
          <p:nvPr/>
        </p:nvPicPr>
        <p:blipFill>
          <a:blip r:embed="rId3">
            <a:alphaModFix/>
          </a:blip>
          <a:stretch>
            <a:fillRect/>
          </a:stretch>
        </p:blipFill>
        <p:spPr>
          <a:xfrm>
            <a:off x="-216675" y="4968225"/>
            <a:ext cx="2315925" cy="2315925"/>
          </a:xfrm>
          <a:prstGeom prst="rect">
            <a:avLst/>
          </a:prstGeom>
          <a:noFill/>
          <a:ln>
            <a:noFill/>
          </a:ln>
        </p:spPr>
      </p:pic>
      <p:sp>
        <p:nvSpPr>
          <p:cNvPr id="227" name="Google Shape;227;g241a12ea54a_0_26"/>
          <p:cNvSpPr txBox="1"/>
          <p:nvPr/>
        </p:nvSpPr>
        <p:spPr>
          <a:xfrm>
            <a:off x="1294225" y="690350"/>
            <a:ext cx="101958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sz="1300">
                <a:solidFill>
                  <a:schemeClr val="dk1"/>
                </a:solidFill>
                <a:latin typeface="Verdana"/>
                <a:ea typeface="Verdana"/>
                <a:cs typeface="Verdana"/>
                <a:sym typeface="Verdana"/>
              </a:rPr>
              <a:t>Ο δανεισμός από τον αστείρευτο θησαυρό της Ελληνικής γλώσσας δεν έχει ποτέ σταματήσει και ούτε πρόκειται να σταματήσει, διότι νέες ιδέες, νοήματα, αντικείμενα και καταστάσεις γεννιούνται συνεχώς, οι οποίες χρειάζονται τον αστείρευτο πλούτο της νοηματικής Ελληνικής Γλώσσας, για να αποδίδεται πλήρως το νόημά τους.</a:t>
            </a:r>
            <a:endParaRPr sz="1700">
              <a:solidFill>
                <a:schemeClr val="dk1"/>
              </a:solidFill>
              <a:latin typeface="Verdana"/>
              <a:ea typeface="Verdana"/>
              <a:cs typeface="Verdana"/>
              <a:sym typeface="Verdana"/>
            </a:endParaRPr>
          </a:p>
          <a:p>
            <a:pPr marL="0" lvl="0" indent="0" algn="l" rtl="0">
              <a:spcBef>
                <a:spcPts val="0"/>
              </a:spcBef>
              <a:spcAft>
                <a:spcPts val="0"/>
              </a:spcAft>
              <a:buNone/>
            </a:pPr>
            <a:endParaRPr>
              <a:latin typeface="Calibri"/>
              <a:ea typeface="Calibri"/>
              <a:cs typeface="Calibri"/>
              <a:sym typeface="Calibri"/>
            </a:endParaRPr>
          </a:p>
        </p:txBody>
      </p:sp>
      <p:sp>
        <p:nvSpPr>
          <p:cNvPr id="228" name="Google Shape;228;g241a12ea54a_0_26"/>
          <p:cNvSpPr txBox="1"/>
          <p:nvPr/>
        </p:nvSpPr>
        <p:spPr>
          <a:xfrm>
            <a:off x="1623900" y="1471325"/>
            <a:ext cx="8396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a:solidFill>
                  <a:schemeClr val="dk1"/>
                </a:solidFill>
                <a:latin typeface="Verdana"/>
                <a:ea typeface="Verdana"/>
                <a:cs typeface="Verdana"/>
                <a:sym typeface="Verdana"/>
              </a:rPr>
              <a:t>Παραθέτουμε εδώ μερικές βασικές επιστημονικές λέξεις, όπως:</a:t>
            </a:r>
            <a:endParaRPr>
              <a:solidFill>
                <a:schemeClr val="dk1"/>
              </a:solidFill>
              <a:latin typeface="Verdana"/>
              <a:ea typeface="Verdana"/>
              <a:cs typeface="Verdana"/>
              <a:sym typeface="Verdana"/>
            </a:endParaRPr>
          </a:p>
          <a:p>
            <a:pPr marL="0" lvl="0" indent="0" algn="l" rtl="0">
              <a:spcBef>
                <a:spcPts val="0"/>
              </a:spcBef>
              <a:spcAft>
                <a:spcPts val="0"/>
              </a:spcAft>
              <a:buNone/>
            </a:pPr>
            <a:endParaRPr>
              <a:latin typeface="Calibri"/>
              <a:ea typeface="Calibri"/>
              <a:cs typeface="Calibri"/>
              <a:sym typeface="Calibri"/>
            </a:endParaRPr>
          </a:p>
        </p:txBody>
      </p:sp>
      <p:sp>
        <p:nvSpPr>
          <p:cNvPr id="229" name="Google Shape;229;g241a12ea54a_0_26"/>
          <p:cNvSpPr txBox="1"/>
          <p:nvPr/>
        </p:nvSpPr>
        <p:spPr>
          <a:xfrm>
            <a:off x="4697525" y="1854550"/>
            <a:ext cx="49674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l-GR" sz="900">
                <a:solidFill>
                  <a:schemeClr val="dk1"/>
                </a:solidFill>
                <a:latin typeface="Verdana"/>
                <a:ea typeface="Verdana"/>
                <a:cs typeface="Verdana"/>
                <a:sym typeface="Verdana"/>
              </a:rPr>
              <a:t>• </a:t>
            </a:r>
            <a:r>
              <a:rPr lang="el-GR" sz="1200">
                <a:solidFill>
                  <a:schemeClr val="dk1"/>
                </a:solidFill>
                <a:latin typeface="Verdana"/>
                <a:ea typeface="Verdana"/>
                <a:cs typeface="Verdana"/>
                <a:sym typeface="Verdana"/>
              </a:rPr>
              <a:t>anthropology (ανθρωπόλοτζι) = ανθρωπολογία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astrology (αστρόλοτζι) = αστρολογία, μαντεία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biology (μπαϊόλοτζι) = βιολογία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cardiology (κααρντιόλοτζι) = καρδιολογία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ecology (ικόλοτζι) = βιολογία, οικολογία, σχέσεις μεταξύ οργανισμών και περιβάλλοντος</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mathematics (μαθημάτικς) = η επιστήμη των Μαθηματικών</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meteorology (μιϊτιορόλοτζι) = μετεωρολογία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histology (χιστόλοτζι) = ιστολογία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history (χίστορι) = ιστορία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pharmacology (φααρμακόλοτζι) = φαρμακολογία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psychology (σαϊκόλοτζι) = ψυχολογία</a:t>
            </a:r>
            <a:endParaRPr sz="1200">
              <a:solidFill>
                <a:schemeClr val="dk1"/>
              </a:solidFill>
              <a:latin typeface="Verdana"/>
              <a:ea typeface="Verdana"/>
              <a:cs typeface="Verdana"/>
              <a:sym typeface="Verdana"/>
            </a:endParaRPr>
          </a:p>
          <a:p>
            <a:pPr marL="0" lvl="0" indent="0" algn="l" rtl="0">
              <a:spcBef>
                <a:spcPts val="0"/>
              </a:spcBef>
              <a:spcAft>
                <a:spcPts val="0"/>
              </a:spcAft>
              <a:buNone/>
            </a:pPr>
            <a:r>
              <a:rPr lang="el-GR" sz="1200">
                <a:solidFill>
                  <a:schemeClr val="dk1"/>
                </a:solidFill>
                <a:latin typeface="Verdana"/>
                <a:ea typeface="Verdana"/>
                <a:cs typeface="Verdana"/>
                <a:sym typeface="Verdana"/>
              </a:rPr>
              <a:t>• botany (μπότανι) = βοτανολογία,  κ.ά. πάν πολλά άλλα ονόματα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synthesis (1611) = σύνθεσις</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antithesis (1529) = αντίθεσις</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problem (1382) = πρόβλημα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hypothesis (χαϊποθεσάιζ) (1596) = υπόθεσις</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method (μέθοντ) (1541) = μέθοδος, σύστημα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ideology (αϊντιόλοτζι) (1796) = ιδεολογία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theorem (θίρεμ) (1551) = θεώρημα</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dialect (ντάϊαλεκτ) (1551) = διάλεκτος</a:t>
            </a:r>
            <a:endParaRPr sz="12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l-GR" sz="1200">
                <a:solidFill>
                  <a:schemeClr val="dk1"/>
                </a:solidFill>
                <a:latin typeface="Verdana"/>
                <a:ea typeface="Verdana"/>
                <a:cs typeface="Verdana"/>
                <a:sym typeface="Verdana"/>
              </a:rPr>
              <a:t>• asymmetry (αϊσίμετρι) (1652) = ασυμμετρία</a:t>
            </a:r>
            <a:endParaRPr sz="1200">
              <a:solidFill>
                <a:schemeClr val="dk1"/>
              </a:solidFill>
              <a:latin typeface="Verdana"/>
              <a:ea typeface="Verdana"/>
              <a:cs typeface="Verdana"/>
              <a:sym typeface="Verdana"/>
            </a:endParaRPr>
          </a:p>
          <a:p>
            <a:pPr marL="0" lvl="0" indent="0" algn="l" rtl="0">
              <a:spcBef>
                <a:spcPts val="0"/>
              </a:spcBef>
              <a:spcAft>
                <a:spcPts val="0"/>
              </a:spcAft>
              <a:buNone/>
            </a:pPr>
            <a:r>
              <a:rPr lang="el-GR" sz="1200">
                <a:solidFill>
                  <a:schemeClr val="dk1"/>
                </a:solidFill>
                <a:latin typeface="Verdana"/>
                <a:ea typeface="Verdana"/>
                <a:cs typeface="Verdana"/>
                <a:sym typeface="Verdana"/>
              </a:rPr>
              <a:t>• liturgy (λίταρτζι) (1560) = λειτουργία</a:t>
            </a:r>
            <a:endParaRPr sz="1200">
              <a:solidFill>
                <a:schemeClr val="dk1"/>
              </a:solidFill>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p:nvPr/>
        </p:nvSpPr>
        <p:spPr>
          <a:xfrm>
            <a:off x="1587" y="0"/>
            <a:ext cx="12190413" cy="714356"/>
          </a:xfrm>
          <a:prstGeom prst="rect">
            <a:avLst/>
          </a:prstGeom>
          <a:solidFill>
            <a:srgbClr val="3636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4"/>
          <p:cNvSpPr txBox="1"/>
          <p:nvPr/>
        </p:nvSpPr>
        <p:spPr>
          <a:xfrm>
            <a:off x="9320463" y="14991"/>
            <a:ext cx="286994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l-GR" sz="36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237" name="Google Shape;237;p14"/>
          <p:cNvGrpSpPr/>
          <p:nvPr/>
        </p:nvGrpSpPr>
        <p:grpSpPr>
          <a:xfrm>
            <a:off x="1510797" y="1018325"/>
            <a:ext cx="10518548" cy="6691497"/>
            <a:chOff x="-81" y="-86164"/>
            <a:chExt cx="8128080" cy="6153666"/>
          </a:xfrm>
        </p:grpSpPr>
        <p:sp>
          <p:nvSpPr>
            <p:cNvPr id="238" name="Google Shape;238;p14"/>
            <p:cNvSpPr/>
            <p:nvPr/>
          </p:nvSpPr>
          <p:spPr>
            <a:xfrm rot="5400000">
              <a:off x="-289718" y="292805"/>
              <a:ext cx="1931458" cy="1352020"/>
            </a:xfrm>
            <a:prstGeom prst="chevron">
              <a:avLst>
                <a:gd name="adj" fmla="val 50000"/>
              </a:avLst>
            </a:prstGeom>
            <a:solidFill>
              <a:srgbClr val="3E35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4"/>
            <p:cNvSpPr txBox="1"/>
            <p:nvPr/>
          </p:nvSpPr>
          <p:spPr>
            <a:xfrm>
              <a:off x="1" y="679096"/>
              <a:ext cx="1352020" cy="579438"/>
            </a:xfrm>
            <a:prstGeom prst="rect">
              <a:avLst/>
            </a:prstGeom>
            <a:noFill/>
            <a:ln>
              <a:noFill/>
            </a:ln>
          </p:spPr>
          <p:txBody>
            <a:bodyPr spcFirstLastPara="1" wrap="square" lIns="24125" tIns="24125" rIns="24125" bIns="24125" anchor="ctr" anchorCtr="0">
              <a:noAutofit/>
            </a:bodyPr>
            <a:lstStyle/>
            <a:p>
              <a:pPr marL="0" lvl="0" indent="0" algn="l" rtl="0">
                <a:lnSpc>
                  <a:spcPct val="115000"/>
                </a:lnSpc>
                <a:spcBef>
                  <a:spcPts val="400"/>
                </a:spcBef>
                <a:spcAft>
                  <a:spcPts val="0"/>
                </a:spcAft>
                <a:buClr>
                  <a:schemeClr val="dk1"/>
                </a:buClr>
                <a:buSzPts val="1100"/>
                <a:buFont typeface="Arial"/>
                <a:buNone/>
              </a:pPr>
              <a:r>
                <a:rPr lang="el-GR" sz="1350">
                  <a:solidFill>
                    <a:srgbClr val="D16349"/>
                  </a:solidFill>
                </a:rPr>
                <a:t>Ø  </a:t>
              </a:r>
              <a:r>
                <a:rPr lang="el-GR" sz="1600" b="1">
                  <a:solidFill>
                    <a:schemeClr val="dk1"/>
                  </a:solidFill>
                  <a:latin typeface="Georgia"/>
                  <a:ea typeface="Georgia"/>
                  <a:cs typeface="Georgia"/>
                  <a:sym typeface="Georgia"/>
                </a:rPr>
                <a:t>Επική </a:t>
              </a:r>
              <a:endParaRPr sz="1600" b="1">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b="1">
                  <a:solidFill>
                    <a:schemeClr val="dk1"/>
                  </a:solidFill>
                  <a:latin typeface="Georgia"/>
                  <a:ea typeface="Georgia"/>
                  <a:cs typeface="Georgia"/>
                  <a:sym typeface="Georgia"/>
                </a:rPr>
                <a:t>    Ποίηση : </a:t>
              </a:r>
              <a:endParaRPr sz="1600" b="1">
                <a:solidFill>
                  <a:schemeClr val="dk1"/>
                </a:solidFill>
                <a:latin typeface="Georgia"/>
                <a:ea typeface="Georgia"/>
                <a:cs typeface="Georgia"/>
                <a:sym typeface="Georgia"/>
              </a:endParaRPr>
            </a:p>
          </p:txBody>
        </p:sp>
        <p:sp>
          <p:nvSpPr>
            <p:cNvPr id="240" name="Google Shape;240;p14"/>
            <p:cNvSpPr/>
            <p:nvPr/>
          </p:nvSpPr>
          <p:spPr>
            <a:xfrm rot="5400000">
              <a:off x="4112286" y="-2757179"/>
              <a:ext cx="1255447" cy="6775979"/>
            </a:xfrm>
            <a:prstGeom prst="round2SameRect">
              <a:avLst>
                <a:gd name="adj1" fmla="val 16667"/>
                <a:gd name="adj2" fmla="val 0"/>
              </a:avLst>
            </a:prstGeom>
            <a:solidFill>
              <a:schemeClr val="lt1">
                <a:alpha val="89411"/>
              </a:schemeClr>
            </a:solidFill>
            <a:ln w="57150" cap="flat" cmpd="sng">
              <a:solidFill>
                <a:srgbClr val="3E3568"/>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4"/>
            <p:cNvSpPr txBox="1"/>
            <p:nvPr/>
          </p:nvSpPr>
          <p:spPr>
            <a:xfrm>
              <a:off x="1321266" y="-86164"/>
              <a:ext cx="6684000" cy="1344600"/>
            </a:xfrm>
            <a:prstGeom prst="rect">
              <a:avLst/>
            </a:prstGeom>
            <a:noFill/>
            <a:ln>
              <a:noFill/>
            </a:ln>
          </p:spPr>
          <p:txBody>
            <a:bodyPr spcFirstLastPara="1" wrap="square" lIns="256025" tIns="22850" rIns="22850" bIns="22850" anchor="ctr" anchorCtr="0">
              <a:noAutofit/>
            </a:bodyPr>
            <a:lstStyle/>
            <a:p>
              <a:pPr marL="0" marR="0" lvl="1" indent="0" algn="l" rtl="0">
                <a:lnSpc>
                  <a:spcPct val="90000"/>
                </a:lnSpc>
                <a:spcBef>
                  <a:spcPts val="0"/>
                </a:spcBef>
                <a:spcAft>
                  <a:spcPts val="0"/>
                </a:spcAft>
                <a:buClr>
                  <a:schemeClr val="dk1"/>
                </a:buClr>
                <a:buSzPts val="3600"/>
                <a:buFont typeface="Calibri"/>
                <a:buNone/>
              </a:pPr>
              <a:r>
                <a:rPr lang="el-GR" sz="1600">
                  <a:solidFill>
                    <a:schemeClr val="dk1"/>
                  </a:solidFill>
                  <a:latin typeface="Georgia"/>
                  <a:ea typeface="Georgia"/>
                  <a:cs typeface="Georgia"/>
                  <a:sym typeface="Georgia"/>
                </a:rPr>
                <a:t>1. Ηρωικό Έπος: Όμηρος ( Ιλιάδα, Οδύσσεια)  &gt; </a:t>
              </a:r>
              <a:r>
                <a:rPr lang="el-GR" sz="1600">
                  <a:solidFill>
                    <a:srgbClr val="FF5050"/>
                  </a:solidFill>
                  <a:latin typeface="Georgia"/>
                  <a:ea typeface="Georgia"/>
                  <a:cs typeface="Georgia"/>
                  <a:sym typeface="Georgia"/>
                </a:rPr>
                <a:t>Οδυσσέας του J. Joyes</a:t>
              </a:r>
              <a:endParaRPr sz="1600">
                <a:solidFill>
                  <a:srgbClr val="FF5050"/>
                </a:solidFill>
                <a:latin typeface="Georgia"/>
                <a:ea typeface="Georgia"/>
                <a:cs typeface="Georgia"/>
                <a:sym typeface="Georgia"/>
              </a:endParaRPr>
            </a:p>
            <a:p>
              <a:pPr marL="285750" marR="0" lvl="1" indent="-285750" algn="l" rtl="0">
                <a:lnSpc>
                  <a:spcPct val="90000"/>
                </a:lnSpc>
                <a:spcBef>
                  <a:spcPts val="0"/>
                </a:spcBef>
                <a:spcAft>
                  <a:spcPts val="0"/>
                </a:spcAft>
                <a:buClr>
                  <a:schemeClr val="dk1"/>
                </a:buClr>
                <a:buSzPts val="3600"/>
                <a:buFont typeface="Calibri"/>
                <a:buNone/>
              </a:pPr>
              <a:r>
                <a:rPr lang="el-GR" sz="1600">
                  <a:solidFill>
                    <a:schemeClr val="dk1"/>
                  </a:solidFill>
                  <a:latin typeface="Georgia"/>
                  <a:ea typeface="Georgia"/>
                  <a:cs typeface="Georgia"/>
                  <a:sym typeface="Georgia"/>
                </a:rPr>
                <a:t>2.. Διδακτικό Έπος: Ησίοδος ( Έργα και Ημέραι, Θεογονία ) </a:t>
              </a:r>
              <a:endParaRPr sz="1600">
                <a:solidFill>
                  <a:srgbClr val="FF5050"/>
                </a:solidFill>
                <a:latin typeface="Georgia"/>
                <a:ea typeface="Georgia"/>
                <a:cs typeface="Georgia"/>
                <a:sym typeface="Georgia"/>
              </a:endParaRPr>
            </a:p>
          </p:txBody>
        </p:sp>
        <p:sp>
          <p:nvSpPr>
            <p:cNvPr id="242" name="Google Shape;242;p14"/>
            <p:cNvSpPr/>
            <p:nvPr/>
          </p:nvSpPr>
          <p:spPr>
            <a:xfrm rot="5400000">
              <a:off x="-289718" y="2033323"/>
              <a:ext cx="1931458" cy="1352020"/>
            </a:xfrm>
            <a:prstGeom prst="chevron">
              <a:avLst>
                <a:gd name="adj" fmla="val 50000"/>
              </a:avLst>
            </a:prstGeom>
            <a:solidFill>
              <a:srgbClr val="1F7A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4"/>
            <p:cNvSpPr txBox="1"/>
            <p:nvPr/>
          </p:nvSpPr>
          <p:spPr>
            <a:xfrm>
              <a:off x="1" y="2419614"/>
              <a:ext cx="1352020" cy="579438"/>
            </a:xfrm>
            <a:prstGeom prst="rect">
              <a:avLst/>
            </a:prstGeom>
            <a:noFill/>
            <a:ln>
              <a:noFill/>
            </a:ln>
          </p:spPr>
          <p:txBody>
            <a:bodyPr spcFirstLastPara="1" wrap="square" lIns="24125" tIns="24125" rIns="24125" bIns="24125" anchor="ctr" anchorCtr="0">
              <a:noAutofit/>
            </a:bodyPr>
            <a:lstStyle/>
            <a:p>
              <a:pPr marL="0" lvl="0" indent="0" algn="l" rtl="0">
                <a:lnSpc>
                  <a:spcPct val="115000"/>
                </a:lnSpc>
                <a:spcBef>
                  <a:spcPts val="400"/>
                </a:spcBef>
                <a:spcAft>
                  <a:spcPts val="0"/>
                </a:spcAft>
                <a:buClr>
                  <a:schemeClr val="dk1"/>
                </a:buClr>
                <a:buSzPts val="1100"/>
                <a:buFont typeface="Arial"/>
                <a:buNone/>
              </a:pPr>
              <a:r>
                <a:rPr lang="el-GR" sz="1350">
                  <a:solidFill>
                    <a:srgbClr val="D16349"/>
                  </a:solidFill>
                </a:rPr>
                <a:t>Ø</a:t>
              </a:r>
              <a:r>
                <a:rPr lang="el-GR" sz="1600" b="1">
                  <a:solidFill>
                    <a:schemeClr val="dk1"/>
                  </a:solidFill>
                  <a:latin typeface="Georgia"/>
                  <a:ea typeface="Georgia"/>
                  <a:cs typeface="Georgia"/>
                  <a:sym typeface="Georgia"/>
                </a:rPr>
                <a:t>Λυρική Ποίηση:</a:t>
              </a:r>
              <a:endParaRPr sz="1600" b="1">
                <a:solidFill>
                  <a:schemeClr val="dk1"/>
                </a:solidFill>
                <a:latin typeface="Georgia"/>
                <a:ea typeface="Georgia"/>
                <a:cs typeface="Georgia"/>
                <a:sym typeface="Georgia"/>
              </a:endParaRPr>
            </a:p>
          </p:txBody>
        </p:sp>
        <p:sp>
          <p:nvSpPr>
            <p:cNvPr id="244" name="Google Shape;244;p14"/>
            <p:cNvSpPr/>
            <p:nvPr/>
          </p:nvSpPr>
          <p:spPr>
            <a:xfrm rot="5400000">
              <a:off x="4112286" y="-1016661"/>
              <a:ext cx="1255447" cy="6775979"/>
            </a:xfrm>
            <a:prstGeom prst="round2SameRect">
              <a:avLst>
                <a:gd name="adj1" fmla="val 16667"/>
                <a:gd name="adj2" fmla="val 0"/>
              </a:avLst>
            </a:prstGeom>
            <a:solidFill>
              <a:schemeClr val="lt1">
                <a:alpha val="89411"/>
              </a:schemeClr>
            </a:solidFill>
            <a:ln w="57150" cap="flat" cmpd="sng">
              <a:solidFill>
                <a:srgbClr val="1F7A8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4"/>
            <p:cNvSpPr txBox="1"/>
            <p:nvPr/>
          </p:nvSpPr>
          <p:spPr>
            <a:xfrm>
              <a:off x="1229170" y="1743611"/>
              <a:ext cx="6776100" cy="1018200"/>
            </a:xfrm>
            <a:prstGeom prst="rect">
              <a:avLst/>
            </a:prstGeom>
            <a:noFill/>
            <a:ln>
              <a:noFill/>
            </a:ln>
          </p:spPr>
          <p:txBody>
            <a:bodyPr spcFirstLastPara="1" wrap="square" lIns="256025" tIns="22850" rIns="22850" bIns="22850" anchor="ctr" anchorCtr="0">
              <a:spAutoFit/>
            </a:bodyPr>
            <a:lstStyle/>
            <a:p>
              <a:pPr marL="0" lvl="0" indent="0" algn="l" rtl="0">
                <a:lnSpc>
                  <a:spcPct val="115000"/>
                </a:lnSpc>
                <a:spcBef>
                  <a:spcPts val="400"/>
                </a:spcBef>
                <a:spcAft>
                  <a:spcPts val="0"/>
                </a:spcAft>
                <a:buNone/>
              </a:pPr>
              <a:r>
                <a:rPr lang="el-GR" sz="1600">
                  <a:solidFill>
                    <a:schemeClr val="dk1"/>
                  </a:solidFill>
                  <a:latin typeface="Georgia"/>
                  <a:ea typeface="Georgia"/>
                  <a:cs typeface="Georgia"/>
                  <a:sym typeface="Georgia"/>
                </a:rPr>
                <a:t>1.Ελεγεία  2. Επίγραμμα  3. Ίαμβος,</a:t>
              </a:r>
              <a:endParaRPr sz="1600">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a:solidFill>
                    <a:schemeClr val="dk1"/>
                  </a:solidFill>
                  <a:latin typeface="Georgia"/>
                  <a:ea typeface="Georgia"/>
                  <a:cs typeface="Georgia"/>
                  <a:sym typeface="Georgia"/>
                </a:rPr>
                <a:t> 4. Μέλος,  5. Χορική Ποίηση</a:t>
              </a:r>
              <a:endParaRPr sz="1600">
                <a:solidFill>
                  <a:schemeClr val="dk1"/>
                </a:solidFill>
                <a:latin typeface="Georgia"/>
                <a:ea typeface="Georgia"/>
                <a:cs typeface="Georgia"/>
                <a:sym typeface="Georgia"/>
              </a:endParaRPr>
            </a:p>
            <a:p>
              <a:pPr marL="285750" marR="0" lvl="1" indent="-285750" algn="l" rtl="0">
                <a:lnSpc>
                  <a:spcPct val="90000"/>
                </a:lnSpc>
                <a:spcBef>
                  <a:spcPts val="0"/>
                </a:spcBef>
                <a:spcAft>
                  <a:spcPts val="0"/>
                </a:spcAft>
                <a:buClr>
                  <a:schemeClr val="dk1"/>
                </a:buClr>
                <a:buSzPts val="3600"/>
                <a:buFont typeface="Calibri"/>
                <a:buNone/>
              </a:pPr>
              <a:endParaRPr sz="1600">
                <a:solidFill>
                  <a:schemeClr val="dk1"/>
                </a:solidFill>
                <a:latin typeface="Georgia"/>
                <a:ea typeface="Georgia"/>
                <a:cs typeface="Georgia"/>
                <a:sym typeface="Georgia"/>
              </a:endParaRPr>
            </a:p>
            <a:p>
              <a:pPr marL="285750" marR="0" lvl="1" indent="-285750" algn="l" rtl="0">
                <a:lnSpc>
                  <a:spcPct val="90000"/>
                </a:lnSpc>
                <a:spcBef>
                  <a:spcPts val="0"/>
                </a:spcBef>
                <a:spcAft>
                  <a:spcPts val="0"/>
                </a:spcAft>
                <a:buClr>
                  <a:schemeClr val="dk1"/>
                </a:buClr>
                <a:buSzPts val="3600"/>
                <a:buFont typeface="Calibri"/>
                <a:buNone/>
              </a:pPr>
              <a:r>
                <a:rPr lang="el-GR" sz="1600">
                  <a:solidFill>
                    <a:schemeClr val="dk1"/>
                  </a:solidFill>
                  <a:latin typeface="Georgia"/>
                  <a:ea typeface="Georgia"/>
                  <a:cs typeface="Georgia"/>
                  <a:sym typeface="Georgia"/>
                </a:rPr>
                <a:t>Λυρικοί Ποιητές: Αρχίλοχος, Μίμνερνος, Σαπφώ, Πίνδαρος, Αλκαίος</a:t>
              </a:r>
              <a:endParaRPr sz="3600">
                <a:solidFill>
                  <a:schemeClr val="dk1"/>
                </a:solidFill>
                <a:latin typeface="Calibri"/>
                <a:ea typeface="Calibri"/>
                <a:cs typeface="Calibri"/>
                <a:sym typeface="Calibri"/>
              </a:endParaRPr>
            </a:p>
          </p:txBody>
        </p:sp>
        <p:sp>
          <p:nvSpPr>
            <p:cNvPr id="246" name="Google Shape;246;p14"/>
            <p:cNvSpPr/>
            <p:nvPr/>
          </p:nvSpPr>
          <p:spPr>
            <a:xfrm rot="5400000">
              <a:off x="-217281" y="3639982"/>
              <a:ext cx="1786500" cy="1352100"/>
            </a:xfrm>
            <a:prstGeom prst="chevron">
              <a:avLst>
                <a:gd name="adj" fmla="val 50000"/>
              </a:avLst>
            </a:prstGeom>
            <a:solidFill>
              <a:srgbClr val="B9938D"/>
            </a:solidFill>
            <a:ln w="12700" cap="flat" cmpd="sng">
              <a:solidFill>
                <a:srgbClr val="B993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4"/>
            <p:cNvSpPr txBox="1"/>
            <p:nvPr/>
          </p:nvSpPr>
          <p:spPr>
            <a:xfrm>
              <a:off x="134358" y="2761822"/>
              <a:ext cx="955200" cy="2129700"/>
            </a:xfrm>
            <a:prstGeom prst="rect">
              <a:avLst/>
            </a:prstGeom>
            <a:noFill/>
            <a:ln>
              <a:noFill/>
            </a:ln>
          </p:spPr>
          <p:txBody>
            <a:bodyPr spcFirstLastPara="1" wrap="square" lIns="24125" tIns="24125" rIns="24125" bIns="24125" anchor="ctr" anchorCtr="0">
              <a:noAutofit/>
            </a:bodyPr>
            <a:lstStyle/>
            <a:p>
              <a:pPr marL="0" lvl="0" indent="0" algn="l" rtl="0">
                <a:lnSpc>
                  <a:spcPct val="115000"/>
                </a:lnSpc>
                <a:spcBef>
                  <a:spcPts val="400"/>
                </a:spcBef>
                <a:spcAft>
                  <a:spcPts val="0"/>
                </a:spcAft>
                <a:buClr>
                  <a:schemeClr val="dk1"/>
                </a:buClr>
                <a:buSzPts val="1100"/>
                <a:buFont typeface="Arial"/>
                <a:buNone/>
              </a:pPr>
              <a:r>
                <a:rPr lang="el-GR" sz="1350">
                  <a:solidFill>
                    <a:srgbClr val="D16349"/>
                  </a:solidFill>
                </a:rPr>
                <a:t>Ø</a:t>
              </a:r>
              <a:endParaRPr sz="1350">
                <a:solidFill>
                  <a:srgbClr val="D16349"/>
                </a:solidFill>
              </a:endParaRPr>
            </a:p>
            <a:p>
              <a:pPr marL="0" lvl="0" indent="0" algn="l" rtl="0">
                <a:lnSpc>
                  <a:spcPct val="115000"/>
                </a:lnSpc>
                <a:spcBef>
                  <a:spcPts val="400"/>
                </a:spcBef>
                <a:spcAft>
                  <a:spcPts val="0"/>
                </a:spcAft>
                <a:buClr>
                  <a:schemeClr val="dk1"/>
                </a:buClr>
                <a:buSzPts val="1100"/>
                <a:buFont typeface="Arial"/>
                <a:buNone/>
              </a:pPr>
              <a:endParaRPr sz="1600" b="1">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endParaRPr sz="1600" b="1">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endParaRPr sz="1600" b="1">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b="1">
                  <a:solidFill>
                    <a:schemeClr val="dk1"/>
                  </a:solidFill>
                  <a:latin typeface="Georgia"/>
                  <a:ea typeface="Georgia"/>
                  <a:cs typeface="Georgia"/>
                  <a:sym typeface="Georgia"/>
                </a:rPr>
                <a:t>Δραματική Ποίηση: </a:t>
              </a:r>
              <a:endParaRPr sz="1600" b="1">
                <a:solidFill>
                  <a:schemeClr val="dk1"/>
                </a:solidFill>
                <a:latin typeface="Georgia"/>
                <a:ea typeface="Georgia"/>
                <a:cs typeface="Georgia"/>
                <a:sym typeface="Georgia"/>
              </a:endParaRPr>
            </a:p>
          </p:txBody>
        </p:sp>
        <p:sp>
          <p:nvSpPr>
            <p:cNvPr id="248" name="Google Shape;248;p14"/>
            <p:cNvSpPr/>
            <p:nvPr/>
          </p:nvSpPr>
          <p:spPr>
            <a:xfrm rot="5400000">
              <a:off x="4081562" y="1061822"/>
              <a:ext cx="1255500" cy="6776100"/>
            </a:xfrm>
            <a:prstGeom prst="round2SameRect">
              <a:avLst>
                <a:gd name="adj1" fmla="val 16667"/>
                <a:gd name="adj2" fmla="val 0"/>
              </a:avLst>
            </a:prstGeom>
            <a:noFill/>
            <a:ln w="57150" cap="flat" cmpd="sng">
              <a:solidFill>
                <a:srgbClr val="B9938D"/>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4"/>
            <p:cNvSpPr txBox="1"/>
            <p:nvPr/>
          </p:nvSpPr>
          <p:spPr>
            <a:xfrm>
              <a:off x="1382647" y="3246902"/>
              <a:ext cx="6714600" cy="2820600"/>
            </a:xfrm>
            <a:prstGeom prst="rect">
              <a:avLst/>
            </a:prstGeom>
            <a:noFill/>
            <a:ln>
              <a:noFill/>
            </a:ln>
          </p:spPr>
          <p:txBody>
            <a:bodyPr spcFirstLastPara="1" wrap="square" lIns="256025" tIns="22850" rIns="22850" bIns="22850" anchor="ctr" anchorCtr="0">
              <a:normAutofit/>
            </a:bodyPr>
            <a:lstStyle/>
            <a:p>
              <a:pPr marL="0" lvl="0" indent="0" algn="l" rtl="0">
                <a:lnSpc>
                  <a:spcPct val="115000"/>
                </a:lnSpc>
                <a:spcBef>
                  <a:spcPts val="40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a:solidFill>
                    <a:schemeClr val="dk1"/>
                  </a:solidFill>
                  <a:latin typeface="Georgia"/>
                  <a:ea typeface="Georgia"/>
                  <a:cs typeface="Georgia"/>
                  <a:sym typeface="Georgia"/>
                </a:rPr>
                <a:t>α) Αισχύλος (Προμηθέας Δεσμώτης, Πέρσαι), </a:t>
              </a:r>
              <a:endParaRPr sz="1600">
                <a:solidFill>
                  <a:schemeClr val="dk1"/>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a:solidFill>
                    <a:schemeClr val="dk1"/>
                  </a:solidFill>
                  <a:latin typeface="Georgia"/>
                  <a:ea typeface="Georgia"/>
                  <a:cs typeface="Georgia"/>
                  <a:sym typeface="Georgia"/>
                </a:rPr>
                <a:t>β) Σοφοκλής (Οιδίπους Τύραννος, Αντιγόνη) &gt; </a:t>
              </a:r>
              <a:r>
                <a:rPr lang="el-GR" sz="1600">
                  <a:solidFill>
                    <a:srgbClr val="FF0000"/>
                  </a:solidFill>
                  <a:latin typeface="Georgia"/>
                  <a:ea typeface="Georgia"/>
                  <a:cs typeface="Georgia"/>
                  <a:sym typeface="Georgia"/>
                </a:rPr>
                <a:t>Αντιγόνη του Μπ.Μπρεχ</a:t>
              </a:r>
              <a:endParaRPr sz="1600">
                <a:solidFill>
                  <a:srgbClr val="FF0000"/>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a:solidFill>
                    <a:schemeClr val="dk1"/>
                  </a:solidFill>
                  <a:latin typeface="Georgia"/>
                  <a:ea typeface="Georgia"/>
                  <a:cs typeface="Georgia"/>
                  <a:sym typeface="Georgia"/>
                </a:rPr>
                <a:t>γ) Ευριπίδης (Ελένη, Μήδεια) &gt; </a:t>
              </a:r>
              <a:r>
                <a:rPr lang="el-GR" sz="1600">
                  <a:solidFill>
                    <a:srgbClr val="FF0000"/>
                  </a:solidFill>
                  <a:latin typeface="Georgia"/>
                  <a:ea typeface="Georgia"/>
                  <a:cs typeface="Georgia"/>
                  <a:sym typeface="Georgia"/>
                </a:rPr>
                <a:t>Ελένη του Γ. Σεφέρη, Μήδεια του Μπόστ, Μήδεια  Οβιδίου</a:t>
              </a:r>
              <a:endParaRPr sz="1600">
                <a:solidFill>
                  <a:srgbClr val="FF0000"/>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r>
                <a:rPr lang="el-GR" sz="1600">
                  <a:solidFill>
                    <a:schemeClr val="dk1"/>
                  </a:solidFill>
                  <a:latin typeface="Georgia"/>
                  <a:ea typeface="Georgia"/>
                  <a:cs typeface="Georgia"/>
                  <a:sym typeface="Georgia"/>
                </a:rPr>
                <a:t>δ) Αριστοφάνης (Όρνιθες) &gt; </a:t>
              </a:r>
              <a:r>
                <a:rPr lang="el-GR" sz="1600">
                  <a:solidFill>
                    <a:srgbClr val="FF5050"/>
                  </a:solidFill>
                  <a:latin typeface="Georgia"/>
                  <a:ea typeface="Georgia"/>
                  <a:cs typeface="Georgia"/>
                  <a:sym typeface="Georgia"/>
                </a:rPr>
                <a:t>Όρνιθες του Μ. Χατζηδάκη</a:t>
              </a:r>
              <a:endParaRPr sz="1600">
                <a:solidFill>
                  <a:srgbClr val="FF5050"/>
                </a:solidFill>
                <a:latin typeface="Georgia"/>
                <a:ea typeface="Georgia"/>
                <a:cs typeface="Georgia"/>
                <a:sym typeface="Georgia"/>
              </a:endParaRPr>
            </a:p>
            <a:p>
              <a:pPr marL="0" lvl="0" indent="0" algn="l" rtl="0">
                <a:lnSpc>
                  <a:spcPct val="115000"/>
                </a:lnSpc>
                <a:spcBef>
                  <a:spcPts val="400"/>
                </a:spcBef>
                <a:spcAft>
                  <a:spcPts val="0"/>
                </a:spcAft>
                <a:buClr>
                  <a:schemeClr val="dk1"/>
                </a:buClr>
                <a:buSzPts val="1100"/>
                <a:buFont typeface="Arial"/>
                <a:buNone/>
              </a:pPr>
              <a:endParaRPr sz="1600">
                <a:solidFill>
                  <a:schemeClr val="dk1"/>
                </a:solidFill>
                <a:latin typeface="Georgia"/>
                <a:ea typeface="Georgia"/>
                <a:cs typeface="Georgia"/>
                <a:sym typeface="Georgia"/>
              </a:endParaRPr>
            </a:p>
            <a:p>
              <a:pPr marL="285750" marR="0" lvl="1" indent="-285750" algn="ctr" rtl="0">
                <a:lnSpc>
                  <a:spcPct val="90000"/>
                </a:lnSpc>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p:txBody>
        </p:sp>
      </p:grpSp>
      <p:pic>
        <p:nvPicPr>
          <p:cNvPr id="250" name="Google Shape;250;p14"/>
          <p:cNvPicPr preferRelativeResize="0"/>
          <p:nvPr/>
        </p:nvPicPr>
        <p:blipFill rotWithShape="1">
          <a:blip r:embed="rId3">
            <a:alphaModFix/>
          </a:blip>
          <a:srcRect/>
          <a:stretch/>
        </p:blipFill>
        <p:spPr>
          <a:xfrm>
            <a:off x="-405175" y="4881225"/>
            <a:ext cx="2315925" cy="231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5"/>
          <p:cNvSpPr/>
          <p:nvPr/>
        </p:nvSpPr>
        <p:spPr>
          <a:xfrm>
            <a:off x="1169206" y="1738850"/>
            <a:ext cx="4169400" cy="3297900"/>
          </a:xfrm>
          <a:prstGeom prst="rect">
            <a:avLst/>
          </a:prstGeom>
          <a:solidFill>
            <a:srgbClr val="3E35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E3568"/>
              </a:solidFill>
              <a:latin typeface="Calibri"/>
              <a:ea typeface="Calibri"/>
              <a:cs typeface="Calibri"/>
              <a:sym typeface="Calibri"/>
            </a:endParaRPr>
          </a:p>
        </p:txBody>
      </p:sp>
      <p:sp>
        <p:nvSpPr>
          <p:cNvPr id="256" name="Google Shape;256;p15"/>
          <p:cNvSpPr txBox="1"/>
          <p:nvPr/>
        </p:nvSpPr>
        <p:spPr>
          <a:xfrm>
            <a:off x="1572600" y="-1736700"/>
            <a:ext cx="2407200" cy="326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endParaRPr sz="8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800"/>
              <a:buFont typeface="Arial"/>
              <a:buNone/>
            </a:pPr>
            <a:r>
              <a:rPr lang="el-GR" sz="8800" b="0" i="0" u="none" strike="noStrike" cap="none">
                <a:solidFill>
                  <a:schemeClr val="dk1"/>
                </a:solidFill>
                <a:latin typeface="Calibri"/>
                <a:ea typeface="Calibri"/>
                <a:cs typeface="Calibri"/>
                <a:sym typeface="Calibri"/>
              </a:rPr>
              <a:t> </a:t>
            </a:r>
            <a:endParaRPr sz="8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800"/>
              <a:buFont typeface="Arial"/>
              <a:buNone/>
            </a:pPr>
            <a:r>
              <a:rPr lang="el-GR" sz="3000">
                <a:solidFill>
                  <a:schemeClr val="dk1"/>
                </a:solidFill>
                <a:latin typeface="Calibri"/>
                <a:ea typeface="Calibri"/>
                <a:cs typeface="Calibri"/>
                <a:sym typeface="Calibri"/>
              </a:rPr>
              <a:t>ΦΙΛΟΣΟΦΙΑ</a:t>
            </a:r>
            <a:endParaRPr sz="3000" b="0" i="0" u="none" strike="noStrike" cap="none">
              <a:solidFill>
                <a:srgbClr val="000000"/>
              </a:solidFill>
              <a:latin typeface="Arial"/>
              <a:ea typeface="Arial"/>
              <a:cs typeface="Arial"/>
              <a:sym typeface="Arial"/>
            </a:endParaRPr>
          </a:p>
        </p:txBody>
      </p:sp>
      <p:pic>
        <p:nvPicPr>
          <p:cNvPr id="257" name="Google Shape;257;p15"/>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258" name="Google Shape;258;p15"/>
          <p:cNvSpPr/>
          <p:nvPr/>
        </p:nvSpPr>
        <p:spPr>
          <a:xfrm>
            <a:off x="5845975" y="571250"/>
            <a:ext cx="6089700" cy="372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sz="2200"/>
              <a:t>&gt; Προσωκρατικοί φιλόσοφοι: Θαλής Μιλήσιος, Αναξίμανδρος, Αναξιμένης, Αναξαγόρας, Ηράκλειτος, Δημόκριτος </a:t>
            </a:r>
            <a:endParaRPr sz="2200"/>
          </a:p>
          <a:p>
            <a:pPr marL="0" lvl="0" indent="0" algn="l" rtl="0">
              <a:spcBef>
                <a:spcPts val="0"/>
              </a:spcBef>
              <a:spcAft>
                <a:spcPts val="0"/>
              </a:spcAft>
              <a:buNone/>
            </a:pPr>
            <a:r>
              <a:rPr lang="el-GR" sz="2200"/>
              <a:t>&gt; Σοφιστές: Γοργίας, Πρωταγόρας, Πρόδικος, Ιππίας, Αντιφώντας </a:t>
            </a:r>
            <a:endParaRPr sz="2200"/>
          </a:p>
          <a:p>
            <a:pPr marL="0" lvl="0" indent="0" algn="l" rtl="0">
              <a:spcBef>
                <a:spcPts val="0"/>
              </a:spcBef>
              <a:spcAft>
                <a:spcPts val="0"/>
              </a:spcAft>
              <a:buNone/>
            </a:pPr>
            <a:r>
              <a:rPr lang="el-GR" sz="2200"/>
              <a:t>&gt; Σωκράτης </a:t>
            </a:r>
            <a:endParaRPr sz="2200"/>
          </a:p>
          <a:p>
            <a:pPr marL="0" lvl="0" indent="0" algn="l" rtl="0">
              <a:spcBef>
                <a:spcPts val="0"/>
              </a:spcBef>
              <a:spcAft>
                <a:spcPts val="0"/>
              </a:spcAft>
              <a:buNone/>
            </a:pPr>
            <a:r>
              <a:rPr lang="el-GR" sz="2200"/>
              <a:t>&gt; Πλάτωνας (Πολιτεία, Φαίδων, Φαίδρος κ.α.)</a:t>
            </a:r>
            <a:endParaRPr sz="2200"/>
          </a:p>
          <a:p>
            <a:pPr marL="0" lvl="0" indent="0" algn="l" rtl="0">
              <a:spcBef>
                <a:spcPts val="0"/>
              </a:spcBef>
              <a:spcAft>
                <a:spcPts val="0"/>
              </a:spcAft>
              <a:buNone/>
            </a:pPr>
            <a:r>
              <a:rPr lang="el-GR" sz="2200"/>
              <a:t>&gt; Αριστοτέλης (Ηθικά Νικομάχεια, Πολιτικά, Φυσικά, Μετά τα Φυσικά)</a:t>
            </a:r>
            <a:endParaRPr sz="2200"/>
          </a:p>
          <a:p>
            <a:pPr marL="0" lvl="0" indent="0" algn="l" rtl="0">
              <a:spcBef>
                <a:spcPts val="0"/>
              </a:spcBef>
              <a:spcAft>
                <a:spcPts val="0"/>
              </a:spcAft>
              <a:buNone/>
            </a:pPr>
            <a:r>
              <a:rPr lang="el-GR" sz="2200"/>
              <a:t>&gt; Επίκουρος </a:t>
            </a:r>
            <a:endParaRPr sz="2200"/>
          </a:p>
        </p:txBody>
      </p:sp>
      <p:sp>
        <p:nvSpPr>
          <p:cNvPr id="259" name="Google Shape;259;p15"/>
          <p:cNvSpPr/>
          <p:nvPr/>
        </p:nvSpPr>
        <p:spPr>
          <a:xfrm>
            <a:off x="5845975" y="4628075"/>
            <a:ext cx="6031800" cy="160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l-GR" sz="2200">
                <a:solidFill>
                  <a:schemeClr val="dk1"/>
                </a:solidFill>
              </a:rPr>
              <a:t>Ευρωπαϊκή Φιλοσοφία: Ρενέ Ντεκάρτ, Εμμανουέλ Καντ, Φρίντριχ Χέγκελ, Φρίντριχ Νίτσε </a:t>
            </a:r>
            <a:endParaRPr sz="2200" b="1">
              <a:solidFill>
                <a:srgbClr val="FFFFFF"/>
              </a:solidFill>
              <a:latin typeface="Georgia"/>
              <a:ea typeface="Georgia"/>
              <a:cs typeface="Georgia"/>
              <a:sym typeface="Georgia"/>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38d71f04d7_0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Clr>
                <a:schemeClr val="dk1"/>
              </a:buClr>
              <a:buSzPts val="1100"/>
              <a:buFont typeface="Arial"/>
              <a:buNone/>
            </a:pPr>
            <a:r>
              <a:rPr lang="el-GR" sz="2300">
                <a:latin typeface="Georgia"/>
                <a:ea typeface="Georgia"/>
                <a:cs typeface="Georgia"/>
                <a:sym typeface="Georgia"/>
              </a:rPr>
              <a:t>Η Σχολή των Αθηνών, Ραφαήλ</a:t>
            </a:r>
            <a:endParaRPr sz="2300">
              <a:latin typeface="Georgia"/>
              <a:ea typeface="Georgia"/>
              <a:cs typeface="Georgia"/>
              <a:sym typeface="Georgia"/>
            </a:endParaRPr>
          </a:p>
          <a:p>
            <a:pPr marL="0" lvl="0" indent="0" algn="ctr" rtl="0">
              <a:lnSpc>
                <a:spcPct val="115000"/>
              </a:lnSpc>
              <a:spcBef>
                <a:spcPts val="0"/>
              </a:spcBef>
              <a:spcAft>
                <a:spcPts val="0"/>
              </a:spcAft>
              <a:buClr>
                <a:schemeClr val="dk1"/>
              </a:buClr>
              <a:buSzPts val="1100"/>
              <a:buFont typeface="Arial"/>
              <a:buNone/>
            </a:pPr>
            <a:r>
              <a:rPr lang="el-GR" sz="2300" u="sng">
                <a:solidFill>
                  <a:schemeClr val="hlink"/>
                </a:solidFill>
                <a:latin typeface="Georgia"/>
                <a:ea typeface="Georgia"/>
                <a:cs typeface="Georgia"/>
                <a:sym typeface="Georgia"/>
                <a:hlinkClick r:id="rId3"/>
              </a:rPr>
              <a:t>https://www.greekschannel.com/gr/h-sxolh-twn-athinwn-tou-rafahl-sti-vouli</a:t>
            </a:r>
            <a:r>
              <a:rPr lang="el-GR" sz="2300">
                <a:latin typeface="Georgia"/>
                <a:ea typeface="Georgia"/>
                <a:cs typeface="Georgia"/>
                <a:sym typeface="Georgia"/>
              </a:rPr>
              <a:t>  </a:t>
            </a:r>
            <a:endParaRPr sz="2300">
              <a:latin typeface="Georgia"/>
              <a:ea typeface="Georgia"/>
              <a:cs typeface="Georgia"/>
              <a:sym typeface="Georgia"/>
            </a:endParaRPr>
          </a:p>
          <a:p>
            <a:pPr marL="0" lvl="0" indent="0" algn="l" rtl="0">
              <a:spcBef>
                <a:spcPts val="0"/>
              </a:spcBef>
              <a:spcAft>
                <a:spcPts val="0"/>
              </a:spcAft>
              <a:buNone/>
            </a:pPr>
            <a:endParaRPr/>
          </a:p>
        </p:txBody>
      </p:sp>
      <p:sp>
        <p:nvSpPr>
          <p:cNvPr id="266" name="Google Shape;266;g238d71f04d7_0_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67" name="Google Shape;267;g238d71f04d7_0_8"/>
          <p:cNvPicPr preferRelativeResize="0"/>
          <p:nvPr/>
        </p:nvPicPr>
        <p:blipFill>
          <a:blip r:embed="rId4">
            <a:alphaModFix/>
          </a:blip>
          <a:stretch>
            <a:fillRect/>
          </a:stretch>
        </p:blipFill>
        <p:spPr>
          <a:xfrm>
            <a:off x="838200" y="1690825"/>
            <a:ext cx="10515600" cy="4737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9"/>
          <p:cNvSpPr/>
          <p:nvPr/>
        </p:nvSpPr>
        <p:spPr>
          <a:xfrm>
            <a:off x="8116448" y="653150"/>
            <a:ext cx="4510800" cy="174300"/>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73" name="Google Shape;273;p9"/>
          <p:cNvGrpSpPr/>
          <p:nvPr/>
        </p:nvGrpSpPr>
        <p:grpSpPr>
          <a:xfrm>
            <a:off x="-348343" y="1988457"/>
            <a:ext cx="1611086" cy="2794001"/>
            <a:chOff x="-348343" y="1988457"/>
            <a:chExt cx="1611086" cy="2794001"/>
          </a:xfrm>
        </p:grpSpPr>
        <p:sp>
          <p:nvSpPr>
            <p:cNvPr id="274" name="Google Shape;274;p9"/>
            <p:cNvSpPr/>
            <p:nvPr/>
          </p:nvSpPr>
          <p:spPr>
            <a:xfrm>
              <a:off x="-348343" y="1988457"/>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9"/>
            <p:cNvSpPr/>
            <p:nvPr/>
          </p:nvSpPr>
          <p:spPr>
            <a:xfrm>
              <a:off x="0" y="2373086"/>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76" name="Google Shape;276;p9"/>
          <p:cNvGrpSpPr/>
          <p:nvPr/>
        </p:nvGrpSpPr>
        <p:grpSpPr>
          <a:xfrm>
            <a:off x="10929257" y="1988457"/>
            <a:ext cx="1698172" cy="2794001"/>
            <a:chOff x="10929257" y="1988457"/>
            <a:chExt cx="1698172" cy="2794001"/>
          </a:xfrm>
        </p:grpSpPr>
        <p:sp>
          <p:nvSpPr>
            <p:cNvPr id="277" name="Google Shape;277;p9"/>
            <p:cNvSpPr/>
            <p:nvPr/>
          </p:nvSpPr>
          <p:spPr>
            <a:xfrm>
              <a:off x="11364686" y="1988457"/>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8" name="Google Shape;278;p9"/>
            <p:cNvSpPr/>
            <p:nvPr/>
          </p:nvSpPr>
          <p:spPr>
            <a:xfrm>
              <a:off x="10929257" y="2373086"/>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79" name="Google Shape;279;p9"/>
          <p:cNvSpPr txBox="1"/>
          <p:nvPr/>
        </p:nvSpPr>
        <p:spPr>
          <a:xfrm>
            <a:off x="-3" y="0"/>
            <a:ext cx="121152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400"/>
              <a:buFont typeface="Arial"/>
              <a:buNone/>
            </a:pPr>
            <a:r>
              <a:rPr lang="el-GR" sz="3400" b="0" i="0" u="none" strike="noStrike" cap="none">
                <a:solidFill>
                  <a:schemeClr val="dk1"/>
                </a:solidFill>
                <a:latin typeface="Calibri"/>
                <a:ea typeface="Calibri"/>
                <a:cs typeface="Calibri"/>
                <a:sym typeface="Calibri"/>
              </a:rPr>
              <a:t>Η μεγάλη διάδοση της Ελληνικής γλώσσας στη Δύση</a:t>
            </a:r>
            <a:endParaRPr sz="1400" b="0" i="0" u="none" strike="noStrike" cap="none">
              <a:solidFill>
                <a:schemeClr val="dk1"/>
              </a:solidFill>
              <a:latin typeface="Arial"/>
              <a:ea typeface="Arial"/>
              <a:cs typeface="Arial"/>
              <a:sym typeface="Arial"/>
            </a:endParaRPr>
          </a:p>
        </p:txBody>
      </p:sp>
      <p:pic>
        <p:nvPicPr>
          <p:cNvPr id="280" name="Google Shape;280;p9"/>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281" name="Google Shape;281;p9"/>
          <p:cNvSpPr txBox="1"/>
          <p:nvPr/>
        </p:nvSpPr>
        <p:spPr>
          <a:xfrm>
            <a:off x="1262750" y="510900"/>
            <a:ext cx="9245100" cy="619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Μετάβαση της πνευματικής κληρονομιάς της αρχαίας Ελλάδας:</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•Οι έλληνες λόγιοι εγκαταστάθηκαν στη Δύση και κυρίως στην Ιταλία.</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•Έγιναν δάσκαλοι στα Πανεπιστήμια</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•Μεταφραστές αρχαίων ελληνικών έργων</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Διατήρηση των ελληνόρρυθμων μονών της Ιταλίας για την:</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•Διάσωση</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•Μελέτηση</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•Αντιγραφή</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των Ελληνικών χειρογράφων</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Εμμανουήλ Χρυσολωράς:</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•Δίδαξε την Αρχαία Ελληνική γλώσσα σε Σχολές και σε Ακαδημίες </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 Φρόντισε για την ανάπτυξη των ελληνικών σπουδών στην Ιταλία</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Σπάνια και ανεκτίμητης αξίας ελληνικά χειρόγραφα:</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•του Πλάτωνα</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 του Ομήρου</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 του Ιπποκράτη</a:t>
            </a:r>
            <a:endParaRPr sz="19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l-GR" sz="1900">
                <a:solidFill>
                  <a:schemeClr val="dk1"/>
                </a:solidFill>
              </a:rPr>
              <a:t>• της Παλαιάς και της Καινής Διαθήκης</a:t>
            </a:r>
            <a:endParaRPr sz="1900">
              <a:solidFill>
                <a:schemeClr val="dk1"/>
              </a:solidFill>
            </a:endParaRPr>
          </a:p>
          <a:p>
            <a:pPr marL="0" marR="0" lvl="0" indent="0" algn="just" rtl="0">
              <a:lnSpc>
                <a:spcPct val="100000"/>
              </a:lnSpc>
              <a:spcBef>
                <a:spcPts val="0"/>
              </a:spcBef>
              <a:spcAft>
                <a:spcPts val="0"/>
              </a:spcAft>
              <a:buClr>
                <a:srgbClr val="000000"/>
              </a:buClr>
              <a:buSzPts val="2200"/>
              <a:buFont typeface="Arial"/>
              <a:buNone/>
            </a:pPr>
            <a:r>
              <a:rPr lang="el-GR" sz="1900">
                <a:solidFill>
                  <a:schemeClr val="dk1"/>
                </a:solidFill>
              </a:rPr>
              <a:t>βρίσκονται σε βιβλιοθήκες της Δύσης</a:t>
            </a:r>
            <a:endParaRPr sz="19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p:nvPr/>
        </p:nvSpPr>
        <p:spPr>
          <a:xfrm>
            <a:off x="5747658" y="653143"/>
            <a:ext cx="6879771" cy="174171"/>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8"/>
          <p:cNvSpPr/>
          <p:nvPr/>
        </p:nvSpPr>
        <p:spPr>
          <a:xfrm>
            <a:off x="129042" y="96611"/>
            <a:ext cx="528903" cy="556532"/>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p8"/>
          <p:cNvSpPr/>
          <p:nvPr/>
        </p:nvSpPr>
        <p:spPr>
          <a:xfrm>
            <a:off x="786303" y="478972"/>
            <a:ext cx="737964" cy="776514"/>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8"/>
          <p:cNvSpPr/>
          <p:nvPr/>
        </p:nvSpPr>
        <p:spPr>
          <a:xfrm>
            <a:off x="111865" y="270782"/>
            <a:ext cx="528903" cy="556532"/>
          </a:xfrm>
          <a:prstGeom prst="ellipse">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8"/>
          <p:cNvSpPr/>
          <p:nvPr/>
        </p:nvSpPr>
        <p:spPr>
          <a:xfrm>
            <a:off x="769126" y="653143"/>
            <a:ext cx="737964" cy="776514"/>
          </a:xfrm>
          <a:prstGeom prst="ellipse">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p8"/>
          <p:cNvSpPr txBox="1"/>
          <p:nvPr/>
        </p:nvSpPr>
        <p:spPr>
          <a:xfrm>
            <a:off x="5756180" y="144027"/>
            <a:ext cx="6874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l-GR" sz="2400" b="0" i="0" u="none" strike="noStrike" cap="none">
                <a:solidFill>
                  <a:srgbClr val="000000"/>
                </a:solidFill>
                <a:latin typeface="Arial"/>
                <a:ea typeface="Arial"/>
                <a:cs typeface="Arial"/>
                <a:sym typeface="Arial"/>
              </a:rPr>
              <a:t>Σμίκρυνση της ελληνικής γλώσσας </a:t>
            </a:r>
            <a:endParaRPr sz="2400" b="0" i="0" u="none" strike="noStrike" cap="none">
              <a:solidFill>
                <a:srgbClr val="000000"/>
              </a:solidFill>
              <a:latin typeface="Arial"/>
              <a:ea typeface="Arial"/>
              <a:cs typeface="Arial"/>
              <a:sym typeface="Arial"/>
            </a:endParaRPr>
          </a:p>
        </p:txBody>
      </p:sp>
      <p:pic>
        <p:nvPicPr>
          <p:cNvPr id="292" name="Google Shape;292;p8"/>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293" name="Google Shape;293;p8"/>
          <p:cNvSpPr txBox="1"/>
          <p:nvPr/>
        </p:nvSpPr>
        <p:spPr>
          <a:xfrm>
            <a:off x="769125" y="1709400"/>
            <a:ext cx="1144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4" name="Google Shape;294;p8"/>
          <p:cNvSpPr txBox="1"/>
          <p:nvPr/>
        </p:nvSpPr>
        <p:spPr>
          <a:xfrm>
            <a:off x="428017" y="1255486"/>
            <a:ext cx="10713783" cy="4555063"/>
          </a:xfrm>
          <a:prstGeom prst="rect">
            <a:avLst/>
          </a:prstGeom>
          <a:noFill/>
          <a:ln>
            <a:noFill/>
          </a:ln>
        </p:spPr>
        <p:txBody>
          <a:bodyPr spcFirstLastPara="1" wrap="square" lIns="91425" tIns="91425" rIns="91425" bIns="91425" anchor="t" anchorCtr="0">
            <a:spAutoFit/>
          </a:bodyPr>
          <a:lstStyle/>
          <a:p>
            <a:pPr marL="0" marR="0" lvl="0" indent="457200" algn="l" rtl="0">
              <a:lnSpc>
                <a:spcPct val="100000"/>
              </a:lnSpc>
              <a:spcBef>
                <a:spcPts val="0"/>
              </a:spcBef>
              <a:spcAft>
                <a:spcPts val="0"/>
              </a:spcAft>
              <a:buNone/>
            </a:pPr>
            <a:r>
              <a:rPr lang="el-GR" sz="1800" b="0" i="0" u="none" strike="noStrike" cap="none">
                <a:solidFill>
                  <a:srgbClr val="000000"/>
                </a:solidFill>
                <a:latin typeface="Arial"/>
                <a:ea typeface="Arial"/>
                <a:cs typeface="Arial"/>
                <a:sym typeface="Arial"/>
              </a:rPr>
              <a:t>Καθημερινά διαπιστώνουμε ότι οι μαθητές έρχονται στο γυμνάσιο και στο λύκειο με μια γλωσσική κατάρτιση, που σε πολλές περιπτώσεις δεν κρίνεται ικανοποιητική. Πιο συγκεκριμένα επισημαίνουμε το περιορισμένο λεξιλόγιο-λεξιπενία.</a:t>
            </a:r>
            <a:endParaRPr/>
          </a:p>
          <a:p>
            <a:pPr marL="0" marR="0" lvl="0" indent="45720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Τα</a:t>
            </a:r>
            <a:r>
              <a:rPr lang="el-GR" sz="1600" b="1" i="0" u="none" strike="noStrike" cap="none">
                <a:solidFill>
                  <a:srgbClr val="000000"/>
                </a:solidFill>
                <a:latin typeface="Arial"/>
                <a:ea typeface="Arial"/>
                <a:cs typeface="Arial"/>
                <a:sym typeface="Arial"/>
              </a:rPr>
              <a:t> λάθη </a:t>
            </a:r>
            <a:r>
              <a:rPr lang="el-GR" sz="1600" b="0" i="0" u="none" strike="noStrike" cap="none">
                <a:solidFill>
                  <a:srgbClr val="000000"/>
                </a:solidFill>
                <a:latin typeface="Arial"/>
                <a:ea typeface="Arial"/>
                <a:cs typeface="Arial"/>
                <a:sym typeface="Arial"/>
              </a:rPr>
              <a:t>στη διατύπωση, σύνταξη , ορθογραφία και στίξη.</a:t>
            </a:r>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 Οι μαθητές δεν προσέχουν ,ως προς τη γλώσσα, κάθε </a:t>
            </a:r>
            <a:r>
              <a:rPr lang="el-GR" sz="1600" b="1" i="0" u="none" strike="noStrike" cap="none">
                <a:solidFill>
                  <a:srgbClr val="000000"/>
                </a:solidFill>
                <a:latin typeface="Arial"/>
                <a:ea typeface="Arial"/>
                <a:cs typeface="Arial"/>
                <a:sym typeface="Arial"/>
              </a:rPr>
              <a:t>γραπτό τους κείμενο</a:t>
            </a:r>
            <a:r>
              <a:rPr lang="el-GR" sz="1600" b="0" i="0" u="none" strike="noStrike" cap="none">
                <a:solidFill>
                  <a:srgbClr val="000000"/>
                </a:solidFill>
                <a:latin typeface="Arial"/>
                <a:ea typeface="Arial"/>
                <a:cs typeface="Arial"/>
                <a:sym typeface="Arial"/>
              </a:rPr>
              <a:t>.</a:t>
            </a:r>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 </a:t>
            </a:r>
            <a:r>
              <a:rPr lang="el-GR" sz="1600" b="1" i="0" u="none" strike="noStrike" cap="none">
                <a:solidFill>
                  <a:srgbClr val="000000"/>
                </a:solidFill>
                <a:latin typeface="Arial"/>
                <a:ea typeface="Arial"/>
                <a:cs typeface="Arial"/>
                <a:sym typeface="Arial"/>
              </a:rPr>
              <a:t>Αποφεύγουν να γράφουν </a:t>
            </a:r>
            <a:r>
              <a:rPr lang="el-GR" sz="1600" b="0" i="0" u="none" strike="noStrike" cap="none">
                <a:solidFill>
                  <a:srgbClr val="000000"/>
                </a:solidFill>
                <a:latin typeface="Arial"/>
                <a:ea typeface="Arial"/>
                <a:cs typeface="Arial"/>
                <a:sym typeface="Arial"/>
              </a:rPr>
              <a:t>(αναβολή στα πρόχειρα, τα τεστ η και στις εκθέσεις).</a:t>
            </a:r>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 Δεν αποκλείεται οι απαντήσεις σε ερωτήματα να είναι προϊόν </a:t>
            </a:r>
            <a:r>
              <a:rPr lang="el-GR" sz="1600" b="1" i="0" u="none" strike="noStrike" cap="none">
                <a:solidFill>
                  <a:srgbClr val="000000"/>
                </a:solidFill>
                <a:latin typeface="Arial"/>
                <a:ea typeface="Arial"/>
                <a:cs typeface="Arial"/>
                <a:sym typeface="Arial"/>
              </a:rPr>
              <a:t>αντιγραφής.</a:t>
            </a:r>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Αρκετοί μαθητές διαβάζουν κυρίως στις προγραμματισμένες εξετάσεις.( </a:t>
            </a:r>
            <a:r>
              <a:rPr lang="el-GR" sz="1600" b="1" i="0" u="none" strike="noStrike" cap="none">
                <a:solidFill>
                  <a:srgbClr val="000000"/>
                </a:solidFill>
                <a:latin typeface="Arial"/>
                <a:ea typeface="Arial"/>
                <a:cs typeface="Arial"/>
                <a:sym typeface="Arial"/>
              </a:rPr>
              <a:t>αποστροφή στο διάβασμα</a:t>
            </a:r>
            <a:r>
              <a:rPr lang="el-GR" sz="1600" b="0" i="0" u="none" strike="noStrike" cap="none">
                <a:solidFill>
                  <a:srgbClr val="000000"/>
                </a:solidFill>
                <a:latin typeface="Arial"/>
                <a:ea typeface="Arial"/>
                <a:cs typeface="Arial"/>
                <a:sym typeface="Arial"/>
              </a:rPr>
              <a:t> )</a:t>
            </a:r>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 Άλλοι διαβάζουν παθητικά. (</a:t>
            </a:r>
            <a:r>
              <a:rPr lang="el-GR" sz="1600" b="1" i="0" u="none" strike="noStrike" cap="none">
                <a:solidFill>
                  <a:srgbClr val="000000"/>
                </a:solidFill>
                <a:latin typeface="Arial"/>
                <a:ea typeface="Arial"/>
                <a:cs typeface="Arial"/>
                <a:sym typeface="Arial"/>
              </a:rPr>
              <a:t>στείρα απομνημόνευση</a:t>
            </a:r>
            <a:r>
              <a:rPr lang="el-GR" sz="1600" b="0" i="0" u="none" strike="noStrike" cap="none">
                <a:solidFill>
                  <a:srgbClr val="000000"/>
                </a:solidFill>
                <a:latin typeface="Arial"/>
                <a:ea typeface="Arial"/>
                <a:cs typeface="Arial"/>
                <a:sym typeface="Arial"/>
              </a:rPr>
              <a:t>).</a:t>
            </a:r>
            <a:endParaRPr/>
          </a:p>
          <a:p>
            <a:pPr marL="0" marR="0" lvl="0" indent="-101600" algn="l" rtl="0">
              <a:lnSpc>
                <a:spcPct val="100000"/>
              </a:lnSpc>
              <a:spcBef>
                <a:spcPts val="0"/>
              </a:spcBef>
              <a:spcAft>
                <a:spcPts val="0"/>
              </a:spcAft>
              <a:buClr>
                <a:srgbClr val="000000"/>
              </a:buClr>
              <a:buSzPts val="1600"/>
              <a:buFont typeface="Arial"/>
              <a:buAutoNum type="arabicPeriod"/>
            </a:pPr>
            <a:r>
              <a:rPr lang="el-GR" sz="1600" b="0" i="0" u="none" strike="noStrike" cap="none">
                <a:solidFill>
                  <a:srgbClr val="000000"/>
                </a:solidFill>
                <a:latin typeface="Arial"/>
                <a:ea typeface="Arial"/>
                <a:cs typeface="Arial"/>
                <a:sym typeface="Arial"/>
              </a:rPr>
              <a:t>Μερικοί διαβάζουν επιλεκτικά, κάποτε και με τη συναίνεση των γονέων, μόνο ορισμένα</a:t>
            </a:r>
            <a:endParaRPr/>
          </a:p>
          <a:p>
            <a:pPr marL="0" marR="0" lvl="0" indent="0" algn="l" rtl="0">
              <a:lnSpc>
                <a:spcPct val="10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μαθήματα.(</a:t>
            </a:r>
            <a:r>
              <a:rPr lang="el-GR" sz="1600" b="1" i="0" u="none" strike="noStrike" cap="none">
                <a:solidFill>
                  <a:srgbClr val="000000"/>
                </a:solidFill>
                <a:latin typeface="Arial"/>
                <a:ea typeface="Arial"/>
                <a:cs typeface="Arial"/>
                <a:sym typeface="Arial"/>
              </a:rPr>
              <a:t>επιλεκτική ανάγνωση </a:t>
            </a:r>
            <a:r>
              <a:rPr lang="el-GR" sz="16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600"/>
              <a:buFont typeface="Arial"/>
              <a:buNone/>
            </a:pPr>
            <a:r>
              <a:rPr lang="el-GR" sz="1600" b="0" i="0" u="none" strike="noStrike" cap="none">
                <a:solidFill>
                  <a:srgbClr val="C00000"/>
                </a:solidFill>
                <a:latin typeface="Arial"/>
                <a:ea typeface="Arial"/>
                <a:cs typeface="Arial"/>
                <a:sym typeface="Arial"/>
              </a:rPr>
              <a:t>8</a:t>
            </a:r>
            <a:r>
              <a:rPr lang="el-GR" sz="1600" b="0" i="0" u="none" strike="noStrike" cap="none">
                <a:solidFill>
                  <a:srgbClr val="000000"/>
                </a:solidFill>
                <a:latin typeface="Arial"/>
                <a:ea typeface="Arial"/>
                <a:cs typeface="Arial"/>
                <a:sym typeface="Arial"/>
              </a:rPr>
              <a:t>. Στον προφορικό λόγο κυριαρχούν </a:t>
            </a:r>
            <a:r>
              <a:rPr lang="el-GR" sz="1600" b="1" i="0" u="none" strike="noStrike" cap="none">
                <a:solidFill>
                  <a:srgbClr val="000000"/>
                </a:solidFill>
                <a:latin typeface="Arial"/>
                <a:ea typeface="Arial"/>
                <a:cs typeface="Arial"/>
                <a:sym typeface="Arial"/>
              </a:rPr>
              <a:t>στερεότυπες λέξεις ή φράσεις </a:t>
            </a:r>
            <a:r>
              <a:rPr lang="el-GR" sz="1600" b="0" i="0" u="none" strike="noStrike" cap="none">
                <a:solidFill>
                  <a:srgbClr val="000000"/>
                </a:solidFill>
                <a:latin typeface="Arial"/>
                <a:ea typeface="Arial"/>
                <a:cs typeface="Arial"/>
                <a:sym typeface="Arial"/>
              </a:rPr>
              <a:t>ή ακόμα και βωμολοχίες</a:t>
            </a:r>
            <a:endParaRPr/>
          </a:p>
          <a:p>
            <a:pPr marL="0" marR="0" lvl="0" indent="0" algn="l" rtl="0">
              <a:lnSpc>
                <a:spcPct val="10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(εντάξει, θα δείξει, τώρα θα την πέσω στον…, τα πήρα στο κρανίο, τι λέει; μας</a:t>
            </a:r>
            <a:endParaRPr/>
          </a:p>
          <a:p>
            <a:pPr marL="0" marR="0" lvl="0" indent="0" algn="l" rtl="0">
              <a:lnSpc>
                <a:spcPct val="100000"/>
              </a:lnSpc>
              <a:spcBef>
                <a:spcPts val="0"/>
              </a:spcBef>
              <a:spcAft>
                <a:spcPts val="0"/>
              </a:spcAft>
              <a:buClr>
                <a:srgbClr val="000000"/>
              </a:buClr>
              <a:buSzPts val="1600"/>
              <a:buFont typeface="Arial"/>
              <a:buNone/>
            </a:pPr>
            <a:r>
              <a:rPr lang="el-GR" sz="1600" b="0" i="0" u="none" strike="noStrike" cap="none">
                <a:solidFill>
                  <a:srgbClr val="000000"/>
                </a:solidFill>
                <a:latin typeface="Arial"/>
                <a:ea typeface="Arial"/>
                <a:cs typeface="Arial"/>
                <a:sym typeface="Arial"/>
              </a:rPr>
              <a:t>καράφλιασε, ρε μα…).</a:t>
            </a:r>
            <a:endParaRPr/>
          </a:p>
          <a:p>
            <a:pPr marL="0" marR="0" lvl="0" indent="45720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3"/>
          <p:cNvSpPr/>
          <p:nvPr/>
        </p:nvSpPr>
        <p:spPr>
          <a:xfrm>
            <a:off x="-29026" y="653143"/>
            <a:ext cx="6879771" cy="174171"/>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00" name="Google Shape;300;p33"/>
          <p:cNvGrpSpPr/>
          <p:nvPr/>
        </p:nvGrpSpPr>
        <p:grpSpPr>
          <a:xfrm>
            <a:off x="-348343" y="1988457"/>
            <a:ext cx="1611086" cy="2794001"/>
            <a:chOff x="-348343" y="1988457"/>
            <a:chExt cx="1611086" cy="2794001"/>
          </a:xfrm>
        </p:grpSpPr>
        <p:sp>
          <p:nvSpPr>
            <p:cNvPr id="301" name="Google Shape;301;p33"/>
            <p:cNvSpPr/>
            <p:nvPr/>
          </p:nvSpPr>
          <p:spPr>
            <a:xfrm>
              <a:off x="-348343" y="1988457"/>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33"/>
            <p:cNvSpPr/>
            <p:nvPr/>
          </p:nvSpPr>
          <p:spPr>
            <a:xfrm>
              <a:off x="0" y="2373086"/>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03" name="Google Shape;303;p33"/>
          <p:cNvGrpSpPr/>
          <p:nvPr/>
        </p:nvGrpSpPr>
        <p:grpSpPr>
          <a:xfrm>
            <a:off x="10929257" y="1988457"/>
            <a:ext cx="1698172" cy="2794001"/>
            <a:chOff x="10929257" y="1988457"/>
            <a:chExt cx="1698172" cy="2794001"/>
          </a:xfrm>
        </p:grpSpPr>
        <p:sp>
          <p:nvSpPr>
            <p:cNvPr id="304" name="Google Shape;304;p33"/>
            <p:cNvSpPr/>
            <p:nvPr/>
          </p:nvSpPr>
          <p:spPr>
            <a:xfrm>
              <a:off x="11364686" y="1988457"/>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33"/>
            <p:cNvSpPr/>
            <p:nvPr/>
          </p:nvSpPr>
          <p:spPr>
            <a:xfrm>
              <a:off x="10929257" y="2373086"/>
              <a:ext cx="1262743" cy="2409372"/>
            </a:xfrm>
            <a:prstGeom prst="roundRect">
              <a:avLst>
                <a:gd name="adj" fmla="val 16667"/>
              </a:avLst>
            </a:prstGeom>
            <a:noFill/>
            <a:ln w="28575"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06" name="Google Shape;306;p33"/>
          <p:cNvPicPr preferRelativeResize="0"/>
          <p:nvPr/>
        </p:nvPicPr>
        <p:blipFill rotWithShape="1">
          <a:blip r:embed="rId3">
            <a:alphaModFix/>
          </a:blip>
          <a:srcRect/>
          <a:stretch/>
        </p:blipFill>
        <p:spPr>
          <a:xfrm>
            <a:off x="10143575" y="4635300"/>
            <a:ext cx="2315925" cy="2315925"/>
          </a:xfrm>
          <a:prstGeom prst="rect">
            <a:avLst/>
          </a:prstGeom>
          <a:noFill/>
          <a:ln>
            <a:noFill/>
          </a:ln>
        </p:spPr>
      </p:pic>
      <p:sp>
        <p:nvSpPr>
          <p:cNvPr id="307" name="Google Shape;30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a:t>Άλλες αιτίες για τα γλωσσικά προβλήματα </a:t>
            </a:r>
            <a:endParaRPr/>
          </a:p>
        </p:txBody>
      </p:sp>
      <p:sp>
        <p:nvSpPr>
          <p:cNvPr id="308" name="Google Shape;308;p33"/>
          <p:cNvSpPr txBox="1">
            <a:spLocks noGrp="1"/>
          </p:cNvSpPr>
          <p:nvPr>
            <p:ph type="body" idx="1"/>
          </p:nvPr>
        </p:nvSpPr>
        <p:spPr>
          <a:xfrm>
            <a:off x="958250" y="1988450"/>
            <a:ext cx="10515600" cy="4351200"/>
          </a:xfrm>
          <a:prstGeom prst="rect">
            <a:avLst/>
          </a:prstGeom>
          <a:noFill/>
          <a:ln>
            <a:noFill/>
          </a:ln>
        </p:spPr>
        <p:txBody>
          <a:bodyPr spcFirstLastPara="1" wrap="square" lIns="91425" tIns="45700" rIns="91425" bIns="45700" anchor="t" anchorCtr="0">
            <a:normAutofit fontScale="62500"/>
          </a:bodyPr>
          <a:lstStyle/>
          <a:p>
            <a:pPr marL="914400" lvl="1" indent="-355750" algn="l" rtl="0">
              <a:lnSpc>
                <a:spcPct val="200000"/>
              </a:lnSpc>
              <a:spcBef>
                <a:spcPts val="1000"/>
              </a:spcBef>
              <a:spcAft>
                <a:spcPts val="0"/>
              </a:spcAft>
              <a:buSzPct val="100000"/>
              <a:buFont typeface="Calibri"/>
              <a:buChar char="•"/>
            </a:pPr>
            <a:r>
              <a:rPr lang="el-GR" sz="3203"/>
              <a:t>Χρήση ξένων λέξεων, φράσεων και επιγραφών</a:t>
            </a:r>
            <a:endParaRPr sz="3203"/>
          </a:p>
          <a:p>
            <a:pPr marL="914400" lvl="1" indent="-355750" algn="l" rtl="0">
              <a:lnSpc>
                <a:spcPct val="200000"/>
              </a:lnSpc>
              <a:spcBef>
                <a:spcPts val="0"/>
              </a:spcBef>
              <a:spcAft>
                <a:spcPts val="0"/>
              </a:spcAft>
              <a:buSzPct val="100000"/>
              <a:buFont typeface="Calibri"/>
              <a:buChar char="•"/>
            </a:pPr>
            <a:r>
              <a:rPr lang="el-GR" sz="3203"/>
              <a:t>Ξενοποίηση ελληνικών λέξεων</a:t>
            </a:r>
            <a:endParaRPr sz="3203"/>
          </a:p>
          <a:p>
            <a:pPr marL="914400" lvl="1" indent="-355750" algn="l" rtl="0">
              <a:lnSpc>
                <a:spcPct val="200000"/>
              </a:lnSpc>
              <a:spcBef>
                <a:spcPts val="0"/>
              </a:spcBef>
              <a:spcAft>
                <a:spcPts val="0"/>
              </a:spcAft>
              <a:buSzPct val="100000"/>
              <a:buFont typeface="Calibri"/>
              <a:buChar char="•"/>
            </a:pPr>
            <a:r>
              <a:rPr lang="el-GR" sz="3203"/>
              <a:t>Άγνοια  της σημασίας λέξεων</a:t>
            </a:r>
            <a:endParaRPr sz="3203"/>
          </a:p>
          <a:p>
            <a:pPr marL="914400" lvl="1" indent="-355750" algn="l" rtl="0">
              <a:lnSpc>
                <a:spcPct val="200000"/>
              </a:lnSpc>
              <a:spcBef>
                <a:spcPts val="0"/>
              </a:spcBef>
              <a:spcAft>
                <a:spcPts val="0"/>
              </a:spcAft>
              <a:buSzPct val="100000"/>
              <a:buFont typeface="Calibri"/>
              <a:buChar char="•"/>
            </a:pPr>
            <a:r>
              <a:rPr lang="el-GR" sz="3203"/>
              <a:t>Επιείκεια και υψηλή βαθμολογία στους μαθητές </a:t>
            </a:r>
            <a:endParaRPr sz="3203"/>
          </a:p>
          <a:p>
            <a:pPr marL="457200" lvl="0" indent="-355750" algn="l" rtl="0">
              <a:lnSpc>
                <a:spcPct val="200000"/>
              </a:lnSpc>
              <a:spcBef>
                <a:spcPts val="0"/>
              </a:spcBef>
              <a:spcAft>
                <a:spcPts val="0"/>
              </a:spcAft>
              <a:buSzPct val="100000"/>
              <a:buFont typeface="Calibri"/>
              <a:buChar char="•"/>
            </a:pPr>
            <a:r>
              <a:rPr lang="el-GR" sz="3203"/>
              <a:t>   Έλλειψη αντισταθμιστικής αγωγής (Ενισχυτική διδασκαλία, Πρόσθετη Διδακτική Στήριξη)</a:t>
            </a:r>
            <a:endParaRPr sz="3203"/>
          </a:p>
          <a:p>
            <a:pPr marL="914400" lvl="1" indent="-327818" algn="l" rtl="0">
              <a:lnSpc>
                <a:spcPct val="200000"/>
              </a:lnSpc>
              <a:spcBef>
                <a:spcPts val="0"/>
              </a:spcBef>
              <a:spcAft>
                <a:spcPts val="0"/>
              </a:spcAft>
              <a:buSzPct val="78032"/>
              <a:buFont typeface="Calibri"/>
              <a:buChar char="•"/>
            </a:pPr>
            <a:r>
              <a:rPr lang="el-GR" sz="3203"/>
              <a:t>Μ.Μ.Ε</a:t>
            </a:r>
            <a:r>
              <a:rPr lang="el-GR" sz="2500"/>
              <a:t>.</a:t>
            </a:r>
            <a:endParaRPr sz="2500"/>
          </a:p>
          <a:p>
            <a:pPr marL="914400" lvl="0" indent="0" algn="l" rtl="0">
              <a:lnSpc>
                <a:spcPct val="90000"/>
              </a:lnSpc>
              <a:spcBef>
                <a:spcPts val="1000"/>
              </a:spcBef>
              <a:spcAft>
                <a:spcPts val="0"/>
              </a:spcAft>
              <a:buNone/>
            </a:pPr>
            <a:endParaRPr/>
          </a:p>
          <a:p>
            <a:pPr marL="457200" lvl="0" indent="-228600" algn="ctr" rtl="0">
              <a:lnSpc>
                <a:spcPct val="90000"/>
              </a:lnSpc>
              <a:spcBef>
                <a:spcPts val="1000"/>
              </a:spcBef>
              <a:spcAft>
                <a:spcPts val="0"/>
              </a:spcAft>
              <a:buClr>
                <a:schemeClr val="dk1"/>
              </a:buClr>
              <a:buSzPct val="288000"/>
              <a:buNone/>
            </a:pP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p:nvPr/>
        </p:nvSpPr>
        <p:spPr>
          <a:xfrm>
            <a:off x="-1315130" y="3796166"/>
            <a:ext cx="3829050" cy="4029075"/>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p12"/>
          <p:cNvSpPr/>
          <p:nvPr/>
        </p:nvSpPr>
        <p:spPr>
          <a:xfrm>
            <a:off x="9664927" y="-1361395"/>
            <a:ext cx="3829050" cy="4029075"/>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p12"/>
          <p:cNvSpPr/>
          <p:nvPr/>
        </p:nvSpPr>
        <p:spPr>
          <a:xfrm>
            <a:off x="5747658" y="653143"/>
            <a:ext cx="6879771" cy="174171"/>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12"/>
          <p:cNvSpPr txBox="1"/>
          <p:nvPr/>
        </p:nvSpPr>
        <p:spPr>
          <a:xfrm>
            <a:off x="5227004" y="0"/>
            <a:ext cx="6874525"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l-GR" sz="3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17" name="Google Shape;317;p12"/>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318" name="Google Shape;31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a:t>Πηγές</a:t>
            </a:r>
            <a:endParaRPr/>
          </a:p>
        </p:txBody>
      </p:sp>
      <p:sp>
        <p:nvSpPr>
          <p:cNvPr id="319" name="Google Shape;319;p12"/>
          <p:cNvSpPr txBox="1">
            <a:spLocks noGrp="1"/>
          </p:cNvSpPr>
          <p:nvPr>
            <p:ph type="body" idx="1"/>
          </p:nvPr>
        </p:nvSpPr>
        <p:spPr>
          <a:xfrm>
            <a:off x="838200" y="1825625"/>
            <a:ext cx="10515600" cy="49551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l-GR" sz="2400" u="sng">
                <a:solidFill>
                  <a:schemeClr val="hlink"/>
                </a:solidFill>
                <a:hlinkClick r:id="rId4"/>
              </a:rPr>
              <a:t>Ἡ καταγωγή τῆς ἑλληνικῆς γλώσσας - Ενωμένη Ρωμηοσύνη (enromiosini.gr)</a:t>
            </a:r>
            <a:endParaRPr sz="2400"/>
          </a:p>
          <a:p>
            <a:pPr marL="457200" lvl="0" indent="-381000" algn="l" rtl="0">
              <a:lnSpc>
                <a:spcPct val="90000"/>
              </a:lnSpc>
              <a:spcBef>
                <a:spcPts val="1000"/>
              </a:spcBef>
              <a:spcAft>
                <a:spcPts val="0"/>
              </a:spcAft>
              <a:buSzPts val="2400"/>
              <a:buChar char="•"/>
            </a:pPr>
            <a:r>
              <a:rPr lang="el-GR" sz="2400" u="sng">
                <a:solidFill>
                  <a:schemeClr val="hlink"/>
                </a:solidFill>
                <a:hlinkClick r:id="rId5"/>
              </a:rPr>
              <a:t>https://apothesis.eap.gr/archive/item/176074</a:t>
            </a:r>
            <a:r>
              <a:rPr lang="el-GR" sz="2400"/>
              <a:t> Τσελέπη Φραγκίσκη</a:t>
            </a:r>
            <a:endParaRPr sz="2400"/>
          </a:p>
          <a:p>
            <a:pPr marL="457200" lvl="0" indent="-381000" algn="l" rtl="0">
              <a:lnSpc>
                <a:spcPct val="90000"/>
              </a:lnSpc>
              <a:spcBef>
                <a:spcPts val="1000"/>
              </a:spcBef>
              <a:spcAft>
                <a:spcPts val="0"/>
              </a:spcAft>
              <a:buSzPts val="2400"/>
              <a:buChar char="•"/>
            </a:pPr>
            <a:r>
              <a:rPr lang="el-GR" sz="2400" u="sng">
                <a:solidFill>
                  <a:schemeClr val="hlink"/>
                </a:solidFill>
                <a:hlinkClick r:id="rId6"/>
              </a:rPr>
              <a:t>http://dspace.uowm.gr/xmlui/handle/123456789/2768</a:t>
            </a:r>
            <a:r>
              <a:rPr lang="el-GR" sz="2400"/>
              <a:t>  Κοσμίδου κων </a:t>
            </a:r>
            <a:endParaRPr sz="2400"/>
          </a:p>
          <a:p>
            <a:pPr marL="457200" lvl="0" indent="-381000" algn="l" rtl="0">
              <a:spcBef>
                <a:spcPts val="0"/>
              </a:spcBef>
              <a:spcAft>
                <a:spcPts val="0"/>
              </a:spcAft>
              <a:buSzPts val="2400"/>
              <a:buChar char="•"/>
            </a:pPr>
            <a:r>
              <a:rPr lang="el-GR" sz="2400" u="sng">
                <a:solidFill>
                  <a:schemeClr val="hlink"/>
                </a:solidFill>
                <a:hlinkClick r:id="rId7"/>
              </a:rPr>
              <a:t>ΜΕΤΑ ΤΗΝ ΑΛΩΣΗ ΤΗΣ ΠΟΛΗΣ-ΕΛΛΗΝΕΣ ΛΟΓΙΟΙ ΣΤΗ ΔΥΣΗ (sch.gr)</a:t>
            </a:r>
            <a:endParaRPr sz="2400" u="sng">
              <a:solidFill>
                <a:schemeClr val="hlink"/>
              </a:solidFill>
            </a:endParaRPr>
          </a:p>
          <a:p>
            <a:pPr marL="457200" lvl="0" indent="-381000" algn="l" rtl="0">
              <a:spcBef>
                <a:spcPts val="0"/>
              </a:spcBef>
              <a:spcAft>
                <a:spcPts val="0"/>
              </a:spcAft>
              <a:buSzPts val="2400"/>
              <a:buChar char="•"/>
            </a:pPr>
            <a:r>
              <a:rPr lang="el-GR" sz="2400" u="sng">
                <a:solidFill>
                  <a:schemeClr val="hlink"/>
                </a:solidFill>
                <a:hlinkClick r:id="rId8"/>
              </a:rPr>
              <a:t>http://www.elzoni.gr/html/ent/814/ent.36814.asp</a:t>
            </a:r>
            <a:endParaRPr sz="2400" u="sng">
              <a:solidFill>
                <a:schemeClr val="hlink"/>
              </a:solidFill>
            </a:endParaRPr>
          </a:p>
          <a:p>
            <a:pPr marL="457200" lvl="0" indent="-381000" algn="l" rtl="0">
              <a:spcBef>
                <a:spcPts val="1000"/>
              </a:spcBef>
              <a:spcAft>
                <a:spcPts val="0"/>
              </a:spcAft>
              <a:buSzPts val="2400"/>
              <a:buChar char="•"/>
            </a:pPr>
            <a:r>
              <a:rPr lang="el-GR" sz="2400" u="sng">
                <a:hlinkClick r:id="rId9"/>
              </a:rPr>
              <a:t>Johann Wolfgang von GOETHE</a:t>
            </a:r>
            <a:r>
              <a:rPr lang="el-GR" sz="2400"/>
              <a:t> </a:t>
            </a:r>
            <a:endParaRPr sz="2400"/>
          </a:p>
          <a:p>
            <a:pPr marL="457200" lvl="0" indent="-381000" algn="l" rtl="0">
              <a:lnSpc>
                <a:spcPct val="115000"/>
              </a:lnSpc>
              <a:spcBef>
                <a:spcPts val="0"/>
              </a:spcBef>
              <a:spcAft>
                <a:spcPts val="0"/>
              </a:spcAft>
              <a:buSzPts val="2400"/>
              <a:buChar char="•"/>
            </a:pPr>
            <a:r>
              <a:rPr lang="el-GR" sz="2400">
                <a:solidFill>
                  <a:srgbClr val="D16349"/>
                </a:solidFill>
                <a:latin typeface="Arial"/>
                <a:ea typeface="Arial"/>
                <a:cs typeface="Arial"/>
                <a:sym typeface="Arial"/>
              </a:rPr>
              <a:t>.</a:t>
            </a:r>
            <a:r>
              <a:rPr lang="el-GR" sz="2400" u="sng">
                <a:solidFill>
                  <a:schemeClr val="hlink"/>
                </a:solidFill>
                <a:latin typeface="Georgia"/>
                <a:ea typeface="Georgia"/>
                <a:cs typeface="Georgia"/>
                <a:sym typeface="Georgia"/>
                <a:hlinkClick r:id="rId10"/>
              </a:rPr>
              <a:t>https://www.greekschannel.com/gr/h-sxolh-twn-athinwn-tou-rafahl-sti-vouli</a:t>
            </a:r>
            <a:endParaRPr sz="2400"/>
          </a:p>
          <a:p>
            <a:pPr marL="457200" lvl="0" indent="-381000" algn="l" rtl="0">
              <a:lnSpc>
                <a:spcPct val="115000"/>
              </a:lnSpc>
              <a:spcBef>
                <a:spcPts val="0"/>
              </a:spcBef>
              <a:spcAft>
                <a:spcPts val="0"/>
              </a:spcAft>
              <a:buSzPts val="2400"/>
              <a:buChar char="•"/>
            </a:pPr>
            <a:r>
              <a:rPr lang="el-GR" sz="2400">
                <a:latin typeface="Georgia"/>
                <a:ea typeface="Georgia"/>
                <a:cs typeface="Georgia"/>
                <a:sym typeface="Georgia"/>
              </a:rPr>
              <a:t>Αναστάσιος Στέφος, Εμμανουήλ Στεργιούλης, Γεωργία Χαριτίδου (2011). Ιστορία της Αρχαίας Ελληνικής Γραμματείας (Α’, Β’, Γ’ Γυμνασίου)</a:t>
            </a:r>
            <a:r>
              <a:rPr lang="el-GR" sz="2400" i="1">
                <a:latin typeface="Georgia"/>
                <a:ea typeface="Georgia"/>
                <a:cs typeface="Georgia"/>
                <a:sym typeface="Georgia"/>
              </a:rPr>
              <a:t>.</a:t>
            </a:r>
            <a:r>
              <a:rPr lang="el-GR" sz="2400">
                <a:latin typeface="Georgia"/>
                <a:ea typeface="Georgia"/>
                <a:cs typeface="Georgia"/>
                <a:sym typeface="Georgia"/>
              </a:rPr>
              <a:t> Πάτρα: Ινστιτούτο Τεχνολογίας Υπολογιστών &amp; Εκδόσεων «Διόφαντος».</a:t>
            </a:r>
            <a:endParaRPr sz="2400"/>
          </a:p>
          <a:p>
            <a:pPr marL="457200" lvl="0" indent="-342900" algn="l" rtl="0">
              <a:lnSpc>
                <a:spcPct val="115000"/>
              </a:lnSpc>
              <a:spcBef>
                <a:spcPts val="0"/>
              </a:spcBef>
              <a:spcAft>
                <a:spcPts val="0"/>
              </a:spcAft>
              <a:buSzPts val="1800"/>
              <a:buChar char="•"/>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8"/>
          <p:cNvSpPr/>
          <p:nvPr/>
        </p:nvSpPr>
        <p:spPr>
          <a:xfrm>
            <a:off x="775404" y="2644228"/>
            <a:ext cx="3732551" cy="3297836"/>
          </a:xfrm>
          <a:prstGeom prst="rect">
            <a:avLst/>
          </a:prstGeom>
          <a:solidFill>
            <a:srgbClr val="B9938D"/>
          </a:solidFill>
          <a:ln w="12700" cap="flat" cmpd="sng">
            <a:solidFill>
              <a:srgbClr val="B993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25" name="Google Shape;325;p18"/>
          <p:cNvSpPr/>
          <p:nvPr/>
        </p:nvSpPr>
        <p:spPr>
          <a:xfrm>
            <a:off x="2667799" y="129435"/>
            <a:ext cx="3732551" cy="3297836"/>
          </a:xfrm>
          <a:prstGeom prst="rect">
            <a:avLst/>
          </a:prstGeom>
          <a:solidFill>
            <a:srgbClr val="3E35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26" name="Google Shape;326;p18"/>
          <p:cNvSpPr/>
          <p:nvPr/>
        </p:nvSpPr>
        <p:spPr>
          <a:xfrm>
            <a:off x="3657146" y="4014017"/>
            <a:ext cx="2017089" cy="1756242"/>
          </a:xfrm>
          <a:prstGeom prst="rect">
            <a:avLst/>
          </a:prstGeom>
          <a:solidFill>
            <a:srgbClr val="1F7A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27" name="Google Shape;327;p18"/>
          <p:cNvSpPr/>
          <p:nvPr/>
        </p:nvSpPr>
        <p:spPr>
          <a:xfrm>
            <a:off x="5817478" y="1078242"/>
            <a:ext cx="2137071" cy="1760094"/>
          </a:xfrm>
          <a:prstGeom prst="rect">
            <a:avLst/>
          </a:prstGeom>
          <a:solidFill>
            <a:srgbClr val="B993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28" name="Google Shape;328;p18"/>
          <p:cNvSpPr/>
          <p:nvPr/>
        </p:nvSpPr>
        <p:spPr>
          <a:xfrm>
            <a:off x="7780373" y="169566"/>
            <a:ext cx="3732551" cy="3297836"/>
          </a:xfrm>
          <a:prstGeom prst="rect">
            <a:avLst/>
          </a:prstGeom>
          <a:solidFill>
            <a:srgbClr val="1F7A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29" name="Google Shape;329;p18"/>
          <p:cNvSpPr/>
          <p:nvPr/>
        </p:nvSpPr>
        <p:spPr>
          <a:xfrm>
            <a:off x="8258475" y="2765209"/>
            <a:ext cx="3732551" cy="3297836"/>
          </a:xfrm>
          <a:prstGeom prst="rect">
            <a:avLst/>
          </a:prstGeom>
          <a:solidFill>
            <a:srgbClr val="B9938D"/>
          </a:solidFill>
          <a:ln w="12700" cap="flat" cmpd="sng">
            <a:solidFill>
              <a:srgbClr val="B993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30" name="Google Shape;330;p18"/>
          <p:cNvSpPr/>
          <p:nvPr/>
        </p:nvSpPr>
        <p:spPr>
          <a:xfrm>
            <a:off x="8306557" y="5628330"/>
            <a:ext cx="2183112" cy="1250566"/>
          </a:xfrm>
          <a:prstGeom prst="rect">
            <a:avLst/>
          </a:prstGeom>
          <a:solidFill>
            <a:srgbClr val="1F7A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31" name="Google Shape;331;p18"/>
          <p:cNvSpPr/>
          <p:nvPr/>
        </p:nvSpPr>
        <p:spPr>
          <a:xfrm>
            <a:off x="5196133" y="3448166"/>
            <a:ext cx="3732551" cy="3297836"/>
          </a:xfrm>
          <a:prstGeom prst="rect">
            <a:avLst/>
          </a:prstGeom>
          <a:solidFill>
            <a:srgbClr val="3E35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32" name="Google Shape;332;p18"/>
          <p:cNvSpPr/>
          <p:nvPr/>
        </p:nvSpPr>
        <p:spPr>
          <a:xfrm>
            <a:off x="1520075" y="733394"/>
            <a:ext cx="2137071" cy="1760094"/>
          </a:xfrm>
          <a:prstGeom prst="rect">
            <a:avLst/>
          </a:prstGeom>
          <a:solidFill>
            <a:srgbClr val="B993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
        <p:nvSpPr>
          <p:cNvPr id="333" name="Google Shape;333;p18"/>
          <p:cNvSpPr/>
          <p:nvPr/>
        </p:nvSpPr>
        <p:spPr>
          <a:xfrm>
            <a:off x="1588" y="2231141"/>
            <a:ext cx="12190412" cy="2160977"/>
          </a:xfrm>
          <a:prstGeom prst="rect">
            <a:avLst/>
          </a:prstGeom>
          <a:solidFill>
            <a:srgbClr val="363636">
              <a:alpha val="9137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4" name="Google Shape;334;p18"/>
          <p:cNvPicPr preferRelativeResize="0"/>
          <p:nvPr/>
        </p:nvPicPr>
        <p:blipFill rotWithShape="1">
          <a:blip r:embed="rId3">
            <a:alphaModFix/>
          </a:blip>
          <a:srcRect/>
          <a:stretch/>
        </p:blipFill>
        <p:spPr>
          <a:xfrm>
            <a:off x="1059334" y="-1446515"/>
            <a:ext cx="9516288" cy="9516288"/>
          </a:xfrm>
          <a:prstGeom prst="rect">
            <a:avLst/>
          </a:prstGeom>
          <a:noFill/>
          <a:ln>
            <a:noFill/>
          </a:ln>
        </p:spPr>
      </p:pic>
      <p:sp>
        <p:nvSpPr>
          <p:cNvPr id="335" name="Google Shape;335;p18"/>
          <p:cNvSpPr txBox="1"/>
          <p:nvPr/>
        </p:nvSpPr>
        <p:spPr>
          <a:xfrm>
            <a:off x="1972850" y="2803738"/>
            <a:ext cx="10348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l-GR" sz="6000" b="1" i="0" u="none" strike="noStrike" cap="none">
                <a:solidFill>
                  <a:schemeClr val="lt1"/>
                </a:solidFill>
                <a:latin typeface="Quattrocento Sans"/>
                <a:ea typeface="Quattrocento Sans"/>
                <a:cs typeface="Quattrocento Sans"/>
                <a:sym typeface="Quattrocento Sans"/>
              </a:rPr>
              <a:t>Σας ευχαριστούμε πολύ </a:t>
            </a:r>
            <a:endParaRPr sz="6000" b="0" i="0" u="none" strike="noStrike" cap="none">
              <a:solidFill>
                <a:srgbClr val="000000"/>
              </a:solidFill>
              <a:latin typeface="Quattrocento Sans"/>
              <a:ea typeface="Quattrocento Sans"/>
              <a:cs typeface="Quattrocento Sans"/>
              <a:sym typeface="Quattrocento Sans"/>
            </a:endParaRPr>
          </a:p>
        </p:txBody>
      </p:sp>
      <p:sp>
        <p:nvSpPr>
          <p:cNvPr id="336" name="Google Shape;336;p18"/>
          <p:cNvSpPr/>
          <p:nvPr/>
        </p:nvSpPr>
        <p:spPr>
          <a:xfrm>
            <a:off x="1155636" y="-20896"/>
            <a:ext cx="2017089" cy="1312385"/>
          </a:xfrm>
          <a:prstGeom prst="rect">
            <a:avLst/>
          </a:prstGeom>
          <a:solidFill>
            <a:srgbClr val="1F7A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6BA6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p:nvPr/>
        </p:nvSpPr>
        <p:spPr>
          <a:xfrm>
            <a:off x="919760" y="6167120"/>
            <a:ext cx="5064480" cy="1558960"/>
          </a:xfrm>
          <a:prstGeom prst="rect">
            <a:avLst/>
          </a:prstGeom>
          <a:noFill/>
          <a:ln w="38100" cap="flat" cmpd="sng">
            <a:solidFill>
              <a:srgbClr val="56174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3E3568"/>
              </a:solidFill>
              <a:latin typeface="Arial"/>
              <a:ea typeface="Arial"/>
              <a:cs typeface="Arial"/>
              <a:sym typeface="Arial"/>
            </a:endParaRPr>
          </a:p>
        </p:txBody>
      </p:sp>
      <p:sp>
        <p:nvSpPr>
          <p:cNvPr id="106" name="Google Shape;106;p2"/>
          <p:cNvSpPr txBox="1"/>
          <p:nvPr/>
        </p:nvSpPr>
        <p:spPr>
          <a:xfrm>
            <a:off x="7422160" y="5110480"/>
            <a:ext cx="5719520" cy="2742000"/>
          </a:xfrm>
          <a:prstGeom prst="rect">
            <a:avLst/>
          </a:prstGeom>
          <a:noFill/>
          <a:ln w="38100" cap="flat" cmpd="sng">
            <a:solidFill>
              <a:srgbClr val="56174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3E3568"/>
              </a:solidFill>
              <a:latin typeface="Arial"/>
              <a:ea typeface="Arial"/>
              <a:cs typeface="Arial"/>
              <a:sym typeface="Arial"/>
            </a:endParaRPr>
          </a:p>
        </p:txBody>
      </p:sp>
      <p:sp>
        <p:nvSpPr>
          <p:cNvPr id="107" name="Google Shape;107;p2"/>
          <p:cNvSpPr txBox="1"/>
          <p:nvPr/>
        </p:nvSpPr>
        <p:spPr>
          <a:xfrm>
            <a:off x="9332240" y="935920"/>
            <a:ext cx="5719520" cy="2742000"/>
          </a:xfrm>
          <a:prstGeom prst="rect">
            <a:avLst/>
          </a:prstGeom>
          <a:noFill/>
          <a:ln w="38100" cap="flat" cmpd="sng">
            <a:solidFill>
              <a:srgbClr val="56174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3E3568"/>
              </a:solidFill>
              <a:latin typeface="Arial"/>
              <a:ea typeface="Arial"/>
              <a:cs typeface="Arial"/>
              <a:sym typeface="Arial"/>
            </a:endParaRPr>
          </a:p>
        </p:txBody>
      </p:sp>
      <p:sp>
        <p:nvSpPr>
          <p:cNvPr id="108" name="Google Shape;108;p2"/>
          <p:cNvSpPr txBox="1"/>
          <p:nvPr/>
        </p:nvSpPr>
        <p:spPr>
          <a:xfrm>
            <a:off x="173280" y="1642640"/>
            <a:ext cx="2315920" cy="2742000"/>
          </a:xfrm>
          <a:prstGeom prst="rect">
            <a:avLst/>
          </a:prstGeom>
          <a:noFill/>
          <a:ln w="38100" cap="flat" cmpd="sng">
            <a:solidFill>
              <a:srgbClr val="0CBBB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00557E"/>
              </a:solidFill>
              <a:latin typeface="Arial"/>
              <a:ea typeface="Arial"/>
              <a:cs typeface="Arial"/>
              <a:sym typeface="Arial"/>
            </a:endParaRPr>
          </a:p>
        </p:txBody>
      </p:sp>
      <p:sp>
        <p:nvSpPr>
          <p:cNvPr id="109" name="Google Shape;109;p2"/>
          <p:cNvSpPr txBox="1"/>
          <p:nvPr/>
        </p:nvSpPr>
        <p:spPr>
          <a:xfrm>
            <a:off x="-732520" y="-114140"/>
            <a:ext cx="5719520" cy="2742000"/>
          </a:xfrm>
          <a:prstGeom prst="rect">
            <a:avLst/>
          </a:prstGeom>
          <a:noFill/>
          <a:ln w="38100" cap="flat" cmpd="sng">
            <a:solidFill>
              <a:srgbClr val="56174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3E3568"/>
              </a:solidFill>
              <a:latin typeface="Arial"/>
              <a:ea typeface="Arial"/>
              <a:cs typeface="Arial"/>
              <a:sym typeface="Arial"/>
            </a:endParaRPr>
          </a:p>
        </p:txBody>
      </p:sp>
      <p:sp>
        <p:nvSpPr>
          <p:cNvPr id="110" name="Google Shape;110;p2"/>
          <p:cNvSpPr txBox="1"/>
          <p:nvPr/>
        </p:nvSpPr>
        <p:spPr>
          <a:xfrm>
            <a:off x="8341920" y="-284920"/>
            <a:ext cx="2315920" cy="2742000"/>
          </a:xfrm>
          <a:prstGeom prst="rect">
            <a:avLst/>
          </a:prstGeom>
          <a:noFill/>
          <a:ln w="38100" cap="flat" cmpd="sng">
            <a:solidFill>
              <a:srgbClr val="0CBBB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00557E"/>
              </a:solidFill>
              <a:latin typeface="Arial"/>
              <a:ea typeface="Arial"/>
              <a:cs typeface="Arial"/>
              <a:sym typeface="Arial"/>
            </a:endParaRPr>
          </a:p>
        </p:txBody>
      </p:sp>
      <p:sp>
        <p:nvSpPr>
          <p:cNvPr id="111" name="Google Shape;111;p2"/>
          <p:cNvSpPr txBox="1"/>
          <p:nvPr/>
        </p:nvSpPr>
        <p:spPr>
          <a:xfrm>
            <a:off x="9876080" y="4500880"/>
            <a:ext cx="1868880" cy="1666240"/>
          </a:xfrm>
          <a:prstGeom prst="rect">
            <a:avLst/>
          </a:prstGeom>
          <a:noFill/>
          <a:ln w="28575" cap="flat" cmpd="sng">
            <a:solidFill>
              <a:srgbClr val="EF7F1A"/>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00557E"/>
              </a:solidFill>
              <a:latin typeface="Arial"/>
              <a:ea typeface="Arial"/>
              <a:cs typeface="Arial"/>
              <a:sym typeface="Arial"/>
            </a:endParaRPr>
          </a:p>
        </p:txBody>
      </p:sp>
      <p:sp>
        <p:nvSpPr>
          <p:cNvPr id="112" name="Google Shape;112;p2"/>
          <p:cNvSpPr txBox="1"/>
          <p:nvPr/>
        </p:nvSpPr>
        <p:spPr>
          <a:xfrm>
            <a:off x="1643240" y="5923280"/>
            <a:ext cx="3985400" cy="663080"/>
          </a:xfrm>
          <a:prstGeom prst="rect">
            <a:avLst/>
          </a:prstGeom>
          <a:noFill/>
          <a:ln w="38100" cap="flat" cmpd="sng">
            <a:solidFill>
              <a:srgbClr val="0CBBB4"/>
            </a:solidFill>
            <a:prstDash val="solid"/>
            <a:round/>
            <a:headEnd type="none" w="sm" len="sm"/>
            <a:tailEnd type="none" w="sm" len="sm"/>
          </a:ln>
        </p:spPr>
        <p:txBody>
          <a:bodyPr spcFirstLastPara="1" wrap="square" lIns="121900" tIns="121900" rIns="121900" bIns="121900" anchor="t" anchorCtr="0">
            <a:normAutofit fontScale="85000" lnSpcReduction="20000"/>
          </a:bodyPr>
          <a:lstStyle/>
          <a:p>
            <a:pPr marL="0" marR="0" lvl="0" indent="0" algn="ctr" rtl="0">
              <a:lnSpc>
                <a:spcPct val="100000"/>
              </a:lnSpc>
              <a:spcBef>
                <a:spcPts val="0"/>
              </a:spcBef>
              <a:spcAft>
                <a:spcPts val="0"/>
              </a:spcAft>
              <a:buClr>
                <a:schemeClr val="dk2"/>
              </a:buClr>
              <a:buSzPct val="88242"/>
              <a:buFont typeface="Arial"/>
              <a:buNone/>
            </a:pPr>
            <a:endParaRPr sz="3733" b="0" i="1" u="none" strike="noStrike" cap="none">
              <a:solidFill>
                <a:srgbClr val="00557E"/>
              </a:solidFill>
              <a:latin typeface="Arial"/>
              <a:ea typeface="Arial"/>
              <a:cs typeface="Arial"/>
              <a:sym typeface="Arial"/>
            </a:endParaRPr>
          </a:p>
        </p:txBody>
      </p:sp>
      <p:sp>
        <p:nvSpPr>
          <p:cNvPr id="113" name="Google Shape;113;p2"/>
          <p:cNvSpPr txBox="1"/>
          <p:nvPr/>
        </p:nvSpPr>
        <p:spPr>
          <a:xfrm>
            <a:off x="4987000" y="2177329"/>
            <a:ext cx="5719520" cy="2742000"/>
          </a:xfrm>
          <a:prstGeom prst="rect">
            <a:avLst/>
          </a:prstGeom>
          <a:noFill/>
          <a:ln w="38100" cap="flat" cmpd="sng">
            <a:solidFill>
              <a:srgbClr val="56174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3E3568"/>
              </a:solidFill>
              <a:latin typeface="Arial"/>
              <a:ea typeface="Arial"/>
              <a:cs typeface="Arial"/>
              <a:sym typeface="Arial"/>
            </a:endParaRPr>
          </a:p>
        </p:txBody>
      </p:sp>
      <p:sp>
        <p:nvSpPr>
          <p:cNvPr id="114" name="Google Shape;114;p2"/>
          <p:cNvSpPr txBox="1"/>
          <p:nvPr/>
        </p:nvSpPr>
        <p:spPr>
          <a:xfrm>
            <a:off x="3378480" y="2747189"/>
            <a:ext cx="2315920" cy="2742000"/>
          </a:xfrm>
          <a:prstGeom prst="rect">
            <a:avLst/>
          </a:prstGeom>
          <a:noFill/>
          <a:ln w="38100" cap="flat" cmpd="sng">
            <a:solidFill>
              <a:srgbClr val="0CBBB4"/>
            </a:solidFill>
            <a:prstDash val="solid"/>
            <a:round/>
            <a:headEnd type="none" w="sm" len="sm"/>
            <a:tailEnd type="none" w="sm" len="sm"/>
          </a:ln>
        </p:spPr>
        <p:txBody>
          <a:bodyPr spcFirstLastPara="1" wrap="square" lIns="121900" tIns="121900" rIns="121900" bIns="121900" anchor="t" anchorCtr="0">
            <a:normAutofit/>
          </a:bodyPr>
          <a:lstStyle/>
          <a:p>
            <a:pPr marL="0" marR="0" lvl="0" indent="0" algn="ctr" rtl="0">
              <a:lnSpc>
                <a:spcPct val="100000"/>
              </a:lnSpc>
              <a:spcBef>
                <a:spcPts val="0"/>
              </a:spcBef>
              <a:spcAft>
                <a:spcPts val="0"/>
              </a:spcAft>
              <a:buClr>
                <a:schemeClr val="dk2"/>
              </a:buClr>
              <a:buSzPts val="2800"/>
              <a:buFont typeface="Arial"/>
              <a:buNone/>
            </a:pPr>
            <a:endParaRPr sz="3733" b="0" i="1" u="none" strike="noStrike" cap="none">
              <a:solidFill>
                <a:srgbClr val="00557E"/>
              </a:solidFill>
              <a:latin typeface="Arial"/>
              <a:ea typeface="Arial"/>
              <a:cs typeface="Arial"/>
              <a:sym typeface="Arial"/>
            </a:endParaRPr>
          </a:p>
        </p:txBody>
      </p:sp>
      <p:sp>
        <p:nvSpPr>
          <p:cNvPr id="115" name="Google Shape;115;p2"/>
          <p:cNvSpPr txBox="1"/>
          <p:nvPr/>
        </p:nvSpPr>
        <p:spPr>
          <a:xfrm>
            <a:off x="6086286" y="3621524"/>
            <a:ext cx="5719520" cy="2742000"/>
          </a:xfrm>
          <a:prstGeom prst="rect">
            <a:avLst/>
          </a:prstGeom>
          <a:solidFill>
            <a:schemeClr val="lt1"/>
          </a:solidFill>
          <a:ln w="38100" cap="flat" cmpd="sng">
            <a:solidFill>
              <a:srgbClr val="B9938D"/>
            </a:solidFill>
            <a:prstDash val="solid"/>
            <a:round/>
            <a:headEnd type="none" w="sm" len="sm"/>
            <a:tailEnd type="none" w="sm" len="sm"/>
          </a:ln>
        </p:spPr>
        <p:txBody>
          <a:bodyPr spcFirstLastPara="1" wrap="square" lIns="121900" tIns="121900" rIns="121900" bIns="121900" anchor="ctr" anchorCtr="0">
            <a:normAutofit/>
          </a:bodyPr>
          <a:lstStyle/>
          <a:p>
            <a:pPr marL="0" marR="0" lvl="0" indent="0" algn="ctr" rtl="0">
              <a:lnSpc>
                <a:spcPct val="90000"/>
              </a:lnSpc>
              <a:spcBef>
                <a:spcPts val="0"/>
              </a:spcBef>
              <a:spcAft>
                <a:spcPts val="0"/>
              </a:spcAft>
              <a:buClr>
                <a:srgbClr val="00557E"/>
              </a:buClr>
              <a:buSzPts val="2400"/>
              <a:buFont typeface="Arial"/>
              <a:buNone/>
            </a:pPr>
            <a:r>
              <a:rPr lang="el-GR" sz="2400" b="0" i="0" u="none" strike="noStrike" cap="none">
                <a:solidFill>
                  <a:srgbClr val="00557E"/>
                </a:solidFill>
                <a:latin typeface="Quattrocento Sans"/>
                <a:ea typeface="Quattrocento Sans"/>
                <a:cs typeface="Quattrocento Sans"/>
                <a:sym typeface="Quattrocento Sans"/>
              </a:rPr>
              <a:t>Πίρρα Ντενέντα -</a:t>
            </a:r>
            <a:r>
              <a:rPr lang="el-GR" sz="2400" b="0" i="1" u="none" strike="noStrike" cap="none">
                <a:solidFill>
                  <a:srgbClr val="00557E"/>
                </a:solidFill>
                <a:latin typeface="Quattrocento Sans"/>
                <a:ea typeface="Quattrocento Sans"/>
                <a:cs typeface="Quattrocento Sans"/>
                <a:sym typeface="Quattrocento Sans"/>
              </a:rPr>
              <a:t>Β2</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557E"/>
              </a:buClr>
              <a:buSzPts val="2400"/>
              <a:buFont typeface="Arial"/>
              <a:buNone/>
            </a:pPr>
            <a:r>
              <a:rPr lang="el-GR" sz="2400" b="0" i="0" u="none" strike="noStrike" cap="none">
                <a:solidFill>
                  <a:srgbClr val="00557E"/>
                </a:solidFill>
                <a:latin typeface="Quattrocento Sans"/>
                <a:ea typeface="Quattrocento Sans"/>
                <a:cs typeface="Quattrocento Sans"/>
                <a:sym typeface="Quattrocento Sans"/>
              </a:rPr>
              <a:t>Τζελέπη Μαριλίζα -</a:t>
            </a:r>
            <a:r>
              <a:rPr lang="el-GR" sz="2400" b="0" i="1" u="none" strike="noStrike" cap="none">
                <a:solidFill>
                  <a:srgbClr val="00557E"/>
                </a:solidFill>
                <a:latin typeface="Quattrocento Sans"/>
                <a:ea typeface="Quattrocento Sans"/>
                <a:cs typeface="Quattrocento Sans"/>
                <a:sym typeface="Quattrocento Sans"/>
              </a:rPr>
              <a:t>Β3</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557E"/>
              </a:buClr>
              <a:buSzPts val="2400"/>
              <a:buFont typeface="Arial"/>
              <a:buNone/>
            </a:pPr>
            <a:r>
              <a:rPr lang="el-GR" sz="2400" b="0" i="0" u="none" strike="noStrike" cap="none">
                <a:solidFill>
                  <a:srgbClr val="00557E"/>
                </a:solidFill>
                <a:latin typeface="Quattrocento Sans"/>
                <a:ea typeface="Quattrocento Sans"/>
                <a:cs typeface="Quattrocento Sans"/>
                <a:sym typeface="Quattrocento Sans"/>
              </a:rPr>
              <a:t>Τόλια Χαρίκλεια -</a:t>
            </a:r>
            <a:r>
              <a:rPr lang="el-GR" sz="2400" b="0" i="1" u="none" strike="noStrike" cap="none">
                <a:solidFill>
                  <a:srgbClr val="00557E"/>
                </a:solidFill>
                <a:latin typeface="Quattrocento Sans"/>
                <a:ea typeface="Quattrocento Sans"/>
                <a:cs typeface="Quattrocento Sans"/>
                <a:sym typeface="Quattrocento Sans"/>
              </a:rPr>
              <a:t>Β3</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557E"/>
              </a:buClr>
              <a:buSzPts val="2400"/>
              <a:buFont typeface="Arial"/>
              <a:buNone/>
            </a:pPr>
            <a:r>
              <a:rPr lang="el-GR" sz="2400" b="0" i="0" u="none" strike="noStrike" cap="none">
                <a:solidFill>
                  <a:srgbClr val="00557E"/>
                </a:solidFill>
                <a:latin typeface="Quattrocento Sans"/>
                <a:ea typeface="Quattrocento Sans"/>
                <a:cs typeface="Quattrocento Sans"/>
                <a:sym typeface="Quattrocento Sans"/>
              </a:rPr>
              <a:t>Τσέλιου Ελένη –</a:t>
            </a:r>
            <a:r>
              <a:rPr lang="el-GR" sz="2400" b="0" i="1" u="none" strike="noStrike" cap="none">
                <a:solidFill>
                  <a:srgbClr val="00557E"/>
                </a:solidFill>
                <a:latin typeface="Quattrocento Sans"/>
                <a:ea typeface="Quattrocento Sans"/>
                <a:cs typeface="Quattrocento Sans"/>
                <a:sym typeface="Quattrocento Sans"/>
              </a:rPr>
              <a:t>Β3</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557E"/>
              </a:buClr>
              <a:buSzPts val="2400"/>
              <a:buFont typeface="Arial"/>
              <a:buNone/>
            </a:pPr>
            <a:r>
              <a:rPr lang="el-GR" sz="2400" b="0" i="0" u="none" strike="noStrike" cap="none">
                <a:solidFill>
                  <a:srgbClr val="00557E"/>
                </a:solidFill>
                <a:latin typeface="Quattrocento Sans"/>
                <a:ea typeface="Quattrocento Sans"/>
                <a:cs typeface="Quattrocento Sans"/>
                <a:sym typeface="Quattrocento Sans"/>
              </a:rPr>
              <a:t>Τσιοπούλου Μάγδα -</a:t>
            </a:r>
            <a:r>
              <a:rPr lang="el-GR" sz="2400" b="0" i="1" u="none" strike="noStrike" cap="none">
                <a:solidFill>
                  <a:srgbClr val="00557E"/>
                </a:solidFill>
                <a:latin typeface="Quattrocento Sans"/>
                <a:ea typeface="Quattrocento Sans"/>
                <a:cs typeface="Quattrocento Sans"/>
                <a:sym typeface="Quattrocento Sans"/>
              </a:rPr>
              <a:t>Β3</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557E"/>
              </a:buClr>
              <a:buSzPts val="2400"/>
              <a:buFont typeface="Arial"/>
              <a:buNone/>
            </a:pPr>
            <a:r>
              <a:rPr lang="el-GR" sz="2400" b="0" i="0" u="none" strike="noStrike" cap="none">
                <a:solidFill>
                  <a:srgbClr val="00557E"/>
                </a:solidFill>
                <a:latin typeface="Quattrocento Sans"/>
                <a:ea typeface="Quattrocento Sans"/>
                <a:cs typeface="Quattrocento Sans"/>
                <a:sym typeface="Quattrocento Sans"/>
              </a:rPr>
              <a:t>Τσολακίδου Νεφέλη -</a:t>
            </a:r>
            <a:r>
              <a:rPr lang="el-GR" sz="2400" b="0" i="1" u="none" strike="noStrike" cap="none">
                <a:solidFill>
                  <a:srgbClr val="00557E"/>
                </a:solidFill>
                <a:latin typeface="Quattrocento Sans"/>
                <a:ea typeface="Quattrocento Sans"/>
                <a:cs typeface="Quattrocento Sans"/>
                <a:sym typeface="Quattrocento Sans"/>
              </a:rPr>
              <a:t>Β3</a:t>
            </a:r>
            <a:endParaRPr sz="1400" b="0" i="0" u="none" strike="noStrike" cap="none">
              <a:solidFill>
                <a:srgbClr val="000000"/>
              </a:solidFill>
              <a:latin typeface="Arial"/>
              <a:ea typeface="Arial"/>
              <a:cs typeface="Arial"/>
              <a:sym typeface="Arial"/>
            </a:endParaRPr>
          </a:p>
        </p:txBody>
      </p:sp>
      <p:sp>
        <p:nvSpPr>
          <p:cNvPr id="116" name="Google Shape;116;p2"/>
          <p:cNvSpPr txBox="1">
            <a:spLocks noGrp="1"/>
          </p:cNvSpPr>
          <p:nvPr>
            <p:ph type="subTitle" idx="1"/>
          </p:nvPr>
        </p:nvSpPr>
        <p:spPr>
          <a:xfrm>
            <a:off x="449780" y="556570"/>
            <a:ext cx="5719520" cy="2742000"/>
          </a:xfrm>
          <a:prstGeom prst="rect">
            <a:avLst/>
          </a:prstGeom>
          <a:solidFill>
            <a:schemeClr val="lt1"/>
          </a:solidFill>
          <a:ln w="38100" cap="flat" cmpd="sng">
            <a:solidFill>
              <a:srgbClr val="B9938D"/>
            </a:solidFill>
            <a:prstDash val="solid"/>
            <a:round/>
            <a:headEnd type="none" w="sm" len="sm"/>
            <a:tailEnd type="none" w="sm" len="sm"/>
          </a:ln>
        </p:spPr>
        <p:txBody>
          <a:bodyPr spcFirstLastPara="1" wrap="square" lIns="121900" tIns="121900" rIns="121900" bIns="121900" anchor="ctr" anchorCtr="0">
            <a:normAutofit/>
          </a:bodyPr>
          <a:lstStyle/>
          <a:p>
            <a:pPr marL="0" lvl="0" indent="0" algn="ctr" rtl="0">
              <a:lnSpc>
                <a:spcPct val="90000"/>
              </a:lnSpc>
              <a:spcBef>
                <a:spcPts val="0"/>
              </a:spcBef>
              <a:spcAft>
                <a:spcPts val="0"/>
              </a:spcAft>
              <a:buClr>
                <a:srgbClr val="00557E"/>
              </a:buClr>
              <a:buSzPts val="2400"/>
              <a:buNone/>
            </a:pPr>
            <a:r>
              <a:rPr lang="el-GR">
                <a:solidFill>
                  <a:srgbClr val="00557E"/>
                </a:solidFill>
                <a:latin typeface="Quattrocento Sans"/>
                <a:ea typeface="Quattrocento Sans"/>
                <a:cs typeface="Quattrocento Sans"/>
                <a:sym typeface="Quattrocento Sans"/>
              </a:rPr>
              <a:t>Γλαράκη Μαρία -</a:t>
            </a:r>
            <a:r>
              <a:rPr lang="el-GR" i="1">
                <a:solidFill>
                  <a:srgbClr val="00557E"/>
                </a:solidFill>
                <a:latin typeface="Quattrocento Sans"/>
                <a:ea typeface="Quattrocento Sans"/>
                <a:cs typeface="Quattrocento Sans"/>
                <a:sym typeface="Quattrocento Sans"/>
              </a:rPr>
              <a:t>Β1</a:t>
            </a:r>
            <a:endParaRPr i="1">
              <a:solidFill>
                <a:srgbClr val="00557E"/>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Clr>
                <a:srgbClr val="00557E"/>
              </a:buClr>
              <a:buSzPts val="2400"/>
              <a:buNone/>
            </a:pPr>
            <a:r>
              <a:rPr lang="el-GR">
                <a:solidFill>
                  <a:srgbClr val="00557E"/>
                </a:solidFill>
                <a:latin typeface="Quattrocento Sans"/>
                <a:ea typeface="Quattrocento Sans"/>
                <a:cs typeface="Quattrocento Sans"/>
                <a:sym typeface="Quattrocento Sans"/>
              </a:rPr>
              <a:t>Γλαράκη Μαρία -Β1</a:t>
            </a:r>
            <a:endParaRPr>
              <a:solidFill>
                <a:srgbClr val="00557E"/>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Clr>
                <a:srgbClr val="00557E"/>
              </a:buClr>
              <a:buSzPts val="2400"/>
              <a:buNone/>
            </a:pPr>
            <a:r>
              <a:rPr lang="el-GR">
                <a:solidFill>
                  <a:srgbClr val="00557E"/>
                </a:solidFill>
                <a:latin typeface="Quattrocento Sans"/>
                <a:ea typeface="Quattrocento Sans"/>
                <a:cs typeface="Quattrocento Sans"/>
                <a:sym typeface="Quattrocento Sans"/>
              </a:rPr>
              <a:t>Γλαράκη Στέλλα -Β1</a:t>
            </a:r>
            <a:br>
              <a:rPr lang="el-GR">
                <a:solidFill>
                  <a:srgbClr val="00557E"/>
                </a:solidFill>
                <a:latin typeface="Quattrocento Sans"/>
                <a:ea typeface="Quattrocento Sans"/>
                <a:cs typeface="Quattrocento Sans"/>
                <a:sym typeface="Quattrocento Sans"/>
              </a:rPr>
            </a:br>
            <a:r>
              <a:rPr lang="el-GR">
                <a:solidFill>
                  <a:srgbClr val="00557E"/>
                </a:solidFill>
                <a:latin typeface="Quattrocento Sans"/>
                <a:ea typeface="Quattrocento Sans"/>
                <a:cs typeface="Quattrocento Sans"/>
                <a:sym typeface="Quattrocento Sans"/>
              </a:rPr>
              <a:t>Κρανιώτη Αναστασία -</a:t>
            </a:r>
            <a:r>
              <a:rPr lang="el-GR" i="1">
                <a:solidFill>
                  <a:srgbClr val="00557E"/>
                </a:solidFill>
                <a:latin typeface="Quattrocento Sans"/>
                <a:ea typeface="Quattrocento Sans"/>
                <a:cs typeface="Quattrocento Sans"/>
                <a:sym typeface="Quattrocento Sans"/>
              </a:rPr>
              <a:t>Β1</a:t>
            </a:r>
            <a:endParaRPr/>
          </a:p>
          <a:p>
            <a:pPr marL="0" lvl="0" indent="0" algn="ctr" rtl="0">
              <a:lnSpc>
                <a:spcPct val="90000"/>
              </a:lnSpc>
              <a:spcBef>
                <a:spcPts val="0"/>
              </a:spcBef>
              <a:spcAft>
                <a:spcPts val="0"/>
              </a:spcAft>
              <a:buClr>
                <a:srgbClr val="00557E"/>
              </a:buClr>
              <a:buSzPts val="2400"/>
              <a:buNone/>
            </a:pPr>
            <a:r>
              <a:rPr lang="el-GR">
                <a:solidFill>
                  <a:srgbClr val="00557E"/>
                </a:solidFill>
                <a:latin typeface="Quattrocento Sans"/>
                <a:ea typeface="Quattrocento Sans"/>
                <a:cs typeface="Quattrocento Sans"/>
                <a:sym typeface="Quattrocento Sans"/>
              </a:rPr>
              <a:t>Μαλακούδη Άννα -</a:t>
            </a:r>
            <a:r>
              <a:rPr lang="el-GR" i="1">
                <a:solidFill>
                  <a:srgbClr val="00557E"/>
                </a:solidFill>
                <a:latin typeface="Quattrocento Sans"/>
                <a:ea typeface="Quattrocento Sans"/>
                <a:cs typeface="Quattrocento Sans"/>
                <a:sym typeface="Quattrocento Sans"/>
              </a:rPr>
              <a:t>Γ1</a:t>
            </a:r>
            <a:endParaRPr i="1">
              <a:solidFill>
                <a:srgbClr val="00557E"/>
              </a:solidFill>
              <a:latin typeface="Quattrocento Sans"/>
              <a:ea typeface="Quattrocento Sans"/>
              <a:cs typeface="Quattrocento Sans"/>
              <a:sym typeface="Quattrocento Sans"/>
            </a:endParaRPr>
          </a:p>
          <a:p>
            <a:pPr marL="0" lvl="0" indent="0" algn="ctr" rtl="0">
              <a:lnSpc>
                <a:spcPct val="90000"/>
              </a:lnSpc>
              <a:spcBef>
                <a:spcPts val="0"/>
              </a:spcBef>
              <a:spcAft>
                <a:spcPts val="0"/>
              </a:spcAft>
              <a:buClr>
                <a:srgbClr val="00557E"/>
              </a:buClr>
              <a:buSzPts val="2400"/>
              <a:buNone/>
            </a:pPr>
            <a:r>
              <a:rPr lang="el-GR">
                <a:solidFill>
                  <a:srgbClr val="00557E"/>
                </a:solidFill>
              </a:rPr>
              <a:t>Μουστάκα Ευθυμία -</a:t>
            </a:r>
            <a:r>
              <a:rPr lang="el-GR" i="1">
                <a:solidFill>
                  <a:srgbClr val="00557E"/>
                </a:solidFill>
              </a:rPr>
              <a:t>Γ2</a:t>
            </a:r>
            <a:endParaRPr i="1">
              <a:solidFill>
                <a:srgbClr val="00557E"/>
              </a:solidFill>
            </a:endParaRPr>
          </a:p>
          <a:p>
            <a:pPr marL="0" lvl="0" indent="0" algn="ctr" rtl="0">
              <a:lnSpc>
                <a:spcPct val="90000"/>
              </a:lnSpc>
              <a:spcBef>
                <a:spcPts val="0"/>
              </a:spcBef>
              <a:spcAft>
                <a:spcPts val="0"/>
              </a:spcAft>
              <a:buClr>
                <a:srgbClr val="00557E"/>
              </a:buClr>
              <a:buSzPts val="2400"/>
              <a:buNone/>
            </a:pPr>
            <a:r>
              <a:rPr lang="el-GR" i="1">
                <a:solidFill>
                  <a:srgbClr val="00557E"/>
                </a:solidFill>
              </a:rPr>
              <a:t>Μουράτη Αλεξάνδρα -Γ2</a:t>
            </a:r>
            <a:endParaRPr i="1">
              <a:solidFill>
                <a:srgbClr val="00557E"/>
              </a:solidFill>
            </a:endParaRPr>
          </a:p>
        </p:txBody>
      </p:sp>
      <p:pic>
        <p:nvPicPr>
          <p:cNvPr id="117" name="Google Shape;117;p2"/>
          <p:cNvPicPr preferRelativeResize="0"/>
          <p:nvPr/>
        </p:nvPicPr>
        <p:blipFill rotWithShape="1">
          <a:blip r:embed="rId3">
            <a:alphaModFix/>
          </a:blip>
          <a:srcRect/>
          <a:stretch/>
        </p:blipFill>
        <p:spPr>
          <a:xfrm>
            <a:off x="-416425" y="-482125"/>
            <a:ext cx="2315925" cy="2315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2"/>
          <p:cNvSpPr/>
          <p:nvPr/>
        </p:nvSpPr>
        <p:spPr>
          <a:xfrm>
            <a:off x="9664927" y="-1361395"/>
            <a:ext cx="3829050" cy="4029075"/>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32"/>
          <p:cNvSpPr/>
          <p:nvPr/>
        </p:nvSpPr>
        <p:spPr>
          <a:xfrm>
            <a:off x="5747658" y="653143"/>
            <a:ext cx="6879771" cy="174171"/>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32"/>
          <p:cNvSpPr/>
          <p:nvPr/>
        </p:nvSpPr>
        <p:spPr>
          <a:xfrm rot="2518357">
            <a:off x="-1352391" y="4145644"/>
            <a:ext cx="4811930" cy="3566675"/>
          </a:xfrm>
          <a:prstGeom prst="blockArc">
            <a:avLst>
              <a:gd name="adj1" fmla="val 10551072"/>
              <a:gd name="adj2" fmla="val 0"/>
              <a:gd name="adj3" fmla="val 25000"/>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32"/>
          <p:cNvSpPr txBox="1"/>
          <p:nvPr/>
        </p:nvSpPr>
        <p:spPr>
          <a:xfrm>
            <a:off x="85550" y="0"/>
            <a:ext cx="9507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p32"/>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127" name="Google Shape;127;p32"/>
          <p:cNvSpPr txBox="1"/>
          <p:nvPr/>
        </p:nvSpPr>
        <p:spPr>
          <a:xfrm>
            <a:off x="4758083" y="1757975"/>
            <a:ext cx="694614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28" name="Google Shape;128;p32"/>
          <p:cNvSpPr txBox="1"/>
          <p:nvPr/>
        </p:nvSpPr>
        <p:spPr>
          <a:xfrm>
            <a:off x="565750" y="827325"/>
            <a:ext cx="10710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129" name="Google Shape;129;p32"/>
          <p:cNvSpPr txBox="1"/>
          <p:nvPr/>
        </p:nvSpPr>
        <p:spPr>
          <a:xfrm>
            <a:off x="797667" y="408851"/>
            <a:ext cx="3728499" cy="2862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highlight>
                <a:srgbClr val="F9F9F9"/>
              </a:highlight>
              <a:latin typeface="Arial"/>
              <a:ea typeface="Arial"/>
              <a:cs typeface="Arial"/>
              <a:sym typeface="Arial"/>
            </a:endParaRPr>
          </a:p>
        </p:txBody>
      </p:sp>
      <p:sp>
        <p:nvSpPr>
          <p:cNvPr id="130" name="Google Shape;13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a:t>Εισαγωγή</a:t>
            </a:r>
            <a:endParaRPr/>
          </a:p>
        </p:txBody>
      </p:sp>
      <p:sp>
        <p:nvSpPr>
          <p:cNvPr id="131" name="Google Shape;131;p32"/>
          <p:cNvSpPr txBox="1">
            <a:spLocks noGrp="1"/>
          </p:cNvSpPr>
          <p:nvPr>
            <p:ph type="body" idx="1"/>
          </p:nvPr>
        </p:nvSpPr>
        <p:spPr>
          <a:xfrm>
            <a:off x="838200" y="1825625"/>
            <a:ext cx="10515600" cy="47757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1000"/>
              </a:spcBef>
              <a:spcAft>
                <a:spcPts val="0"/>
              </a:spcAft>
              <a:buSzPts val="1800"/>
              <a:buChar char="•"/>
            </a:pPr>
            <a:r>
              <a:rPr lang="el-GR"/>
              <a:t>Σκοπός του PowerPoint είναι όλοι οι μαθητές να γνωρίσουν καλύτερα την ελληνική γλώσσα και την διεθνοποίηση της</a:t>
            </a:r>
            <a:endParaRPr/>
          </a:p>
          <a:p>
            <a:pPr marL="457200" lvl="0" indent="-342900" algn="l" rtl="0">
              <a:lnSpc>
                <a:spcPct val="90000"/>
              </a:lnSpc>
              <a:spcBef>
                <a:spcPts val="0"/>
              </a:spcBef>
              <a:spcAft>
                <a:spcPts val="0"/>
              </a:spcAft>
              <a:buSzPts val="1800"/>
              <a:buChar char="•"/>
            </a:pPr>
            <a:r>
              <a:rPr lang="el-GR"/>
              <a:t>Γλώσσα:Το βασικό ανθρώπινο χαρακτηριστικό</a:t>
            </a:r>
            <a:endParaRPr/>
          </a:p>
          <a:p>
            <a:pPr marL="457200" lvl="0" indent="-342900" algn="l" rtl="0">
              <a:lnSpc>
                <a:spcPct val="90000"/>
              </a:lnSpc>
              <a:spcBef>
                <a:spcPts val="0"/>
              </a:spcBef>
              <a:spcAft>
                <a:spcPts val="0"/>
              </a:spcAft>
              <a:buSzPts val="1800"/>
              <a:buChar char="•"/>
            </a:pPr>
            <a:r>
              <a:rPr lang="el-GR"/>
              <a:t>Και κάνει τους ανθρώπους να διαφοροποιούνται από τα ζώα</a:t>
            </a:r>
            <a:endParaRPr/>
          </a:p>
          <a:p>
            <a:pPr marL="457200" lvl="0" indent="-342900" algn="l" rtl="0">
              <a:lnSpc>
                <a:spcPct val="90000"/>
              </a:lnSpc>
              <a:spcBef>
                <a:spcPts val="0"/>
              </a:spcBef>
              <a:spcAft>
                <a:spcPts val="0"/>
              </a:spcAft>
              <a:buSzPts val="1800"/>
              <a:buChar char="•"/>
            </a:pPr>
            <a:r>
              <a:rPr lang="el-GR"/>
              <a:t>Οι άνθρωποι έχουν τη δυνατότητα λογικής σκέψης και η γλώσσα είναι ο πολιτισμός που κρύβει όλη την ιστορία και την πολιτιστική κληρονομιά των ανθρώπων πχ Το ρήμα &lt;&lt;εκπαιδεύω&gt;&gt; στα αρχαία ελληνικά σημαίνει τυραννώ.</a:t>
            </a:r>
            <a:endParaRPr/>
          </a:p>
          <a:p>
            <a:pPr marL="457200" lvl="0" indent="-342900" algn="l" rtl="0">
              <a:spcBef>
                <a:spcPts val="1000"/>
              </a:spcBef>
              <a:spcAft>
                <a:spcPts val="0"/>
              </a:spcAft>
              <a:buSzPts val="1800"/>
              <a:buChar char="•"/>
            </a:pPr>
            <a:r>
              <a:rPr lang="el-GR"/>
              <a:t>Αφορμή :Παγκόσμια μέρα για την Ελληνική Γλώσσα </a:t>
            </a:r>
            <a:endParaRPr/>
          </a:p>
          <a:p>
            <a:pPr marL="457200" lvl="0" indent="-342900" algn="l" rtl="0">
              <a:spcBef>
                <a:spcPts val="1000"/>
              </a:spcBef>
              <a:spcAft>
                <a:spcPts val="0"/>
              </a:spcAft>
              <a:buSzPts val="1800"/>
              <a:buChar char="•"/>
            </a:pPr>
            <a:r>
              <a:rPr lang="el-GR"/>
              <a:t>Χρόνος: 9  Φεβρουαρίου έως Μάιο 2023 </a:t>
            </a:r>
            <a:endParaRPr/>
          </a:p>
          <a:p>
            <a:pPr marL="457200" lvl="0" indent="-342900" algn="l" rtl="0">
              <a:spcBef>
                <a:spcPts val="1000"/>
              </a:spcBef>
              <a:spcAft>
                <a:spcPts val="0"/>
              </a:spcAft>
              <a:buSzPts val="1800"/>
              <a:buChar char="•"/>
            </a:pPr>
            <a:r>
              <a:rPr lang="el-GR"/>
              <a:t>Υλικό αφορμησης  :Διάλεξη  Ελένης Γλυκατζή Αρβελέρ « Όταν ξέρεις Ελληνικά ξέρεις την ιστορία του τόπου σου»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p:nvPr/>
        </p:nvSpPr>
        <p:spPr>
          <a:xfrm>
            <a:off x="9664927" y="-1361395"/>
            <a:ext cx="3829050" cy="4029075"/>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7"/>
          <p:cNvSpPr/>
          <p:nvPr/>
        </p:nvSpPr>
        <p:spPr>
          <a:xfrm>
            <a:off x="5747658" y="653143"/>
            <a:ext cx="6879771" cy="174171"/>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7"/>
          <p:cNvSpPr/>
          <p:nvPr/>
        </p:nvSpPr>
        <p:spPr>
          <a:xfrm rot="2518357">
            <a:off x="-1352391" y="4145644"/>
            <a:ext cx="4811930" cy="3566675"/>
          </a:xfrm>
          <a:prstGeom prst="blockArc">
            <a:avLst>
              <a:gd name="adj1" fmla="val 10551072"/>
              <a:gd name="adj2" fmla="val 0"/>
              <a:gd name="adj3" fmla="val 25000"/>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7"/>
          <p:cNvSpPr txBox="1"/>
          <p:nvPr/>
        </p:nvSpPr>
        <p:spPr>
          <a:xfrm>
            <a:off x="85550" y="0"/>
            <a:ext cx="9507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0" name="Google Shape;140;p7"/>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141" name="Google Shape;141;p7"/>
          <p:cNvSpPr txBox="1"/>
          <p:nvPr/>
        </p:nvSpPr>
        <p:spPr>
          <a:xfrm>
            <a:off x="4758083" y="1757975"/>
            <a:ext cx="694614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42" name="Google Shape;142;p7"/>
          <p:cNvSpPr txBox="1"/>
          <p:nvPr/>
        </p:nvSpPr>
        <p:spPr>
          <a:xfrm>
            <a:off x="565750" y="827325"/>
            <a:ext cx="10710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143" name="Google Shape;143;p7"/>
          <p:cNvSpPr txBox="1"/>
          <p:nvPr/>
        </p:nvSpPr>
        <p:spPr>
          <a:xfrm>
            <a:off x="935199" y="2044638"/>
            <a:ext cx="3728499" cy="2862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highlight>
                <a:srgbClr val="F9F9F9"/>
              </a:highlight>
              <a:latin typeface="Arial"/>
              <a:ea typeface="Arial"/>
              <a:cs typeface="Arial"/>
              <a:sym typeface="Arial"/>
            </a:endParaRPr>
          </a:p>
        </p:txBody>
      </p:sp>
      <p:sp>
        <p:nvSpPr>
          <p:cNvPr id="144" name="Google Shape;1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a:t>Άλλες γλώσσες της Αρχαιότητας </a:t>
            </a:r>
            <a:endParaRPr/>
          </a:p>
        </p:txBody>
      </p:sp>
      <p:sp>
        <p:nvSpPr>
          <p:cNvPr id="145" name="Google Shape;14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b="0" i="0">
                <a:solidFill>
                  <a:srgbClr val="030403"/>
                </a:solidFill>
                <a:latin typeface="arial"/>
                <a:ea typeface="arial"/>
                <a:cs typeface="arial"/>
                <a:sym typeface="arial"/>
              </a:rPr>
              <a:t>Ἑλληνικὴ </a:t>
            </a:r>
            <a:endParaRPr/>
          </a:p>
          <a:p>
            <a:pPr marL="457200" lvl="0" indent="-342900" algn="l" rtl="0">
              <a:lnSpc>
                <a:spcPct val="90000"/>
              </a:lnSpc>
              <a:spcBef>
                <a:spcPts val="1000"/>
              </a:spcBef>
              <a:spcAft>
                <a:spcPts val="0"/>
              </a:spcAft>
              <a:buClr>
                <a:schemeClr val="dk1"/>
              </a:buClr>
              <a:buSzPts val="1800"/>
              <a:buChar char="•"/>
            </a:pPr>
            <a:r>
              <a:rPr lang="el-GR" b="0" i="0">
                <a:solidFill>
                  <a:srgbClr val="030403"/>
                </a:solidFill>
                <a:latin typeface="arial"/>
                <a:ea typeface="arial"/>
                <a:cs typeface="arial"/>
                <a:sym typeface="arial"/>
              </a:rPr>
              <a:t>Αἰγυπτιακὴ (ἡ ὁποία γραπτῶς μαρτυρεῖται γιὰ περισσότερο χρονικὸ διάστημα, ἀλλὰ εἶναι γλωσσικὰ νεκρὴ) </a:t>
            </a:r>
            <a:endParaRPr/>
          </a:p>
          <a:p>
            <a:pPr marL="457200" lvl="0" indent="-342900" algn="l" rtl="0">
              <a:lnSpc>
                <a:spcPct val="90000"/>
              </a:lnSpc>
              <a:spcBef>
                <a:spcPts val="1000"/>
              </a:spcBef>
              <a:spcAft>
                <a:spcPts val="0"/>
              </a:spcAft>
              <a:buClr>
                <a:schemeClr val="dk1"/>
              </a:buClr>
              <a:buSzPts val="1800"/>
              <a:buChar char="•"/>
            </a:pPr>
            <a:r>
              <a:rPr lang="el-GR" b="0" i="0">
                <a:solidFill>
                  <a:srgbClr val="030403"/>
                </a:solidFill>
                <a:latin typeface="arial"/>
                <a:ea typeface="arial"/>
                <a:cs typeface="arial"/>
                <a:sym typeface="arial"/>
              </a:rPr>
              <a:t> Κινεζική</a:t>
            </a:r>
            <a:endParaRPr/>
          </a:p>
          <a:p>
            <a:pPr marL="457200" lvl="0" indent="-342900" algn="l" rtl="0">
              <a:lnSpc>
                <a:spcPct val="90000"/>
              </a:lnSpc>
              <a:spcBef>
                <a:spcPts val="1000"/>
              </a:spcBef>
              <a:spcAft>
                <a:spcPts val="0"/>
              </a:spcAft>
              <a:buClr>
                <a:schemeClr val="dk1"/>
              </a:buClr>
              <a:buSzPts val="1800"/>
              <a:buChar char="•"/>
            </a:pPr>
            <a:r>
              <a:rPr lang="el-GR">
                <a:solidFill>
                  <a:srgbClr val="030403"/>
                </a:solidFill>
                <a:latin typeface="arial"/>
                <a:ea typeface="arial"/>
                <a:cs typeface="arial"/>
                <a:sym typeface="arial"/>
              </a:rPr>
              <a:t>Λατινική </a:t>
            </a:r>
            <a:endParaRPr/>
          </a:p>
          <a:p>
            <a:pPr marL="457200" lvl="0" indent="-342900" algn="l" rtl="0">
              <a:lnSpc>
                <a:spcPct val="90000"/>
              </a:lnSpc>
              <a:spcBef>
                <a:spcPts val="1000"/>
              </a:spcBef>
              <a:spcAft>
                <a:spcPts val="0"/>
              </a:spcAft>
              <a:buClr>
                <a:schemeClr val="dk1"/>
              </a:buClr>
              <a:buSzPts val="1800"/>
              <a:buChar char="•"/>
            </a:pPr>
            <a:r>
              <a:rPr lang="el-GR">
                <a:solidFill>
                  <a:srgbClr val="030403"/>
                </a:solidFill>
                <a:latin typeface="arial"/>
                <a:ea typeface="arial"/>
                <a:cs typeface="arial"/>
                <a:sym typeface="arial"/>
              </a:rPr>
              <a:t>Ελληνική και Λατινική ανήκουν στην ίδια οικογένεια γλωσσών « ινδοευρωπαϊκές» γλώσσες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2e5ea4d85b_0_6"/>
          <p:cNvSpPr/>
          <p:nvPr/>
        </p:nvSpPr>
        <p:spPr>
          <a:xfrm>
            <a:off x="9664927" y="-1361395"/>
            <a:ext cx="3829200" cy="4029000"/>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g22e5ea4d85b_0_6"/>
          <p:cNvSpPr/>
          <p:nvPr/>
        </p:nvSpPr>
        <p:spPr>
          <a:xfrm>
            <a:off x="5747658" y="653143"/>
            <a:ext cx="6879900" cy="174300"/>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22e5ea4d85b_0_6"/>
          <p:cNvSpPr/>
          <p:nvPr/>
        </p:nvSpPr>
        <p:spPr>
          <a:xfrm rot="2518357">
            <a:off x="-3693164" y="723496"/>
            <a:ext cx="4811930" cy="3566675"/>
          </a:xfrm>
          <a:prstGeom prst="blockArc">
            <a:avLst>
              <a:gd name="adj1" fmla="val 10551072"/>
              <a:gd name="adj2" fmla="val 0"/>
              <a:gd name="adj3" fmla="val 25000"/>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g22e5ea4d85b_0_6"/>
          <p:cNvSpPr txBox="1"/>
          <p:nvPr/>
        </p:nvSpPr>
        <p:spPr>
          <a:xfrm>
            <a:off x="85550" y="0"/>
            <a:ext cx="9507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4" name="Google Shape;154;g22e5ea4d85b_0_6"/>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155" name="Google Shape;155;g22e5ea4d85b_0_6"/>
          <p:cNvSpPr txBox="1"/>
          <p:nvPr/>
        </p:nvSpPr>
        <p:spPr>
          <a:xfrm>
            <a:off x="4758083" y="1757975"/>
            <a:ext cx="694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6" name="Google Shape;156;g22e5ea4d85b_0_6"/>
          <p:cNvSpPr txBox="1"/>
          <p:nvPr/>
        </p:nvSpPr>
        <p:spPr>
          <a:xfrm>
            <a:off x="565750" y="827325"/>
            <a:ext cx="10710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157" name="Google Shape;157;g22e5ea4d85b_0_6"/>
          <p:cNvSpPr txBox="1"/>
          <p:nvPr/>
        </p:nvSpPr>
        <p:spPr>
          <a:xfrm>
            <a:off x="797667" y="408851"/>
            <a:ext cx="3728400" cy="2862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1400"/>
              <a:buFont typeface="Arial"/>
              <a:buNone/>
            </a:pPr>
            <a:endParaRPr sz="1400" b="0" i="0" u="none" strike="noStrike" cap="none">
              <a:solidFill>
                <a:schemeClr val="dk1"/>
              </a:solidFill>
              <a:highlight>
                <a:srgbClr val="F9F9F9"/>
              </a:highlight>
              <a:latin typeface="Arial"/>
              <a:ea typeface="Arial"/>
              <a:cs typeface="Arial"/>
              <a:sym typeface="Arial"/>
            </a:endParaRPr>
          </a:p>
        </p:txBody>
      </p:sp>
      <p:sp>
        <p:nvSpPr>
          <p:cNvPr id="158" name="Google Shape;158;g22e5ea4d85b_0_6"/>
          <p:cNvSpPr txBox="1">
            <a:spLocks noGrp="1"/>
          </p:cNvSpPr>
          <p:nvPr>
            <p:ph type="title"/>
          </p:nvPr>
        </p:nvSpPr>
        <p:spPr>
          <a:xfrm>
            <a:off x="1072200" y="5580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159" name="Google Shape;159;g22e5ea4d85b_0_6"/>
          <p:cNvSpPr txBox="1">
            <a:spLocks noGrp="1"/>
          </p:cNvSpPr>
          <p:nvPr>
            <p:ph type="body" idx="1"/>
          </p:nvPr>
        </p:nvSpPr>
        <p:spPr>
          <a:xfrm>
            <a:off x="1072200" y="1601050"/>
            <a:ext cx="10515600" cy="51198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605"/>
              <a:buNone/>
            </a:pPr>
            <a:endParaRPr sz="2450"/>
          </a:p>
          <a:p>
            <a:pPr marL="0" lvl="0" indent="0" algn="l" rtl="0">
              <a:lnSpc>
                <a:spcPct val="78181"/>
              </a:lnSpc>
              <a:spcBef>
                <a:spcPts val="1000"/>
              </a:spcBef>
              <a:spcAft>
                <a:spcPts val="0"/>
              </a:spcAft>
              <a:buSzPts val="605"/>
              <a:buNone/>
            </a:pPr>
            <a:r>
              <a:rPr lang="el-GR" sz="2450">
                <a:latin typeface="Arial"/>
                <a:ea typeface="Arial"/>
                <a:cs typeface="Arial"/>
                <a:sym typeface="Arial"/>
              </a:rPr>
              <a:t>•</a:t>
            </a:r>
            <a:r>
              <a:rPr lang="el-GR" sz="2450"/>
              <a:t>Ελληνική γλώσσα  vs Λατινική</a:t>
            </a:r>
            <a:endParaRPr sz="2450"/>
          </a:p>
          <a:p>
            <a:pPr marL="0" lvl="0" indent="0" algn="l" rtl="0">
              <a:lnSpc>
                <a:spcPct val="78181"/>
              </a:lnSpc>
              <a:spcBef>
                <a:spcPts val="1000"/>
              </a:spcBef>
              <a:spcAft>
                <a:spcPts val="0"/>
              </a:spcAft>
              <a:buSzPts val="605"/>
              <a:buNone/>
            </a:pPr>
            <a:r>
              <a:rPr lang="el-GR" sz="2450">
                <a:latin typeface="Arial"/>
                <a:ea typeface="Arial"/>
                <a:cs typeface="Arial"/>
                <a:sym typeface="Arial"/>
              </a:rPr>
              <a:t>•</a:t>
            </a:r>
            <a:r>
              <a:rPr lang="el-GR" sz="2450"/>
              <a:t>Διεθνής γλώσσα όλοι άρχισαν να μιλάνε και να γράφουν στα ελληνικά </a:t>
            </a:r>
            <a:endParaRPr sz="2450"/>
          </a:p>
          <a:p>
            <a:pPr marL="0" lvl="0" indent="0" algn="l" rtl="0">
              <a:lnSpc>
                <a:spcPct val="78181"/>
              </a:lnSpc>
              <a:spcBef>
                <a:spcPts val="1000"/>
              </a:spcBef>
              <a:spcAft>
                <a:spcPts val="0"/>
              </a:spcAft>
              <a:buSzPts val="605"/>
              <a:buNone/>
            </a:pPr>
            <a:r>
              <a:rPr lang="el-GR" sz="2450">
                <a:latin typeface="Arial"/>
                <a:ea typeface="Arial"/>
                <a:cs typeface="Arial"/>
                <a:sym typeface="Arial"/>
              </a:rPr>
              <a:t>•</a:t>
            </a:r>
            <a:r>
              <a:rPr lang="el-GR" sz="2450"/>
              <a:t>Πολλά έργα γράφτηκαν στα ελληνικά (κατά Ματθαίον ευαγγέλιο, πράξεις Αποστόλων κτλ)</a:t>
            </a:r>
            <a:endParaRPr sz="2450"/>
          </a:p>
          <a:p>
            <a:pPr marL="0" lvl="0" indent="0" algn="l" rtl="0">
              <a:lnSpc>
                <a:spcPct val="78181"/>
              </a:lnSpc>
              <a:spcBef>
                <a:spcPts val="1000"/>
              </a:spcBef>
              <a:spcAft>
                <a:spcPts val="0"/>
              </a:spcAft>
              <a:buSzPts val="605"/>
              <a:buNone/>
            </a:pPr>
            <a:r>
              <a:rPr lang="el-GR" sz="2450">
                <a:latin typeface="Arial"/>
                <a:ea typeface="Arial"/>
                <a:cs typeface="Arial"/>
                <a:sym typeface="Arial"/>
              </a:rPr>
              <a:t>•</a:t>
            </a:r>
            <a:r>
              <a:rPr lang="el-GR" sz="2450"/>
              <a:t>Περιλαμβάνει λέξεις και έννοιες χωρίς απόδοση στις υπόλοιπες γλώσσες.(Άμιλλα, θαλπωρή, φιλότιμο)</a:t>
            </a:r>
            <a:endParaRPr sz="2450"/>
          </a:p>
          <a:p>
            <a:pPr marL="0" lvl="0" indent="0" algn="l" rtl="0">
              <a:lnSpc>
                <a:spcPct val="78181"/>
              </a:lnSpc>
              <a:spcBef>
                <a:spcPts val="1000"/>
              </a:spcBef>
              <a:spcAft>
                <a:spcPts val="0"/>
              </a:spcAft>
              <a:buSzPts val="605"/>
              <a:buNone/>
            </a:pPr>
            <a:r>
              <a:rPr lang="el-GR" sz="2450">
                <a:latin typeface="Arial"/>
                <a:ea typeface="Arial"/>
                <a:cs typeface="Arial"/>
                <a:sym typeface="Arial"/>
              </a:rPr>
              <a:t>•</a:t>
            </a:r>
            <a:r>
              <a:rPr lang="el-GR" sz="2450"/>
              <a:t>Είναι η μόνη γλώσσα που ξεχωρίζει την ζωή από το βίο, την αγάπη και τον έρωτα.</a:t>
            </a:r>
            <a:endParaRPr sz="2450"/>
          </a:p>
          <a:p>
            <a:pPr marL="0" lvl="0" indent="0" algn="l" rtl="0">
              <a:lnSpc>
                <a:spcPct val="78181"/>
              </a:lnSpc>
              <a:spcBef>
                <a:spcPts val="1000"/>
              </a:spcBef>
              <a:spcAft>
                <a:spcPts val="0"/>
              </a:spcAft>
              <a:buSzPts val="605"/>
              <a:buNone/>
            </a:pPr>
            <a:r>
              <a:rPr lang="el-GR" sz="2450">
                <a:latin typeface="Arial"/>
                <a:ea typeface="Arial"/>
                <a:cs typeface="Arial"/>
                <a:sym typeface="Arial"/>
              </a:rPr>
              <a:t>•</a:t>
            </a:r>
            <a:r>
              <a:rPr lang="el-GR" sz="2450"/>
              <a:t>Βασική, οικουμενική, επίκαιρη, διαχρονική, σημαντική </a:t>
            </a:r>
            <a:endParaRPr sz="2450"/>
          </a:p>
          <a:p>
            <a:pPr marL="457200" lvl="0" indent="-291465" algn="l" rtl="0">
              <a:lnSpc>
                <a:spcPct val="70000"/>
              </a:lnSpc>
              <a:spcBef>
                <a:spcPts val="1000"/>
              </a:spcBef>
              <a:spcAft>
                <a:spcPts val="0"/>
              </a:spcAft>
              <a:buSzPts val="990"/>
              <a:buChar char="•"/>
            </a:pPr>
            <a:endParaRPr sz="154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3" descr="The Best Books in Philippine Literature"/>
          <p:cNvPicPr preferRelativeResize="0"/>
          <p:nvPr/>
        </p:nvPicPr>
        <p:blipFill rotWithShape="1">
          <a:blip r:embed="rId3">
            <a:alphaModFix amt="58000"/>
          </a:blip>
          <a:srcRect l="920" t="14782" r="994" b="1227"/>
          <a:stretch/>
        </p:blipFill>
        <p:spPr>
          <a:xfrm>
            <a:off x="0" y="0"/>
            <a:ext cx="12192000" cy="6858000"/>
          </a:xfrm>
          <a:prstGeom prst="rect">
            <a:avLst/>
          </a:prstGeom>
          <a:noFill/>
          <a:ln>
            <a:noFill/>
          </a:ln>
        </p:spPr>
      </p:pic>
      <p:grpSp>
        <p:nvGrpSpPr>
          <p:cNvPr id="165" name="Google Shape;165;p3"/>
          <p:cNvGrpSpPr/>
          <p:nvPr/>
        </p:nvGrpSpPr>
        <p:grpSpPr>
          <a:xfrm>
            <a:off x="-1524" y="1857375"/>
            <a:ext cx="12192000" cy="2614613"/>
            <a:chOff x="-1524" y="1857375"/>
            <a:chExt cx="12192000" cy="2614613"/>
          </a:xfrm>
        </p:grpSpPr>
        <p:sp>
          <p:nvSpPr>
            <p:cNvPr id="166" name="Google Shape;166;p3"/>
            <p:cNvSpPr/>
            <p:nvPr/>
          </p:nvSpPr>
          <p:spPr>
            <a:xfrm>
              <a:off x="-1524" y="2514601"/>
              <a:ext cx="12192000" cy="1285875"/>
            </a:xfrm>
            <a:prstGeom prst="rect">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3"/>
            <p:cNvSpPr/>
            <p:nvPr/>
          </p:nvSpPr>
          <p:spPr>
            <a:xfrm>
              <a:off x="3717131" y="1857375"/>
              <a:ext cx="4757738" cy="2614613"/>
            </a:xfrm>
            <a:prstGeom prst="ellipse">
              <a:avLst/>
            </a:prstGeom>
            <a:solidFill>
              <a:schemeClr val="lt1"/>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68" name="Google Shape;168;p3"/>
          <p:cNvPicPr preferRelativeResize="0"/>
          <p:nvPr/>
        </p:nvPicPr>
        <p:blipFill rotWithShape="1">
          <a:blip r:embed="rId4">
            <a:alphaModFix/>
          </a:blip>
          <a:srcRect/>
          <a:stretch/>
        </p:blipFill>
        <p:spPr>
          <a:xfrm>
            <a:off x="-416425" y="-482125"/>
            <a:ext cx="2315925" cy="2315925"/>
          </a:xfrm>
          <a:prstGeom prst="rect">
            <a:avLst/>
          </a:prstGeom>
          <a:noFill/>
          <a:ln>
            <a:noFill/>
          </a:ln>
        </p:spPr>
      </p:pic>
      <p:sp>
        <p:nvSpPr>
          <p:cNvPr id="169" name="Google Shape;16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l-GR"/>
              <a:t>Η Ελληνική γλώσσα Ζωντανή και εξελισσόμενη </a:t>
            </a:r>
            <a:endParaRPr/>
          </a:p>
        </p:txBody>
      </p:sp>
      <p:sp>
        <p:nvSpPr>
          <p:cNvPr id="170" name="Google Shape;17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l-GR" sz="3200" b="0" i="0">
                <a:solidFill>
                  <a:srgbClr val="030403"/>
                </a:solidFill>
                <a:latin typeface="Calibri"/>
                <a:ea typeface="Calibri"/>
                <a:cs typeface="Calibri"/>
                <a:sym typeface="Calibri"/>
              </a:rPr>
              <a:t>Ἡ ἑλληνική, μιὰ ἀπὸ τὶς πέντε χιλιάδες περίπου γλῶσσες</a:t>
            </a:r>
            <a:endParaRPr sz="3200" b="0" i="0">
              <a:solidFill>
                <a:srgbClr val="030403"/>
              </a:solidFill>
              <a:latin typeface="Calibri"/>
              <a:ea typeface="Calibri"/>
              <a:cs typeface="Calibri"/>
              <a:sym typeface="Calibri"/>
            </a:endParaRPr>
          </a:p>
          <a:p>
            <a:pPr marL="457200" lvl="0" indent="-342900" algn="l" rtl="0">
              <a:lnSpc>
                <a:spcPct val="90000"/>
              </a:lnSpc>
              <a:spcBef>
                <a:spcPts val="1000"/>
              </a:spcBef>
              <a:spcAft>
                <a:spcPts val="0"/>
              </a:spcAft>
              <a:buClr>
                <a:schemeClr val="dk1"/>
              </a:buClr>
              <a:buSzPts val="1800"/>
              <a:buChar char="•"/>
            </a:pPr>
            <a:r>
              <a:rPr lang="el-GR" sz="3200">
                <a:solidFill>
                  <a:srgbClr val="030403"/>
                </a:solidFill>
                <a:latin typeface="Calibri"/>
                <a:ea typeface="Calibri"/>
                <a:cs typeface="Calibri"/>
                <a:sym typeface="Calibri"/>
              </a:rPr>
              <a:t>Η</a:t>
            </a:r>
            <a:r>
              <a:rPr lang="el-GR" sz="3200" b="0" i="0">
                <a:solidFill>
                  <a:srgbClr val="030403"/>
                </a:solidFill>
                <a:latin typeface="Calibri"/>
                <a:ea typeface="Calibri"/>
                <a:cs typeface="Calibri"/>
                <a:sym typeface="Calibri"/>
              </a:rPr>
              <a:t> μόνη ζωντανὴ γλῶσσα </a:t>
            </a:r>
            <a:r>
              <a:rPr lang="el-GR" sz="3200">
                <a:solidFill>
                  <a:srgbClr val="030403"/>
                </a:solidFill>
                <a:latin typeface="Calibri"/>
                <a:ea typeface="Calibri"/>
                <a:cs typeface="Calibri"/>
                <a:sym typeface="Calibri"/>
              </a:rPr>
              <a:t>για 37 αιώνες  (</a:t>
            </a:r>
            <a:r>
              <a:rPr lang="el-GR" sz="3200" b="1" i="0">
                <a:solidFill>
                  <a:srgbClr val="030403"/>
                </a:solidFill>
                <a:latin typeface="Calibri"/>
                <a:ea typeface="Calibri"/>
                <a:cs typeface="Calibri"/>
                <a:sym typeface="Calibri"/>
              </a:rPr>
              <a:t>Ἰωάννη Κ. Προμπονᾶ</a:t>
            </a:r>
            <a:r>
              <a:rPr lang="el-GR" sz="3200">
                <a:solidFill>
                  <a:srgbClr val="030403"/>
                </a:solidFill>
                <a:latin typeface="Calibri"/>
                <a:ea typeface="Calibri"/>
                <a:cs typeface="Calibri"/>
                <a:sym typeface="Calibri"/>
              </a:rPr>
              <a:t> καθηγ Φιλοσοφικής Αθηνών)</a:t>
            </a:r>
            <a:endParaRPr/>
          </a:p>
          <a:p>
            <a:pPr marL="457200" lvl="0" indent="-342900" algn="l" rtl="0">
              <a:lnSpc>
                <a:spcPct val="90000"/>
              </a:lnSpc>
              <a:spcBef>
                <a:spcPts val="1000"/>
              </a:spcBef>
              <a:spcAft>
                <a:spcPts val="0"/>
              </a:spcAft>
              <a:buClr>
                <a:schemeClr val="dk1"/>
              </a:buClr>
              <a:buSzPts val="1800"/>
              <a:buChar char="•"/>
            </a:pPr>
            <a:r>
              <a:rPr lang="el-GR" sz="3200" b="0" i="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Johann Wolfgang von GOETHE</a:t>
            </a:r>
            <a:r>
              <a:rPr lang="el-GR" sz="3200" b="0" i="0">
                <a:solidFill>
                  <a:schemeClr val="dk1"/>
                </a:solidFill>
                <a:latin typeface="Calibri"/>
                <a:ea typeface="Calibri"/>
                <a:cs typeface="Calibri"/>
                <a:sym typeface="Calibri"/>
              </a:rPr>
              <a:t> : Μόνο οι Έλληνες γεννιούνται Πολιτισμένοι ¨:  </a:t>
            </a:r>
            <a:r>
              <a:rPr lang="el-GR" sz="3200">
                <a:solidFill>
                  <a:schemeClr val="dk1"/>
                </a:solidFill>
                <a:latin typeface="Calibri"/>
                <a:ea typeface="Calibri"/>
                <a:cs typeface="Calibri"/>
                <a:sym typeface="Calibri"/>
              </a:rPr>
              <a:t>«</a:t>
            </a:r>
            <a:r>
              <a:rPr lang="el-GR" sz="3200" b="0" i="0">
                <a:solidFill>
                  <a:schemeClr val="dk1"/>
                </a:solidFill>
                <a:latin typeface="Calibri"/>
                <a:ea typeface="Calibri"/>
                <a:cs typeface="Calibri"/>
                <a:sym typeface="Calibri"/>
              </a:rPr>
              <a:t>Έχουν μητρική μια γλώσσα που παραπέμπει σ όλο τον πολιτισμό των Ευρωπαίων»</a:t>
            </a:r>
            <a:endParaRPr/>
          </a:p>
          <a:p>
            <a:pPr marL="457200" lvl="0" indent="-342900" algn="l" rtl="0">
              <a:lnSpc>
                <a:spcPct val="90000"/>
              </a:lnSpc>
              <a:spcBef>
                <a:spcPts val="1000"/>
              </a:spcBef>
              <a:spcAft>
                <a:spcPts val="0"/>
              </a:spcAft>
              <a:buClr>
                <a:schemeClr val="dk1"/>
              </a:buClr>
              <a:buSzPts val="1800"/>
              <a:buChar char="•"/>
            </a:pPr>
            <a:r>
              <a:rPr lang="el-GR" sz="3200">
                <a:solidFill>
                  <a:schemeClr val="dk1"/>
                </a:solidFill>
                <a:latin typeface="Calibri"/>
                <a:ea typeface="Calibri"/>
                <a:cs typeface="Calibri"/>
                <a:sym typeface="Calibri"/>
              </a:rPr>
              <a:t>Όροι της Ελληνικής γλώσσας  παραπέμπουν στην εξέλιξη της Ελληνικής ιστορίας</a:t>
            </a:r>
            <a:endParaRPr sz="3200" b="0" i="0">
              <a:solidFill>
                <a:schemeClr val="dk1"/>
              </a:solidFill>
              <a:latin typeface="Calibri"/>
              <a:ea typeface="Calibri"/>
              <a:cs typeface="Calibri"/>
              <a:sym typeface="Calibri"/>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pic>
        <p:nvPicPr>
          <p:cNvPr id="175" name="Google Shape;175;p5" descr="The Best Books in Philippine Literature"/>
          <p:cNvPicPr preferRelativeResize="0"/>
          <p:nvPr/>
        </p:nvPicPr>
        <p:blipFill rotWithShape="1">
          <a:blip r:embed="rId3">
            <a:alphaModFix/>
          </a:blip>
          <a:srcRect t="10429" b="1000"/>
          <a:stretch/>
        </p:blipFill>
        <p:spPr>
          <a:xfrm>
            <a:off x="5162052" y="3272588"/>
            <a:ext cx="6105382" cy="3585411"/>
          </a:xfrm>
          <a:prstGeom prst="rect">
            <a:avLst/>
          </a:prstGeom>
          <a:noFill/>
          <a:ln>
            <a:noFill/>
          </a:ln>
        </p:spPr>
      </p:pic>
      <p:pic>
        <p:nvPicPr>
          <p:cNvPr id="176" name="Google Shape;176;p5" descr="Τι σημαίνει η ελληνική γλώσσα λίγοι από μας το γνωρίζουν - Ζάν-Ντανιέλ  Κολομπανί: Επίσημη σελίδα, Ειδικός σε θέματα Μεταναστευτικής Πολιτικής κ  Οργανωμένου Εγκλήματος, ειδήσεις, συνεντεύξεις, γνωμοδοτήσεις, άρθρα,  έρευνα, βίντεο @Jdcolombani"/>
          <p:cNvPicPr preferRelativeResize="0"/>
          <p:nvPr/>
        </p:nvPicPr>
        <p:blipFill rotWithShape="1">
          <a:blip r:embed="rId4">
            <a:alphaModFix/>
          </a:blip>
          <a:srcRect l="19634" r="23365"/>
          <a:stretch/>
        </p:blipFill>
        <p:spPr>
          <a:xfrm>
            <a:off x="20" y="-38902"/>
            <a:ext cx="7279893" cy="3895335"/>
          </a:xfrm>
          <a:custGeom>
            <a:avLst/>
            <a:gdLst/>
            <a:ahLst/>
            <a:cxnLst/>
            <a:rect l="l" t="t" r="r" b="b"/>
            <a:pathLst>
              <a:path w="7279913" h="3895335" extrusionOk="0">
                <a:moveTo>
                  <a:pt x="0" y="0"/>
                </a:moveTo>
                <a:lnTo>
                  <a:pt x="7279913" y="0"/>
                </a:lnTo>
                <a:lnTo>
                  <a:pt x="7279913" y="3116976"/>
                </a:lnTo>
                <a:lnTo>
                  <a:pt x="5011287" y="3116976"/>
                </a:lnTo>
                <a:lnTo>
                  <a:pt x="5011287" y="3895335"/>
                </a:lnTo>
                <a:lnTo>
                  <a:pt x="0" y="3895335"/>
                </a:lnTo>
                <a:close/>
              </a:path>
            </a:pathLst>
          </a:custGeom>
          <a:noFill/>
          <a:ln>
            <a:noFill/>
          </a:ln>
        </p:spPr>
      </p:pic>
      <p:sp>
        <p:nvSpPr>
          <p:cNvPr id="177" name="Google Shape;177;p5"/>
          <p:cNvSpPr/>
          <p:nvPr/>
        </p:nvSpPr>
        <p:spPr>
          <a:xfrm>
            <a:off x="7458302" y="0"/>
            <a:ext cx="3809132" cy="3116984"/>
          </a:xfrm>
          <a:prstGeom prst="rect">
            <a:avLst/>
          </a:prstGeom>
          <a:solidFill>
            <a:schemeClr val="dk1">
              <a:alpha val="49411"/>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5"/>
          <p:cNvSpPr/>
          <p:nvPr/>
        </p:nvSpPr>
        <p:spPr>
          <a:xfrm>
            <a:off x="0" y="4069422"/>
            <a:ext cx="5001186" cy="2788578"/>
          </a:xfrm>
          <a:prstGeom prst="rect">
            <a:avLst/>
          </a:prstGeom>
          <a:solidFill>
            <a:srgbClr val="D0CECE">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5"/>
          <p:cNvSpPr/>
          <p:nvPr/>
        </p:nvSpPr>
        <p:spPr>
          <a:xfrm>
            <a:off x="11423904" y="0"/>
            <a:ext cx="768096" cy="6858000"/>
          </a:xfrm>
          <a:prstGeom prst="rect">
            <a:avLst/>
          </a:prstGeom>
          <a:solidFill>
            <a:srgbClr val="544936">
              <a:alpha val="8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5"/>
          <p:cNvPicPr preferRelativeResize="0"/>
          <p:nvPr/>
        </p:nvPicPr>
        <p:blipFill rotWithShape="1">
          <a:blip r:embed="rId5">
            <a:alphaModFix/>
          </a:blip>
          <a:srcRect/>
          <a:stretch/>
        </p:blipFill>
        <p:spPr>
          <a:xfrm>
            <a:off x="-27816" y="0"/>
            <a:ext cx="7566751" cy="68518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6"/>
          <p:cNvSpPr/>
          <p:nvPr/>
        </p:nvSpPr>
        <p:spPr>
          <a:xfrm>
            <a:off x="1014475" y="0"/>
            <a:ext cx="11177400" cy="714300"/>
          </a:xfrm>
          <a:prstGeom prst="rect">
            <a:avLst/>
          </a:prstGeom>
          <a:solidFill>
            <a:srgbClr val="363636"/>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100"/>
              <a:buFont typeface="Arial"/>
              <a:buNone/>
            </a:pPr>
            <a:r>
              <a:rPr lang="el-GR" sz="4400" b="0" i="0" u="none" strike="noStrike" cap="none">
                <a:solidFill>
                  <a:schemeClr val="dk1"/>
                </a:solidFill>
                <a:latin typeface="Calibri"/>
                <a:ea typeface="Calibri"/>
                <a:cs typeface="Calibri"/>
                <a:sym typeface="Calibri"/>
              </a:rPr>
              <a:t>Διάλεκτοι στην Αρχαία και την νέα Ελληνική</a:t>
            </a:r>
            <a:endParaRPr sz="4400" b="0" i="0" u="none" strike="noStrike" cap="none">
              <a:solidFill>
                <a:schemeClr val="dk1"/>
              </a:solidFill>
              <a:latin typeface="Calibri"/>
              <a:ea typeface="Calibri"/>
              <a:cs typeface="Calibri"/>
              <a:sym typeface="Calibri"/>
            </a:endParaRPr>
          </a:p>
        </p:txBody>
      </p:sp>
      <p:sp>
        <p:nvSpPr>
          <p:cNvPr id="187" name="Google Shape;187;p6"/>
          <p:cNvSpPr txBox="1"/>
          <p:nvPr/>
        </p:nvSpPr>
        <p:spPr>
          <a:xfrm>
            <a:off x="804825" y="0"/>
            <a:ext cx="11296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8" name="Google Shape;188;p6" descr="Open book "/>
          <p:cNvPicPr preferRelativeResize="0"/>
          <p:nvPr/>
        </p:nvPicPr>
        <p:blipFill rotWithShape="1">
          <a:blip r:embed="rId3">
            <a:alphaModFix/>
          </a:blip>
          <a:srcRect/>
          <a:stretch/>
        </p:blipFill>
        <p:spPr>
          <a:xfrm>
            <a:off x="90471" y="-14514"/>
            <a:ext cx="714356" cy="714356"/>
          </a:xfrm>
          <a:prstGeom prst="rect">
            <a:avLst/>
          </a:prstGeom>
          <a:noFill/>
          <a:ln>
            <a:noFill/>
          </a:ln>
        </p:spPr>
      </p:pic>
      <p:pic>
        <p:nvPicPr>
          <p:cNvPr id="189" name="Google Shape;189;p6"/>
          <p:cNvPicPr preferRelativeResize="0"/>
          <p:nvPr/>
        </p:nvPicPr>
        <p:blipFill rotWithShape="1">
          <a:blip r:embed="rId4">
            <a:alphaModFix/>
          </a:blip>
          <a:srcRect/>
          <a:stretch/>
        </p:blipFill>
        <p:spPr>
          <a:xfrm>
            <a:off x="-364087" y="4817825"/>
            <a:ext cx="2315925" cy="2315925"/>
          </a:xfrm>
          <a:prstGeom prst="rect">
            <a:avLst/>
          </a:prstGeom>
          <a:noFill/>
          <a:ln>
            <a:noFill/>
          </a:ln>
        </p:spPr>
      </p:pic>
      <p:sp>
        <p:nvSpPr>
          <p:cNvPr id="190" name="Google Shape;190;p6"/>
          <p:cNvSpPr txBox="1"/>
          <p:nvPr/>
        </p:nvSpPr>
        <p:spPr>
          <a:xfrm>
            <a:off x="0" y="1001825"/>
            <a:ext cx="10448100" cy="5106239"/>
          </a:xfrm>
          <a:prstGeom prst="rect">
            <a:avLst/>
          </a:prstGeom>
          <a:noFill/>
          <a:ln>
            <a:noFill/>
          </a:ln>
        </p:spPr>
        <p:txBody>
          <a:bodyPr spcFirstLastPara="1" wrap="square" lIns="91425" tIns="91425" rIns="91425" bIns="91425" anchor="t" anchorCtr="0">
            <a:spAutoFit/>
          </a:bodyPr>
          <a:lstStyle/>
          <a:p>
            <a:pPr marL="342900" marR="0" lvl="0" indent="-342900" algn="l" rtl="0">
              <a:lnSpc>
                <a:spcPct val="90000"/>
              </a:lnSpc>
              <a:spcBef>
                <a:spcPts val="1000"/>
              </a:spcBef>
              <a:spcAft>
                <a:spcPts val="0"/>
              </a:spcAft>
              <a:buClr>
                <a:srgbClr val="000000"/>
              </a:buClr>
              <a:buSzPts val="2200"/>
              <a:buFont typeface="Arial"/>
              <a:buChar char="•"/>
            </a:pPr>
            <a:r>
              <a:rPr lang="el-GR" sz="2200" b="0" i="0" u="none" strike="noStrike" cap="none">
                <a:solidFill>
                  <a:schemeClr val="dk1"/>
                </a:solidFill>
                <a:highlight>
                  <a:srgbClr val="F9F9F9"/>
                </a:highlight>
                <a:latin typeface="Arial"/>
                <a:ea typeface="Arial"/>
                <a:cs typeface="Arial"/>
                <a:sym typeface="Arial"/>
              </a:rPr>
              <a:t>Πρωτοελληνική(3000 π.Χ)</a:t>
            </a:r>
            <a:endParaRPr sz="2200" b="0" i="0" u="none" strike="noStrike" cap="none">
              <a:solidFill>
                <a:schemeClr val="dk1"/>
              </a:solidFill>
              <a:highlight>
                <a:srgbClr val="F9F9F9"/>
              </a:highlight>
              <a:latin typeface="Arial"/>
              <a:ea typeface="Arial"/>
              <a:cs typeface="Arial"/>
              <a:sym typeface="Arial"/>
            </a:endParaRPr>
          </a:p>
          <a:p>
            <a:pPr marL="342900" marR="0" lvl="0" indent="-342900" algn="l" rtl="0">
              <a:lnSpc>
                <a:spcPct val="90000"/>
              </a:lnSpc>
              <a:spcBef>
                <a:spcPts val="1000"/>
              </a:spcBef>
              <a:spcAft>
                <a:spcPts val="0"/>
              </a:spcAft>
              <a:buClr>
                <a:srgbClr val="000000"/>
              </a:buClr>
              <a:buSzPts val="2200"/>
              <a:buFont typeface="Arial"/>
              <a:buChar char="•"/>
            </a:pPr>
            <a:r>
              <a:rPr lang="el-GR" sz="2200" b="0" i="0" u="none" strike="noStrike" cap="none">
                <a:solidFill>
                  <a:schemeClr val="dk1"/>
                </a:solidFill>
                <a:highlight>
                  <a:srgbClr val="F9F9F9"/>
                </a:highlight>
                <a:latin typeface="Arial"/>
                <a:ea typeface="Arial"/>
                <a:cs typeface="Arial"/>
                <a:sym typeface="Arial"/>
              </a:rPr>
              <a:t>Μυκηναϊκή (1600-1200 π.Χ.)</a:t>
            </a:r>
            <a:endParaRPr sz="2200" b="0" i="0" u="none" strike="noStrike" cap="none">
              <a:solidFill>
                <a:schemeClr val="dk1"/>
              </a:solidFill>
              <a:highlight>
                <a:srgbClr val="F9F9F9"/>
              </a:highlight>
              <a:latin typeface="Arial"/>
              <a:ea typeface="Arial"/>
              <a:cs typeface="Arial"/>
              <a:sym typeface="Arial"/>
            </a:endParaRPr>
          </a:p>
          <a:p>
            <a:pPr marL="342900" marR="0" lvl="0" indent="-342900" algn="l" rtl="0">
              <a:lnSpc>
                <a:spcPct val="90000"/>
              </a:lnSpc>
              <a:spcBef>
                <a:spcPts val="1000"/>
              </a:spcBef>
              <a:spcAft>
                <a:spcPts val="0"/>
              </a:spcAft>
              <a:buClr>
                <a:srgbClr val="000000"/>
              </a:buClr>
              <a:buSzPts val="2200"/>
              <a:buFont typeface="Arial"/>
              <a:buChar char="•"/>
            </a:pPr>
            <a:r>
              <a:rPr lang="el-GR" sz="2200" b="0" i="0" u="none" strike="noStrike" cap="none">
                <a:solidFill>
                  <a:schemeClr val="dk1"/>
                </a:solidFill>
                <a:highlight>
                  <a:srgbClr val="F9F9F9"/>
                </a:highlight>
                <a:latin typeface="Arial"/>
                <a:ea typeface="Arial"/>
                <a:cs typeface="Arial"/>
                <a:sym typeface="Arial"/>
              </a:rPr>
              <a:t>Ομηρική(1200-800 π.Χ)</a:t>
            </a:r>
            <a:endParaRPr sz="220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200"/>
              <a:buFont typeface="Arial"/>
              <a:buNone/>
            </a:pPr>
            <a:r>
              <a:rPr lang="el-GR" sz="2200" b="0" i="0" u="none" strike="noStrike" cap="none">
                <a:solidFill>
                  <a:schemeClr val="dk1"/>
                </a:solidFill>
                <a:highlight>
                  <a:srgbClr val="F9F9F9"/>
                </a:highlight>
                <a:latin typeface="Arial"/>
                <a:ea typeface="Arial"/>
                <a:cs typeface="Arial"/>
                <a:sym typeface="Arial"/>
              </a:rPr>
              <a:t>Αρχαία ελληνική(800-300 π.Χ) Διάλεκτοι=&gt;</a:t>
            </a:r>
            <a:endParaRPr/>
          </a:p>
          <a:p>
            <a:pPr marL="0" marR="0" lvl="0" indent="0" algn="l" rtl="0">
              <a:lnSpc>
                <a:spcPct val="90000"/>
              </a:lnSpc>
              <a:spcBef>
                <a:spcPts val="1000"/>
              </a:spcBef>
              <a:spcAft>
                <a:spcPts val="0"/>
              </a:spcAft>
              <a:buClr>
                <a:srgbClr val="000000"/>
              </a:buClr>
              <a:buSzPts val="2200"/>
              <a:buFont typeface="Arial"/>
              <a:buNone/>
            </a:pPr>
            <a:r>
              <a:rPr lang="el-GR" sz="2200" b="0" i="0" u="none" strike="noStrike" cap="none">
                <a:solidFill>
                  <a:schemeClr val="dk1"/>
                </a:solidFill>
                <a:highlight>
                  <a:srgbClr val="F9F9F9"/>
                </a:highlight>
                <a:latin typeface="Arial"/>
                <a:ea typeface="Arial"/>
                <a:cs typeface="Arial"/>
                <a:sym typeface="Arial"/>
              </a:rPr>
              <a:t>Αιολική,</a:t>
            </a:r>
            <a:r>
              <a:rPr lang="el-GR" sz="2050" b="0" i="0" u="none" strike="noStrike" cap="none">
                <a:solidFill>
                  <a:schemeClr val="dk1"/>
                </a:solidFill>
                <a:highlight>
                  <a:srgbClr val="F9F9F9"/>
                </a:highlight>
                <a:latin typeface="Arial"/>
                <a:ea typeface="Arial"/>
                <a:cs typeface="Arial"/>
                <a:sym typeface="Arial"/>
              </a:rPr>
              <a:t> Αρκαδόκυπριάκη,Αττική-Ιωνική,Δωρική,Παμφυλιακή,Ομηρική,Μακεγονική</a:t>
            </a:r>
            <a:endParaRPr sz="205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050"/>
              <a:buFont typeface="Arial"/>
              <a:buNone/>
            </a:pPr>
            <a:endParaRPr sz="205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050"/>
              <a:buFont typeface="Arial"/>
              <a:buNone/>
            </a:pPr>
            <a:r>
              <a:rPr lang="el-GR" sz="2050" b="1" i="0" u="none" strike="noStrike" cap="none">
                <a:solidFill>
                  <a:schemeClr val="dk1"/>
                </a:solidFill>
                <a:highlight>
                  <a:srgbClr val="F9F9F9"/>
                </a:highlight>
                <a:latin typeface="Arial"/>
                <a:ea typeface="Arial"/>
                <a:cs typeface="Arial"/>
                <a:sym typeface="Arial"/>
              </a:rPr>
              <a:t>Ελληνιστική Κοινή</a:t>
            </a:r>
            <a:r>
              <a:rPr lang="el-GR" sz="2050" b="0" i="0" u="none" strike="noStrike" cap="none">
                <a:solidFill>
                  <a:schemeClr val="dk1"/>
                </a:solidFill>
                <a:highlight>
                  <a:srgbClr val="F9F9F9"/>
                </a:highlight>
                <a:latin typeface="Arial"/>
                <a:ea typeface="Arial"/>
                <a:cs typeface="Arial"/>
                <a:sym typeface="Arial"/>
              </a:rPr>
              <a:t>(330-700 ) Ιδιώματα=&gt;Ασιανισμός,Αττικισμός</a:t>
            </a:r>
            <a:endParaRPr sz="205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050"/>
              <a:buFont typeface="Arial"/>
              <a:buNone/>
            </a:pPr>
            <a:r>
              <a:rPr lang="el-GR" sz="2050" b="1" i="0" u="none" strike="noStrike" cap="none">
                <a:solidFill>
                  <a:schemeClr val="dk1"/>
                </a:solidFill>
                <a:highlight>
                  <a:srgbClr val="F9F9F9"/>
                </a:highlight>
                <a:latin typeface="Arial"/>
                <a:ea typeface="Arial"/>
                <a:cs typeface="Arial"/>
                <a:sym typeface="Arial"/>
              </a:rPr>
              <a:t>Μεσαιωνική ελληνική</a:t>
            </a:r>
            <a:r>
              <a:rPr lang="el-GR" sz="2050" b="0" i="0" u="none" strike="noStrike" cap="none">
                <a:solidFill>
                  <a:schemeClr val="dk1"/>
                </a:solidFill>
                <a:highlight>
                  <a:srgbClr val="F9F9F9"/>
                </a:highlight>
                <a:latin typeface="Arial"/>
                <a:ea typeface="Arial"/>
                <a:cs typeface="Arial"/>
                <a:sym typeface="Arial"/>
              </a:rPr>
              <a:t>(700-1700 )</a:t>
            </a:r>
            <a:endParaRPr sz="205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050"/>
              <a:buFont typeface="Arial"/>
              <a:buNone/>
            </a:pPr>
            <a:r>
              <a:rPr lang="el-GR" sz="2050" b="1" i="0" u="none" strike="noStrike" cap="none">
                <a:solidFill>
                  <a:schemeClr val="dk1"/>
                </a:solidFill>
                <a:highlight>
                  <a:srgbClr val="F9F9F9"/>
                </a:highlight>
                <a:latin typeface="Arial"/>
                <a:ea typeface="Arial"/>
                <a:cs typeface="Arial"/>
                <a:sym typeface="Arial"/>
              </a:rPr>
              <a:t>Νέα ελληνική</a:t>
            </a:r>
            <a:r>
              <a:rPr lang="el-GR" sz="2050" b="0" i="0" u="none" strike="noStrike" cap="none">
                <a:solidFill>
                  <a:schemeClr val="dk1"/>
                </a:solidFill>
                <a:highlight>
                  <a:srgbClr val="F9F9F9"/>
                </a:highlight>
                <a:latin typeface="Arial"/>
                <a:ea typeface="Arial"/>
                <a:cs typeface="Arial"/>
                <a:sym typeface="Arial"/>
              </a:rPr>
              <a:t>(1700) Ιδιώματα=&gt;Δημοτική,Καθαρεύουσα,Αττικισμός</a:t>
            </a:r>
            <a:endParaRPr sz="205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050"/>
              <a:buFont typeface="Arial"/>
              <a:buNone/>
            </a:pPr>
            <a:r>
              <a:rPr lang="el-GR" sz="2050" b="0" i="0" u="none" strike="noStrike" cap="none">
                <a:solidFill>
                  <a:schemeClr val="dk1"/>
                </a:solidFill>
                <a:highlight>
                  <a:srgbClr val="F9F9F9"/>
                </a:highlight>
                <a:latin typeface="Arial"/>
                <a:ea typeface="Arial"/>
                <a:cs typeface="Arial"/>
                <a:sym typeface="Arial"/>
              </a:rPr>
              <a:t> Διάλεκτοι=&gt; Καππαδοκική,Κατωιταλική,Κρητική,Κυπριακή,Ποντιάκη,Ρωμανιώτικη,Τσακωνική</a:t>
            </a:r>
            <a:endParaRPr sz="2050" b="0" i="0" u="none" strike="noStrike" cap="none">
              <a:solidFill>
                <a:schemeClr val="dk1"/>
              </a:solidFill>
              <a:highlight>
                <a:srgbClr val="F9F9F9"/>
              </a:highlight>
              <a:latin typeface="Arial"/>
              <a:ea typeface="Arial"/>
              <a:cs typeface="Arial"/>
              <a:sym typeface="Arial"/>
            </a:endParaRPr>
          </a:p>
          <a:p>
            <a:pPr marL="0" marR="0" lvl="0" indent="0" algn="l" rtl="0">
              <a:lnSpc>
                <a:spcPct val="90000"/>
              </a:lnSpc>
              <a:spcBef>
                <a:spcPts val="1000"/>
              </a:spcBef>
              <a:spcAft>
                <a:spcPts val="0"/>
              </a:spcAft>
              <a:buClr>
                <a:srgbClr val="000000"/>
              </a:buClr>
              <a:buSzPts val="2050"/>
              <a:buFont typeface="Arial"/>
              <a:buNone/>
            </a:pPr>
            <a:endParaRPr sz="2050" b="0" i="0" u="none" strike="noStrike" cap="none">
              <a:solidFill>
                <a:schemeClr val="dk1"/>
              </a:solidFill>
              <a:highlight>
                <a:srgbClr val="F9F9F9"/>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p:nvPr/>
        </p:nvSpPr>
        <p:spPr>
          <a:xfrm>
            <a:off x="9664927" y="-1361395"/>
            <a:ext cx="3829050" cy="4029075"/>
          </a:xfrm>
          <a:prstGeom prst="ellipse">
            <a:avLst/>
          </a:prstGeom>
          <a:solidFill>
            <a:srgbClr val="B9938D"/>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3"/>
          <p:cNvSpPr/>
          <p:nvPr/>
        </p:nvSpPr>
        <p:spPr>
          <a:xfrm>
            <a:off x="5747658" y="653143"/>
            <a:ext cx="6879771" cy="174171"/>
          </a:xfrm>
          <a:prstGeom prst="roundRect">
            <a:avLst>
              <a:gd name="adj" fmla="val 16667"/>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13"/>
          <p:cNvSpPr/>
          <p:nvPr/>
        </p:nvSpPr>
        <p:spPr>
          <a:xfrm rot="2518357">
            <a:off x="-1352391" y="4145644"/>
            <a:ext cx="4811930" cy="3566675"/>
          </a:xfrm>
          <a:prstGeom prst="blockArc">
            <a:avLst>
              <a:gd name="adj1" fmla="val 10551072"/>
              <a:gd name="adj2" fmla="val 0"/>
              <a:gd name="adj3" fmla="val 25000"/>
            </a:avLst>
          </a:prstGeom>
          <a:solidFill>
            <a:srgbClr val="561744"/>
          </a:solidFill>
          <a:ln w="12700" cap="flat" cmpd="sng">
            <a:solidFill>
              <a:srgbClr val="5617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13"/>
          <p:cNvSpPr txBox="1"/>
          <p:nvPr/>
        </p:nvSpPr>
        <p:spPr>
          <a:xfrm>
            <a:off x="2458950" y="109075"/>
            <a:ext cx="9507300" cy="4248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1"/>
              </a:buClr>
              <a:buSzPts val="1800"/>
              <a:buFont typeface="Arial"/>
              <a:buNone/>
            </a:pPr>
            <a:r>
              <a:rPr lang="el-GR" sz="2400" b="1">
                <a:solidFill>
                  <a:schemeClr val="dk1"/>
                </a:solidFill>
                <a:highlight>
                  <a:srgbClr val="F9F9F9"/>
                </a:highlight>
              </a:rPr>
              <a:t>Άλλες μορφές  της γλώσσας από τον 19/20 αιώνα</a:t>
            </a:r>
            <a:endParaRPr sz="2400" b="0" i="0" u="none" strike="noStrike" cap="none">
              <a:solidFill>
                <a:srgbClr val="000000"/>
              </a:solidFill>
              <a:latin typeface="Arial"/>
              <a:ea typeface="Arial"/>
              <a:cs typeface="Arial"/>
              <a:sym typeface="Arial"/>
            </a:endParaRPr>
          </a:p>
        </p:txBody>
      </p:sp>
      <p:pic>
        <p:nvPicPr>
          <p:cNvPr id="199" name="Google Shape;199;p13"/>
          <p:cNvPicPr preferRelativeResize="0"/>
          <p:nvPr/>
        </p:nvPicPr>
        <p:blipFill rotWithShape="1">
          <a:blip r:embed="rId3">
            <a:alphaModFix/>
          </a:blip>
          <a:srcRect/>
          <a:stretch/>
        </p:blipFill>
        <p:spPr>
          <a:xfrm>
            <a:off x="-216675" y="4968225"/>
            <a:ext cx="2315925" cy="2315925"/>
          </a:xfrm>
          <a:prstGeom prst="rect">
            <a:avLst/>
          </a:prstGeom>
          <a:noFill/>
          <a:ln>
            <a:noFill/>
          </a:ln>
        </p:spPr>
      </p:pic>
      <p:sp>
        <p:nvSpPr>
          <p:cNvPr id="200" name="Google Shape;200;p13"/>
          <p:cNvSpPr txBox="1"/>
          <p:nvPr/>
        </p:nvSpPr>
        <p:spPr>
          <a:xfrm>
            <a:off x="4758083" y="1757975"/>
            <a:ext cx="6946142"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01" name="Google Shape;201;p13"/>
          <p:cNvSpPr txBox="1"/>
          <p:nvPr/>
        </p:nvSpPr>
        <p:spPr>
          <a:xfrm>
            <a:off x="565750" y="827325"/>
            <a:ext cx="107106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p:txBody>
      </p:sp>
      <p:sp>
        <p:nvSpPr>
          <p:cNvPr id="202" name="Google Shape;202;p13"/>
          <p:cNvSpPr txBox="1"/>
          <p:nvPr/>
        </p:nvSpPr>
        <p:spPr>
          <a:xfrm>
            <a:off x="4606125" y="1592374"/>
            <a:ext cx="3728400" cy="36735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387350" algn="l" rtl="0">
              <a:lnSpc>
                <a:spcPct val="90000"/>
              </a:lnSpc>
              <a:spcBef>
                <a:spcPts val="1000"/>
              </a:spcBef>
              <a:spcAft>
                <a:spcPts val="0"/>
              </a:spcAft>
              <a:buClr>
                <a:srgbClr val="000000"/>
              </a:buClr>
              <a:buSzPts val="3000"/>
              <a:buFont typeface="Arial"/>
              <a:buChar char="•"/>
            </a:pPr>
            <a:r>
              <a:rPr lang="el-GR" sz="3000" b="0" i="0" u="none" strike="noStrike" cap="none">
                <a:solidFill>
                  <a:schemeClr val="dk1"/>
                </a:solidFill>
                <a:highlight>
                  <a:srgbClr val="F9F9F9"/>
                </a:highlight>
                <a:latin typeface="Arial"/>
                <a:ea typeface="Arial"/>
                <a:cs typeface="Arial"/>
                <a:sym typeface="Arial"/>
              </a:rPr>
              <a:t>Ελληνικός κώδικας Μπράιγ ( γλώσσα τυφλών )</a:t>
            </a:r>
            <a:endParaRPr sz="3000"/>
          </a:p>
          <a:p>
            <a:pPr marL="285750" marR="0" lvl="0" indent="-387350" algn="l" rtl="0">
              <a:lnSpc>
                <a:spcPct val="90000"/>
              </a:lnSpc>
              <a:spcBef>
                <a:spcPts val="1000"/>
              </a:spcBef>
              <a:spcAft>
                <a:spcPts val="0"/>
              </a:spcAft>
              <a:buClr>
                <a:srgbClr val="000000"/>
              </a:buClr>
              <a:buSzPts val="3000"/>
              <a:buFont typeface="Arial"/>
              <a:buChar char="•"/>
            </a:pPr>
            <a:r>
              <a:rPr lang="el-GR" sz="3000" b="0" i="0" u="none" strike="noStrike" cap="none">
                <a:solidFill>
                  <a:schemeClr val="dk1"/>
                </a:solidFill>
                <a:highlight>
                  <a:srgbClr val="F9F9F9"/>
                </a:highlight>
                <a:latin typeface="Arial"/>
                <a:ea typeface="Arial"/>
                <a:cs typeface="Arial"/>
                <a:sym typeface="Arial"/>
              </a:rPr>
              <a:t>Ελληνική νοηματική γλώσσα( γλώσσα κωφών)</a:t>
            </a:r>
            <a:endParaRPr sz="3000"/>
          </a:p>
          <a:p>
            <a:pPr marL="285750" marR="0" lvl="0" indent="-387350" algn="l" rtl="0">
              <a:lnSpc>
                <a:spcPct val="90000"/>
              </a:lnSpc>
              <a:spcBef>
                <a:spcPts val="1000"/>
              </a:spcBef>
              <a:spcAft>
                <a:spcPts val="0"/>
              </a:spcAft>
              <a:buClr>
                <a:srgbClr val="000000"/>
              </a:buClr>
              <a:buSzPts val="3000"/>
              <a:buFont typeface="Arial"/>
              <a:buChar char="•"/>
            </a:pPr>
            <a:r>
              <a:rPr lang="el-GR" sz="3000" b="0" i="0" u="none" strike="noStrike" cap="none">
                <a:solidFill>
                  <a:schemeClr val="dk1"/>
                </a:solidFill>
                <a:highlight>
                  <a:srgbClr val="F9F9F9"/>
                </a:highlight>
                <a:latin typeface="Arial"/>
                <a:ea typeface="Arial"/>
                <a:cs typeface="Arial"/>
                <a:sym typeface="Arial"/>
              </a:rPr>
              <a:t>Κώδικας Μόρς</a:t>
            </a:r>
            <a:endParaRPr sz="3000" b="0" i="0" u="none" strike="noStrike" cap="none">
              <a:solidFill>
                <a:schemeClr val="dk1"/>
              </a:solidFill>
              <a:highlight>
                <a:srgbClr val="F9F9F9"/>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Office PowerPoint</Application>
  <PresentationFormat>Ευρεία οθόνη</PresentationFormat>
  <Paragraphs>186</Paragraphs>
  <Slides>19</Slides>
  <Notes>19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19</vt:i4>
      </vt:variant>
    </vt:vector>
  </HeadingPairs>
  <TitlesOfParts>
    <vt:vector size="26" baseType="lpstr">
      <vt:lpstr>Calibri</vt:lpstr>
      <vt:lpstr>Quattrocento Sans</vt:lpstr>
      <vt:lpstr>Georgia</vt:lpstr>
      <vt:lpstr>Verdana</vt:lpstr>
      <vt:lpstr>Arial</vt:lpstr>
      <vt:lpstr>Arial</vt:lpstr>
      <vt:lpstr>Θέμα του Office</vt:lpstr>
      <vt:lpstr>Παρουσίαση του PowerPoint</vt:lpstr>
      <vt:lpstr>Παρουσίαση του PowerPoint</vt:lpstr>
      <vt:lpstr>Εισαγωγή</vt:lpstr>
      <vt:lpstr>Άλλες γλώσσες της Αρχαιότητας </vt:lpstr>
      <vt:lpstr>Παρουσίαση του PowerPoint</vt:lpstr>
      <vt:lpstr>Η Ελληνική γλώσσα Ζωντανή και εξελισσόμενη </vt:lpstr>
      <vt:lpstr>Παρουσίαση του PowerPoint</vt:lpstr>
      <vt:lpstr>Παρουσίαση του PowerPoint</vt:lpstr>
      <vt:lpstr>Παρουσίαση του PowerPoint</vt:lpstr>
      <vt:lpstr>Ελληνικοί όροι  </vt:lpstr>
      <vt:lpstr>Παρουσίαση του PowerPoint</vt:lpstr>
      <vt:lpstr>Παρουσίαση του PowerPoint</vt:lpstr>
      <vt:lpstr>Παρουσίαση του PowerPoint</vt:lpstr>
      <vt:lpstr>Η Σχολή των Αθηνών, Ραφαήλ https://www.greekschannel.com/gr/h-sxolh-twn-athinwn-tou-rafahl-sti-vouli   </vt:lpstr>
      <vt:lpstr>Παρουσίαση του PowerPoint</vt:lpstr>
      <vt:lpstr>Παρουσίαση του PowerPoint</vt:lpstr>
      <vt:lpstr>Άλλες αιτίες για τα γλωσσικά προβλήματα </vt:lpstr>
      <vt:lpstr>Πηγές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ΤΣΑΠΑΔΙΚΟΥ ΑΣΤΕΡΙΑ</dc:creator>
  <cp:lastModifiedBy>Λεμονιά Καραπαίου</cp:lastModifiedBy>
  <cp:revision>1</cp:revision>
  <dcterms:created xsi:type="dcterms:W3CDTF">2023-03-19T16:29:53Z</dcterms:created>
  <dcterms:modified xsi:type="dcterms:W3CDTF">2023-05-29T06:18:06Z</dcterms:modified>
</cp:coreProperties>
</file>