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77" r:id="rId4"/>
    <p:sldId id="259"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1" r:id="rId18"/>
    <p:sldId id="279" r:id="rId19"/>
    <p:sldId id="272" r:id="rId20"/>
    <p:sldId id="273" r:id="rId21"/>
    <p:sldId id="280" r:id="rId22"/>
    <p:sldId id="274" r:id="rId23"/>
    <p:sldId id="278" r:id="rId24"/>
    <p:sldId id="275"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462" autoAdjust="0"/>
  </p:normalViewPr>
  <p:slideViewPr>
    <p:cSldViewPr>
      <p:cViewPr varScale="1">
        <p:scale>
          <a:sx n="73" d="100"/>
          <a:sy n="73" d="100"/>
        </p:scale>
        <p:origin x="-12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238FF-1F2E-4CC3-8006-723A252550FD}" type="datetimeFigureOut">
              <a:rPr lang="el-GR" smtClean="0"/>
              <a:pPr/>
              <a:t>13/5/2024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93F0B-715D-4C66-AC9F-11C77E6A0A2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393F0B-715D-4C66-AC9F-11C77E6A0A29}"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393F0B-715D-4C66-AC9F-11C77E6A0A29}"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D33DC5-641F-41E1-9490-6B39CF2AE05E}" type="datetimeFigureOut">
              <a:rPr lang="el-GR" smtClean="0"/>
              <a:pPr/>
              <a:t>13/5/2024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C7B22B-8FB5-4A9F-928A-4B2FF9D41C5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33DC5-641F-41E1-9490-6B39CF2AE05E}" type="datetimeFigureOut">
              <a:rPr lang="el-GR" smtClean="0"/>
              <a:pPr/>
              <a:t>13/5/2024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7B22B-8FB5-4A9F-928A-4B2FF9D41C5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Toshiba\Desktop\&#916;&#949;&#953;&#963;&#953;&#948;&#945;&#953;&#956;&#959;&#957;&#943;&#949;&#962;-%20&#960;&#961;&#959;&#955;&#942;&#968;&#949;&#953;&#962;%20&#945;&#961;&#967;&#953;&#954;&#959;\&#931;&#965;&#957;&#949;&#957;&#964;&#949;&#965;&#958;&#951;.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ΔΕΙΣΙΔΑΙΜΟΝΙΕΣ – ΠΡΟΛΗΨΕΙΣ</a:t>
            </a:r>
            <a:r>
              <a:rPr lang="el-GR" dirty="0">
                <a:solidFill>
                  <a:srgbClr val="FF0000"/>
                </a:solidFill>
              </a:rPr>
              <a:t/>
            </a:r>
            <a:br>
              <a:rPr lang="el-GR" dirty="0">
                <a:solidFill>
                  <a:srgbClr val="FF0000"/>
                </a:solidFill>
              </a:rPr>
            </a:br>
            <a:endParaRPr lang="el-GR" dirty="0">
              <a:solidFill>
                <a:srgbClr val="FF0000"/>
              </a:solidFill>
            </a:endParaRPr>
          </a:p>
        </p:txBody>
      </p:sp>
      <p:sp>
        <p:nvSpPr>
          <p:cNvPr id="3" name="2 - Υπότιτλος"/>
          <p:cNvSpPr>
            <a:spLocks noGrp="1"/>
          </p:cNvSpPr>
          <p:nvPr>
            <p:ph type="subTitle" idx="1"/>
          </p:nvPr>
        </p:nvSpPr>
        <p:spPr/>
        <p:txBody>
          <a:bodyPr>
            <a:normAutofit/>
          </a:bodyPr>
          <a:lstStyle/>
          <a:p>
            <a:r>
              <a:rPr lang="el-GR" sz="3600" dirty="0">
                <a:solidFill>
                  <a:schemeClr val="accent2">
                    <a:lumMod val="75000"/>
                  </a:schemeClr>
                </a:solidFill>
              </a:rPr>
              <a:t>Το παράδοξο ως κοινωνικά αποδεκτό</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5840435"/>
          </a:xfrm>
        </p:spPr>
        <p:txBody>
          <a:bodyPr>
            <a:normAutofit fontScale="92500"/>
          </a:bodyPr>
          <a:lstStyle/>
          <a:p>
            <a:r>
              <a:rPr lang="el-GR" b="1" dirty="0"/>
              <a:t>ΕΓΚΥΜΟΣΥΝΗ </a:t>
            </a:r>
            <a:endParaRPr lang="el-GR" dirty="0"/>
          </a:p>
          <a:p>
            <a:r>
              <a:rPr lang="el-GR" dirty="0"/>
              <a:t>Η έγκυος γυναίκα δεν πρέπει να πηδά το λάστιχο όταν ποτίζει για να μην </a:t>
            </a:r>
            <a:r>
              <a:rPr lang="el-GR" dirty="0" err="1"/>
              <a:t>λουροδεθεί</a:t>
            </a:r>
            <a:r>
              <a:rPr lang="el-GR" dirty="0"/>
              <a:t> το μωρό!</a:t>
            </a:r>
          </a:p>
          <a:p>
            <a:endParaRPr lang="el-GR" dirty="0"/>
          </a:p>
          <a:p>
            <a:endParaRPr lang="el-GR" dirty="0"/>
          </a:p>
          <a:p>
            <a:endParaRPr lang="el-GR" dirty="0"/>
          </a:p>
          <a:p>
            <a:endParaRPr lang="el-GR" dirty="0"/>
          </a:p>
          <a:p>
            <a:r>
              <a:rPr lang="el-GR" dirty="0"/>
              <a:t>Του Αγίου Συμεών η έγκυος πρέπει να προσέχει όταν συναναστρέφεται με κόσμο ώστε να μην την ακουμπήσει κάποιος  γιατί αλλιώς θα σημαδευτεί το παιδί.</a:t>
            </a:r>
          </a:p>
          <a:p>
            <a:endParaRPr lang="el-GR" dirty="0"/>
          </a:p>
        </p:txBody>
      </p:sp>
      <p:pic>
        <p:nvPicPr>
          <p:cNvPr id="4" name="3 - Εικόνα" descr="Ευλογιά των πιθήκων: Από ποιες επιπλοκές κινδυνεύει η έγκυος; | imommy"/>
          <p:cNvPicPr/>
          <p:nvPr/>
        </p:nvPicPr>
        <p:blipFill>
          <a:blip r:embed="rId2" cstate="print"/>
          <a:srcRect/>
          <a:stretch>
            <a:fillRect/>
          </a:stretch>
        </p:blipFill>
        <p:spPr bwMode="auto">
          <a:xfrm>
            <a:off x="2214546" y="1785926"/>
            <a:ext cx="4000528" cy="22860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Η έγκυος αν της μυρίσει κάτι θα πρέπει να το φάει για να μην χάσει το παιδί!</a:t>
            </a:r>
          </a:p>
          <a:p>
            <a:r>
              <a:rPr lang="el-GR" dirty="0"/>
              <a:t>Δεν πρέπει κάποιος να περνάει πάνω από ένα νεογέννητο παιδί γιατί ή θα μείνουν κοντά ή να στερηθούν ημέρες από τη ζωή τους.</a:t>
            </a:r>
          </a:p>
          <a:p>
            <a:endParaRPr lang="el-GR"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57232"/>
            <a:ext cx="8229600" cy="5268931"/>
          </a:xfrm>
        </p:spPr>
        <p:txBody>
          <a:bodyPr>
            <a:normAutofit lnSpcReduction="10000"/>
          </a:bodyPr>
          <a:lstStyle/>
          <a:p>
            <a:r>
              <a:rPr lang="el-GR" b="1" dirty="0"/>
              <a:t>ΘΑΝΑΤΟΣ</a:t>
            </a:r>
            <a:r>
              <a:rPr lang="el-GR" dirty="0"/>
              <a:t> </a:t>
            </a:r>
          </a:p>
          <a:p>
            <a:r>
              <a:rPr lang="el-GR" dirty="0"/>
              <a:t>Όταν πεθαίνει κάποιος στο σπίτι μας σκεπάζουμε την τηλεόραση και τους καθρέπτες οτιδήποτε αντικατοπτρίζει το πρόσωπο του νεκρού.</a:t>
            </a:r>
          </a:p>
          <a:p>
            <a:r>
              <a:rPr lang="el-GR" dirty="0"/>
              <a:t>Όταν βρίσκεται  ο νεκρός στο σπίτι το κεφάλι  του πρέπει να κοιτά προς την ανατολή και τα  πόδια του προς την δύση.</a:t>
            </a:r>
          </a:p>
          <a:p>
            <a:r>
              <a:rPr lang="el-GR" dirty="0"/>
              <a:t>Βάζουμε στα χέρια του νεκρού ένα κέρμα    για να πληρώσει την είσοδό του στον άλλο κόσμο!!</a:t>
            </a:r>
          </a:p>
          <a:p>
            <a:endParaRPr lang="el-GR" dirty="0"/>
          </a:p>
        </p:txBody>
      </p:sp>
      <p:pic>
        <p:nvPicPr>
          <p:cNvPr id="4" name="3 - Εικόνα" descr="Car.gr - Αποκριάτικο Μαύρο Φέρετρο"/>
          <p:cNvPicPr/>
          <p:nvPr/>
        </p:nvPicPr>
        <p:blipFill>
          <a:blip r:embed="rId2" cstate="print"/>
          <a:srcRect/>
          <a:stretch>
            <a:fillRect/>
          </a:stretch>
        </p:blipFill>
        <p:spPr bwMode="auto">
          <a:xfrm>
            <a:off x="2857488" y="214290"/>
            <a:ext cx="1071570" cy="1114427"/>
          </a:xfrm>
          <a:prstGeom prst="rect">
            <a:avLst/>
          </a:prstGeom>
          <a:noFill/>
          <a:ln w="9525">
            <a:noFill/>
            <a:miter lim="800000"/>
            <a:headEnd/>
            <a:tailEnd/>
          </a:ln>
        </p:spPr>
      </p:pic>
      <p:pic>
        <p:nvPicPr>
          <p:cNvPr id="5" name="4 - Εικόνα" descr="Κέρμα 2 ευρώ - Βικιπαίδεια"/>
          <p:cNvPicPr/>
          <p:nvPr/>
        </p:nvPicPr>
        <p:blipFill>
          <a:blip r:embed="rId3" cstate="print"/>
          <a:srcRect/>
          <a:stretch>
            <a:fillRect/>
          </a:stretch>
        </p:blipFill>
        <p:spPr bwMode="auto">
          <a:xfrm>
            <a:off x="8001024" y="4714884"/>
            <a:ext cx="500066" cy="50006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71472" y="357166"/>
            <a:ext cx="8001056" cy="5840413"/>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82792"/>
          </a:xfrm>
        </p:spPr>
        <p:txBody>
          <a:bodyPr/>
          <a:lstStyle/>
          <a:p>
            <a:endParaRPr lang="el-GR" dirty="0"/>
          </a:p>
        </p:txBody>
      </p:sp>
      <p:pic>
        <p:nvPicPr>
          <p:cNvPr id="4" name="3 - Θέση περιεχομένου" descr="Γάμος - Βικιπαίδεια"/>
          <p:cNvPicPr>
            <a:picLocks noGrp="1"/>
          </p:cNvPicPr>
          <p:nvPr>
            <p:ph idx="1"/>
          </p:nvPr>
        </p:nvPicPr>
        <p:blipFill>
          <a:blip r:embed="rId2"/>
          <a:srcRect l="19370" t="21576" r="22283" b="36630"/>
          <a:stretch>
            <a:fillRect/>
          </a:stretch>
        </p:blipFill>
        <p:spPr bwMode="auto">
          <a:xfrm>
            <a:off x="1571604" y="2500306"/>
            <a:ext cx="6072229" cy="40005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 Ορθογώνιο"/>
          <p:cNvSpPr/>
          <p:nvPr/>
        </p:nvSpPr>
        <p:spPr>
          <a:xfrm>
            <a:off x="-1444840" y="285728"/>
            <a:ext cx="12089070" cy="1754326"/>
          </a:xfrm>
          <a:prstGeom prst="rect">
            <a:avLst/>
          </a:prstGeom>
          <a:noFill/>
        </p:spPr>
        <p:txBody>
          <a:bodyPr wrap="square" lIns="91440" tIns="45720" rIns="91440" bIns="45720">
            <a:spAutoFit/>
          </a:bodyPr>
          <a:lstStyle/>
          <a:p>
            <a:pPr algn="ctr"/>
            <a:r>
              <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«ΟΛΑ ΤΟΥ ΓΑΜΟΥ ΔΥΣΚΟΛΑ»</a:t>
            </a:r>
          </a:p>
          <a:p>
            <a:pPr algn="ctr"/>
            <a:r>
              <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6" name="5 - Ορθογώνιο"/>
          <p:cNvSpPr/>
          <p:nvPr/>
        </p:nvSpPr>
        <p:spPr>
          <a:xfrm>
            <a:off x="214283" y="1071547"/>
            <a:ext cx="8929718" cy="954107"/>
          </a:xfrm>
          <a:prstGeom prst="rect">
            <a:avLst/>
          </a:prstGeom>
          <a:noFill/>
        </p:spPr>
        <p:txBody>
          <a:bodyPr wrap="square" lIns="91440" tIns="45720" rIns="91440" bIns="45720">
            <a:spAutoFit/>
          </a:bodyPr>
          <a:lstStyle/>
          <a:p>
            <a:pPr algn="ctr"/>
            <a:r>
              <a:rPr lang="el-G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Μια  ιστορία εμπνευσμένη από τη μαθήτρια της Β1 τάξης </a:t>
            </a:r>
            <a:r>
              <a:rPr lang="el-GR" sz="28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Καραντενίζη</a:t>
            </a:r>
            <a:r>
              <a:rPr lang="el-G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Ιωάννα</a:t>
            </a: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0"/>
            <a:ext cx="8229600" cy="7572380"/>
          </a:xfrm>
        </p:spPr>
        <p:txBody>
          <a:bodyPr>
            <a:normAutofit/>
          </a:bodyPr>
          <a:lstStyle/>
          <a:p>
            <a:pPr lvl="0" algn="just">
              <a:buNone/>
            </a:pPr>
            <a:r>
              <a:rPr lang="el-GR" dirty="0"/>
              <a:t>-   </a:t>
            </a:r>
            <a:r>
              <a:rPr lang="el-GR" sz="2400" dirty="0"/>
              <a:t>Αχ, έμειναν μόνο 10 ημέρες! Πώς θα περάσουν και αυτές; Μονολογεί η Άννα περιμένοντας με τόση ανυπομονησία την ημέρα του γάμου της.</a:t>
            </a:r>
          </a:p>
          <a:p>
            <a:pPr algn="just">
              <a:buNone/>
            </a:pPr>
            <a:r>
              <a:rPr lang="el-GR" sz="2400" dirty="0"/>
              <a:t>     Οι μέρες πλησίαζαν, και ενώ η νύφη έμενε στην Ελλάδα, ο μελλοντικός της άντρας βρισκόταν πολύ μακριά, συγκεκριμένα στην Καμπέρα της Αυστραλίας. Θα έπαιρνε το αεροπλάνο για την Ελλάδα το επόμενο πρωί. Οι ετοιμασίες ήταν πολλές και τρομερό άγχος και αγωνία κατέκλυζε και τους δύο. Μα πάνω από όλα ήταν χαρούμενοι και ευτυχισμένοι.</a:t>
            </a:r>
          </a:p>
          <a:p>
            <a:pPr algn="just">
              <a:buNone/>
            </a:pPr>
            <a:r>
              <a:rPr lang="el-GR" sz="2400" dirty="0"/>
              <a:t>     Τελευταίες ετοιμασίες… και το αεροπλάνο έφυγε. Σε 5 ημέρες από σήμερα όλοι οι συγγενείς του Ορέστη ( έτσι έλεγαν τον γαμπρό ) θα αποβιβάζονταν ώστε να παρευρεθούν και εκείνοι στον γάμο.</a:t>
            </a:r>
          </a:p>
          <a:p>
            <a:pPr>
              <a:buNone/>
            </a:pPr>
            <a:endParaRPr lang="el-GR" dirty="0"/>
          </a:p>
        </p:txBody>
      </p:sp>
      <p:pic>
        <p:nvPicPr>
          <p:cNvPr id="4" name="3 - Εικόνα" descr="ανθοδεσμη.jpg"/>
          <p:cNvPicPr>
            <a:picLocks noChangeAspect="1"/>
          </p:cNvPicPr>
          <p:nvPr/>
        </p:nvPicPr>
        <p:blipFill>
          <a:blip r:embed="rId2"/>
          <a:srcRect l="7411" t="3705"/>
          <a:stretch>
            <a:fillRect/>
          </a:stretch>
        </p:blipFill>
        <p:spPr>
          <a:xfrm>
            <a:off x="3715880" y="5207035"/>
            <a:ext cx="1799088" cy="1650965"/>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858000"/>
          </a:xfrm>
        </p:spPr>
        <p:txBody>
          <a:bodyPr>
            <a:normAutofit/>
          </a:bodyPr>
          <a:lstStyle/>
          <a:p>
            <a:pPr lvl="0">
              <a:buNone/>
            </a:pPr>
            <a:r>
              <a:rPr lang="el-GR" sz="1800" dirty="0"/>
              <a:t>-    </a:t>
            </a:r>
            <a:r>
              <a:rPr lang="el-GR" sz="2000" dirty="0"/>
              <a:t>Ελπίζω να μην ξέχασε τίποτα… σκέφτεται η αδερφή του  συγυρίζοντας το δωμάτιο του</a:t>
            </a:r>
          </a:p>
          <a:p>
            <a:pPr>
              <a:buNone/>
            </a:pPr>
            <a:r>
              <a:rPr lang="el-GR" sz="2000" dirty="0"/>
              <a:t>      Η μαμά της, που την λένε Ελένη, μπαίνει στο δωμάτιο.</a:t>
            </a:r>
          </a:p>
          <a:p>
            <a:pPr lvl="0">
              <a:buNone/>
            </a:pPr>
            <a:r>
              <a:rPr lang="el-GR" sz="2000" dirty="0"/>
              <a:t>-     Καλέ μαμά πάλι ακατάστατο το άφησε το δωμάτιο ο γιος σου. Βοήθα λίγο γιατί πρέπει να βγω μετά, λέει και καθώς κοιτάει την Ελένη συνειδητοποιεί πως εκείνη την κοιτά φοβισμένα μη μπορώντας να μιλήσει. Τι έπαθες; </a:t>
            </a:r>
          </a:p>
          <a:p>
            <a:pPr lvl="0">
              <a:buNone/>
            </a:pPr>
            <a:r>
              <a:rPr lang="el-GR" sz="2000" dirty="0"/>
              <a:t>-     Τ- τ- τι κάνεις εκεί; Καταφέρνει να απαντήσει η μαμά. Δεν ξέρεις ότι όταν συμμαζεύουμε το δωμάτιο κάποιου όταν αυτός βρίσκεται στην διάρκεια ενός ταξιδιού αυτός θα πάθει κακό;</a:t>
            </a:r>
          </a:p>
          <a:p>
            <a:pPr lvl="0">
              <a:buNone/>
            </a:pPr>
            <a:r>
              <a:rPr lang="el-GR" sz="2000" dirty="0"/>
              <a:t>-     Σιγά καλέ αυτές είναι οι χαζομάρες που λένε οι άνθρωποι όταν βαριούνται. Μην ασχοληθείς άλλο με αυτό και έλα λίγο προς τα εδώ να με βοηθήσεις.</a:t>
            </a:r>
          </a:p>
          <a:p>
            <a:pPr>
              <a:buNone/>
            </a:pPr>
            <a:r>
              <a:rPr lang="el-GR" sz="2000" dirty="0"/>
              <a:t>       Η Ελένη δεν ακούει και έντρομη παίρνει το κινητό της. Παίρνει τον Ορέστη και αυτός της απαντάει. Του εξηγεί το συμβάν, και τον συμβουλεύει να προσέχει πολύ. Αυτός την αποχαιρετά γελώντας και υπόσχοντας της ότι θα μιλούσαν σύντομα.</a:t>
            </a:r>
          </a:p>
        </p:txBody>
      </p:sp>
      <p:pic>
        <p:nvPicPr>
          <p:cNvPr id="4" name="3 - Εικόνα" descr="κουφετα.jpg"/>
          <p:cNvPicPr>
            <a:picLocks noChangeAspect="1"/>
          </p:cNvPicPr>
          <p:nvPr/>
        </p:nvPicPr>
        <p:blipFill>
          <a:blip r:embed="rId2" cstate="print"/>
          <a:stretch>
            <a:fillRect/>
          </a:stretch>
        </p:blipFill>
        <p:spPr>
          <a:xfrm>
            <a:off x="5929322" y="5286388"/>
            <a:ext cx="2928958" cy="1571612"/>
          </a:xfrm>
          <a:prstGeom prst="rect">
            <a:avLst/>
          </a:prstGeom>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a:bodyPr>
          <a:lstStyle/>
          <a:p>
            <a:pPr algn="just">
              <a:buNone/>
            </a:pPr>
            <a:r>
              <a:rPr lang="el-GR" sz="2000" dirty="0"/>
              <a:t>      Οι μέρες περνούν κάπως έτσι, και φτάνει η μέρα του γάμου…</a:t>
            </a:r>
          </a:p>
          <a:p>
            <a:pPr algn="just">
              <a:buNone/>
            </a:pPr>
            <a:r>
              <a:rPr lang="el-GR" sz="2000" dirty="0"/>
              <a:t>      Η Άννα ξεκινάει τις ετοιμασίες από πολύ νωρίς έχοντας την βοήθεια των δύο αδερφών της, της μαμάς της και της αγαπημένης της θείας. Ο Ορέστης ξυπνάει και αυτός. Και οι δύο είναι πολύ προσεκτικοί, διότι ακολουθώντας την παράδοση, γνωρίζουν πως ο γαμπρός δεν πρέπει να δει την νύφη με το νυφικό πριν τον γάμο.</a:t>
            </a:r>
          </a:p>
          <a:p>
            <a:pPr algn="just">
              <a:buNone/>
            </a:pPr>
            <a:endParaRPr lang="el-GR" sz="2000" dirty="0"/>
          </a:p>
        </p:txBody>
      </p:sp>
      <p:pic>
        <p:nvPicPr>
          <p:cNvPr id="4" name="3 - Εικόνα" descr="νυφικο.jpg"/>
          <p:cNvPicPr>
            <a:picLocks noChangeAspect="1"/>
          </p:cNvPicPr>
          <p:nvPr/>
        </p:nvPicPr>
        <p:blipFill>
          <a:blip r:embed="rId2"/>
          <a:stretch>
            <a:fillRect/>
          </a:stretch>
        </p:blipFill>
        <p:spPr>
          <a:xfrm>
            <a:off x="3214678" y="2571750"/>
            <a:ext cx="2857500" cy="4286250"/>
          </a:xfrm>
          <a:prstGeom prst="rect">
            <a:avLst/>
          </a:prstGeo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126163"/>
          </a:xfrm>
        </p:spPr>
        <p:txBody>
          <a:bodyPr>
            <a:normAutofit/>
          </a:bodyPr>
          <a:lstStyle/>
          <a:p>
            <a:pPr lvl="0" algn="just">
              <a:buNone/>
            </a:pPr>
            <a:r>
              <a:rPr lang="el-GR" sz="2000" dirty="0" smtClean="0"/>
              <a:t>-   Αυτό το κραγιόν δεν ταιριάζει, βάλε το άλλο! Λέει η θεία στην Άννα.</a:t>
            </a:r>
          </a:p>
          <a:p>
            <a:pPr lvl="0" algn="just">
              <a:buNone/>
            </a:pPr>
            <a:r>
              <a:rPr lang="el-GR" sz="2000" dirty="0" smtClean="0"/>
              <a:t>-   Εντάξει λοιπόν, απαντά κάπως δυσαρεστημένη, θα διαλέξω ένα άλλο.</a:t>
            </a:r>
          </a:p>
          <a:p>
            <a:pPr algn="just">
              <a:buNone/>
            </a:pPr>
            <a:r>
              <a:rPr lang="el-GR" sz="2000" dirty="0" smtClean="0"/>
              <a:t>  Αλλά στην προσπάθεια να πιάσει το άλλο, ο μεγάλος καθρέπτης που είχε στο υπνοδωμάτιό της πέφτει και γίνεται κομμάτια.</a:t>
            </a:r>
          </a:p>
          <a:p>
            <a:pPr lvl="0" algn="just">
              <a:buNone/>
            </a:pPr>
            <a:r>
              <a:rPr lang="el-GR" sz="2000" dirty="0" smtClean="0"/>
              <a:t>-   </a:t>
            </a:r>
            <a:r>
              <a:rPr lang="el-GR" sz="2000" dirty="0" err="1" smtClean="0"/>
              <a:t>Όχιι</a:t>
            </a:r>
            <a:r>
              <a:rPr lang="el-GR" sz="2000" dirty="0" smtClean="0"/>
              <a:t>, αρχίζει να ουρλιάζει η μαμά.</a:t>
            </a:r>
          </a:p>
          <a:p>
            <a:pPr lvl="0" algn="just">
              <a:buNone/>
            </a:pPr>
            <a:r>
              <a:rPr lang="el-GR" sz="2000" dirty="0" smtClean="0"/>
              <a:t>-   Σιγά καλέ μαμά θα πάρω τον άλλον από δίπλα.</a:t>
            </a:r>
          </a:p>
          <a:p>
            <a:pPr lvl="0" algn="just">
              <a:buNone/>
            </a:pPr>
            <a:r>
              <a:rPr lang="el-GR" sz="2000" dirty="0" smtClean="0"/>
              <a:t>- Παιδί μου δεν κατάλαβες; Είναι σημάδι. Όταν σπάει καθρέπτης ακολουθούν εφτά ολόκληρα χρόνια δυστυχιών και συμφορών.</a:t>
            </a:r>
          </a:p>
          <a:p>
            <a:pPr algn="just">
              <a:buNone/>
            </a:pPr>
            <a:r>
              <a:rPr lang="el-GR" sz="2000" dirty="0" smtClean="0"/>
              <a:t>    Όλες οι κοπέλες αναστατώνονται και τρέχουν εδώ και εκεί μη μπορώντας να ηρεμήσουν. Η μαμά της Άννας ήταν στα όρια του εγκεφαλικού. Τι χειρότερο θα μπορούσε να συμβεί;</a:t>
            </a:r>
          </a:p>
          <a:p>
            <a:endParaRPr lang="el-GR" dirty="0"/>
          </a:p>
        </p:txBody>
      </p:sp>
      <p:pic>
        <p:nvPicPr>
          <p:cNvPr id="4" name="3 - Εικόνα" descr="καθρεφτης.jpg"/>
          <p:cNvPicPr>
            <a:picLocks noChangeAspect="1"/>
          </p:cNvPicPr>
          <p:nvPr/>
        </p:nvPicPr>
        <p:blipFill>
          <a:blip r:embed="rId2"/>
          <a:srcRect l="5167" r="8120"/>
          <a:stretch>
            <a:fillRect/>
          </a:stretch>
        </p:blipFill>
        <p:spPr>
          <a:xfrm>
            <a:off x="2160177" y="3786190"/>
            <a:ext cx="5079326" cy="30718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71546"/>
            <a:ext cx="8229600" cy="5054617"/>
          </a:xfrm>
        </p:spPr>
        <p:txBody>
          <a:bodyPr>
            <a:normAutofit/>
          </a:bodyPr>
          <a:lstStyle/>
          <a:p>
            <a:pPr>
              <a:buNone/>
            </a:pPr>
            <a:r>
              <a:rPr lang="el-GR" sz="2000" dirty="0"/>
              <a:t>     Έπειτα από μερικά λεπτά, ξαφνικά η πόρτα ανοίγει και εμφανίζεται ο Ορέστης</a:t>
            </a:r>
          </a:p>
          <a:p>
            <a:pPr lvl="0">
              <a:buNone/>
            </a:pPr>
            <a:r>
              <a:rPr lang="el-GR" sz="2000" dirty="0"/>
              <a:t>   - Ωχ όχι… λέει και ξανακλείνει γρήγορα την πόρτα. Νόμιζε πως η Άννα ήταν στο διπλανό δωμάτιο.  </a:t>
            </a:r>
          </a:p>
          <a:p>
            <a:pPr>
              <a:buNone/>
            </a:pPr>
            <a:r>
              <a:rPr lang="el-GR" sz="2000" dirty="0"/>
              <a:t>   Τώρα η καταστροφή ήταν ολοκληρωτική. Άλλη μία δεισιδαιμονία είχε συμβεί. Τώρα πια κανείς δεν είναι σίγουρος για αυτόν τον γάμο.</a:t>
            </a:r>
          </a:p>
          <a:p>
            <a:pPr lvl="0">
              <a:buNone/>
            </a:pPr>
            <a:r>
              <a:rPr lang="el-GR" sz="2000" dirty="0"/>
              <a:t>    - Μισό λεπτό, αφού δεν σε είδε με το νυφικό δεν πιάνεται σωστά; Λέει με ενθουσιασμό η αδερφή της Άννας – η Αγγελική, αλλά καθώς παρατηρεί πως φορούσε το νυφικό και είχε ακόμα να φτιάξει μόνο τα μαλλιά, καταλαβαίνει πως ήταν χαζομάρα και δαγκώνει την γλώσσα της.</a:t>
            </a:r>
          </a:p>
          <a:p>
            <a:pPr lvl="0">
              <a:buNone/>
            </a:pPr>
            <a:r>
              <a:rPr lang="el-GR" sz="2000" dirty="0"/>
              <a:t>     - Ελάτε ρε κορίτσια! Ας μην αφήσουμε αυτό να μας χαλάσει την μέρα! Λέει πάλι η Αγγελική καταβάλλοντας προσπάθεια να τους ανεβάσει το ηθικό.</a:t>
            </a:r>
          </a:p>
          <a:p>
            <a:pPr>
              <a:buNone/>
            </a:pPr>
            <a:endParaRPr lang="el-GR" sz="2000"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3 - Ορθογώνιο"/>
          <p:cNvSpPr/>
          <p:nvPr/>
        </p:nvSpPr>
        <p:spPr>
          <a:xfrm>
            <a:off x="1571604" y="0"/>
            <a:ext cx="5929354" cy="3785652"/>
          </a:xfrm>
          <a:prstGeom prst="rect">
            <a:avLst/>
          </a:prstGeom>
        </p:spPr>
        <p:txBody>
          <a:bodyPr wrap="square">
            <a:spAutoFit/>
          </a:bodyPr>
          <a:lstStyle/>
          <a:p>
            <a:r>
              <a:rPr lang="el-GR" sz="2000" dirty="0">
                <a:solidFill>
                  <a:schemeClr val="accent6">
                    <a:lumMod val="75000"/>
                  </a:schemeClr>
                </a:solidFill>
              </a:rPr>
              <a:t>Δεισιδαιμονία και προλήψεις</a:t>
            </a:r>
            <a:endParaRPr lang="en-US" sz="2000" dirty="0">
              <a:solidFill>
                <a:schemeClr val="accent6">
                  <a:lumMod val="75000"/>
                </a:schemeClr>
              </a:solidFill>
            </a:endParaRPr>
          </a:p>
          <a:p>
            <a:pPr algn="just"/>
            <a:r>
              <a:rPr lang="el-GR" sz="2000" dirty="0"/>
              <a:t> </a:t>
            </a:r>
            <a:r>
              <a:rPr lang="en-US" sz="2000" dirty="0"/>
              <a:t> </a:t>
            </a:r>
            <a:r>
              <a:rPr lang="el-GR" sz="2000" dirty="0"/>
              <a:t>Η λέξη </a:t>
            </a:r>
            <a:r>
              <a:rPr lang="el-GR" sz="2000" dirty="0">
                <a:solidFill>
                  <a:schemeClr val="accent6">
                    <a:lumMod val="75000"/>
                  </a:schemeClr>
                </a:solidFill>
              </a:rPr>
              <a:t>«δεισιδαιμονία» </a:t>
            </a:r>
            <a:r>
              <a:rPr lang="el-GR" sz="2000" dirty="0"/>
              <a:t>αποτελείται από τις λέξεις «δείδω» (φοβούμαι) και «δαίμων» (πνεύμα). Πολύ παλιά η λέξη είχε την έννοια του σεβασμού προς τους θεούς. Αργότερα, όμως, απέκτησε την έννοια του παράλογου φόβου προς το θείο, φόβου που δεν έχει σχέση με την ευσέβεια.</a:t>
            </a:r>
          </a:p>
          <a:p>
            <a:pPr algn="just"/>
            <a:r>
              <a:rPr lang="en-US" sz="2000" dirty="0"/>
              <a:t> </a:t>
            </a:r>
            <a:r>
              <a:rPr lang="el-GR" sz="2000" dirty="0"/>
              <a:t>Γι’ αυτό στις πράξεις του δεισιδαίμονα επισημαίνονται στοιχεία που αποτελούν κατάλοιπο ειδωλολατρικών, κυρίως, αντιλήψεων και εθίμων. Στα κατάλοιπα αυτά περιλαμβάνονται και οι </a:t>
            </a:r>
            <a:r>
              <a:rPr lang="el-GR" sz="2000" dirty="0">
                <a:solidFill>
                  <a:schemeClr val="accent6">
                    <a:lumMod val="75000"/>
                  </a:schemeClr>
                </a:solidFill>
              </a:rPr>
              <a:t>προλήψεις</a:t>
            </a:r>
            <a:r>
              <a:rPr lang="el-GR" sz="2000" dirty="0"/>
              <a:t>. </a:t>
            </a:r>
            <a:endParaRPr lang="en-US" sz="2000" dirty="0" smtClean="0"/>
          </a:p>
          <a:p>
            <a:pPr algn="just"/>
            <a:endParaRPr lang="el-GR" sz="2000" dirty="0"/>
          </a:p>
        </p:txBody>
      </p:sp>
      <p:pic>
        <p:nvPicPr>
          <p:cNvPr id="20482" name="Picture 2" descr="2-007 ΚΡΕΜΑΣΤΟ ΓΟΥΡΙ ΠΕΤΑΛΟ ΜΕ ΜΑΤΙ ΜΕ ΣΧΟΙΝΙ ΚΑΙ ΧΑΝΤΡΕΣ"/>
          <p:cNvPicPr>
            <a:picLocks noChangeAspect="1" noChangeArrowheads="1"/>
          </p:cNvPicPr>
          <p:nvPr/>
        </p:nvPicPr>
        <p:blipFill>
          <a:blip r:embed="rId3"/>
          <a:srcRect/>
          <a:stretch>
            <a:fillRect/>
          </a:stretch>
        </p:blipFill>
        <p:spPr bwMode="auto">
          <a:xfrm>
            <a:off x="142844" y="3643314"/>
            <a:ext cx="4071966" cy="3214686"/>
          </a:xfrm>
          <a:prstGeom prst="rect">
            <a:avLst/>
          </a:prstGeom>
          <a:noFill/>
        </p:spPr>
      </p:pic>
      <p:sp>
        <p:nvSpPr>
          <p:cNvPr id="20484" name="AutoShape 4" descr="Ρόδι, μία φυσική υπερτροφή | Diatrofi.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6" name="AutoShape 6" descr="Ρόδι, μία φυσική υπερτροφή | Diatrofi.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8" name="AutoShape 8" descr="Ρόδι, μία φυσική υπερτροφή | Diatrofi.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90" name="AutoShape 10" descr="Ρόδι, μία φυσική υπερτροφή | Diatrofi.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92" name="Picture 12" descr="Ρόδι και Υγεία – Elimnion Rodi"/>
          <p:cNvPicPr>
            <a:picLocks noChangeAspect="1" noChangeArrowheads="1"/>
          </p:cNvPicPr>
          <p:nvPr/>
        </p:nvPicPr>
        <p:blipFill>
          <a:blip r:embed="rId4"/>
          <a:srcRect/>
          <a:stretch>
            <a:fillRect/>
          </a:stretch>
        </p:blipFill>
        <p:spPr bwMode="auto">
          <a:xfrm>
            <a:off x="4429124" y="3714752"/>
            <a:ext cx="4500594" cy="3143248"/>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71546"/>
            <a:ext cx="8229600" cy="5054617"/>
          </a:xfrm>
        </p:spPr>
        <p:txBody>
          <a:bodyPr>
            <a:normAutofit/>
          </a:bodyPr>
          <a:lstStyle/>
          <a:p>
            <a:pPr algn="just">
              <a:buNone/>
            </a:pPr>
            <a:r>
              <a:rPr lang="el-GR" sz="2000" dirty="0"/>
              <a:t>      Μετά από ώρα επανήλθαν, και οι ετοιμασίες συνεχίστηκαν με γρηγορότερους ρυθμούς. Η Άννα είναι έτοιμη και πανέμορφη, και η μαμά της την κοιτάει περήφανα και λέει:</a:t>
            </a:r>
          </a:p>
          <a:p>
            <a:pPr lvl="0" algn="just">
              <a:buNone/>
            </a:pPr>
            <a:r>
              <a:rPr lang="el-GR" sz="2000" dirty="0"/>
              <a:t>    - Είσαι σχεδόν έτοιμη, το μόνο που σου λείπει είναι αυτό.- της δείχνει ένα κολιέ με μία μπλε χάντρα. Ορίστε, με αυτό θα φύγει το κακό μάτι από πάνω σου.</a:t>
            </a:r>
          </a:p>
          <a:p>
            <a:pPr lvl="0" algn="just">
              <a:buNone/>
            </a:pPr>
            <a:r>
              <a:rPr lang="el-GR" sz="2000" dirty="0"/>
              <a:t>    - Αποκλείεται να το βάλω αυτό! Δυσανασχετεί η Άννα. Χαλάει τα πάντα αυτό το χρώμα. </a:t>
            </a:r>
            <a:endParaRPr lang="en-US" sz="2000" dirty="0" smtClean="0"/>
          </a:p>
          <a:p>
            <a:pPr lvl="0" algn="just">
              <a:buNone/>
            </a:pPr>
            <a:endParaRPr lang="el-GR" sz="2000" dirty="0"/>
          </a:p>
          <a:p>
            <a:pPr algn="just">
              <a:buNone/>
            </a:pPr>
            <a:r>
              <a:rPr lang="el-GR" sz="2000" dirty="0" smtClean="0"/>
              <a:t>  </a:t>
            </a:r>
            <a:endParaRPr lang="el-GR" sz="2000" dirty="0"/>
          </a:p>
          <a:p>
            <a:pPr>
              <a:buNone/>
            </a:pPr>
            <a:endParaRPr lang="el-GR" sz="2000" dirty="0"/>
          </a:p>
        </p:txBody>
      </p:sp>
      <p:pic>
        <p:nvPicPr>
          <p:cNvPr id="4" name="3 - Εικόνα" descr="xantres.png"/>
          <p:cNvPicPr>
            <a:picLocks noChangeAspect="1"/>
          </p:cNvPicPr>
          <p:nvPr/>
        </p:nvPicPr>
        <p:blipFill>
          <a:blip r:embed="rId2" cstate="print"/>
          <a:srcRect l="18064" r="15211"/>
          <a:stretch>
            <a:fillRect/>
          </a:stretch>
        </p:blipFill>
        <p:spPr>
          <a:xfrm>
            <a:off x="3398593" y="4429132"/>
            <a:ext cx="2526281" cy="2214578"/>
          </a:xfrm>
          <a:prstGeom prst="rect">
            <a:avLst/>
          </a:prstGeo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126163"/>
          </a:xfrm>
        </p:spPr>
        <p:txBody>
          <a:bodyPr>
            <a:normAutofit/>
          </a:bodyPr>
          <a:lstStyle/>
          <a:p>
            <a:pPr>
              <a:buNone/>
            </a:pPr>
            <a:r>
              <a:rPr lang="en-US" sz="2000" dirty="0" smtClean="0"/>
              <a:t>    </a:t>
            </a:r>
          </a:p>
          <a:p>
            <a:pPr>
              <a:buNone/>
            </a:pPr>
            <a:r>
              <a:rPr lang="en-US" sz="2000" dirty="0" smtClean="0"/>
              <a:t> </a:t>
            </a:r>
            <a:r>
              <a:rPr lang="en-US" sz="2000" dirty="0" smtClean="0"/>
              <a:t>    </a:t>
            </a:r>
            <a:r>
              <a:rPr lang="el-GR" sz="2000" dirty="0" smtClean="0"/>
              <a:t> </a:t>
            </a:r>
            <a:r>
              <a:rPr lang="el-GR" sz="2000" dirty="0" smtClean="0"/>
              <a:t>Δυσκολεύεται αλλά τελικά καταφέρνει να την πείσει. Έτσι βγαίνουν όλοι μαζί από το σπίτι, ελεύθερα πια γιατί ο Ορέστης μαζί με την οικογένεια του είχαν ήδη φύγει</a:t>
            </a:r>
            <a:r>
              <a:rPr lang="el-GR" sz="2000" dirty="0" smtClean="0"/>
              <a:t>.</a:t>
            </a:r>
            <a:endParaRPr lang="en-US" sz="2000" dirty="0" smtClean="0"/>
          </a:p>
          <a:p>
            <a:pPr>
              <a:buNone/>
            </a:pPr>
            <a:r>
              <a:rPr lang="en-US" sz="2000" dirty="0" smtClean="0"/>
              <a:t> </a:t>
            </a:r>
            <a:r>
              <a:rPr lang="en-US" sz="2000" dirty="0" smtClean="0"/>
              <a:t>    </a:t>
            </a:r>
            <a:r>
              <a:rPr lang="el-GR" sz="2000" dirty="0" smtClean="0"/>
              <a:t> </a:t>
            </a:r>
            <a:r>
              <a:rPr lang="el-GR" sz="2000" dirty="0" smtClean="0"/>
              <a:t>Όμως, ήταν γραφτό να τους συμβεί άλλη μια γρουσουζιά. Με το που ανοίγει η πόρτα, έξω στον κήπο κάθονται πέντε μαύρες γάτες. Μα η Άννα το είχε πάρει απόφαση,  δεν θα άφηνε τίποτα να  της χαλάσει την μέρα. Μπαίνει στην λιμουζίνα που είχαν δανειστεί ειδικά για την περίσταση, με συνοδό  τον πατέρα της</a:t>
            </a:r>
            <a:r>
              <a:rPr lang="el-GR" sz="2000" dirty="0" smtClean="0"/>
              <a:t>.</a:t>
            </a:r>
            <a:endParaRPr lang="en-US" sz="2000" dirty="0" smtClean="0"/>
          </a:p>
          <a:p>
            <a:pPr>
              <a:buNone/>
            </a:pPr>
            <a:endParaRPr lang="en-US" sz="2000" dirty="0" smtClean="0"/>
          </a:p>
          <a:p>
            <a:pPr>
              <a:buNone/>
            </a:pPr>
            <a:endParaRPr lang="el-GR" sz="2000" dirty="0"/>
          </a:p>
        </p:txBody>
      </p:sp>
      <p:pic>
        <p:nvPicPr>
          <p:cNvPr id="4" name="3 - Εικόνα" descr="gata.jpg"/>
          <p:cNvPicPr>
            <a:picLocks noChangeAspect="1"/>
          </p:cNvPicPr>
          <p:nvPr/>
        </p:nvPicPr>
        <p:blipFill>
          <a:blip r:embed="rId2"/>
          <a:stretch>
            <a:fillRect/>
          </a:stretch>
        </p:blipFill>
        <p:spPr>
          <a:xfrm>
            <a:off x="3071802" y="4000504"/>
            <a:ext cx="2997200" cy="203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rmAutofit/>
          </a:bodyPr>
          <a:lstStyle/>
          <a:p>
            <a:pPr algn="just">
              <a:buNone/>
            </a:pPr>
            <a:r>
              <a:rPr lang="el-GR" sz="2000" dirty="0"/>
              <a:t>    </a:t>
            </a:r>
            <a:r>
              <a:rPr lang="el-GR" sz="2200" dirty="0"/>
              <a:t>Ο γάμος ξεκινάει. Όμως η νύφη νιώθει μια ενόχληση στο χέρι. Αυτή η ενόχληση έγινε φαγούρα και έτσι έκανε μια παύση. Ο πατέρας της την ρώτησε σε ποιο χέρι είχε την φαγούρα με αγωνία.</a:t>
            </a:r>
          </a:p>
          <a:p>
            <a:pPr lvl="0" algn="just">
              <a:buNone/>
            </a:pPr>
            <a:r>
              <a:rPr lang="el-GR" sz="2200" dirty="0"/>
              <a:t> -  Γιατί τι σημασία έχει; Ρωτά εκείνη.</a:t>
            </a:r>
          </a:p>
          <a:p>
            <a:pPr lvl="0" algn="just">
              <a:buNone/>
            </a:pPr>
            <a:r>
              <a:rPr lang="el-GR" sz="2200" dirty="0"/>
              <a:t> -  Πες μου εσύ και θα σου πω. Απαντάει πονηρά </a:t>
            </a:r>
          </a:p>
          <a:p>
            <a:pPr lvl="0" algn="just">
              <a:buNone/>
            </a:pPr>
            <a:r>
              <a:rPr lang="el-GR" sz="2200" dirty="0"/>
              <a:t>-   Στο δεξί. Γιατί όμως;</a:t>
            </a:r>
          </a:p>
          <a:p>
            <a:pPr lvl="0" algn="just">
              <a:buNone/>
            </a:pPr>
            <a:r>
              <a:rPr lang="el-GR" sz="2200" dirty="0"/>
              <a:t> -  </a:t>
            </a:r>
            <a:r>
              <a:rPr lang="el-GR" sz="2200" dirty="0" err="1"/>
              <a:t>Αα</a:t>
            </a:r>
            <a:r>
              <a:rPr lang="el-GR" sz="2200" dirty="0"/>
              <a:t> πρέπει  να χαίρεσαι τότε κορίτσι μου. Αυτό συμβολίζει ότι θα πάρεις λεφτά..                   </a:t>
            </a:r>
          </a:p>
          <a:p>
            <a:pPr lvl="0" algn="just">
              <a:buNone/>
            </a:pPr>
            <a:endParaRPr lang="el-GR" sz="2000" dirty="0"/>
          </a:p>
          <a:p>
            <a:endParaRPr lang="en-US" sz="2400" dirty="0" smtClean="0"/>
          </a:p>
          <a:p>
            <a:endParaRPr lang="el-GR" sz="2400" dirty="0"/>
          </a:p>
        </p:txBody>
      </p:sp>
      <p:pic>
        <p:nvPicPr>
          <p:cNvPr id="4" name="3 - Εικόνα" descr="χερια.jpg"/>
          <p:cNvPicPr>
            <a:picLocks noChangeAspect="1"/>
          </p:cNvPicPr>
          <p:nvPr/>
        </p:nvPicPr>
        <p:blipFill>
          <a:blip r:embed="rId2"/>
          <a:stretch>
            <a:fillRect/>
          </a:stretch>
        </p:blipFill>
        <p:spPr>
          <a:xfrm>
            <a:off x="1071538" y="3643314"/>
            <a:ext cx="7000924" cy="3000396"/>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normAutofit/>
          </a:bodyPr>
          <a:lstStyle/>
          <a:p>
            <a:pPr lvl="0" algn="just">
              <a:buNone/>
            </a:pPr>
            <a:r>
              <a:rPr lang="el-GR" dirty="0" smtClean="0"/>
              <a:t> </a:t>
            </a:r>
            <a:r>
              <a:rPr lang="en-US" dirty="0" smtClean="0"/>
              <a:t>   </a:t>
            </a:r>
            <a:r>
              <a:rPr lang="el-GR" sz="2000" dirty="0" smtClean="0"/>
              <a:t>Η τελετή του γάμου συνεχίζεται χωρίς αυτή την φορά διακοπές και μετά οι καλεσμένοι πάνε στο γαμήλιο τραπέζι. Οι πιο μεγάλοι καλεσμένοι παρατηρούν πως στο τραπέζι δεν υπάρχει ρόδι. Πολλοί ρώτησαν κιόλας.</a:t>
            </a:r>
          </a:p>
          <a:p>
            <a:pPr lvl="0">
              <a:buNone/>
            </a:pPr>
            <a:r>
              <a:rPr lang="el-GR" sz="2000" dirty="0" smtClean="0"/>
              <a:t>   - Πώς και δεν βάλατε ρόδι στο τραπέζι;</a:t>
            </a:r>
          </a:p>
          <a:p>
            <a:pPr lvl="0">
              <a:buNone/>
            </a:pPr>
            <a:r>
              <a:rPr lang="el-GR" sz="2000" dirty="0" smtClean="0"/>
              <a:t>   - Γιατί λείπει το ρόδι;</a:t>
            </a:r>
          </a:p>
          <a:p>
            <a:pPr lvl="0">
              <a:buNone/>
            </a:pPr>
            <a:r>
              <a:rPr lang="el-GR" sz="2000" dirty="0" smtClean="0"/>
              <a:t>   - Το ρόδι θα το φέρετε αργότερα;</a:t>
            </a:r>
          </a:p>
          <a:p>
            <a:pPr>
              <a:buNone/>
            </a:pPr>
            <a:r>
              <a:rPr lang="el-GR" sz="2000" dirty="0" smtClean="0"/>
              <a:t>     Και οι απαντήσεις που γινόντουσαν ερωτήσεις ήταν πάντα οι ίδιες:</a:t>
            </a:r>
          </a:p>
          <a:p>
            <a:pPr lvl="0">
              <a:buNone/>
            </a:pPr>
            <a:r>
              <a:rPr lang="el-GR" sz="2000" dirty="0" smtClean="0"/>
              <a:t>   - Για ποιο λόγο να βάλουμε ένα ρόδι στο τραπέζι;</a:t>
            </a:r>
          </a:p>
          <a:p>
            <a:pPr>
              <a:buNone/>
            </a:pPr>
            <a:r>
              <a:rPr lang="el-GR" sz="2000" dirty="0" smtClean="0"/>
              <a:t>      Αργότερα έμαθαν πως το ρόδι είναι σύμβολο αφθονίας, καλής τύχης και γονιμότητας. Δηλαδή καλό θα ήταν να βρίσκεται στο τραπέζι. Για καλή τους τύχη δίπλα υπήρχαν κάτι κήποι με πορτοκαλιές, λεμονιές και είχε και ροδιές. Έτσι πήραν μερικά ρόδια και τα τοποθετήσανε σε ένα μπολ.</a:t>
            </a:r>
            <a:endParaRPr lang="en-US" sz="2000" dirty="0" smtClean="0"/>
          </a:p>
          <a:p>
            <a:pPr>
              <a:buNone/>
            </a:pPr>
            <a:endParaRPr lang="el-GR" sz="2000" dirty="0"/>
          </a:p>
        </p:txBody>
      </p:sp>
      <p:pic>
        <p:nvPicPr>
          <p:cNvPr id="4" name="3 - Εικόνα" descr="ροδια.jpg"/>
          <p:cNvPicPr>
            <a:picLocks noChangeAspect="1"/>
          </p:cNvPicPr>
          <p:nvPr/>
        </p:nvPicPr>
        <p:blipFill>
          <a:blip r:embed="rId2"/>
          <a:stretch>
            <a:fillRect/>
          </a:stretch>
        </p:blipFill>
        <p:spPr>
          <a:xfrm>
            <a:off x="2428860" y="4429132"/>
            <a:ext cx="4214842" cy="24288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a:bodyPr>
          <a:lstStyle/>
          <a:p>
            <a:pPr>
              <a:buNone/>
            </a:pPr>
            <a:r>
              <a:rPr lang="el-GR" sz="2000" dirty="0"/>
              <a:t>      Αλλά γενικά όλοι πέρασαν πολύ όμορφα και ιδιαίτερα οι νεόνυμφοι. Παρά τις γρουσουζιές και τις δεισιδαιμονίες προς το παρόν ο γάμος τους είναι υπέροχος, και οι δύο ζούνε ευτυχισμένοι με τα τρία τους παιδιά.</a:t>
            </a:r>
          </a:p>
          <a:p>
            <a:pPr>
              <a:buNone/>
            </a:pPr>
            <a:endParaRPr lang="el-GR" sz="2000" dirty="0"/>
          </a:p>
        </p:txBody>
      </p:sp>
      <p:pic>
        <p:nvPicPr>
          <p:cNvPr id="5" name="4 - Εικόνα" descr="οικογενεια.jpg"/>
          <p:cNvPicPr>
            <a:picLocks noChangeAspect="1"/>
          </p:cNvPicPr>
          <p:nvPr/>
        </p:nvPicPr>
        <p:blipFill>
          <a:blip r:embed="rId2"/>
          <a:stretch>
            <a:fillRect/>
          </a:stretch>
        </p:blipFill>
        <p:spPr>
          <a:xfrm>
            <a:off x="1071538" y="1500173"/>
            <a:ext cx="7215238" cy="5062551"/>
          </a:xfrm>
          <a:prstGeom prst="rect">
            <a:avLst/>
          </a:prstGeo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214290"/>
            <a:ext cx="7358114" cy="2862322"/>
          </a:xfrm>
          <a:prstGeom prst="rect">
            <a:avLst/>
          </a:prstGeom>
        </p:spPr>
        <p:txBody>
          <a:bodyPr wrap="square">
            <a:spAutoFit/>
          </a:bodyPr>
          <a:lstStyle/>
          <a:p>
            <a:r>
              <a:rPr lang="el-GR" sz="2000" dirty="0" smtClean="0"/>
              <a:t>Στην ελληνική κοινωνία οι δεισιδαιμονίες και οι προλήψεις είναι πολλές και συνδυάζονται με την ερμηνεία φαινομένων που δεν μπορούν να εξηγηθούν ορθολογικά. Έχουν σχέση με τις λεπτομέρειες της καθημερινής ζωής, δηλαδή με τις δραστηριότητες του ανθρώπου, τη σχέση του με τους άλλους ή τον προγραμματισμό της ζωής του. Βασικό ρόλο στη δεισιδαιμονία και τις προλήψεις έχουν διάφορα αντικείμενα (φυλαχτά, γούρια κ.λπ.), τα οποία χρησιμοποιούνται ποικιλότροπα από τους προληπτικούς</a:t>
            </a:r>
            <a:r>
              <a:rPr lang="en-US" sz="2000" dirty="0" smtClean="0"/>
              <a:t>.</a:t>
            </a:r>
          </a:p>
          <a:p>
            <a:endParaRPr lang="el-GR" sz="2000" dirty="0"/>
          </a:p>
        </p:txBody>
      </p:sp>
      <p:pic>
        <p:nvPicPr>
          <p:cNvPr id="2050" name="Picture 2" descr="ΦΥΛΑΧΤΑ - ΓΟΥΡΙΑ LIVANI.COM.GR"/>
          <p:cNvPicPr>
            <a:picLocks noChangeAspect="1" noChangeArrowheads="1"/>
          </p:cNvPicPr>
          <p:nvPr/>
        </p:nvPicPr>
        <p:blipFill>
          <a:blip r:embed="rId2"/>
          <a:srcRect/>
          <a:stretch>
            <a:fillRect/>
          </a:stretch>
        </p:blipFill>
        <p:spPr bwMode="auto">
          <a:xfrm>
            <a:off x="1285852" y="3071810"/>
            <a:ext cx="2428892" cy="2214578"/>
          </a:xfrm>
          <a:prstGeom prst="rect">
            <a:avLst/>
          </a:prstGeom>
          <a:noFill/>
        </p:spPr>
      </p:pic>
      <p:pic>
        <p:nvPicPr>
          <p:cNvPr id="2052" name="Picture 4" descr="Μαύρη γάτα: προλήψεις και δεισιδαιμονίες - Astrology.gr"/>
          <p:cNvPicPr>
            <a:picLocks noChangeAspect="1" noChangeArrowheads="1"/>
          </p:cNvPicPr>
          <p:nvPr/>
        </p:nvPicPr>
        <p:blipFill>
          <a:blip r:embed="rId3"/>
          <a:srcRect/>
          <a:stretch>
            <a:fillRect/>
          </a:stretch>
        </p:blipFill>
        <p:spPr bwMode="auto">
          <a:xfrm>
            <a:off x="4500562" y="3429000"/>
            <a:ext cx="3214710" cy="2857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70"/>
            <a:ext cx="8229600" cy="488968"/>
          </a:xfrm>
        </p:spPr>
        <p:txBody>
          <a:bodyPr>
            <a:normAutofit fontScale="90000"/>
          </a:bodyPr>
          <a:lstStyle/>
          <a:p>
            <a:pPr algn="l"/>
            <a:r>
              <a:rPr lang="el-GR" dirty="0">
                <a:solidFill>
                  <a:srgbClr val="0070C0"/>
                </a:solidFill>
              </a:rPr>
              <a:t>Συνέντευξη της κ. </a:t>
            </a:r>
            <a:r>
              <a:rPr lang="el-GR" dirty="0" err="1">
                <a:solidFill>
                  <a:srgbClr val="0070C0"/>
                </a:solidFill>
              </a:rPr>
              <a:t>Ερρινάκη</a:t>
            </a:r>
            <a:r>
              <a:rPr lang="el-GR" dirty="0">
                <a:solidFill>
                  <a:srgbClr val="0070C0"/>
                </a:solidFill>
              </a:rPr>
              <a:t> Καλλιρόης</a:t>
            </a:r>
            <a:br>
              <a:rPr lang="el-GR" dirty="0">
                <a:solidFill>
                  <a:srgbClr val="0070C0"/>
                </a:solidFill>
              </a:rPr>
            </a:br>
            <a:r>
              <a:rPr lang="el-GR" sz="2500" dirty="0">
                <a:solidFill>
                  <a:schemeClr val="accent6">
                    <a:lumMod val="50000"/>
                  </a:schemeClr>
                </a:solidFill>
              </a:rPr>
              <a:t>Σε ρόλους δημοσιογράφων οι μαθήτριες: Γιώτη Ηρώ,  Μπέλλου Γεωργία, Μπέλλου Κατερίνα, </a:t>
            </a:r>
            <a:r>
              <a:rPr lang="el-GR" sz="2500" dirty="0" err="1">
                <a:solidFill>
                  <a:schemeClr val="accent6">
                    <a:lumMod val="50000"/>
                  </a:schemeClr>
                </a:solidFill>
              </a:rPr>
              <a:t>Ευαγγελοπούλου</a:t>
            </a:r>
            <a:r>
              <a:rPr lang="el-GR" sz="2500" dirty="0">
                <a:solidFill>
                  <a:schemeClr val="accent6">
                    <a:lumMod val="50000"/>
                  </a:schemeClr>
                </a:solidFill>
              </a:rPr>
              <a:t> Μαρία</a:t>
            </a: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endParaRPr lang="el-GR" dirty="0"/>
          </a:p>
        </p:txBody>
      </p:sp>
      <p:pic>
        <p:nvPicPr>
          <p:cNvPr id="5" name="Συνεντευξη.mp4">
            <a:hlinkClick r:id="" action="ppaction://media"/>
          </p:cNvPr>
          <p:cNvPicPr>
            <a:picLocks noGrp="1" noRot="1" noChangeAspect="1"/>
          </p:cNvPicPr>
          <p:nvPr>
            <p:ph idx="1"/>
            <a:videoFile r:link="rId1"/>
          </p:nvPr>
        </p:nvPicPr>
        <p:blipFill>
          <a:blip r:embed="rId3">
            <a:duotone>
              <a:schemeClr val="accent1">
                <a:shade val="45000"/>
                <a:satMod val="135000"/>
              </a:schemeClr>
              <a:prstClr val="white"/>
            </a:duotone>
          </a:blip>
          <a:stretch>
            <a:fillRect/>
          </a:stretch>
        </p:blipFill>
        <p:spPr>
          <a:xfrm>
            <a:off x="1071538" y="1571612"/>
            <a:ext cx="7000924" cy="4786346"/>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dirty="0">
                <a:solidFill>
                  <a:schemeClr val="tx2">
                    <a:lumMod val="60000"/>
                    <a:lumOff val="40000"/>
                  </a:schemeClr>
                </a:solidFill>
              </a:rPr>
              <a:t>Προλήψεις και δεισιδαιμονίες στην Ελλάδα </a:t>
            </a:r>
            <a:br>
              <a:rPr lang="el-GR" sz="2700" b="1" dirty="0">
                <a:solidFill>
                  <a:schemeClr val="tx2">
                    <a:lumMod val="60000"/>
                    <a:lumOff val="40000"/>
                  </a:schemeClr>
                </a:solidFill>
              </a:rPr>
            </a:br>
            <a:r>
              <a:rPr lang="el-GR" sz="2700" b="1" dirty="0">
                <a:solidFill>
                  <a:schemeClr val="tx2">
                    <a:lumMod val="60000"/>
                    <a:lumOff val="40000"/>
                  </a:schemeClr>
                </a:solidFill>
              </a:rPr>
              <a:t>τον 21ο αιώνα</a:t>
            </a:r>
            <a:r>
              <a:rPr lang="el-GR" sz="1400" b="1" dirty="0"/>
              <a:t/>
            </a:r>
            <a:br>
              <a:rPr lang="el-GR" sz="1400" b="1" dirty="0"/>
            </a:br>
            <a:r>
              <a:rPr lang="el-GR" sz="2000" dirty="0">
                <a:solidFill>
                  <a:schemeClr val="accent2">
                    <a:lumMod val="75000"/>
                  </a:schemeClr>
                </a:solidFill>
              </a:rPr>
              <a:t>Ερεύνησε και κατέγραψε την παρακάτω εργασία η μαθήτρια της       </a:t>
            </a:r>
            <a:r>
              <a:rPr lang="en-US" sz="2000" dirty="0">
                <a:solidFill>
                  <a:schemeClr val="accent2">
                    <a:lumMod val="75000"/>
                  </a:schemeClr>
                </a:solidFill>
              </a:rPr>
              <a:t/>
            </a:r>
            <a:br>
              <a:rPr lang="en-US" sz="2000" dirty="0">
                <a:solidFill>
                  <a:schemeClr val="accent2">
                    <a:lumMod val="75000"/>
                  </a:schemeClr>
                </a:solidFill>
              </a:rPr>
            </a:br>
            <a:r>
              <a:rPr lang="el-GR" sz="2000" dirty="0">
                <a:solidFill>
                  <a:schemeClr val="accent2">
                    <a:lumMod val="75000"/>
                  </a:schemeClr>
                </a:solidFill>
              </a:rPr>
              <a:t>         Β1΄τάξης </a:t>
            </a:r>
            <a:r>
              <a:rPr lang="el-GR" sz="2000" b="1" dirty="0">
                <a:solidFill>
                  <a:schemeClr val="accent2">
                    <a:lumMod val="75000"/>
                  </a:schemeClr>
                </a:solidFill>
              </a:rPr>
              <a:t>Μπέλλου Κατερίνα</a:t>
            </a:r>
            <a:endParaRPr lang="el-GR" sz="2000" dirty="0">
              <a:solidFill>
                <a:schemeClr val="accent2">
                  <a:lumMod val="75000"/>
                </a:schemeClr>
              </a:solidFill>
            </a:endParaRPr>
          </a:p>
        </p:txBody>
      </p:sp>
      <p:sp>
        <p:nvSpPr>
          <p:cNvPr id="3" name="2 - Θέση περιεχομένου"/>
          <p:cNvSpPr>
            <a:spLocks noGrp="1"/>
          </p:cNvSpPr>
          <p:nvPr>
            <p:ph idx="1"/>
          </p:nvPr>
        </p:nvSpPr>
        <p:spPr/>
        <p:txBody>
          <a:bodyPr>
            <a:normAutofit lnSpcReduction="10000"/>
          </a:bodyPr>
          <a:lstStyle/>
          <a:p>
            <a:r>
              <a:rPr lang="el-GR" b="1" dirty="0"/>
              <a:t>ΓΑΜΟΣ</a:t>
            </a:r>
            <a:endParaRPr lang="el-GR" dirty="0"/>
          </a:p>
          <a:p>
            <a:r>
              <a:rPr lang="el-GR" dirty="0"/>
              <a:t>	Συνηθίζεται κατά την προετοιμασία  της νύφης,  οι  παράνυφες να γεμίζουν τα παπούτσια της με χρήματα ,μέχρι αυτά να μην χωράνε άλλα!! Τα χρήματα αυτά δεν τα παίρνει η νύφη αλλά τα  μοιράζονται οι παράνυφες μεταξύ τους.</a:t>
            </a:r>
          </a:p>
          <a:p>
            <a:r>
              <a:rPr lang="el-GR" dirty="0"/>
              <a:t>         Επίσης η νύφη γράφει  τα ονόματα των  ανύπαντρων  κοριτσιών στα παπούτσια της. </a:t>
            </a:r>
          </a:p>
          <a:p>
            <a:endParaRPr lang="el-G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endParaRPr lang="en-US" dirty="0"/>
          </a:p>
          <a:p>
            <a:endParaRPr lang="en-US" dirty="0"/>
          </a:p>
          <a:p>
            <a:r>
              <a:rPr lang="el-GR" dirty="0"/>
              <a:t>Το όνομα της ανύπαντρης γυναίκας που θα σβηστεί πρώτο, υποδεικνύει και ότι η γυναίκα αυτή θα είναι η επόμενη που θα παντρευτεί.</a:t>
            </a:r>
          </a:p>
          <a:p>
            <a:r>
              <a:rPr lang="el-GR" dirty="0"/>
              <a:t>Ακόμη συνηθίζεται να βάζουν σε ένα κρυφό σημείο ένα θερμόμετρο  για να διώξουν τα μάγια και μία κλειδαριά σύμβολο της παρθενίας της νύφης.</a:t>
            </a:r>
          </a:p>
          <a:p>
            <a:endParaRPr lang="el-GR" dirty="0"/>
          </a:p>
        </p:txBody>
      </p:sp>
      <p:pic>
        <p:nvPicPr>
          <p:cNvPr id="4" name="3 - Εικόνα" descr="Konnie Μεταξά: Τα ονόματα που έγραψε κάτω από τα παπούτσια της"/>
          <p:cNvPicPr/>
          <p:nvPr/>
        </p:nvPicPr>
        <p:blipFill>
          <a:blip r:embed="rId2" cstate="print"/>
          <a:srcRect/>
          <a:stretch>
            <a:fillRect/>
          </a:stretch>
        </p:blipFill>
        <p:spPr bwMode="auto">
          <a:xfrm>
            <a:off x="3214678" y="285729"/>
            <a:ext cx="2714643" cy="22860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Τέλος όταν επιστρέφουν  η νύφη και ο γαμπρός από την εκκλησία, τους περιμένει  συνήθως η μητέρα του γαμπρού  στην είσοδο του σπιτιού τους,</a:t>
            </a:r>
          </a:p>
          <a:p>
            <a:r>
              <a:rPr lang="el-GR" dirty="0"/>
              <a:t> τους βάζει  ένα πέταλο</a:t>
            </a:r>
            <a:r>
              <a:rPr lang="en-US" dirty="0"/>
              <a:t>        </a:t>
            </a:r>
            <a:r>
              <a:rPr lang="el-GR" dirty="0"/>
              <a:t> </a:t>
            </a:r>
            <a:r>
              <a:rPr lang="en-US" dirty="0"/>
              <a:t>  </a:t>
            </a:r>
            <a:r>
              <a:rPr lang="el-GR" dirty="0"/>
              <a:t>να πατήσουν  για να είναι γεροί και τους δίνει  μια κουταλιά γλυκό του κουταλιού</a:t>
            </a:r>
            <a:r>
              <a:rPr lang="en-US" dirty="0"/>
              <a:t>          </a:t>
            </a:r>
            <a:r>
              <a:rPr lang="el-GR" dirty="0"/>
              <a:t> για να έχει γλύκα η ζωή τους!</a:t>
            </a:r>
          </a:p>
          <a:p>
            <a:endParaRPr lang="el-GR" dirty="0"/>
          </a:p>
        </p:txBody>
      </p:sp>
      <p:pic>
        <p:nvPicPr>
          <p:cNvPr id="4" name="3 - Εικόνα" descr="Μεταλλικα πεταλα διακοσμητικα για μπομπονιερες | Happyness.gr"/>
          <p:cNvPicPr/>
          <p:nvPr/>
        </p:nvPicPr>
        <p:blipFill>
          <a:blip r:embed="rId2" cstate="print"/>
          <a:srcRect/>
          <a:stretch>
            <a:fillRect/>
          </a:stretch>
        </p:blipFill>
        <p:spPr bwMode="auto">
          <a:xfrm>
            <a:off x="4786314" y="3286124"/>
            <a:ext cx="928694" cy="847727"/>
          </a:xfrm>
          <a:prstGeom prst="rect">
            <a:avLst/>
          </a:prstGeom>
          <a:noFill/>
          <a:ln w="9525">
            <a:noFill/>
            <a:miter lim="800000"/>
            <a:headEnd/>
            <a:tailEnd/>
          </a:ln>
        </p:spPr>
      </p:pic>
      <p:pic>
        <p:nvPicPr>
          <p:cNvPr id="5" name="4 - Εικόνα" descr="Κεράσι Γλυκό του Κουταλιού Χύμα - Ορφέας Παραδοσιακά Γλυκά"/>
          <p:cNvPicPr/>
          <p:nvPr/>
        </p:nvPicPr>
        <p:blipFill>
          <a:blip r:embed="rId3" cstate="print"/>
          <a:srcRect/>
          <a:stretch>
            <a:fillRect/>
          </a:stretch>
        </p:blipFill>
        <p:spPr bwMode="auto">
          <a:xfrm>
            <a:off x="4429124" y="4714884"/>
            <a:ext cx="714380" cy="64294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b="1" dirty="0"/>
              <a:t>ΟΝΕΙΡΑ</a:t>
            </a:r>
            <a:endParaRPr lang="el-GR" dirty="0"/>
          </a:p>
          <a:p>
            <a:r>
              <a:rPr lang="el-GR" b="1" dirty="0"/>
              <a:t>Αν δεις στον ύπνο σου</a:t>
            </a:r>
            <a:endParaRPr lang="el-GR" dirty="0"/>
          </a:p>
          <a:p>
            <a:r>
              <a:rPr lang="el-GR" dirty="0"/>
              <a:t>-φίδια</a:t>
            </a:r>
            <a:r>
              <a:rPr lang="en-US" dirty="0"/>
              <a:t>                  </a:t>
            </a:r>
            <a:r>
              <a:rPr lang="el-GR" dirty="0"/>
              <a:t> σημαίνουν  μπέρδεμα!</a:t>
            </a:r>
          </a:p>
          <a:p>
            <a:endParaRPr lang="el-GR" dirty="0"/>
          </a:p>
          <a:p>
            <a:r>
              <a:rPr lang="el-GR" dirty="0"/>
              <a:t>- ψάρια</a:t>
            </a:r>
            <a:r>
              <a:rPr lang="en-US" dirty="0"/>
              <a:t>                    </a:t>
            </a:r>
            <a:r>
              <a:rPr lang="el-GR" dirty="0"/>
              <a:t> σημαίνουν λαχτάρα και όσο μεγαλύτερο το μέγεθός τους τόσο μεγαλύτερο το μέγεθος της λαχτάρας.</a:t>
            </a:r>
          </a:p>
          <a:p>
            <a:endParaRPr lang="el-GR" dirty="0"/>
          </a:p>
        </p:txBody>
      </p:sp>
      <p:pic>
        <p:nvPicPr>
          <p:cNvPr id="4" name="3 - Εικόνα" descr="Δηλητηριώδη φίδια : Πως τα ξεχωρίζουμε"/>
          <p:cNvPicPr/>
          <p:nvPr/>
        </p:nvPicPr>
        <p:blipFill>
          <a:blip r:embed="rId2" cstate="print"/>
          <a:srcRect/>
          <a:stretch>
            <a:fillRect/>
          </a:stretch>
        </p:blipFill>
        <p:spPr bwMode="auto">
          <a:xfrm>
            <a:off x="2071670" y="2786058"/>
            <a:ext cx="1571636" cy="857256"/>
          </a:xfrm>
          <a:prstGeom prst="rect">
            <a:avLst/>
          </a:prstGeom>
          <a:noFill/>
          <a:ln w="9525">
            <a:noFill/>
            <a:miter lim="800000"/>
            <a:headEnd/>
            <a:tailEnd/>
          </a:ln>
        </p:spPr>
      </p:pic>
      <p:pic>
        <p:nvPicPr>
          <p:cNvPr id="5" name="4 - Εικόνα" descr="Τα ψάρια της Μεσογείου"/>
          <p:cNvPicPr/>
          <p:nvPr/>
        </p:nvPicPr>
        <p:blipFill>
          <a:blip r:embed="rId3" cstate="print"/>
          <a:srcRect/>
          <a:stretch>
            <a:fillRect/>
          </a:stretch>
        </p:blipFill>
        <p:spPr bwMode="auto">
          <a:xfrm>
            <a:off x="2214546" y="3643314"/>
            <a:ext cx="1857388" cy="75724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a:t>- αίμα                    σημαίνει ότι κάτι θα συμβεί γρήγορα!!!</a:t>
            </a:r>
          </a:p>
          <a:p>
            <a:endParaRPr lang="el-GR" dirty="0"/>
          </a:p>
          <a:p>
            <a:endParaRPr lang="el-GR" dirty="0"/>
          </a:p>
          <a:p>
            <a:r>
              <a:rPr lang="el-GR" dirty="0"/>
              <a:t>-παιδιά                          και ιδίως όταν είναι μωρά σημαίνουν παιδέματα!</a:t>
            </a:r>
          </a:p>
          <a:p>
            <a:r>
              <a:rPr lang="el-GR" b="1" i="1" dirty="0"/>
              <a:t>**Αν μία κοπέλα έπαιρνε κουφέτα από τον δίσκο με τα στέφανα και τα έβαζε το βράδυ κάτω από το μαξιλάρι της τότε στο όνειρό της θα έβλεπε ποιον θα παντρευόταν</a:t>
            </a:r>
            <a:r>
              <a:rPr lang="el-GR" dirty="0"/>
              <a:t>**</a:t>
            </a:r>
          </a:p>
          <a:p>
            <a:endParaRPr lang="el-GR" dirty="0"/>
          </a:p>
        </p:txBody>
      </p:sp>
      <p:pic>
        <p:nvPicPr>
          <p:cNvPr id="4" name="3 - Εικόνα" descr="Αίμα - Γνωμικά"/>
          <p:cNvPicPr/>
          <p:nvPr/>
        </p:nvPicPr>
        <p:blipFill>
          <a:blip r:embed="rId2" cstate="print"/>
          <a:srcRect/>
          <a:stretch>
            <a:fillRect/>
          </a:stretch>
        </p:blipFill>
        <p:spPr bwMode="auto">
          <a:xfrm>
            <a:off x="1928794" y="857232"/>
            <a:ext cx="1500198" cy="1200154"/>
          </a:xfrm>
          <a:prstGeom prst="rect">
            <a:avLst/>
          </a:prstGeom>
          <a:noFill/>
          <a:ln w="9525">
            <a:noFill/>
            <a:miter lim="800000"/>
            <a:headEnd/>
            <a:tailEnd/>
          </a:ln>
        </p:spPr>
      </p:pic>
      <p:pic>
        <p:nvPicPr>
          <p:cNvPr id="5" name="4 - Εικόνα" descr="Ολλανδία: Η χώρα που ζουν τα πιο ευτυχισμένα παιδιά"/>
          <p:cNvPicPr/>
          <p:nvPr/>
        </p:nvPicPr>
        <p:blipFill>
          <a:blip r:embed="rId3" cstate="print"/>
          <a:srcRect/>
          <a:stretch>
            <a:fillRect/>
          </a:stretch>
        </p:blipFill>
        <p:spPr bwMode="auto">
          <a:xfrm>
            <a:off x="2143108" y="2428868"/>
            <a:ext cx="2000264" cy="119539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TotalTime>
  <Words>1612</Words>
  <Application>Microsoft Office PowerPoint</Application>
  <PresentationFormat>Προβολή στην οθόνη (4:3)</PresentationFormat>
  <Paragraphs>90</Paragraphs>
  <Slides>24</Slides>
  <Notes>2</Notes>
  <HiddenSlides>0</HiddenSlides>
  <MMClips>1</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ΔΕΙΣΙΔΑΙΜΟΝΙΕΣ – ΠΡΟΛΗΨΕΙΣ </vt:lpstr>
      <vt:lpstr>Διαφάνεια 2</vt:lpstr>
      <vt:lpstr>Διαφάνεια 3</vt:lpstr>
      <vt:lpstr>Συνέντευξη της κ. Ερρινάκη Καλλιρόης Σε ρόλους δημοσιογράφων οι μαθήτριες: Γιώτη Ηρώ,  Μπέλλου Γεωργία, Μπέλλου Κατερίνα, Ευαγγελοπούλου Μαρία  </vt:lpstr>
      <vt:lpstr>Προλήψεις και δεισιδαιμονίες στην Ελλάδα  τον 21ο αιώνα Ερεύνησε και κατέγραψε την παρακάτω εργασία η μαθήτρια της                 Β1΄τάξης Μπέλλου Κατερίνα</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ΔΕΙΣΙΔΑΙΜΟΝΙΕΣ - ΠΡΟΛΗΨΕΙΣ</dc:title>
  <dc:creator>Toshiba</dc:creator>
  <cp:lastModifiedBy>Toshiba</cp:lastModifiedBy>
  <cp:revision>145</cp:revision>
  <dcterms:created xsi:type="dcterms:W3CDTF">2024-03-13T17:47:52Z</dcterms:created>
  <dcterms:modified xsi:type="dcterms:W3CDTF">2024-05-13T18:50:12Z</dcterms:modified>
</cp:coreProperties>
</file>