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1" r:id="rId4"/>
    <p:sldId id="261" r:id="rId5"/>
    <p:sldId id="260" r:id="rId6"/>
    <p:sldId id="272" r:id="rId7"/>
    <p:sldId id="259" r:id="rId8"/>
    <p:sldId id="262" r:id="rId9"/>
    <p:sldId id="265" r:id="rId10"/>
    <p:sldId id="257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65F1E-ACD0-416C-B2A1-C65F24174DC9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C930-78A3-407B-8EBE-90673E43F8A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073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BC930-78A3-407B-8EBE-90673E43F8A7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5406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146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9350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8357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165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2274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2112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4665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453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859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683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3730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CA1F5-6AB9-4CB6-9526-D3E9CB9EB580}" type="datetimeFigureOut">
              <a:rPr lang="el-GR" smtClean="0"/>
              <a:pPr/>
              <a:t>30/4/2015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478A-E3CD-4C10-A5B5-AA6A49B552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5302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89856" y="295047"/>
            <a:ext cx="11321143" cy="4679724"/>
          </a:xfrm>
        </p:spPr>
        <p:txBody>
          <a:bodyPr>
            <a:normAutofit/>
          </a:bodyPr>
          <a:lstStyle/>
          <a:p>
            <a:r>
              <a:rPr lang="el-GR" b="1" dirty="0" smtClean="0"/>
              <a:t>Η ΔΙΑΔΙΚΑΣΙΑ ΤΗΣ ΜΟΡΦΩΣΗΣ-Ο ΑΘΗΝΑΙΟΣ ΚΑΙ Η ΕΡΓΑΣΙΑ-Η ΑΘΗΝΑ ΓΙΟΡΤΑΖΕΙ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302563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283105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  <a:p>
            <a:pPr marL="0" indent="0" algn="ctr">
              <a:buNone/>
            </a:pPr>
            <a:r>
              <a:rPr lang="el-GR" sz="4400" dirty="0" smtClean="0"/>
              <a:t>ΕΥΧΑΡΙΣΤΟΥΜΕ </a:t>
            </a:r>
            <a:r>
              <a:rPr lang="el-GR" sz="4400" dirty="0" smtClean="0"/>
              <a:t>ΠΟΥ</a:t>
            </a:r>
            <a:r>
              <a:rPr lang="en-US" sz="4400" dirty="0" smtClean="0"/>
              <a:t> </a:t>
            </a:r>
            <a:r>
              <a:rPr lang="el-GR" sz="4400" dirty="0" smtClean="0"/>
              <a:t>ΜΑΣ</a:t>
            </a:r>
            <a:r>
              <a:rPr lang="el-GR" sz="4400" dirty="0" smtClean="0"/>
              <a:t> </a:t>
            </a:r>
            <a:r>
              <a:rPr lang="el-GR" sz="4400" dirty="0" smtClean="0"/>
              <a:t>ΠΑΡΑΚΟΛΟΥΘΗΣΑΤΕ!</a:t>
            </a:r>
          </a:p>
          <a:p>
            <a:pPr marL="0" indent="0" algn="ctr">
              <a:buNone/>
            </a:pPr>
            <a:endParaRPr lang="el-GR" sz="4400" dirty="0" smtClean="0"/>
          </a:p>
          <a:p>
            <a:pPr marL="0" indent="0" algn="ctr">
              <a:buNone/>
            </a:pPr>
            <a:r>
              <a:rPr lang="el-GR" sz="4400" dirty="0" smtClean="0"/>
              <a:t>ΠΗΓΕΣ ΕΙΚΟΝΩΝ:</a:t>
            </a:r>
            <a:r>
              <a:rPr lang="en-US" sz="4400" dirty="0" smtClean="0"/>
              <a:t>GOOGLE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l-GR" sz="4400" dirty="0" smtClean="0"/>
              <a:t>ΦΩΤΕΙΝΗ ΤΣΟΥΓΑ</a:t>
            </a:r>
          </a:p>
          <a:p>
            <a:pPr marL="0" indent="0" algn="ctr">
              <a:buNone/>
            </a:pPr>
            <a:r>
              <a:rPr lang="el-GR" sz="4400" dirty="0" smtClean="0"/>
              <a:t>ΧΡΥΣΑΝΘΗ ΚΑΛΕΤΣΙΟΥ</a:t>
            </a:r>
          </a:p>
        </p:txBody>
      </p:sp>
    </p:spTree>
    <p:extLst>
      <p:ext uri="{BB962C8B-B14F-4D97-AF65-F5344CB8AC3E}">
        <p14:creationId xmlns:p14="http://schemas.microsoft.com/office/powerpoint/2010/main" xmlns="" val="1893560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ΔΙΑΔΙΚΑΣΙΑ ΤΗΣ ΜΟΡΦΩΣΗΣ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228396"/>
            <a:ext cx="10515600" cy="4351338"/>
          </a:xfrm>
        </p:spPr>
        <p:txBody>
          <a:bodyPr/>
          <a:lstStyle/>
          <a:p>
            <a:r>
              <a:rPr lang="el-GR" dirty="0" smtClean="0"/>
              <a:t>Ο </a:t>
            </a:r>
            <a:r>
              <a:rPr lang="el-GR" b="1" dirty="0" smtClean="0"/>
              <a:t>παιδαγωγός</a:t>
            </a:r>
            <a:r>
              <a:rPr lang="el-GR" dirty="0" smtClean="0"/>
              <a:t>: βοηθά στο σπίτι το αγόρι στην εκμάθηση των μαθημάτων του και το συνοδεύει στο σχολείο.</a:t>
            </a:r>
          </a:p>
          <a:p>
            <a:r>
              <a:rPr lang="el-GR" dirty="0" smtClean="0"/>
              <a:t>Ο </a:t>
            </a:r>
            <a:r>
              <a:rPr lang="el-GR" b="1" dirty="0" smtClean="0"/>
              <a:t>γραμματιστής</a:t>
            </a:r>
            <a:r>
              <a:rPr lang="el-GR" dirty="0" smtClean="0"/>
              <a:t> με τη σειρά του διδάσκει γραφή, ανάγνωση και την κατανόηση των ομηρικών επών στο αγόρι.</a:t>
            </a:r>
          </a:p>
          <a:p>
            <a:r>
              <a:rPr lang="el-GR" dirty="0" smtClean="0"/>
              <a:t>Ο </a:t>
            </a:r>
            <a:r>
              <a:rPr lang="el-GR" b="1" dirty="0" smtClean="0"/>
              <a:t>κιθαριστής</a:t>
            </a:r>
            <a:r>
              <a:rPr lang="el-GR" dirty="0" smtClean="0"/>
              <a:t> διδάσκει στο παιδί μουσική.</a:t>
            </a:r>
          </a:p>
          <a:p>
            <a:r>
              <a:rPr lang="el-GR" dirty="0" smtClean="0"/>
              <a:t>Ενώ ο </a:t>
            </a:r>
            <a:r>
              <a:rPr lang="el-GR" b="1" dirty="0" smtClean="0"/>
              <a:t>παιδοτρίβης</a:t>
            </a:r>
            <a:r>
              <a:rPr lang="el-GR" dirty="0" smtClean="0"/>
              <a:t> το εκγυμνάζει.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1798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887" y="542829"/>
            <a:ext cx="4893493" cy="2903940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74243" y="618436"/>
            <a:ext cx="4619625" cy="275272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3877" y="3568008"/>
            <a:ext cx="32099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472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95375" y="3697141"/>
            <a:ext cx="4088287" cy="3029584"/>
          </a:xfrm>
          <a:prstGeom prst="rect">
            <a:avLst/>
          </a:prstGeom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5390" y="126747"/>
            <a:ext cx="10973555" cy="4988461"/>
          </a:xfrm>
        </p:spPr>
        <p:txBody>
          <a:bodyPr>
            <a:normAutofit/>
          </a:bodyPr>
          <a:lstStyle/>
          <a:p>
            <a:r>
              <a:rPr lang="el-GR" dirty="0" smtClean="0"/>
              <a:t>Τα παιδιά των πλούσιων Αθηναίων, στην εφηβική ηλικία, τα οποία προσπαθούσαν για μια υψηλή καριέρα στον πολιτικό τομέα,  διδάσκονταν από τους </a:t>
            </a:r>
            <a:r>
              <a:rPr lang="el-GR" b="1" dirty="0" smtClean="0"/>
              <a:t>σοφιστές </a:t>
            </a:r>
            <a:r>
              <a:rPr lang="el-GR" dirty="0" smtClean="0"/>
              <a:t>την τέχνη της ορθής έκφρασης και της ικανότητας να πείθεις τον δήμο.</a:t>
            </a:r>
          </a:p>
          <a:p>
            <a:r>
              <a:rPr lang="el-GR" dirty="0" smtClean="0"/>
              <a:t>Οι </a:t>
            </a:r>
            <a:r>
              <a:rPr lang="el-GR" b="1" dirty="0" smtClean="0"/>
              <a:t>σοφιστές </a:t>
            </a:r>
            <a:r>
              <a:rPr lang="el-GR" dirty="0" smtClean="0"/>
              <a:t>ήταν μορφωμένοι άνθρωποι, οι οποίοι δίδασκαν στους νέους τη </a:t>
            </a:r>
            <a:r>
              <a:rPr lang="el-GR" b="1" dirty="0" smtClean="0"/>
              <a:t>ρητορική</a:t>
            </a:r>
            <a:r>
              <a:rPr lang="el-GR" dirty="0" smtClean="0"/>
              <a:t> με αδρή αμοιβή.</a:t>
            </a:r>
          </a:p>
          <a:p>
            <a:r>
              <a:rPr lang="el-GR" dirty="0" smtClean="0"/>
              <a:t>Όμως, τον νέο, και ιδιαίτερα τον έφηβο, τον βοηθούσε στη διανοητική και αισθητική του ανάπτυξη η όλη ατμόσφαιρα που κυριαρχούσε στην Αθήνα. Πνευματικό και καλλιτεχνικό κέντρο του ελληνισμού η Αθήνα, παρείχε κάθε δυνατότητα στους νέους να αναπτύξουν όλες τους τις ικανότητες, να διευρύνουν τους πνευματικούς τους ορίζοντες και να αναδείξουν τα όποια ταλέντα τους.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7252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01986" y="386124"/>
            <a:ext cx="10515600" cy="4351338"/>
          </a:xfrm>
        </p:spPr>
        <p:txBody>
          <a:bodyPr/>
          <a:lstStyle/>
          <a:p>
            <a:r>
              <a:rPr lang="el-GR" dirty="0" smtClean="0"/>
              <a:t>Οι Αθηναίοι αγρότες καλλιεργούν τα χωράφια τους, με τη βοήθεια των δούλων, ενώ </a:t>
            </a:r>
            <a:r>
              <a:rPr lang="el-GR" dirty="0"/>
              <a:t>η</a:t>
            </a:r>
            <a:r>
              <a:rPr lang="el-GR" dirty="0" smtClean="0"/>
              <a:t> κτηνοτροφία είναι περιορισμένη.</a:t>
            </a:r>
          </a:p>
          <a:p>
            <a:r>
              <a:rPr lang="el-GR" dirty="0" smtClean="0"/>
              <a:t>Οι τεχνίτες εργάζονται σε μικρά εργαστήρια ανοιχτά προς το μέρος του δρόμου ώστε οι πελάτες να παρακολουθούν την εργασία τους.</a:t>
            </a:r>
          </a:p>
          <a:p>
            <a:r>
              <a:rPr lang="el-GR" dirty="0" smtClean="0"/>
              <a:t>Τα εργαστήρια και τα μαγαζιά είναι συγκεντρωμένα σε μία συγκεκριμένη περιοχή, ανάλογα</a:t>
            </a:r>
            <a:r>
              <a:rPr lang="el-GR" dirty="0"/>
              <a:t> </a:t>
            </a:r>
            <a:r>
              <a:rPr lang="el-GR" dirty="0" smtClean="0"/>
              <a:t>με το είδος που κατασκευάζουν ή πουλούν.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1386" y="3408016"/>
            <a:ext cx="4571999" cy="310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534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0505" y="120682"/>
            <a:ext cx="10515600" cy="965734"/>
          </a:xfrm>
        </p:spPr>
        <p:txBody>
          <a:bodyPr/>
          <a:lstStyle/>
          <a:p>
            <a:pPr algn="ctr"/>
            <a:r>
              <a:rPr lang="el-GR" b="1" u="sng" dirty="0" smtClean="0"/>
              <a:t>ΤΟ ΕΜΠΟΡΙΟ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40325"/>
            <a:ext cx="10515600" cy="4936638"/>
          </a:xfrm>
        </p:spPr>
        <p:txBody>
          <a:bodyPr/>
          <a:lstStyle/>
          <a:p>
            <a:r>
              <a:rPr lang="el-GR" dirty="0" smtClean="0"/>
              <a:t>Η αύξηση  πληθυσμού συντελεί στη ραγδαία αύξηση του εμπορίου.</a:t>
            </a:r>
          </a:p>
          <a:p>
            <a:r>
              <a:rPr lang="el-GR" dirty="0" smtClean="0"/>
              <a:t>Εισάγονται τρόφιμα αλλά και πρώτες ύλες όπως δέρματα, ξυλεία και μέταλλα, για τις εργασίες των βιοτεχνών.</a:t>
            </a:r>
          </a:p>
          <a:p>
            <a:r>
              <a:rPr lang="el-GR" dirty="0" smtClean="0"/>
              <a:t>Τα προϊόντα των αθηναϊκών εργαστηρίων </a:t>
            </a:r>
            <a:r>
              <a:rPr lang="el-GR" dirty="0" smtClean="0"/>
              <a:t>εξάγονται </a:t>
            </a:r>
            <a:r>
              <a:rPr lang="el-GR" dirty="0" smtClean="0"/>
              <a:t>σε ολόκληρη τη Μεσόγειο.</a:t>
            </a:r>
          </a:p>
          <a:p>
            <a:r>
              <a:rPr lang="el-GR" dirty="0" smtClean="0"/>
              <a:t>Με την αίσθηση του εμπορίου, μια νέα δυναμική και πλούσια επαγγελματική κατηγορία, οι μέτοικοι, αποκτούν ισχύ και επηρεάζουν τις τύχες της πόλης.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1869" y="4483918"/>
            <a:ext cx="3807831" cy="223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462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0917" y="684888"/>
            <a:ext cx="10515600" cy="4351338"/>
          </a:xfrm>
        </p:spPr>
        <p:txBody>
          <a:bodyPr/>
          <a:lstStyle/>
          <a:p>
            <a:r>
              <a:rPr lang="el-GR" dirty="0" smtClean="0"/>
              <a:t>Στο περιθώριο αυτών των επαγγελματικών ενασχολήσεων οι καλλιτέχνες, οι διανοούμενοι και οι πολιτικοί </a:t>
            </a:r>
            <a:r>
              <a:rPr lang="el-GR" dirty="0"/>
              <a:t>υ</a:t>
            </a:r>
            <a:r>
              <a:rPr lang="el-GR" dirty="0" smtClean="0"/>
              <a:t>λοποιούν αυτό που ονομάστηκε «χρυσούς αιών» της Αθήνας.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4682" y="2380724"/>
            <a:ext cx="5371723" cy="39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72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ΓΙΟΡΤΕΣ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γιορτές ήταν συνυφασμένες με την καθημερινή ζωή της Αθήνας.</a:t>
            </a:r>
          </a:p>
          <a:p>
            <a:r>
              <a:rPr lang="el-GR" dirty="0" smtClean="0"/>
              <a:t>Η λαμπερότερη, η γιορτή της ίδιας της πόλης ήταν τα </a:t>
            </a:r>
            <a:r>
              <a:rPr lang="el-GR" b="1" dirty="0" smtClean="0"/>
              <a:t>Παναθήναια</a:t>
            </a:r>
            <a:r>
              <a:rPr lang="el-GR" dirty="0" smtClean="0"/>
              <a:t>, που τελούνταν κάθε τέσσερα χρόνια προς τιμήν της Αθηνάς.</a:t>
            </a:r>
          </a:p>
          <a:p>
            <a:r>
              <a:rPr lang="el-GR" dirty="0" smtClean="0"/>
              <a:t>Τα </a:t>
            </a:r>
            <a:r>
              <a:rPr lang="el-GR" b="1" dirty="0" smtClean="0"/>
              <a:t>Μεγάλα ή «εν </a:t>
            </a:r>
            <a:r>
              <a:rPr lang="el-GR" b="1" dirty="0" err="1" smtClean="0"/>
              <a:t>άστει</a:t>
            </a:r>
            <a:r>
              <a:rPr lang="el-GR" b="1" dirty="0" smtClean="0"/>
              <a:t>» Διονύσια</a:t>
            </a:r>
            <a:r>
              <a:rPr lang="el-GR" dirty="0" smtClean="0"/>
              <a:t> ήταν μια πολυήμερη γιορτή προς τιμήν του Διόνυσου.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541" y="4091828"/>
            <a:ext cx="3592211" cy="2390453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1658" y="4155202"/>
            <a:ext cx="4196008" cy="239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557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96705"/>
            <a:ext cx="10515600" cy="5380258"/>
          </a:xfrm>
        </p:spPr>
        <p:txBody>
          <a:bodyPr/>
          <a:lstStyle/>
          <a:p>
            <a:r>
              <a:rPr lang="el-GR" dirty="0" smtClean="0"/>
              <a:t>Τα </a:t>
            </a:r>
            <a:r>
              <a:rPr lang="el-GR" b="1" dirty="0" smtClean="0"/>
              <a:t>Ανθεστήρια</a:t>
            </a:r>
            <a:r>
              <a:rPr lang="el-GR" dirty="0" smtClean="0"/>
              <a:t> ήταν μία άλλη γιορτή αφιερωμένη στον ίδιο θεό (τον Διόνυσο) κατά την οποία οι Αθηναίοι δοκίμαζαν το νέο κρασί μέσα σε ατμόσφαιρα γενικής χαράς.</a:t>
            </a:r>
          </a:p>
          <a:p>
            <a:r>
              <a:rPr lang="el-GR" dirty="0" smtClean="0"/>
              <a:t>Τέλος, τα </a:t>
            </a:r>
            <a:r>
              <a:rPr lang="el-GR" b="1" dirty="0" smtClean="0"/>
              <a:t>Ελευσίνια</a:t>
            </a:r>
            <a:r>
              <a:rPr lang="el-GR" dirty="0" smtClean="0"/>
              <a:t>, γιορτή αφιερωμένη στη Δήμητρα και στην κόρη της Περσεφόνη, εορτάζονταν στις αρχές Οκτωβρίου.</a:t>
            </a:r>
          </a:p>
          <a:p>
            <a:r>
              <a:rPr lang="el-GR" dirty="0" smtClean="0"/>
              <a:t>Τα Ελευσίνια μυστήρια τελούνταν στην Ελευσίνα.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2618" y="3486834"/>
            <a:ext cx="6076950" cy="303847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689" y="3603279"/>
            <a:ext cx="4186043" cy="284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191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456</Words>
  <Application>Microsoft Office PowerPoint</Application>
  <PresentationFormat>Προσαρμογή</PresentationFormat>
  <Paragraphs>34</Paragraphs>
  <Slides>10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Η ΔΙΑΔΙΚΑΣΙΑ ΤΗΣ ΜΟΡΦΩΣΗΣ-Ο ΑΘΗΝΑΙΟΣ ΚΑΙ Η ΕΡΓΑΣΙΑ-Η ΑΘΗΝΑ ΓΙΟΡΤΑΖΕΙ</vt:lpstr>
      <vt:lpstr>ΔΙΑΔΙΚΑΣΙΑ ΤΗΣ ΜΟΡΦΩΣΗΣ</vt:lpstr>
      <vt:lpstr>Διαφάνεια 3</vt:lpstr>
      <vt:lpstr>Διαφάνεια 4</vt:lpstr>
      <vt:lpstr>Διαφάνεια 5</vt:lpstr>
      <vt:lpstr>ΤΟ ΕΜΠΟΡΙΟ</vt:lpstr>
      <vt:lpstr>Διαφάνεια 7</vt:lpstr>
      <vt:lpstr>ΓΙΟΡΤΕΣ</vt:lpstr>
      <vt:lpstr>Διαφάνεια 9</vt:lpstr>
      <vt:lpstr>Διαφάνεια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ΔΙΑΔΙΚΑΣΙΑ ΤΗΣ ΜΟΡΦΩΣΗΣ-Ο ΑΘΗΝΑΙΟΣ ΚΑΙ Η ΕΡΓΑΣΙΑ-Η ΑΘΗΝΑ ΓΙΟΡΤΑΖΕΙ</dc:title>
  <dc:creator>PAIDIA</dc:creator>
  <cp:lastModifiedBy>eudokia</cp:lastModifiedBy>
  <cp:revision>26</cp:revision>
  <dcterms:created xsi:type="dcterms:W3CDTF">2015-04-24T12:06:57Z</dcterms:created>
  <dcterms:modified xsi:type="dcterms:W3CDTF">2015-04-30T03:39:19Z</dcterms:modified>
</cp:coreProperties>
</file>