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custDataLst>
    <p:tags r:id="rId1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08640D-9E79-470F-AD15-9214EE73F926}" type="datetimeFigureOut">
              <a:rPr lang="el-GR" smtClean="0"/>
              <a:t>27/2/2017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98A5C9-FB87-46DA-AC72-9DAB1A836041}"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13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098A5C9-FB87-46DA-AC72-9DAB1A836041}" type="slidenum">
              <a:rPr lang="el-GR" smtClean="0"/>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CA3BDF97-0DF9-4D4E-9AC0-FE96F46877B9}" type="datetimeFigureOut">
              <a:rPr lang="el-GR" smtClean="0"/>
              <a:pPr/>
              <a:t>27/2/2017</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609BABBC-6971-46DB-9F69-B2150D5C7D4D}" type="slidenum">
              <a:rPr lang="el-GR" smtClean="0"/>
              <a:pPr/>
              <a:t>‹#›</a:t>
            </a:fld>
            <a:endParaRPr lang="el-GR"/>
          </a:p>
        </p:txBody>
      </p:sp>
    </p:spTree>
  </p:cSld>
  <p:clrMapOvr>
    <a:masterClrMapping/>
  </p:clrMapOvr>
  <p:transition advClick="0" advTm="15000">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A3BDF97-0DF9-4D4E-9AC0-FE96F46877B9}" type="datetimeFigureOut">
              <a:rPr lang="el-GR" smtClean="0"/>
              <a:pPr/>
              <a:t>27/2/2017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Tree>
  </p:cSld>
  <p:clrMapOvr>
    <a:masterClrMapping/>
  </p:clrMapOvr>
  <p:transition advClick="0" advTm="15000">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A3BDF97-0DF9-4D4E-9AC0-FE96F46877B9}" type="datetimeFigureOut">
              <a:rPr lang="el-GR" smtClean="0"/>
              <a:pPr/>
              <a:t>27/2/2017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Tree>
  </p:cSld>
  <p:clrMapOvr>
    <a:masterClrMapping/>
  </p:clrMapOvr>
  <p:transition advClick="0" advTm="15000">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A3BDF97-0DF9-4D4E-9AC0-FE96F46877B9}" type="datetimeFigureOut">
              <a:rPr lang="el-GR" smtClean="0"/>
              <a:pPr/>
              <a:t>27/2/2017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transition advClick="0" advTm="15000">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CA3BDF97-0DF9-4D4E-9AC0-FE96F46877B9}" type="datetimeFigureOut">
              <a:rPr lang="el-GR" smtClean="0"/>
              <a:pPr/>
              <a:t>27/2/2017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advClick="0" advTm="15000">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CA3BDF97-0DF9-4D4E-9AC0-FE96F46877B9}" type="datetimeFigureOut">
              <a:rPr lang="el-GR" smtClean="0"/>
              <a:pPr/>
              <a:t>27/2/2017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transition advClick="0" advTm="15000">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CA3BDF97-0DF9-4D4E-9AC0-FE96F46877B9}" type="datetimeFigureOut">
              <a:rPr lang="el-GR" smtClean="0"/>
              <a:pPr/>
              <a:t>27/2/2017</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Tree>
  </p:cSld>
  <p:clrMapOvr>
    <a:masterClrMapping/>
  </p:clrMapOvr>
  <p:transition advClick="0" advTm="15000">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CA3BDF97-0DF9-4D4E-9AC0-FE96F46877B9}" type="datetimeFigureOut">
              <a:rPr lang="el-GR" smtClean="0"/>
              <a:pPr/>
              <a:t>27/2/2017</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transition advClick="0" advTm="15000">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CA3BDF97-0DF9-4D4E-9AC0-FE96F46877B9}" type="datetimeFigureOut">
              <a:rPr lang="el-GR" smtClean="0"/>
              <a:pPr/>
              <a:t>27/2/2017</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Tree>
  </p:cSld>
  <p:clrMapOvr>
    <a:masterClrMapping/>
  </p:clrMapOvr>
  <p:transition advClick="0" advTm="15000">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CA3BDF97-0DF9-4D4E-9AC0-FE96F46877B9}" type="datetimeFigureOut">
              <a:rPr lang="el-GR" smtClean="0"/>
              <a:pPr/>
              <a:t>27/2/2017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609BABBC-6971-46DB-9F69-B2150D5C7D4D}" type="slidenum">
              <a:rPr lang="el-GR" smtClean="0"/>
              <a:pPr/>
              <a:t>‹#›</a:t>
            </a:fld>
            <a:endParaRPr lang="el-GR"/>
          </a:p>
        </p:txBody>
      </p:sp>
    </p:spTree>
  </p:cSld>
  <p:clrMapOvr>
    <a:masterClrMapping/>
  </p:clrMapOvr>
  <p:transition advClick="0" advTm="15000">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CA3BDF97-0DF9-4D4E-9AC0-FE96F46877B9}" type="datetimeFigureOut">
              <a:rPr lang="el-GR" smtClean="0"/>
              <a:pPr/>
              <a:t>27/2/2017</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609BABBC-6971-46DB-9F69-B2150D5C7D4D}"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advClick="0" advTm="15000">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A3BDF97-0DF9-4D4E-9AC0-FE96F46877B9}" type="datetimeFigureOut">
              <a:rPr lang="el-GR" smtClean="0"/>
              <a:pPr/>
              <a:t>27/2/2017</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9BABBC-6971-46DB-9F69-B2150D5C7D4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advClick="0" advTm="15000">
    <p:strips dir="ru"/>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audio" Target="file:///C:\Users\GG\Videos\&#919;%20&#931;&#959;&#957;&#940;&#964;&#945;%20&#964;&#959;&#965;%20&#931;&#949;&#955;&#951;&#957;&#972;&#966;&#969;&#964;&#959;&#962;%20-%20Moonlight%20Sonata.mp3"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Θέση περιεχομένου" descr="pi.png"/>
          <p:cNvPicPr>
            <a:picLocks noGrp="1" noChangeAspect="1"/>
          </p:cNvPicPr>
          <p:nvPr>
            <p:ph idx="1"/>
          </p:nvPr>
        </p:nvPicPr>
        <p:blipFill>
          <a:blip r:embed="rId4" cstate="print"/>
          <a:stretch>
            <a:fillRect/>
          </a:stretch>
        </p:blipFill>
        <p:spPr>
          <a:xfrm>
            <a:off x="1523090" y="1994807"/>
            <a:ext cx="6097819" cy="3498624"/>
          </a:xfrm>
        </p:spPr>
      </p:pic>
      <p:sp>
        <p:nvSpPr>
          <p:cNvPr id="4" name="3 - Τίτλος"/>
          <p:cNvSpPr>
            <a:spLocks noGrp="1"/>
          </p:cNvSpPr>
          <p:nvPr>
            <p:ph type="title"/>
          </p:nvPr>
        </p:nvSpPr>
        <p:spPr/>
        <p:txBody>
          <a:bodyPr/>
          <a:lstStyle/>
          <a:p>
            <a:r>
              <a:rPr lang="el-GR" dirty="0" smtClean="0"/>
              <a:t>Ο μαγικός αριθμός </a:t>
            </a:r>
            <a:r>
              <a:rPr lang="el-GR" sz="6000" b="1" dirty="0" smtClean="0">
                <a:solidFill>
                  <a:schemeClr val="accent2"/>
                </a:solidFill>
              </a:rPr>
              <a:t>π</a:t>
            </a:r>
            <a:endParaRPr lang="el-GR" sz="6000" b="1" dirty="0">
              <a:solidFill>
                <a:schemeClr val="accent2"/>
              </a:solidFill>
            </a:endParaRPr>
          </a:p>
        </p:txBody>
      </p:sp>
      <p:pic>
        <p:nvPicPr>
          <p:cNvPr id="5" name="Η Σονάτα του Σεληνόφωτος - Moonlight Sonata.mp3">
            <a:hlinkClick r:id="" action="ppaction://media"/>
          </p:cNvPr>
          <p:cNvPicPr>
            <a:picLocks noRot="1" noChangeAspect="1"/>
          </p:cNvPicPr>
          <p:nvPr>
            <a:audioFile r:link="rId1"/>
          </p:nvPr>
        </p:nvPicPr>
        <p:blipFill>
          <a:blip r:embed="rId5" cstate="print"/>
          <a:stretch>
            <a:fillRect/>
          </a:stretch>
        </p:blipFill>
        <p:spPr>
          <a:xfrm>
            <a:off x="8460432" y="6076528"/>
            <a:ext cx="304800" cy="304800"/>
          </a:xfrm>
          <a:prstGeom prst="rect">
            <a:avLst/>
          </a:prstGeom>
        </p:spPr>
      </p:pic>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1" presetClass="mediacall" presetSubtype="0" fill="hold" nodeType="afterEffect">
                                  <p:stCondLst>
                                    <p:cond delay="0"/>
                                  </p:stCondLst>
                                  <p:childTnLst>
                                    <p:cmd type="call" cmd="playFrom(0.0)">
                                      <p:cBhvr>
                                        <p:cTn id="11"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2" repeatCount="indefinite"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lnSpcReduction="10000"/>
          </a:bodyPr>
          <a:lstStyle/>
          <a:p>
            <a:r>
              <a:rPr lang="el-GR" dirty="0"/>
              <a:t>Η σπουδαιότητά του π είναι τόσο μεγάλη που οι μαθηματικοί τη γιορτάζουν κάθε 14 Μαρτίου, διότι τότε είναι 14/3 και σύμφωνα με τους Αμερικάνους που διαβάζουν πρώτα το μήνα και μετά τη μέρα 3/14 (π=3,14</a:t>
            </a:r>
            <a:r>
              <a:rPr lang="el-GR" dirty="0" smtClean="0"/>
              <a:t>).</a:t>
            </a:r>
          </a:p>
          <a:p>
            <a:r>
              <a:rPr lang="el-GR" dirty="0" smtClean="0"/>
              <a:t> </a:t>
            </a:r>
            <a:r>
              <a:rPr lang="el-GR" dirty="0"/>
              <a:t>Η ημέρα αυτή είναι και ημέρα των γενεθλίων του  </a:t>
            </a:r>
            <a:r>
              <a:rPr lang="el-GR" dirty="0" err="1"/>
              <a:t>Άλμπερτ</a:t>
            </a:r>
            <a:r>
              <a:rPr lang="el-GR" dirty="0"/>
              <a:t> Αϊνστάιν (</a:t>
            </a:r>
            <a:r>
              <a:rPr lang="el-GR" dirty="0" err="1"/>
              <a:t>Albert</a:t>
            </a:r>
            <a:r>
              <a:rPr lang="el-GR" dirty="0"/>
              <a:t> </a:t>
            </a:r>
            <a:r>
              <a:rPr lang="el-GR" dirty="0" err="1"/>
              <a:t>Einstein</a:t>
            </a:r>
            <a:r>
              <a:rPr lang="el-GR" dirty="0"/>
              <a:t>,  14 Μαρτίου 1879). </a:t>
            </a:r>
            <a:endParaRPr lang="el-GR" dirty="0" smtClean="0"/>
          </a:p>
          <a:p>
            <a:r>
              <a:rPr lang="el-GR" dirty="0" smtClean="0"/>
              <a:t>Επίσης </a:t>
            </a:r>
            <a:r>
              <a:rPr lang="el-GR" dirty="0"/>
              <a:t>στην Ευρώπη τη γιορτάζουν και κάθε 22/7 αφού 22 δια 7 είναι 3,14. H ημέρα αυτή ονομάζεται </a:t>
            </a:r>
            <a:r>
              <a:rPr lang="el-GR" dirty="0" err="1"/>
              <a:t>Pi</a:t>
            </a:r>
            <a:r>
              <a:rPr lang="el-GR" dirty="0"/>
              <a:t> </a:t>
            </a:r>
            <a:r>
              <a:rPr lang="el-GR" dirty="0" err="1"/>
              <a:t>day</a:t>
            </a:r>
            <a:r>
              <a:rPr lang="el-GR" dirty="0"/>
              <a:t> προς τιμήν της σταθεράς</a:t>
            </a:r>
            <a:r>
              <a:rPr lang="el-GR" dirty="0" smtClean="0"/>
              <a:t>!</a:t>
            </a:r>
            <a:endParaRPr lang="el-GR" dirty="0"/>
          </a:p>
          <a:p>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a:t>Για την απομνημόνευση των πρώτων λίγων δεκαδικών ψηφίων του αριθμού </a:t>
            </a:r>
            <a:r>
              <a:rPr lang="el-GR" b="1" dirty="0">
                <a:solidFill>
                  <a:schemeClr val="accent2"/>
                </a:solidFill>
              </a:rPr>
              <a:t>π </a:t>
            </a:r>
            <a:r>
              <a:rPr lang="el-GR" dirty="0"/>
              <a:t>έχουν επινοηθεί διάφοροι μνημονικοί κανόνες, ανάμεσά τους και η παρακάτω </a:t>
            </a:r>
            <a:r>
              <a:rPr lang="el-GR" dirty="0" smtClean="0"/>
              <a:t>φράση διατυπωμένη από τον Πλάτωνα:</a:t>
            </a:r>
            <a:endParaRPr lang="el-GR" dirty="0"/>
          </a:p>
          <a:p>
            <a:pPr>
              <a:buNone/>
            </a:pPr>
            <a:r>
              <a:rPr lang="el-GR" b="1" dirty="0" smtClean="0">
                <a:solidFill>
                  <a:schemeClr val="tx2">
                    <a:lumMod val="60000"/>
                    <a:lumOff val="40000"/>
                  </a:schemeClr>
                </a:solidFill>
              </a:rPr>
              <a:t>          «</a:t>
            </a:r>
            <a:r>
              <a:rPr lang="el-GR" b="1" i="1" dirty="0" smtClean="0">
                <a:solidFill>
                  <a:schemeClr val="tx2">
                    <a:lumMod val="60000"/>
                    <a:lumOff val="40000"/>
                  </a:schemeClr>
                </a:solidFill>
              </a:rPr>
              <a:t>Αεί </a:t>
            </a:r>
            <a:r>
              <a:rPr lang="el-GR" b="1" i="1" dirty="0">
                <a:solidFill>
                  <a:schemeClr val="tx2">
                    <a:lumMod val="60000"/>
                    <a:lumOff val="40000"/>
                  </a:schemeClr>
                </a:solidFill>
              </a:rPr>
              <a:t>ο Θεός ο μέγας </a:t>
            </a:r>
            <a:r>
              <a:rPr lang="el-GR" b="1" i="1" dirty="0" err="1" smtClean="0">
                <a:solidFill>
                  <a:schemeClr val="tx2">
                    <a:lumMod val="60000"/>
                    <a:lumOff val="40000"/>
                  </a:schemeClr>
                </a:solidFill>
              </a:rPr>
              <a:t>γεωμετρεί</a:t>
            </a:r>
            <a:r>
              <a:rPr lang="el-GR" b="1" dirty="0" smtClean="0">
                <a:solidFill>
                  <a:schemeClr val="tx2">
                    <a:lumMod val="60000"/>
                    <a:lumOff val="40000"/>
                  </a:schemeClr>
                </a:solidFill>
              </a:rPr>
              <a:t>»</a:t>
            </a:r>
          </a:p>
          <a:p>
            <a:pPr>
              <a:buNone/>
            </a:pPr>
            <a:r>
              <a:rPr lang="el-GR" dirty="0" smtClean="0"/>
              <a:t>    όπου </a:t>
            </a:r>
            <a:r>
              <a:rPr lang="el-GR" dirty="0"/>
              <a:t>ο αριθμός των γραμμάτων δείχνει το αντίστοιχο ψηφίο του αριθμού π, με προσέγγιση 5 δεκαδικών ψηφίων (3,14159</a:t>
            </a:r>
            <a:r>
              <a:rPr lang="el-GR" dirty="0" smtClean="0"/>
              <a:t>).</a:t>
            </a:r>
            <a:endParaRPr lang="el-GR" b="1" dirty="0">
              <a:solidFill>
                <a:schemeClr val="tx2">
                  <a:lumMod val="60000"/>
                  <a:lumOff val="40000"/>
                </a:schemeClr>
              </a:solidFill>
            </a:endParaRPr>
          </a:p>
        </p:txBody>
      </p:sp>
      <p:sp>
        <p:nvSpPr>
          <p:cNvPr id="2" name="1 - Τίτλος"/>
          <p:cNvSpPr>
            <a:spLocks noGrp="1"/>
          </p:cNvSpPr>
          <p:nvPr>
            <p:ph type="title"/>
          </p:nvPr>
        </p:nvSpPr>
        <p:spPr/>
        <p:txBody>
          <a:bodyPr>
            <a:normAutofit/>
          </a:bodyPr>
          <a:lstStyle/>
          <a:p>
            <a:r>
              <a:rPr lang="el-GR" dirty="0"/>
              <a:t>Μνημονικός </a:t>
            </a:r>
            <a:r>
              <a:rPr lang="el-GR" dirty="0" smtClean="0"/>
              <a:t>κανόνας</a:t>
            </a:r>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96752"/>
            <a:ext cx="8229600" cy="4929411"/>
          </a:xfrm>
        </p:spPr>
        <p:txBody>
          <a:bodyPr/>
          <a:lstStyle/>
          <a:p>
            <a:pPr lvl="0">
              <a:buNone/>
            </a:pPr>
            <a:r>
              <a:rPr lang="el-GR" b="1" dirty="0" smtClean="0">
                <a:solidFill>
                  <a:schemeClr val="tx2">
                    <a:lumMod val="60000"/>
                    <a:lumOff val="40000"/>
                  </a:schemeClr>
                </a:solidFill>
              </a:rPr>
              <a:t>           «</a:t>
            </a:r>
            <a:r>
              <a:rPr lang="el-GR" b="1" i="1" dirty="0" smtClean="0">
                <a:solidFill>
                  <a:schemeClr val="tx2">
                    <a:lumMod val="60000"/>
                    <a:lumOff val="40000"/>
                  </a:schemeClr>
                </a:solidFill>
              </a:rPr>
              <a:t>Αεί ο Θεός ο μέγας </a:t>
            </a:r>
            <a:r>
              <a:rPr lang="el-GR" b="1" i="1" dirty="0" err="1" smtClean="0">
                <a:solidFill>
                  <a:schemeClr val="tx2">
                    <a:lumMod val="60000"/>
                    <a:lumOff val="40000"/>
                  </a:schemeClr>
                </a:solidFill>
              </a:rPr>
              <a:t>γεωμετρεί</a:t>
            </a:r>
            <a:r>
              <a:rPr lang="el-GR" b="1" dirty="0" smtClean="0">
                <a:solidFill>
                  <a:schemeClr val="tx2">
                    <a:lumMod val="60000"/>
                    <a:lumOff val="40000"/>
                  </a:schemeClr>
                </a:solidFill>
              </a:rPr>
              <a:t>»</a:t>
            </a:r>
          </a:p>
          <a:p>
            <a:pPr lvl="0">
              <a:buNone/>
            </a:pPr>
            <a:endParaRPr lang="el-GR" dirty="0" smtClean="0"/>
          </a:p>
          <a:p>
            <a:pPr lvl="0"/>
            <a:r>
              <a:rPr lang="el-GR" dirty="0" smtClean="0"/>
              <a:t>Αεί </a:t>
            </a:r>
            <a:r>
              <a:rPr lang="el-GR" dirty="0"/>
              <a:t>= 3</a:t>
            </a:r>
          </a:p>
          <a:p>
            <a:pPr lvl="0"/>
            <a:r>
              <a:rPr lang="el-GR" dirty="0"/>
              <a:t>ο = 1</a:t>
            </a:r>
          </a:p>
          <a:p>
            <a:pPr lvl="0"/>
            <a:r>
              <a:rPr lang="el-GR" dirty="0"/>
              <a:t>Θεός = 4</a:t>
            </a:r>
          </a:p>
          <a:p>
            <a:pPr lvl="0"/>
            <a:r>
              <a:rPr lang="el-GR" dirty="0"/>
              <a:t>ο =1</a:t>
            </a:r>
          </a:p>
          <a:p>
            <a:pPr lvl="0"/>
            <a:r>
              <a:rPr lang="el-GR" dirty="0"/>
              <a:t>μέγας = 5</a:t>
            </a:r>
          </a:p>
          <a:p>
            <a:pPr lvl="0"/>
            <a:r>
              <a:rPr lang="el-GR" dirty="0" err="1"/>
              <a:t>γεωμετρεί</a:t>
            </a:r>
            <a:r>
              <a:rPr lang="el-GR" dirty="0"/>
              <a:t> = 9</a:t>
            </a:r>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r">
              <a:buNone/>
            </a:pPr>
            <a:endParaRPr lang="el-GR" dirty="0" smtClean="0"/>
          </a:p>
          <a:p>
            <a:pPr algn="r">
              <a:buNone/>
            </a:pPr>
            <a:endParaRPr lang="el-GR" dirty="0"/>
          </a:p>
          <a:p>
            <a:pPr algn="r">
              <a:buNone/>
            </a:pPr>
            <a:endParaRPr lang="el-GR" dirty="0" smtClean="0"/>
          </a:p>
          <a:p>
            <a:pPr algn="r">
              <a:buNone/>
            </a:pPr>
            <a:endParaRPr lang="el-GR" dirty="0"/>
          </a:p>
          <a:p>
            <a:pPr algn="just">
              <a:buNone/>
            </a:pPr>
            <a:r>
              <a:rPr lang="el-GR" dirty="0" smtClean="0"/>
              <a:t>                    Επιμέλεια:</a:t>
            </a:r>
          </a:p>
          <a:p>
            <a:pPr algn="just">
              <a:buNone/>
            </a:pPr>
            <a:r>
              <a:rPr lang="el-GR" dirty="0" smtClean="0"/>
              <a:t>                    Μιχαήλ Νικόλαος </a:t>
            </a:r>
            <a:r>
              <a:rPr lang="el-GR" dirty="0" err="1" smtClean="0"/>
              <a:t>Γεωργαντώνης</a:t>
            </a:r>
            <a:endParaRPr lang="el-GR" dirty="0" smtClean="0"/>
          </a:p>
          <a:p>
            <a:pPr algn="just">
              <a:buNone/>
            </a:pPr>
            <a:r>
              <a:rPr lang="el-GR" dirty="0" smtClean="0"/>
              <a:t>                    Τάξη: Β1</a:t>
            </a:r>
          </a:p>
          <a:p>
            <a:pPr algn="just">
              <a:buNone/>
            </a:pPr>
            <a:r>
              <a:rPr lang="el-GR" dirty="0" smtClean="0"/>
              <a:t>                     Γυμνάσιο Μονεμβασίας</a:t>
            </a:r>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a:t>Ο αριθμός </a:t>
            </a:r>
            <a:r>
              <a:rPr lang="el-GR" b="1" dirty="0">
                <a:solidFill>
                  <a:schemeClr val="accent2"/>
                </a:solidFill>
              </a:rPr>
              <a:t>π</a:t>
            </a:r>
            <a:r>
              <a:rPr lang="el-GR" dirty="0"/>
              <a:t> είναι μια μαθηματική σταθερά οριζόμενη ως ο λόγος της περιφέρειας προς τη διάμετρο ενός κύκλου, ενώ με ακρίβεια οκτώ δεκαδικών ψηφίων είναι ίση με </a:t>
            </a:r>
            <a:r>
              <a:rPr lang="el-GR" i="1" dirty="0"/>
              <a:t>3,14159265</a:t>
            </a:r>
            <a:r>
              <a:rPr lang="el-GR" dirty="0"/>
              <a:t>. </a:t>
            </a:r>
            <a:endParaRPr lang="el-GR" dirty="0" smtClean="0"/>
          </a:p>
          <a:p>
            <a:r>
              <a:rPr lang="el-GR" dirty="0"/>
              <a:t>Εκφράζεται με το ελληνικό γράμμα </a:t>
            </a:r>
            <a:r>
              <a:rPr lang="el-GR" b="1" dirty="0">
                <a:solidFill>
                  <a:schemeClr val="accent2"/>
                </a:solidFill>
              </a:rPr>
              <a:t>π</a:t>
            </a:r>
            <a:r>
              <a:rPr lang="el-GR" dirty="0"/>
              <a:t> από τα μέσα του 18ου </a:t>
            </a:r>
            <a:r>
              <a:rPr lang="el-GR" dirty="0" smtClean="0"/>
              <a:t>αιώνα.</a:t>
            </a:r>
            <a:r>
              <a:rPr lang="el-GR" dirty="0"/>
              <a:t> Η πρώτη γνωστή χρήση του ήταν από τον μαθηματικό </a:t>
            </a:r>
            <a:r>
              <a:rPr lang="el-GR" dirty="0" err="1"/>
              <a:t>William</a:t>
            </a:r>
            <a:r>
              <a:rPr lang="el-GR" dirty="0"/>
              <a:t> </a:t>
            </a:r>
            <a:r>
              <a:rPr lang="el-GR" dirty="0" err="1" smtClean="0"/>
              <a:t>Jones</a:t>
            </a:r>
            <a:r>
              <a:rPr lang="el-GR" dirty="0" smtClean="0"/>
              <a:t>.</a:t>
            </a:r>
          </a:p>
        </p:txBody>
      </p:sp>
      <p:sp>
        <p:nvSpPr>
          <p:cNvPr id="2" name="1 - Τίτλος"/>
          <p:cNvSpPr>
            <a:spLocks noGrp="1"/>
          </p:cNvSpPr>
          <p:nvPr>
            <p:ph type="title"/>
          </p:nvPr>
        </p:nvSpPr>
        <p:spPr/>
        <p:txBody>
          <a:bodyPr/>
          <a:lstStyle/>
          <a:p>
            <a:r>
              <a:rPr lang="el-GR" dirty="0" smtClean="0"/>
              <a:t>Ορισμός</a:t>
            </a:r>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20688"/>
            <a:ext cx="8229600" cy="5505475"/>
          </a:xfrm>
        </p:spPr>
        <p:txBody>
          <a:bodyPr/>
          <a:lstStyle/>
          <a:p>
            <a:r>
              <a:rPr lang="el-GR" dirty="0"/>
              <a:t>Το ελληνικό γράμμα </a:t>
            </a:r>
            <a:r>
              <a:rPr lang="el-GR" b="1" dirty="0">
                <a:solidFill>
                  <a:schemeClr val="accent2"/>
                </a:solidFill>
              </a:rPr>
              <a:t>π </a:t>
            </a:r>
            <a:r>
              <a:rPr lang="el-GR" dirty="0"/>
              <a:t>που χρησιμοποιείται παγκοσμίως για να </a:t>
            </a:r>
            <a:r>
              <a:rPr lang="el-GR" dirty="0" smtClean="0"/>
              <a:t>περιγράψει τον αριθμό </a:t>
            </a:r>
            <a:r>
              <a:rPr lang="el-GR" dirty="0"/>
              <a:t>προκύπτει από το πρώτο γράμμα της λέξης </a:t>
            </a:r>
            <a:r>
              <a:rPr lang="el-GR" dirty="0">
                <a:solidFill>
                  <a:schemeClr val="accent2"/>
                </a:solidFill>
              </a:rPr>
              <a:t>περιφέρεια</a:t>
            </a:r>
            <a:r>
              <a:rPr lang="el-GR" dirty="0"/>
              <a:t>. Ονομάζεται και σταθερά του </a:t>
            </a:r>
            <a:r>
              <a:rPr lang="el-GR" u="sng" dirty="0"/>
              <a:t>Αρχιμήδη </a:t>
            </a:r>
            <a:r>
              <a:rPr lang="el-GR" dirty="0"/>
              <a:t>γιατί ήταν ο πρώτος που προσέγγισε τον </a:t>
            </a:r>
            <a:r>
              <a:rPr lang="el-GR" dirty="0" smtClean="0"/>
              <a:t>υπολογισμό </a:t>
            </a:r>
            <a:r>
              <a:rPr lang="el-GR" dirty="0"/>
              <a:t>του. </a:t>
            </a:r>
            <a:endParaRPr lang="el-GR" dirty="0" smtClean="0"/>
          </a:p>
          <a:p>
            <a:pPr>
              <a:buNone/>
            </a:pPr>
            <a:endParaRPr lang="el-GR" dirty="0"/>
          </a:p>
        </p:txBody>
      </p:sp>
      <p:pic>
        <p:nvPicPr>
          <p:cNvPr id="5" name="4 - Εικόνα" descr="Αποτέλεσμα εικόνας για αρχιμήδης"/>
          <p:cNvPicPr/>
          <p:nvPr/>
        </p:nvPicPr>
        <p:blipFill>
          <a:blip r:embed="rId3" cstate="print"/>
          <a:srcRect/>
          <a:stretch>
            <a:fillRect/>
          </a:stretch>
        </p:blipFill>
        <p:spPr bwMode="auto">
          <a:xfrm>
            <a:off x="3275856" y="3645024"/>
            <a:ext cx="2033389" cy="2520280"/>
          </a:xfrm>
          <a:prstGeom prst="rect">
            <a:avLst/>
          </a:prstGeom>
          <a:noFill/>
          <a:ln w="9525">
            <a:noFill/>
            <a:miter lim="800000"/>
            <a:headEnd/>
            <a:tailEnd/>
          </a:ln>
        </p:spPr>
      </p:pic>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908720"/>
            <a:ext cx="8229600" cy="5246043"/>
          </a:xfrm>
        </p:spPr>
        <p:txBody>
          <a:bodyPr>
            <a:normAutofit/>
          </a:bodyPr>
          <a:lstStyle/>
          <a:p>
            <a:pPr algn="just"/>
            <a:r>
              <a:rPr lang="el-GR" dirty="0" smtClean="0"/>
              <a:t>Είναι </a:t>
            </a:r>
            <a:r>
              <a:rPr lang="el-GR" dirty="0"/>
              <a:t>άρρητος αριθμός, κάτι που σημαίνει ότι δεν μπορεί να εκφραστεί ακριβώς ως λόγος δύο </a:t>
            </a:r>
            <a:r>
              <a:rPr lang="el-GR" dirty="0" smtClean="0"/>
              <a:t>ακεραίων. Κατά </a:t>
            </a:r>
            <a:r>
              <a:rPr lang="el-GR" dirty="0"/>
              <a:t>συνέπεια, η δεκαδική απεικόνιση δεν τελειώνει ποτέ και ποτέ δεν </a:t>
            </a:r>
            <a:r>
              <a:rPr lang="el-GR" dirty="0" smtClean="0"/>
              <a:t>εγκαθίσταται σε </a:t>
            </a:r>
            <a:r>
              <a:rPr lang="el-GR" dirty="0"/>
              <a:t>μια μόνιμη </a:t>
            </a:r>
            <a:r>
              <a:rPr lang="el-GR" dirty="0" smtClean="0"/>
              <a:t>και </a:t>
            </a:r>
            <a:r>
              <a:rPr lang="el-GR" dirty="0"/>
              <a:t>επαναλαμβανόμενη </a:t>
            </a:r>
            <a:r>
              <a:rPr lang="el-GR" dirty="0" smtClean="0"/>
              <a:t>παράσταση.</a:t>
            </a:r>
          </a:p>
          <a:p>
            <a:pPr algn="just"/>
            <a:r>
              <a:rPr lang="el-GR" dirty="0" smtClean="0"/>
              <a:t>Είναι επίσης υπερβατικός αριθμός όπως αποδείχτηκε το 1882 από τον </a:t>
            </a:r>
            <a:r>
              <a:rPr lang="el-GR" dirty="0" err="1" smtClean="0"/>
              <a:t>Ferdinand</a:t>
            </a:r>
            <a:r>
              <a:rPr lang="el-GR" dirty="0" smtClean="0"/>
              <a:t> </a:t>
            </a:r>
            <a:r>
              <a:rPr lang="el-GR" dirty="0" err="1" smtClean="0"/>
              <a:t>von</a:t>
            </a:r>
            <a:r>
              <a:rPr lang="el-GR" dirty="0" smtClean="0"/>
              <a:t> </a:t>
            </a:r>
            <a:r>
              <a:rPr lang="el-GR" dirty="0" err="1" smtClean="0"/>
              <a:t>Lindemann</a:t>
            </a:r>
            <a:r>
              <a:rPr lang="el-GR" dirty="0" smtClean="0"/>
              <a:t>, δηλαδή το π δεν αποτελεί τη ρίζα καμιάς αλγεβρικής εξίσωσης με ρητούς συντελεστές.</a:t>
            </a:r>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720"/>
            <a:ext cx="8229600" cy="5217443"/>
          </a:xfrm>
        </p:spPr>
        <p:txBody>
          <a:bodyPr>
            <a:normAutofit/>
          </a:bodyPr>
          <a:lstStyle/>
          <a:p>
            <a:r>
              <a:rPr lang="el-GR" dirty="0" smtClean="0"/>
              <a:t>Αυτό </a:t>
            </a:r>
            <a:r>
              <a:rPr lang="el-GR" dirty="0"/>
              <a:t>έχει ως συνέπεια ότι ο </a:t>
            </a:r>
            <a:r>
              <a:rPr lang="el-GR" b="1" dirty="0">
                <a:solidFill>
                  <a:schemeClr val="accent2"/>
                </a:solidFill>
              </a:rPr>
              <a:t>π </a:t>
            </a:r>
            <a:r>
              <a:rPr lang="el-GR" dirty="0"/>
              <a:t>δεν είναι κατασκευάσιμος αριθμός, δηλ. δεν μπορεί να κατασκευαστεί με κανόνα και διαβήτη. Κατά συνέπεια είναι αδύνατο να τετραγωνίσουμε τον κύκλο, που σημαίνει ότι δεν μπορούμε με κανόνα και διαβήτη να κατασκευάσουμε ένα τετράγωνο που να έχει εμβαδό ίσο προς το εμβαδό του δεδομένου κύκλου. </a:t>
            </a:r>
          </a:p>
          <a:p>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C:\Users\GG\Pictures\Squaring_the_circle.svg.png"/>
          <p:cNvPicPr>
            <a:picLocks noGrp="1"/>
          </p:cNvPicPr>
          <p:nvPr>
            <p:ph idx="1"/>
          </p:nvPr>
        </p:nvPicPr>
        <p:blipFill>
          <a:blip r:embed="rId3" cstate="print"/>
          <a:stretch>
            <a:fillRect/>
          </a:stretch>
        </p:blipFill>
        <p:spPr bwMode="auto">
          <a:xfrm>
            <a:off x="3233737" y="2405856"/>
            <a:ext cx="2676525" cy="2676525"/>
          </a:xfrm>
          <a:prstGeom prst="rect">
            <a:avLst/>
          </a:prstGeom>
          <a:noFill/>
          <a:ln w="9525">
            <a:noFill/>
            <a:miter lim="800000"/>
            <a:headEnd/>
            <a:tailEnd/>
          </a:ln>
        </p:spPr>
      </p:pic>
      <p:sp>
        <p:nvSpPr>
          <p:cNvPr id="2" name="1 - Τίτλος"/>
          <p:cNvSpPr>
            <a:spLocks noGrp="1"/>
          </p:cNvSpPr>
          <p:nvPr>
            <p:ph type="title"/>
          </p:nvPr>
        </p:nvSpPr>
        <p:spPr/>
        <p:txBody>
          <a:bodyPr/>
          <a:lstStyle/>
          <a:p>
            <a:r>
              <a:rPr lang="el-GR" dirty="0" smtClean="0"/>
              <a:t>Η υπερβατική φύση του </a:t>
            </a:r>
            <a:r>
              <a:rPr lang="el-GR" b="1" dirty="0" smtClean="0">
                <a:solidFill>
                  <a:schemeClr val="accent2"/>
                </a:solidFill>
              </a:rPr>
              <a:t>π</a:t>
            </a:r>
            <a:endParaRPr lang="el-GR" b="1" dirty="0">
              <a:solidFill>
                <a:schemeClr val="accent2"/>
              </a:solidFill>
            </a:endParaRPr>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a:t>Ο υπολογισμός του </a:t>
            </a:r>
            <a:r>
              <a:rPr lang="el-GR" b="1" dirty="0">
                <a:solidFill>
                  <a:schemeClr val="accent2"/>
                </a:solidFill>
              </a:rPr>
              <a:t>π</a:t>
            </a:r>
            <a:r>
              <a:rPr lang="el-GR" dirty="0"/>
              <a:t> απασχόλησε τον άνθρωπο εδώ και 4000 χρόνια. </a:t>
            </a:r>
            <a:endParaRPr lang="el-GR" dirty="0" smtClean="0"/>
          </a:p>
          <a:p>
            <a:r>
              <a:rPr lang="el-GR" dirty="0"/>
              <a:t>Ο</a:t>
            </a:r>
            <a:r>
              <a:rPr lang="el-GR" dirty="0" smtClean="0"/>
              <a:t>ι οικοδόμοι της πυραμίδας της Γκίζας είχαν γνώση του </a:t>
            </a:r>
            <a:r>
              <a:rPr lang="el-GR" b="1" dirty="0" smtClean="0">
                <a:solidFill>
                  <a:schemeClr val="accent2"/>
                </a:solidFill>
              </a:rPr>
              <a:t>π </a:t>
            </a:r>
            <a:r>
              <a:rPr lang="el-GR" dirty="0" smtClean="0"/>
              <a:t>και σκόπιμα σχεδίασαν την πυραμίδα για να ενσωματώσουν τις αναλογίες του κύκλου. Η αναλογία είναι: 1760/280 ≈ 6.2857 είναι περίπου ίση με 2 π ≈ 6.2832</a:t>
            </a:r>
            <a:r>
              <a:rPr lang="en-US" dirty="0" smtClean="0"/>
              <a:t>.</a:t>
            </a:r>
            <a:endParaRPr lang="el-GR" dirty="0" smtClean="0"/>
          </a:p>
          <a:p>
            <a:endParaRPr lang="el-GR" dirty="0"/>
          </a:p>
        </p:txBody>
      </p:sp>
      <p:sp>
        <p:nvSpPr>
          <p:cNvPr id="2" name="1 - Τίτλος"/>
          <p:cNvSpPr>
            <a:spLocks noGrp="1"/>
          </p:cNvSpPr>
          <p:nvPr>
            <p:ph type="title"/>
          </p:nvPr>
        </p:nvSpPr>
        <p:spPr/>
        <p:txBody>
          <a:bodyPr/>
          <a:lstStyle/>
          <a:p>
            <a:r>
              <a:rPr lang="el-GR" dirty="0" smtClean="0"/>
              <a:t>Η σημασία του </a:t>
            </a:r>
            <a:r>
              <a:rPr lang="el-GR" b="1" dirty="0" smtClean="0">
                <a:solidFill>
                  <a:schemeClr val="accent2"/>
                </a:solidFill>
              </a:rPr>
              <a:t>π</a:t>
            </a:r>
            <a:r>
              <a:rPr lang="el-GR" dirty="0" smtClean="0"/>
              <a:t> διαχρονικά</a:t>
            </a:r>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a:bodyPr>
          <a:lstStyle/>
          <a:p>
            <a:r>
              <a:rPr lang="el-GR" dirty="0" smtClean="0"/>
              <a:t>Σήμερα έχει διαπιστωθεί</a:t>
            </a:r>
            <a:r>
              <a:rPr lang="el-GR" dirty="0"/>
              <a:t> </a:t>
            </a:r>
            <a:r>
              <a:rPr lang="el-GR" dirty="0" smtClean="0"/>
              <a:t>ότι </a:t>
            </a:r>
            <a:r>
              <a:rPr lang="el-GR" dirty="0"/>
              <a:t>τα δεκαδικά του ψηφία είναι άπειρα. Χρησιμοποιώντας μάλιστα τον πιο εξελιγμένο υπολογιστή στον κόσμο (που βρίσκεται στο Τόκυο) κατεγράφησαν </a:t>
            </a:r>
            <a:r>
              <a:rPr lang="el-GR" b="1" dirty="0">
                <a:solidFill>
                  <a:schemeClr val="tx2">
                    <a:lumMod val="60000"/>
                    <a:lumOff val="40000"/>
                  </a:schemeClr>
                </a:solidFill>
              </a:rPr>
              <a:t>1.241.100.000.000 </a:t>
            </a:r>
            <a:r>
              <a:rPr lang="el-GR" dirty="0"/>
              <a:t>δεκαδικά ψηφία. Επίσης δεν έχει βρεθεί κάποιο μοτίβο με το οποίο επαναλαμβάνονται αυτοί οι αριθμοί . </a:t>
            </a:r>
          </a:p>
          <a:p>
            <a:r>
              <a:rPr lang="el-GR" dirty="0"/>
              <a:t>Τα πρώτα 50 δεκαδικά ψηφία του </a:t>
            </a:r>
            <a:r>
              <a:rPr lang="el-GR" b="1" dirty="0">
                <a:solidFill>
                  <a:schemeClr val="accent2"/>
                </a:solidFill>
              </a:rPr>
              <a:t>π</a:t>
            </a:r>
            <a:r>
              <a:rPr lang="el-GR" b="1" dirty="0">
                <a:solidFill>
                  <a:schemeClr val="tx2">
                    <a:lumMod val="60000"/>
                    <a:lumOff val="40000"/>
                  </a:schemeClr>
                </a:solidFill>
              </a:rPr>
              <a:t> </a:t>
            </a:r>
            <a:r>
              <a:rPr lang="el-GR" dirty="0"/>
              <a:t>είναι:</a:t>
            </a:r>
          </a:p>
          <a:p>
            <a:pPr>
              <a:buNone/>
            </a:pPr>
            <a:r>
              <a:rPr lang="el-GR" b="1" dirty="0" smtClean="0">
                <a:solidFill>
                  <a:schemeClr val="tx2">
                    <a:lumMod val="60000"/>
                    <a:lumOff val="40000"/>
                  </a:schemeClr>
                </a:solidFill>
              </a:rPr>
              <a:t>     3,14159 </a:t>
            </a:r>
            <a:r>
              <a:rPr lang="el-GR" b="1" dirty="0">
                <a:solidFill>
                  <a:schemeClr val="tx2">
                    <a:lumMod val="60000"/>
                    <a:lumOff val="40000"/>
                  </a:schemeClr>
                </a:solidFill>
              </a:rPr>
              <a:t>26535 89793 23846 26433 83279 50288 41971 69399 37510</a:t>
            </a:r>
            <a:endParaRPr lang="el-GR" dirty="0">
              <a:solidFill>
                <a:schemeClr val="tx2">
                  <a:lumMod val="60000"/>
                  <a:lumOff val="40000"/>
                </a:schemeClr>
              </a:solidFill>
            </a:endParaRPr>
          </a:p>
          <a:p>
            <a:pPr>
              <a:buNone/>
            </a:pPr>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a:bodyPr>
          <a:lstStyle/>
          <a:p>
            <a:r>
              <a:rPr lang="el-GR" dirty="0"/>
              <a:t>Η σταθερά </a:t>
            </a:r>
            <a:r>
              <a:rPr lang="el-GR" b="1" dirty="0">
                <a:solidFill>
                  <a:schemeClr val="accent2"/>
                </a:solidFill>
              </a:rPr>
              <a:t>π </a:t>
            </a:r>
            <a:r>
              <a:rPr lang="el-GR" dirty="0"/>
              <a:t>δεν έχει συγκινήσει μόνο τους μαθηματικούς να ασχοληθούν μαζί της αλλά και απλούς ανθρώπους που προσπαθούν να εντυπωσιάσουν το κόσμο με το μυστήριο που κουβαλάει αυτή η σταθερά . Μάλιστα έχουν γίνει αρκετές ταινίες με θέμα τη σταθερά </a:t>
            </a:r>
            <a:r>
              <a:rPr lang="el-GR" b="1" dirty="0">
                <a:solidFill>
                  <a:schemeClr val="accent2"/>
                </a:solidFill>
              </a:rPr>
              <a:t>π </a:t>
            </a:r>
            <a:r>
              <a:rPr lang="el-GR" dirty="0"/>
              <a:t>όπου οι πρωταγωνιστές προσπαθούν να την αποκρυπτογραφήσουν και να τη συνδέσουν με τη συμμετρία που υπάρχει στο κόσμο γύρω μας καθώς και με τον ίδιο το Θεό.</a:t>
            </a:r>
          </a:p>
          <a:p>
            <a:endParaRPr lang="el-GR" dirty="0"/>
          </a:p>
        </p:txBody>
      </p:sp>
    </p:spTree>
  </p:cSld>
  <p:clrMapOvr>
    <a:masterClrMapping/>
  </p:clrMapOvr>
  <p:transition advClick="0" advTm="1500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Ο μαγικός αριθμός π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102</TotalTime>
  <Words>477</Words>
  <Application>Microsoft Office PowerPoint</Application>
  <PresentationFormat>Προβολή στην οθόνη (4:3)</PresentationFormat>
  <Paragraphs>52</Paragraphs>
  <Slides>13</Slides>
  <Notes>13</Notes>
  <HiddenSlides>0</HiddenSlides>
  <MMClips>1</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Συγκέντρωση</vt:lpstr>
      <vt:lpstr>Ο μαγικός αριθμός π</vt:lpstr>
      <vt:lpstr>Ορισμός</vt:lpstr>
      <vt:lpstr>Διαφάνεια 3</vt:lpstr>
      <vt:lpstr>Διαφάνεια 4</vt:lpstr>
      <vt:lpstr>Διαφάνεια 5</vt:lpstr>
      <vt:lpstr>Η υπερβατική φύση του π</vt:lpstr>
      <vt:lpstr>Η σημασία του π διαχρονικά</vt:lpstr>
      <vt:lpstr>Διαφάνεια 8</vt:lpstr>
      <vt:lpstr>Διαφάνεια 9</vt:lpstr>
      <vt:lpstr>Διαφάνεια 10</vt:lpstr>
      <vt:lpstr>Μνημονικός κανόνας</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μαγικός αριθμός π2</dc:title>
  <dc:creator>GG</dc:creator>
  <cp:lastModifiedBy>GG</cp:lastModifiedBy>
  <cp:revision>14</cp:revision>
  <dcterms:created xsi:type="dcterms:W3CDTF">2017-02-27T17:11:51Z</dcterms:created>
  <dcterms:modified xsi:type="dcterms:W3CDTF">2017-02-27T20:04:14Z</dcterms:modified>
</cp:coreProperties>
</file>