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Override16.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 id="2147483732" r:id="rId4"/>
    <p:sldMasterId id="2147483744" r:id="rId5"/>
    <p:sldMasterId id="2147483756" r:id="rId6"/>
    <p:sldMasterId id="2147483780" r:id="rId7"/>
    <p:sldMasterId id="2147483792" r:id="rId8"/>
    <p:sldMasterId id="2147483816" r:id="rId9"/>
    <p:sldMasterId id="2147483828" r:id="rId10"/>
    <p:sldMasterId id="2147483840" r:id="rId11"/>
    <p:sldMasterId id="2147483852" r:id="rId12"/>
    <p:sldMasterId id="2147483864" r:id="rId13"/>
    <p:sldMasterId id="2147483876" r:id="rId14"/>
  </p:sldMasterIdLst>
  <p:sldIdLst>
    <p:sldId id="295" r:id="rId15"/>
    <p:sldId id="256" r:id="rId16"/>
    <p:sldId id="258" r:id="rId17"/>
    <p:sldId id="294" r:id="rId18"/>
    <p:sldId id="259" r:id="rId19"/>
    <p:sldId id="286" r:id="rId20"/>
    <p:sldId id="260" r:id="rId21"/>
    <p:sldId id="261" r:id="rId22"/>
    <p:sldId id="283" r:id="rId23"/>
    <p:sldId id="262" r:id="rId24"/>
    <p:sldId id="263" r:id="rId25"/>
    <p:sldId id="264" r:id="rId26"/>
    <p:sldId id="284" r:id="rId27"/>
    <p:sldId id="265" r:id="rId28"/>
    <p:sldId id="266" r:id="rId29"/>
    <p:sldId id="287" r:id="rId30"/>
    <p:sldId id="293" r:id="rId31"/>
    <p:sldId id="267" r:id="rId32"/>
    <p:sldId id="288" r:id="rId33"/>
    <p:sldId id="268" r:id="rId34"/>
    <p:sldId id="285" r:id="rId35"/>
    <p:sldId id="269" r:id="rId36"/>
    <p:sldId id="289" r:id="rId37"/>
    <p:sldId id="270" r:id="rId38"/>
    <p:sldId id="271" r:id="rId39"/>
    <p:sldId id="272" r:id="rId40"/>
    <p:sldId id="290" r:id="rId41"/>
    <p:sldId id="292" r:id="rId42"/>
    <p:sldId id="291" r:id="rId43"/>
    <p:sldId id="296" r:id="rId44"/>
    <p:sldId id="276" r:id="rId45"/>
    <p:sldId id="275" r:id="rId46"/>
    <p:sldId id="277" r:id="rId47"/>
    <p:sldId id="278" r:id="rId48"/>
    <p:sldId id="279" r:id="rId49"/>
    <p:sldId id="280" r:id="rId50"/>
    <p:sldId id="298" r:id="rId51"/>
    <p:sldId id="29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60"/>
  </p:normalViewPr>
  <p:slideViewPr>
    <p:cSldViewPr>
      <p:cViewPr varScale="1">
        <p:scale>
          <a:sx n="68" d="100"/>
          <a:sy n="68" d="100"/>
        </p:scale>
        <p:origin x="-7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9" name="18 - Θέση υποσέλιδου"/>
          <p:cNvSpPr>
            <a:spLocks noGrp="1"/>
          </p:cNvSpPr>
          <p:nvPr>
            <p:ph type="ftr" sz="quarter" idx="11"/>
          </p:nvPr>
        </p:nvSpPr>
        <p:spPr/>
        <p:txBody>
          <a:bodyPr/>
          <a:lstStyle/>
          <a:p>
            <a:endParaRPr lang="en-US"/>
          </a:p>
        </p:txBody>
      </p:sp>
      <p:sp>
        <p:nvSpPr>
          <p:cNvPr id="27" name="2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11" name="10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9" name="8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extLst/>
          </a:lstStyle>
          <a:p>
            <a:endParaRPr lang="en-US"/>
          </a:p>
        </p:txBody>
      </p:sp>
      <p:sp>
        <p:nvSpPr>
          <p:cNvPr id="5" name="4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extLst/>
          </a:lstStyle>
          <a:p>
            <a:endParaRPr lang="en-US"/>
          </a:p>
        </p:txBody>
      </p:sp>
      <p:sp>
        <p:nvSpPr>
          <p:cNvPr id="4" name="3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17" name="16 - Θέση υποσέλιδου"/>
          <p:cNvSpPr>
            <a:spLocks noGrp="1"/>
          </p:cNvSpPr>
          <p:nvPr>
            <p:ph type="ftr" sz="quarter" idx="11"/>
          </p:nvPr>
        </p:nvSpPr>
        <p:spPr/>
        <p:txBody>
          <a:bodyPr/>
          <a:lstStyle>
            <a:extLst/>
          </a:lstStyle>
          <a:p>
            <a:endParaRPr lang="en-US"/>
          </a:p>
        </p:txBody>
      </p:sp>
      <p:sp>
        <p:nvSpPr>
          <p:cNvPr id="29" name="28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9" name="8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extLst/>
          </a:lstStyle>
          <a:p>
            <a:endParaRPr lang="en-US"/>
          </a:p>
        </p:txBody>
      </p:sp>
      <p:sp>
        <p:nvSpPr>
          <p:cNvPr id="5" name="4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extLst/>
          </a:lstStyle>
          <a:p>
            <a:endParaRPr lang="en-US"/>
          </a:p>
        </p:txBody>
      </p:sp>
      <p:sp>
        <p:nvSpPr>
          <p:cNvPr id="4" name="3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n-US"/>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9" name="18 - Θέση υποσέλιδου"/>
          <p:cNvSpPr>
            <a:spLocks noGrp="1"/>
          </p:cNvSpPr>
          <p:nvPr>
            <p:ph type="ftr" sz="quarter" idx="11"/>
          </p:nvPr>
        </p:nvSpPr>
        <p:spPr/>
        <p:txBody>
          <a:bodyPr/>
          <a:lstStyle/>
          <a:p>
            <a:endParaRPr lang="en-US"/>
          </a:p>
        </p:txBody>
      </p:sp>
      <p:sp>
        <p:nvSpPr>
          <p:cNvPr id="27" name="2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C40363F0-B0B8-45F2-A6F7-03339F012221}" type="datetimeFigureOut">
              <a:rPr lang="en-US" smtClean="0"/>
              <a:pPr/>
              <a:t>3/1/2017</a:t>
            </a:fld>
            <a:endParaRPr lang="en-US"/>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4BA76F2-B6F1-4D14-8F9B-FE34105BAA5B}" type="slidenum">
              <a:rPr lang="en-US" smtClean="0"/>
              <a:pPr/>
              <a:t>‹#›</a:t>
            </a:fld>
            <a:endParaRPr lang="en-US"/>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C40363F0-B0B8-45F2-A6F7-03339F012221}" type="datetimeFigureOut">
              <a:rPr lang="en-US" smtClean="0"/>
              <a:pPr/>
              <a:t>3/1/2017</a:t>
            </a:fld>
            <a:endParaRPr lang="en-US"/>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4BA76F2-B6F1-4D14-8F9B-FE34105BAA5B}" type="slidenum">
              <a:rPr lang="en-US" smtClean="0"/>
              <a:pPr/>
              <a:t>‹#›</a:t>
            </a:fld>
            <a:endParaRPr lang="en-US"/>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C4BA76F2-B6F1-4D14-8F9B-FE34105BAA5B}" type="slidenum">
              <a:rPr lang="en-US" smtClean="0"/>
              <a:pPr/>
              <a:t>‹#›</a:t>
            </a:fld>
            <a:endParaRPr lang="en-US"/>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extLst/>
          </a:lstStyle>
          <a:p>
            <a:endParaRPr lang="en-US"/>
          </a:p>
        </p:txBody>
      </p:sp>
      <p:sp>
        <p:nvSpPr>
          <p:cNvPr id="5" name="4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extLst/>
          </a:lstStyle>
          <a:p>
            <a:endParaRPr lang="en-US"/>
          </a:p>
        </p:txBody>
      </p:sp>
      <p:sp>
        <p:nvSpPr>
          <p:cNvPr id="4" name="3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C40363F0-B0B8-45F2-A6F7-03339F012221}" type="datetimeFigureOut">
              <a:rPr lang="en-US" smtClean="0"/>
              <a:pPr/>
              <a:t>3/1/2017</a:t>
            </a:fld>
            <a:endParaRPr lang="en-US"/>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4BA76F2-B6F1-4D14-8F9B-FE34105BAA5B}" type="slidenum">
              <a:rPr lang="en-US" smtClean="0"/>
              <a:pPr/>
              <a:t>‹#›</a:t>
            </a:fld>
            <a:endParaRPr lang="en-US"/>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C40363F0-B0B8-45F2-A6F7-03339F012221}" type="datetimeFigureOut">
              <a:rPr lang="en-US" smtClean="0"/>
              <a:pPr/>
              <a:t>3/1/2017</a:t>
            </a:fld>
            <a:endParaRPr lang="en-US"/>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4BA76F2-B6F1-4D14-8F9B-FE34105BAA5B}" type="slidenum">
              <a:rPr lang="en-US" smtClean="0"/>
              <a:pPr/>
              <a:t>‹#›</a:t>
            </a:fld>
            <a:endParaRPr lang="en-US"/>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29" name="2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C4BA76F2-B6F1-4D14-8F9B-FE34105BAA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29" name="2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C4BA76F2-B6F1-4D14-8F9B-FE34105BAA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C4BA76F2-B6F1-4D14-8F9B-FE34105BAA5B}" type="slidenum">
              <a:rPr lang="en-US" smtClean="0"/>
              <a:pPr/>
              <a:t>‹#›</a:t>
            </a:fld>
            <a:endParaRPr lang="en-US"/>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29" name="2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C4BA76F2-B6F1-4D14-8F9B-FE34105BAA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C40363F0-B0B8-45F2-A6F7-03339F012221}" type="datetimeFigureOut">
              <a:rPr lang="en-US" smtClean="0"/>
              <a:pPr/>
              <a:t>3/1/2017</a:t>
            </a:fld>
            <a:endParaRPr lang="en-US"/>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n-US"/>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C4BA76F2-B6F1-4D14-8F9B-FE34105BAA5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C40363F0-B0B8-45F2-A6F7-03339F012221}" type="datetimeFigureOut">
              <a:rPr lang="en-US" smtClean="0"/>
              <a:pPr/>
              <a:t>3/1/2017</a:t>
            </a:fld>
            <a:endParaRPr lang="en-US"/>
          </a:p>
        </p:txBody>
      </p:sp>
      <p:sp>
        <p:nvSpPr>
          <p:cNvPr id="9" name="8 - Θέση αριθμού διαφάνειας"/>
          <p:cNvSpPr>
            <a:spLocks noGrp="1"/>
          </p:cNvSpPr>
          <p:nvPr>
            <p:ph type="sldNum" sz="quarter" idx="15"/>
          </p:nvPr>
        </p:nvSpPr>
        <p:spPr/>
        <p:txBody>
          <a:bodyPr rtlCol="0"/>
          <a:lstStyle/>
          <a:p>
            <a:fld id="{C4BA76F2-B6F1-4D14-8F9B-FE34105BAA5B}" type="slidenum">
              <a:rPr lang="en-US" smtClean="0"/>
              <a:pPr/>
              <a:t>‹#›</a:t>
            </a:fld>
            <a:endParaRPr lang="en-US"/>
          </a:p>
        </p:txBody>
      </p:sp>
      <p:sp>
        <p:nvSpPr>
          <p:cNvPr id="10" name="9 - Θέση υποσέλιδου"/>
          <p:cNvSpPr>
            <a:spLocks noGrp="1"/>
          </p:cNvSpPr>
          <p:nvPr>
            <p:ph type="ftr" sz="quarter" idx="16"/>
          </p:nvPr>
        </p:nvSpPr>
        <p:spPr/>
        <p:txBody>
          <a:bodyPr rtlCol="0"/>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n-US"/>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C4BA76F2-B6F1-4D14-8F9B-FE34105BAA5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C40363F0-B0B8-45F2-A6F7-03339F012221}" type="datetimeFigureOut">
              <a:rPr lang="en-US" smtClean="0"/>
              <a:pPr/>
              <a:t>3/1/2017</a:t>
            </a:fld>
            <a:endParaRPr lang="en-US"/>
          </a:p>
        </p:txBody>
      </p:sp>
      <p:sp>
        <p:nvSpPr>
          <p:cNvPr id="7" name="6 - Θέση αριθμού διαφάνειας"/>
          <p:cNvSpPr>
            <a:spLocks noGrp="1"/>
          </p:cNvSpPr>
          <p:nvPr>
            <p:ph type="sldNum" sz="quarter" idx="11"/>
          </p:nvPr>
        </p:nvSpPr>
        <p:spPr/>
        <p:txBody>
          <a:bodyPr rtlCol="0"/>
          <a:lstStyle/>
          <a:p>
            <a:fld id="{C4BA76F2-B6F1-4D14-8F9B-FE34105BAA5B}" type="slidenum">
              <a:rPr lang="en-US" smtClean="0"/>
              <a:pPr/>
              <a:t>‹#›</a:t>
            </a:fld>
            <a:endParaRPr lang="en-US"/>
          </a:p>
        </p:txBody>
      </p:sp>
      <p:sp>
        <p:nvSpPr>
          <p:cNvPr id="8" name="7 - Θέση υποσέλιδου"/>
          <p:cNvSpPr>
            <a:spLocks noGrp="1"/>
          </p:cNvSpPr>
          <p:nvPr>
            <p:ph type="ftr" sz="quarter" idx="12"/>
          </p:nvPr>
        </p:nvSpPr>
        <p:spPr/>
        <p:txBody>
          <a:bodyPr rtlCol="0"/>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C40363F0-B0B8-45F2-A6F7-03339F012221}" type="datetimeFigureOut">
              <a:rPr lang="en-US" smtClean="0"/>
              <a:pPr/>
              <a:t>3/1/2017</a:t>
            </a:fld>
            <a:endParaRPr lang="en-US"/>
          </a:p>
        </p:txBody>
      </p:sp>
      <p:sp>
        <p:nvSpPr>
          <p:cNvPr id="22" name="21 - Θέση αριθμού διαφάνειας"/>
          <p:cNvSpPr>
            <a:spLocks noGrp="1"/>
          </p:cNvSpPr>
          <p:nvPr>
            <p:ph type="sldNum" sz="quarter" idx="15"/>
          </p:nvPr>
        </p:nvSpPr>
        <p:spPr/>
        <p:txBody>
          <a:bodyPr rtlCol="0"/>
          <a:lstStyle/>
          <a:p>
            <a:fld id="{C4BA76F2-B6F1-4D14-8F9B-FE34105BAA5B}" type="slidenum">
              <a:rPr lang="en-US" smtClean="0"/>
              <a:pPr/>
              <a:t>‹#›</a:t>
            </a:fld>
            <a:endParaRPr lang="en-US"/>
          </a:p>
        </p:txBody>
      </p:sp>
      <p:sp>
        <p:nvSpPr>
          <p:cNvPr id="23" name="22 - Θέση υποσέλιδου"/>
          <p:cNvSpPr>
            <a:spLocks noGrp="1"/>
          </p:cNvSpPr>
          <p:nvPr>
            <p:ph type="ftr" sz="quarter" idx="16"/>
          </p:nvPr>
        </p:nvSpPr>
        <p:spPr/>
        <p:txBody>
          <a:bodyPr rtlCol="0"/>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C40363F0-B0B8-45F2-A6F7-03339F012221}" type="datetimeFigureOut">
              <a:rPr lang="en-US" smtClean="0"/>
              <a:pPr/>
              <a:t>3/1/2017</a:t>
            </a:fld>
            <a:endParaRPr lang="en-US"/>
          </a:p>
        </p:txBody>
      </p:sp>
      <p:sp>
        <p:nvSpPr>
          <p:cNvPr id="18" name="17 - Θέση αριθμού διαφάνειας"/>
          <p:cNvSpPr>
            <a:spLocks noGrp="1"/>
          </p:cNvSpPr>
          <p:nvPr>
            <p:ph type="sldNum" sz="quarter" idx="11"/>
          </p:nvPr>
        </p:nvSpPr>
        <p:spPr/>
        <p:txBody>
          <a:bodyPr rtlCol="0"/>
          <a:lstStyle/>
          <a:p>
            <a:fld id="{C4BA76F2-B6F1-4D14-8F9B-FE34105BAA5B}" type="slidenum">
              <a:rPr lang="en-US" smtClean="0"/>
              <a:pPr/>
              <a:t>‹#›</a:t>
            </a:fld>
            <a:endParaRPr lang="en-US"/>
          </a:p>
        </p:txBody>
      </p:sp>
      <p:sp>
        <p:nvSpPr>
          <p:cNvPr id="21" name="20 - Θέση υποσέλιδου"/>
          <p:cNvSpPr>
            <a:spLocks noGrp="1"/>
          </p:cNvSpPr>
          <p:nvPr>
            <p:ph type="ftr" sz="quarter" idx="12"/>
          </p:nvPr>
        </p:nvSpPr>
        <p:spPr/>
        <p:txBody>
          <a:bodyPr rtlCol="0"/>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C40363F0-B0B8-45F2-A6F7-03339F012221}" type="datetimeFigureOut">
              <a:rPr lang="en-US" smtClean="0"/>
              <a:pPr/>
              <a:t>3/1/2017</a:t>
            </a:fld>
            <a:endParaRPr lang="en-US"/>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C4BA76F2-B6F1-4D14-8F9B-FE34105BAA5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9" name="8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extLst/>
          </a:lstStyle>
          <a:p>
            <a:endParaRPr lang="en-US"/>
          </a:p>
        </p:txBody>
      </p:sp>
      <p:sp>
        <p:nvSpPr>
          <p:cNvPr id="5" name="4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extLst/>
          </a:lstStyle>
          <a:p>
            <a:endParaRPr lang="en-US"/>
          </a:p>
        </p:txBody>
      </p:sp>
      <p:sp>
        <p:nvSpPr>
          <p:cNvPr id="4" name="3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C4BA76F2-B6F1-4D14-8F9B-FE34105BAA5B}" type="slidenum">
              <a:rPr lang="en-US" smtClean="0"/>
              <a:pPr/>
              <a:t>‹#›</a:t>
            </a:fld>
            <a:endParaRPr lang="en-US"/>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C40363F0-B0B8-45F2-A6F7-03339F012221}" type="datetimeFigureOut">
              <a:rPr lang="en-US" smtClean="0"/>
              <a:pPr/>
              <a:t>3/1/2017</a:t>
            </a:fld>
            <a:endParaRPr lang="en-US"/>
          </a:p>
        </p:txBody>
      </p:sp>
      <p:sp>
        <p:nvSpPr>
          <p:cNvPr id="17" name="16 - Θέση υποσέλιδου"/>
          <p:cNvSpPr>
            <a:spLocks noGrp="1"/>
          </p:cNvSpPr>
          <p:nvPr>
            <p:ph type="ftr" sz="quarter" idx="11"/>
          </p:nvPr>
        </p:nvSpPr>
        <p:spPr>
          <a:xfrm>
            <a:off x="5410200" y="4205288"/>
            <a:ext cx="1295400" cy="457200"/>
          </a:xfrm>
        </p:spPr>
        <p:txBody>
          <a:bodyPr/>
          <a:lstStyle/>
          <a:p>
            <a:endParaRPr lang="en-US"/>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4BA76F2-B6F1-4D14-8F9B-FE34105BAA5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αριθμού διαφάνειας"/>
          <p:cNvSpPr>
            <a:spLocks noGrp="1"/>
          </p:cNvSpPr>
          <p:nvPr>
            <p:ph type="sldNum" sz="quarter" idx="11"/>
          </p:nvPr>
        </p:nvSpPr>
        <p:spPr/>
        <p:txBody>
          <a:bodyPr/>
          <a:lstStyle/>
          <a:p>
            <a:fld id="{C4BA76F2-B6F1-4D14-8F9B-FE34105BAA5B}" type="slidenum">
              <a:rPr lang="en-US" smtClean="0"/>
              <a:pPr/>
              <a:t>‹#›</a:t>
            </a:fld>
            <a:endParaRPr lang="en-US"/>
          </a:p>
        </p:txBody>
      </p:sp>
      <p:sp>
        <p:nvSpPr>
          <p:cNvPr id="9" name="8 - Θέση υποσέλιδου"/>
          <p:cNvSpPr>
            <a:spLocks noGrp="1"/>
          </p:cNvSpPr>
          <p:nvPr>
            <p:ph type="ftr" sz="quarter" idx="12"/>
          </p:nvPr>
        </p:nvSpPr>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C40363F0-B0B8-45F2-A6F7-03339F012221}" type="datetimeFigureOut">
              <a:rPr lang="en-US" smtClean="0"/>
              <a:pPr/>
              <a:t>3/1/2017</a:t>
            </a:fld>
            <a:endParaRPr lang="en-US"/>
          </a:p>
        </p:txBody>
      </p:sp>
      <p:sp>
        <p:nvSpPr>
          <p:cNvPr id="27" name="26 - Θέση αριθμού διαφάνειας"/>
          <p:cNvSpPr>
            <a:spLocks noGrp="1"/>
          </p:cNvSpPr>
          <p:nvPr>
            <p:ph type="sldNum" sz="quarter" idx="11"/>
          </p:nvPr>
        </p:nvSpPr>
        <p:spPr/>
        <p:txBody>
          <a:bodyPr rtlCol="0"/>
          <a:lstStyle/>
          <a:p>
            <a:fld id="{C4BA76F2-B6F1-4D14-8F9B-FE34105BAA5B}" type="slidenum">
              <a:rPr lang="en-US" smtClean="0"/>
              <a:pPr/>
              <a:t>‹#›</a:t>
            </a:fld>
            <a:endParaRPr lang="en-US"/>
          </a:p>
        </p:txBody>
      </p:sp>
      <p:sp>
        <p:nvSpPr>
          <p:cNvPr id="28" name="27 - Θέση υποσέλιδου"/>
          <p:cNvSpPr>
            <a:spLocks noGrp="1"/>
          </p:cNvSpPr>
          <p:nvPr>
            <p:ph type="ftr" sz="quarter" idx="12"/>
          </p:nvPr>
        </p:nvSpPr>
        <p:spPr/>
        <p:txBody>
          <a:bodyPr rtlCol="0"/>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a:xfrm>
            <a:off x="5257800" y="612648"/>
            <a:ext cx="1325880" cy="457200"/>
          </a:xfrm>
        </p:spPr>
        <p:txBody>
          <a:bodyPr/>
          <a:lstStyle/>
          <a:p>
            <a:endParaRPr lang="en-US"/>
          </a:p>
        </p:txBody>
      </p:sp>
      <p:sp>
        <p:nvSpPr>
          <p:cNvPr id="5" name="4 - Θέση αριθμού διαφάνειας"/>
          <p:cNvSpPr>
            <a:spLocks noGrp="1"/>
          </p:cNvSpPr>
          <p:nvPr>
            <p:ph type="sldNum" sz="quarter" idx="12"/>
          </p:nvPr>
        </p:nvSpPr>
        <p:spPr>
          <a:xfrm>
            <a:off x="8174736" y="2272"/>
            <a:ext cx="762000" cy="365760"/>
          </a:xfrm>
        </p:spPr>
        <p:txBody>
          <a:bodyPr/>
          <a:lstStyle/>
          <a:p>
            <a:fld id="{C4BA76F2-B6F1-4D14-8F9B-FE34105BAA5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2" name="1 - Θέση υποσέλιδου"/>
          <p:cNvSpPr>
            <a:spLocks noGrp="1"/>
          </p:cNvSpPr>
          <p:nvPr>
            <p:ph type="ftr" sz="quarter" idx="11"/>
          </p:nvPr>
        </p:nvSpPr>
        <p:spPr/>
        <p:txBody>
          <a:bodyPr/>
          <a:lstStyle/>
          <a:p>
            <a:endParaRPr lang="en-US"/>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4BA76F2-B6F1-4D14-8F9B-FE34105BAA5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9" name="18 - Θέση υποσέλιδου"/>
          <p:cNvSpPr>
            <a:spLocks noGrp="1"/>
          </p:cNvSpPr>
          <p:nvPr>
            <p:ph type="ftr" sz="quarter" idx="11"/>
          </p:nvPr>
        </p:nvSpPr>
        <p:spPr>
          <a:xfrm>
            <a:off x="3581400" y="76200"/>
            <a:ext cx="2895600" cy="288925"/>
          </a:xfrm>
        </p:spPr>
        <p:txBody>
          <a:bodyPr/>
          <a:lstStyle/>
          <a:p>
            <a:endParaRPr lang="en-US"/>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4BA76F2-B6F1-4D14-8F9B-FE34105BAA5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1" name="10 - Θέση υποσέλιδου"/>
          <p:cNvSpPr>
            <a:spLocks noGrp="1"/>
          </p:cNvSpPr>
          <p:nvPr>
            <p:ph type="ftr" sz="quarter" idx="11"/>
          </p:nvPr>
        </p:nvSpPr>
        <p:spPr/>
        <p:txBody>
          <a:bodyPr/>
          <a:lstStyle/>
          <a:p>
            <a:endParaRPr lang="en-US"/>
          </a:p>
        </p:txBody>
      </p:sp>
      <p:sp>
        <p:nvSpPr>
          <p:cNvPr id="16" name="1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10" name="9 - Θέση υποσέλιδου"/>
          <p:cNvSpPr>
            <a:spLocks noGrp="1"/>
          </p:cNvSpPr>
          <p:nvPr>
            <p:ph type="ftr" sz="quarter" idx="11"/>
          </p:nvPr>
        </p:nvSpPr>
        <p:spPr/>
        <p:txBody>
          <a:bodyPr/>
          <a:lstStyle/>
          <a:p>
            <a:endParaRPr lang="en-US"/>
          </a:p>
        </p:txBody>
      </p:sp>
      <p:sp>
        <p:nvSpPr>
          <p:cNvPr id="31" name="30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4BA76F2-B6F1-4D14-8F9B-FE34105BAA5B}" type="slidenum">
              <a:rPr lang="en-US" smtClean="0"/>
              <a:pPr/>
              <a:t>‹#›</a:t>
            </a:fld>
            <a:endParaRPr lang="en-US"/>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21" name="20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24" name="23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29" name="28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31" name="30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C4BA76F2-B6F1-4D14-8F9B-FE34105BAA5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40363F0-B0B8-45F2-A6F7-03339F012221}" type="datetimeFigureOut">
              <a:rPr lang="en-US" smtClean="0"/>
              <a:pPr/>
              <a:t>3/1/2017</a:t>
            </a:fld>
            <a:endParaRPr lang="en-US"/>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4BA76F2-B6F1-4D14-8F9B-FE34105BAA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4BA76F2-B6F1-4D14-8F9B-FE34105BAA5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C4BA76F2-B6F1-4D14-8F9B-FE34105BAA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9" name="8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11"/>
          </p:nvPr>
        </p:nvSpPr>
        <p:spPr/>
        <p:txBody>
          <a:bodyPr/>
          <a:lstStyle>
            <a:extLst/>
          </a:lstStyle>
          <a:p>
            <a:endParaRPr lang="en-US"/>
          </a:p>
        </p:txBody>
      </p:sp>
      <p:sp>
        <p:nvSpPr>
          <p:cNvPr id="5" name="4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n-US"/>
          </a:p>
        </p:txBody>
      </p:sp>
      <p:sp>
        <p:nvSpPr>
          <p:cNvPr id="4" name="3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4BA76F2-B6F1-4D14-8F9B-FE34105BAA5B}"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n-US"/>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4BA76F2-B6F1-4D14-8F9B-FE34105BAA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40363F0-B0B8-45F2-A6F7-03339F012221}" type="datetimeFigureOut">
              <a:rPr lang="en-US" smtClean="0"/>
              <a:pPr/>
              <a:t>3/1/2017</a:t>
            </a:fld>
            <a:endParaRPr lang="en-US"/>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4BA76F2-B6F1-4D14-8F9B-FE34105BAA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40363F0-B0B8-45F2-A6F7-03339F012221}" type="datetimeFigureOut">
              <a:rPr lang="en-US" smtClean="0"/>
              <a:pPr/>
              <a:t>3/1/2017</a:t>
            </a:fld>
            <a:endParaRPr lang="en-US"/>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4BA76F2-B6F1-4D14-8F9B-FE34105BA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4BA76F2-B6F1-4D14-8F9B-FE34105BAA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40363F0-B0B8-45F2-A6F7-03339F012221}" type="datetimeFigureOut">
              <a:rPr lang="en-US" smtClean="0"/>
              <a:pPr/>
              <a:t>3/1/2017</a:t>
            </a:fld>
            <a:endParaRPr lang="en-US"/>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4BA76F2-B6F1-4D14-8F9B-FE34105BAA5B}" type="slidenum">
              <a:rPr lang="en-US" smtClean="0"/>
              <a:pPr/>
              <a:t>‹#›</a:t>
            </a:fld>
            <a:endParaRPr lang="en-US"/>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BA76F2-B6F1-4D14-8F9B-FE34105BAA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BA76F2-B6F1-4D14-8F9B-FE34105BAA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0363F0-B0B8-45F2-A6F7-03339F012221}" type="datetimeFigureOut">
              <a:rPr lang="en-US" smtClean="0"/>
              <a:pPr/>
              <a:t>3/1/2017</a:t>
            </a:fld>
            <a:endParaRPr lang="en-US"/>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BA76F2-B6F1-4D14-8F9B-FE34105BAA5B}" type="slidenum">
              <a:rPr lang="en-US" smtClean="0"/>
              <a:pPr/>
              <a:t>‹#›</a:t>
            </a:fld>
            <a:endParaRPr lang="en-US"/>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BA76F2-B6F1-4D14-8F9B-FE34105BAA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BA76F2-B6F1-4D14-8F9B-FE34105BAA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40363F0-B0B8-45F2-A6F7-03339F012221}" type="datetimeFigureOut">
              <a:rPr lang="en-US" smtClean="0"/>
              <a:pPr/>
              <a:t>3/1/2017</a:t>
            </a:fld>
            <a:endParaRPr lang="en-US"/>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BA76F2-B6F1-4D14-8F9B-FE34105BA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40363F0-B0B8-45F2-A6F7-03339F012221}" type="datetimeFigureOut">
              <a:rPr lang="en-US" smtClean="0"/>
              <a:pPr/>
              <a:t>3/1/2017</a:t>
            </a:fld>
            <a:endParaRPr lang="en-US"/>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4BA76F2-B6F1-4D14-8F9B-FE34105BA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40363F0-B0B8-45F2-A6F7-03339F012221}" type="datetimeFigureOut">
              <a:rPr lang="en-US" smtClean="0"/>
              <a:pPr/>
              <a:t>3/1/2017</a:t>
            </a:fld>
            <a:endParaRPr lang="en-US"/>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4BA76F2-B6F1-4D14-8F9B-FE34105BAA5B}" type="slidenum">
              <a:rPr lang="en-US" smtClean="0"/>
              <a:pPr/>
              <a:t>‹#›</a:t>
            </a:fld>
            <a:endParaRPr lang="en-US"/>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363F0-B0B8-45F2-A6F7-03339F012221}" type="datetimeFigureOut">
              <a:rPr lang="en-US" smtClean="0"/>
              <a:pPr/>
              <a:t>3/1/2017</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A76F2-B6F1-4D14-8F9B-FE34105BA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40363F0-B0B8-45F2-A6F7-03339F012221}" type="datetimeFigureOut">
              <a:rPr lang="en-US" smtClean="0"/>
              <a:pPr/>
              <a:t>3/1/2017</a:t>
            </a:fld>
            <a:endParaRPr lang="en-US"/>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4BA76F2-B6F1-4D14-8F9B-FE34105BA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57.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6.wav"/><Relationship Id="rId1" Type="http://schemas.openxmlformats.org/officeDocument/2006/relationships/slideLayout" Target="../slideLayouts/slideLayout79.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6.wav"/><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90.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79.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01.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46.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hemeOverride" Target="../theme/themeOverr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8.wav"/><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1.gif"/></Relationships>
</file>

<file path=ppt/slides/_rels/slide3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file:///F:\Evelyn\&#931;&#967;&#959;&#955;&#953;&#954;&#942;%20&#967;&#961;&#959;&#957;&#953;&#940;%202016-2017\&#956;&#945;&#952;&#951;&#956;&#945;&#964;&#953;&#954;&#945;\Song%20from%20&#960;!.mp4" TargetMode="External"/></Relationships>
</file>

<file path=ppt/slides/_rels/slide3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46.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46.xml"/><Relationship Id="rId1" Type="http://schemas.openxmlformats.org/officeDocument/2006/relationships/themeOverride" Target="../theme/themeOverride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dirty="0"/>
          </a:p>
        </p:txBody>
      </p:sp>
      <p:sp>
        <p:nvSpPr>
          <p:cNvPr id="4" name="3 - Διάγραμμα ροής: Πολλαπλή εκτύπωση"/>
          <p:cNvSpPr/>
          <p:nvPr/>
        </p:nvSpPr>
        <p:spPr>
          <a:xfrm>
            <a:off x="533400" y="457200"/>
            <a:ext cx="8305800" cy="6019800"/>
          </a:xfrm>
          <a:prstGeom prst="flowChartMultidocument">
            <a:avLst/>
          </a:prstGeom>
          <a:solidFill>
            <a:schemeClr val="tx1">
              <a:lumMod val="85000"/>
            </a:schemeClr>
          </a:solidFill>
          <a:ln w="31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bg1"/>
                </a:solidFill>
                <a:latin typeface="Comic Sans MS" pitchFamily="66" charset="0"/>
              </a:rPr>
              <a:t>ΜΑΘΗΜΑΤΙΚΑ Β’ ΓΥΜΝΑΣΙΟΥ</a:t>
            </a:r>
          </a:p>
          <a:p>
            <a:pPr algn="ctr"/>
            <a:endParaRPr lang="el-GR" sz="2000" dirty="0" smtClean="0">
              <a:solidFill>
                <a:schemeClr val="bg1"/>
              </a:solidFill>
              <a:latin typeface="Comic Sans MS" pitchFamily="66" charset="0"/>
            </a:endParaRPr>
          </a:p>
          <a:p>
            <a:pPr algn="ctr"/>
            <a:r>
              <a:rPr lang="el-GR" sz="2000" i="1" dirty="0" err="1" smtClean="0">
                <a:solidFill>
                  <a:schemeClr val="bg1"/>
                </a:solidFill>
                <a:latin typeface="Comic Sans MS" pitchFamily="66" charset="0"/>
              </a:rPr>
              <a:t>Σχ</a:t>
            </a:r>
            <a:r>
              <a:rPr lang="el-GR" sz="2000" i="1" dirty="0" err="1" smtClean="0">
                <a:solidFill>
                  <a:schemeClr val="bg1"/>
                </a:solidFill>
                <a:latin typeface="Comic Sans MS" pitchFamily="66" charset="0"/>
              </a:rPr>
              <a:t>.</a:t>
            </a:r>
            <a:r>
              <a:rPr lang="el-GR" sz="2000" i="1" dirty="0" err="1" smtClean="0">
                <a:solidFill>
                  <a:schemeClr val="bg1"/>
                </a:solidFill>
                <a:latin typeface="Comic Sans MS" pitchFamily="66" charset="0"/>
              </a:rPr>
              <a:t>έτος</a:t>
            </a:r>
            <a:r>
              <a:rPr lang="el-GR" sz="2000" i="1" dirty="0" smtClean="0">
                <a:solidFill>
                  <a:schemeClr val="bg1"/>
                </a:solidFill>
                <a:latin typeface="Comic Sans MS" pitchFamily="66" charset="0"/>
              </a:rPr>
              <a:t> 2016-2017</a:t>
            </a:r>
          </a:p>
          <a:p>
            <a:pPr algn="ctr"/>
            <a:endParaRPr lang="el-GR" sz="2000" dirty="0" smtClean="0">
              <a:solidFill>
                <a:schemeClr val="bg1"/>
              </a:solidFill>
              <a:latin typeface="Comic Sans MS" pitchFamily="66" charset="0"/>
            </a:endParaRPr>
          </a:p>
          <a:p>
            <a:pPr algn="ctr"/>
            <a:endParaRPr lang="el-GR" sz="2000" dirty="0" smtClean="0">
              <a:solidFill>
                <a:schemeClr val="bg1"/>
              </a:solidFill>
              <a:latin typeface="Comic Sans MS" pitchFamily="66" charset="0"/>
            </a:endParaRPr>
          </a:p>
          <a:p>
            <a:pPr algn="ctr"/>
            <a:r>
              <a:rPr lang="el-GR" sz="2000" b="1" u="sng" dirty="0" smtClean="0">
                <a:solidFill>
                  <a:schemeClr val="bg1"/>
                </a:solidFill>
                <a:latin typeface="Comic Sans MS" pitchFamily="66" charset="0"/>
              </a:rPr>
              <a:t>Ο ΑΡΙΘΜΟΣ Π</a:t>
            </a:r>
            <a:endParaRPr lang="el-GR" sz="2000" b="1" u="sng" dirty="0" smtClean="0">
              <a:solidFill>
                <a:schemeClr val="bg1"/>
              </a:solidFill>
              <a:latin typeface="Comic Sans MS" pitchFamily="66" charset="0"/>
            </a:endParaRPr>
          </a:p>
          <a:p>
            <a:pPr algn="ctr"/>
            <a:endParaRPr lang="el-GR" sz="2000" dirty="0" smtClean="0">
              <a:solidFill>
                <a:schemeClr val="bg1"/>
              </a:solidFill>
              <a:latin typeface="Comic Sans MS" pitchFamily="66" charset="0"/>
            </a:endParaRPr>
          </a:p>
          <a:p>
            <a:pPr algn="ctr"/>
            <a:endParaRPr lang="el-GR" sz="2000" dirty="0" smtClean="0">
              <a:solidFill>
                <a:schemeClr val="bg1"/>
              </a:solidFill>
              <a:latin typeface="Comic Sans MS" pitchFamily="66" charset="0"/>
            </a:endParaRPr>
          </a:p>
          <a:p>
            <a:pPr algn="ctr"/>
            <a:r>
              <a:rPr lang="el-GR" sz="2000" b="1" dirty="0" smtClean="0">
                <a:solidFill>
                  <a:schemeClr val="bg1"/>
                </a:solidFill>
                <a:latin typeface="Comic Sans MS" pitchFamily="66" charset="0"/>
              </a:rPr>
              <a:t>Υπεύθυνος καθηγητής:</a:t>
            </a:r>
            <a:r>
              <a:rPr lang="el-GR" sz="2000" dirty="0" smtClean="0">
                <a:solidFill>
                  <a:schemeClr val="bg1"/>
                </a:solidFill>
                <a:latin typeface="Comic Sans MS" pitchFamily="66" charset="0"/>
              </a:rPr>
              <a:t> Δημήτρης </a:t>
            </a:r>
            <a:r>
              <a:rPr lang="el-GR" sz="2000" dirty="0" err="1" smtClean="0">
                <a:solidFill>
                  <a:schemeClr val="bg1"/>
                </a:solidFill>
                <a:latin typeface="Comic Sans MS" pitchFamily="66" charset="0"/>
              </a:rPr>
              <a:t>Ανδρεσάκης</a:t>
            </a:r>
            <a:endParaRPr lang="el-GR" sz="2000" dirty="0" smtClean="0">
              <a:solidFill>
                <a:schemeClr val="bg1"/>
              </a:solidFill>
              <a:latin typeface="Comic Sans MS" pitchFamily="66" charset="0"/>
            </a:endParaRPr>
          </a:p>
          <a:p>
            <a:pPr algn="ctr"/>
            <a:endParaRPr lang="el-GR" sz="2000" dirty="0" smtClean="0">
              <a:solidFill>
                <a:schemeClr val="bg1"/>
              </a:solidFill>
              <a:latin typeface="Comic Sans MS" pitchFamily="66" charset="0"/>
            </a:endParaRPr>
          </a:p>
          <a:p>
            <a:pPr algn="ctr"/>
            <a:endParaRPr lang="el-GR" sz="2000" dirty="0" smtClean="0">
              <a:solidFill>
                <a:schemeClr val="bg1"/>
              </a:solidFill>
              <a:latin typeface="Comic Sans MS" pitchFamily="66" charset="0"/>
            </a:endParaRPr>
          </a:p>
          <a:p>
            <a:pPr algn="ctr"/>
            <a:endParaRPr lang="el-GR" sz="2000" dirty="0" smtClean="0">
              <a:solidFill>
                <a:schemeClr val="bg1"/>
              </a:solidFill>
              <a:latin typeface="Comic Sans MS" pitchFamily="66" charset="0"/>
            </a:endParaRPr>
          </a:p>
          <a:p>
            <a:pPr algn="ctr"/>
            <a:endParaRPr lang="el-GR" sz="2000" dirty="0" smtClean="0">
              <a:solidFill>
                <a:schemeClr val="bg1"/>
              </a:solidFill>
              <a:latin typeface="Comic Sans MS" pitchFamily="66" charset="0"/>
            </a:endParaRPr>
          </a:p>
          <a:p>
            <a:r>
              <a:rPr lang="el-GR" sz="2000" b="1" dirty="0" smtClean="0">
                <a:solidFill>
                  <a:schemeClr val="bg1"/>
                </a:solidFill>
                <a:latin typeface="Comic Sans MS" pitchFamily="66" charset="0"/>
              </a:rPr>
              <a:t>Μαθήτρια: </a:t>
            </a:r>
            <a:r>
              <a:rPr lang="el-GR" sz="2000" dirty="0" smtClean="0">
                <a:solidFill>
                  <a:schemeClr val="bg1"/>
                </a:solidFill>
                <a:latin typeface="Comic Sans MS" pitchFamily="66" charset="0"/>
              </a:rPr>
              <a:t>Ευαγγελία Παπαπαύλου</a:t>
            </a:r>
          </a:p>
        </p:txBody>
      </p:sp>
    </p:spTree>
  </p:cSld>
  <p:clrMapOvr>
    <a:overrideClrMapping bg1="dk1" tx1="lt1" bg2="dk2" tx2="lt2" accent1="accent1" accent2="accent2" accent3="accent3" accent4="accent4" accent5="accent5" accent6="accent6" hlink="hlink" folHlink="folHlink"/>
  </p:clrMapOvr>
  <p:transition spd="slow">
    <p:randomBar dir="vert"/>
    <p:sndAc>
      <p:stSnd>
        <p:snd r:embed="rId2" name="push.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457200"/>
            <a:ext cx="8229600" cy="1066800"/>
          </a:xfrm>
        </p:spPr>
        <p:txBody>
          <a:bodyPr/>
          <a:lstStyle/>
          <a:p>
            <a:r>
              <a:rPr lang="el-GR" dirty="0" smtClean="0"/>
              <a:t>Υπολογίζεται ότι:</a:t>
            </a:r>
            <a:endParaRPr lang="en-US" dirty="0"/>
          </a:p>
        </p:txBody>
      </p:sp>
      <p:sp>
        <p:nvSpPr>
          <p:cNvPr id="3" name="2 - Θέση περιεχομένου"/>
          <p:cNvSpPr>
            <a:spLocks noGrp="1"/>
          </p:cNvSpPr>
          <p:nvPr>
            <p:ph idx="1"/>
          </p:nvPr>
        </p:nvSpPr>
        <p:spPr>
          <a:xfrm>
            <a:off x="304800" y="1371600"/>
            <a:ext cx="8229600" cy="4325112"/>
          </a:xfrm>
        </p:spPr>
        <p:txBody>
          <a:bodyPr>
            <a:normAutofit lnSpcReduction="10000"/>
          </a:bodyPr>
          <a:lstStyle/>
          <a:p>
            <a:r>
              <a:rPr lang="el-GR" sz="3200" dirty="0" smtClean="0"/>
              <a:t>Σύμφωνα με το αρχικό της ύψος, </a:t>
            </a:r>
            <a:r>
              <a:rPr lang="el-GR" sz="3200" dirty="0" smtClean="0"/>
              <a:t>ο </a:t>
            </a:r>
            <a:r>
              <a:rPr lang="el-GR" sz="3200" dirty="0" smtClean="0"/>
              <a:t>λόγος είναι 3,1428571, δηλαδή 7 </a:t>
            </a:r>
            <a:r>
              <a:rPr lang="el-GR" sz="3200" dirty="0" smtClean="0"/>
              <a:t>1/3 </a:t>
            </a:r>
            <a:r>
              <a:rPr lang="el-GR" sz="3200" dirty="0" smtClean="0"/>
              <a:t>ακριβώς. </a:t>
            </a:r>
          </a:p>
          <a:p>
            <a:r>
              <a:rPr lang="el-GR" sz="3200" dirty="0" smtClean="0"/>
              <a:t>Το 1853, ο Η. C. </a:t>
            </a:r>
            <a:r>
              <a:rPr lang="el-GR" sz="3200" dirty="0" err="1" smtClean="0"/>
              <a:t>Agnew</a:t>
            </a:r>
            <a:r>
              <a:rPr lang="el-GR" sz="3200" dirty="0" smtClean="0"/>
              <a:t> έγραψε ένα γράμμα από την Αλεξάνδρεια για τη σχέση του λόγου αυτού με τον τετραγωνισμό του κύκλου .</a:t>
            </a:r>
          </a:p>
          <a:p>
            <a:r>
              <a:rPr lang="el-GR" sz="3200" dirty="0" smtClean="0"/>
              <a:t>Η τιμή 7 </a:t>
            </a:r>
            <a:r>
              <a:rPr lang="el-GR" sz="3200" dirty="0" smtClean="0"/>
              <a:t>1/3 </a:t>
            </a:r>
            <a:r>
              <a:rPr lang="el-GR" sz="3200" dirty="0" smtClean="0"/>
              <a:t>προσεγγίζει το π με σχετικό σφάλμα 0,04%, δηλαδή με  εξαιρετική ακρίβεια για την εποχή</a:t>
            </a:r>
            <a:endParaRPr lang="en-US" sz="3200" dirty="0" smtClean="0"/>
          </a:p>
          <a:p>
            <a:endParaRPr lang="en-US" dirty="0"/>
          </a:p>
        </p:txBody>
      </p:sp>
    </p:spTree>
  </p:cSld>
  <p:clrMapOvr>
    <a:overrideClrMapping bg1="dk1" tx1="lt1" bg2="dk2" tx2="lt2" accent1="accent1" accent2="accent2" accent3="accent3" accent4="accent4" accent5="accent5" accent6="accent6" hlink="hlink" folHlink="folHlink"/>
  </p:clrMapOvr>
  <p:transition spd="slow">
    <p:wheel spokes="3"/>
    <p:sndAc>
      <p:stSnd>
        <p:snd r:embed="rId3"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ιζόντιος πάπυρος"/>
          <p:cNvSpPr/>
          <p:nvPr/>
        </p:nvSpPr>
        <p:spPr>
          <a:xfrm>
            <a:off x="0" y="609600"/>
            <a:ext cx="9144000" cy="6248400"/>
          </a:xfrm>
          <a:prstGeom prst="horizontalScroll">
            <a:avLst>
              <a:gd name="adj" fmla="val 753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4000" b="1" dirty="0" smtClean="0">
                <a:solidFill>
                  <a:schemeClr val="tx1"/>
                </a:solidFill>
                <a:latin typeface="Monotype Corsiva" pitchFamily="66" charset="0"/>
              </a:rPr>
              <a:t>Στην Π.Δ. γίνονται αναφορές σε δύο σημεία</a:t>
            </a:r>
            <a:endParaRPr lang="en-US" sz="4000" b="1" dirty="0" smtClean="0">
              <a:solidFill>
                <a:schemeClr val="tx1"/>
              </a:solidFill>
              <a:latin typeface="Monotype Corsiva" pitchFamily="66" charset="0"/>
            </a:endParaRPr>
          </a:p>
          <a:p>
            <a:endParaRPr lang="el-GR" sz="3600" dirty="0" smtClean="0">
              <a:solidFill>
                <a:schemeClr val="tx1"/>
              </a:solidFill>
              <a:latin typeface="Monotype Corsiva" pitchFamily="66" charset="0"/>
            </a:endParaRPr>
          </a:p>
          <a:p>
            <a:r>
              <a:rPr lang="el-GR" sz="3600" dirty="0" smtClean="0">
                <a:solidFill>
                  <a:schemeClr val="tx1"/>
                </a:solidFill>
                <a:latin typeface="Monotype Corsiva" pitchFamily="66" charset="0"/>
              </a:rPr>
              <a:t>Ο Αριστοφάνης (448 – 385 π. Χ.) στο έργο του Όρνιθες, 414 </a:t>
            </a:r>
            <a:r>
              <a:rPr lang="el-GR" sz="3600" dirty="0" err="1" smtClean="0">
                <a:solidFill>
                  <a:schemeClr val="tx1"/>
                </a:solidFill>
                <a:latin typeface="Monotype Corsiva" pitchFamily="66" charset="0"/>
              </a:rPr>
              <a:t>π.Χ.</a:t>
            </a:r>
            <a:r>
              <a:rPr lang="el-GR" sz="3600" dirty="0" smtClean="0">
                <a:solidFill>
                  <a:schemeClr val="tx1"/>
                </a:solidFill>
                <a:latin typeface="Monotype Corsiva" pitchFamily="66" charset="0"/>
              </a:rPr>
              <a:t> κάνει αναφορά σχετική με τον τετραγωνισμό του κύκλου.</a:t>
            </a:r>
          </a:p>
          <a:p>
            <a:r>
              <a:rPr lang="el-GR" sz="3600" dirty="0" smtClean="0">
                <a:solidFill>
                  <a:schemeClr val="tx1"/>
                </a:solidFill>
                <a:latin typeface="Monotype Corsiva" pitchFamily="66" charset="0"/>
              </a:rPr>
              <a:t> Στους στίχους 1001-1009 ο γεωμέτρης </a:t>
            </a:r>
          </a:p>
          <a:p>
            <a:r>
              <a:rPr lang="el-GR" sz="3600" dirty="0" smtClean="0">
                <a:solidFill>
                  <a:schemeClr val="tx1"/>
                </a:solidFill>
                <a:latin typeface="Monotype Corsiva" pitchFamily="66" charset="0"/>
              </a:rPr>
              <a:t>Μέτων, περιγράφοντας στον </a:t>
            </a:r>
            <a:r>
              <a:rPr lang="el-GR" sz="3600" dirty="0" err="1" smtClean="0">
                <a:solidFill>
                  <a:schemeClr val="tx1"/>
                </a:solidFill>
                <a:latin typeface="Monotype Corsiva" pitchFamily="66" charset="0"/>
              </a:rPr>
              <a:t>Πισθέταιρο</a:t>
            </a:r>
            <a:r>
              <a:rPr lang="el-GR" sz="3600" dirty="0" smtClean="0">
                <a:solidFill>
                  <a:schemeClr val="tx1"/>
                </a:solidFill>
                <a:latin typeface="Monotype Corsiva" pitchFamily="66" charset="0"/>
              </a:rPr>
              <a:t> </a:t>
            </a:r>
          </a:p>
          <a:p>
            <a:r>
              <a:rPr lang="el-GR" sz="3600" dirty="0" smtClean="0">
                <a:solidFill>
                  <a:schemeClr val="tx1"/>
                </a:solidFill>
                <a:latin typeface="Monotype Corsiva" pitchFamily="66" charset="0"/>
              </a:rPr>
              <a:t>κάποια αρχιτεκτονικά σχέδια, αναφέρει </a:t>
            </a:r>
          </a:p>
          <a:p>
            <a:r>
              <a:rPr lang="el-GR" sz="3600" dirty="0" smtClean="0">
                <a:solidFill>
                  <a:schemeClr val="tx1"/>
                </a:solidFill>
                <a:latin typeface="Monotype Corsiva" pitchFamily="66" charset="0"/>
              </a:rPr>
              <a:t>ότι θα τετραγωνίσει τον κύκλο.</a:t>
            </a:r>
            <a:endParaRPr lang="en-US" sz="3600" dirty="0">
              <a:solidFill>
                <a:schemeClr val="tx1"/>
              </a:solidFill>
              <a:latin typeface="Monotype Corsiva" pitchFamily="66" charset="0"/>
            </a:endParaRPr>
          </a:p>
        </p:txBody>
      </p:sp>
      <p:pic>
        <p:nvPicPr>
          <p:cNvPr id="17410" name="Picture 2" descr="Αποτέλεσμα εικόνας για αριστοφάνη όρνιθες"/>
          <p:cNvPicPr>
            <a:picLocks noChangeAspect="1" noChangeArrowheads="1"/>
          </p:cNvPicPr>
          <p:nvPr/>
        </p:nvPicPr>
        <p:blipFill>
          <a:blip r:embed="rId4" cstate="print"/>
          <a:srcRect/>
          <a:stretch>
            <a:fillRect/>
          </a:stretch>
        </p:blipFill>
        <p:spPr bwMode="auto">
          <a:xfrm>
            <a:off x="7609114" y="3505200"/>
            <a:ext cx="1534886" cy="2743200"/>
          </a:xfrm>
          <a:prstGeom prst="roundRect">
            <a:avLst>
              <a:gd name="adj" fmla="val 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1 - Τίτλος"/>
          <p:cNvSpPr>
            <a:spLocks noGrp="1"/>
          </p:cNvSpPr>
          <p:nvPr>
            <p:ph type="title"/>
          </p:nvPr>
        </p:nvSpPr>
        <p:spPr>
          <a:xfrm>
            <a:off x="1219200" y="0"/>
            <a:ext cx="7010400" cy="838200"/>
          </a:xfrm>
        </p:spPr>
        <p:txBody>
          <a:bodyPr>
            <a:normAutofit/>
          </a:bodyPr>
          <a:lstStyle/>
          <a:p>
            <a:r>
              <a:rPr lang="el-GR" b="1" dirty="0" err="1" smtClean="0"/>
              <a:t>Αναφορεσ</a:t>
            </a:r>
            <a:r>
              <a:rPr lang="el-GR" b="1" dirty="0" smtClean="0"/>
              <a:t> στον </a:t>
            </a:r>
            <a:r>
              <a:rPr lang="el-GR" b="1" dirty="0" err="1" smtClean="0"/>
              <a:t>τετραγωνισμο</a:t>
            </a:r>
            <a:endParaRPr lang="en-US" b="1" dirty="0"/>
          </a:p>
        </p:txBody>
      </p:sp>
    </p:spTree>
  </p:cSld>
  <p:clrMapOvr>
    <a:masterClrMapping/>
  </p:clrMapOvr>
  <p:transition spd="slow">
    <p:comb dir="vert"/>
    <p:sndAc>
      <p:stSnd>
        <p:snd r:embed="rId2" name="push.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6388" name="Picture 4" descr="Αποτέλεσμα εικόνας για βαβυλωνιοι"/>
          <p:cNvPicPr>
            <a:picLocks noChangeAspect="1" noChangeArrowheads="1"/>
          </p:cNvPicPr>
          <p:nvPr/>
        </p:nvPicPr>
        <p:blipFill>
          <a:blip r:embed="rId4" cstate="print"/>
          <a:srcRect/>
          <a:stretch>
            <a:fillRect/>
          </a:stretch>
        </p:blipFill>
        <p:spPr bwMode="auto">
          <a:xfrm>
            <a:off x="6039325" y="-1"/>
            <a:ext cx="3104675" cy="3124201"/>
          </a:xfrm>
          <a:prstGeom prst="rect">
            <a:avLst/>
          </a:prstGeom>
          <a:noFill/>
        </p:spPr>
      </p:pic>
      <p:sp>
        <p:nvSpPr>
          <p:cNvPr id="2" name="1 - Τίτλος"/>
          <p:cNvSpPr>
            <a:spLocks noGrp="1"/>
          </p:cNvSpPr>
          <p:nvPr>
            <p:ph type="title"/>
          </p:nvPr>
        </p:nvSpPr>
        <p:spPr>
          <a:xfrm>
            <a:off x="3124200" y="304800"/>
            <a:ext cx="2743200" cy="1143000"/>
          </a:xfrm>
        </p:spPr>
        <p:txBody>
          <a:bodyPr/>
          <a:lstStyle/>
          <a:p>
            <a:r>
              <a:rPr lang="el-GR" dirty="0" smtClean="0"/>
              <a:t>  </a:t>
            </a:r>
            <a:r>
              <a:rPr lang="el-GR" dirty="0" smtClean="0"/>
              <a:t>Π</a:t>
            </a:r>
            <a:r>
              <a:rPr lang="el-GR" dirty="0" smtClean="0"/>
              <a:t>ρώτοι….</a:t>
            </a:r>
            <a:endParaRPr lang="en-US" dirty="0"/>
          </a:p>
        </p:txBody>
      </p:sp>
      <p:sp>
        <p:nvSpPr>
          <p:cNvPr id="3" name="2 - Θέση περιεχομένου"/>
          <p:cNvSpPr>
            <a:spLocks noGrp="1"/>
          </p:cNvSpPr>
          <p:nvPr>
            <p:ph idx="1"/>
          </p:nvPr>
        </p:nvSpPr>
        <p:spPr>
          <a:xfrm>
            <a:off x="0" y="1752600"/>
            <a:ext cx="7010400" cy="4724400"/>
          </a:xfrm>
        </p:spPr>
        <p:txBody>
          <a:bodyPr>
            <a:noAutofit/>
          </a:bodyPr>
          <a:lstStyle/>
          <a:p>
            <a:r>
              <a:rPr lang="el-GR" sz="4000" dirty="0" smtClean="0">
                <a:latin typeface="Monotype Corsiva" pitchFamily="66" charset="0"/>
              </a:rPr>
              <a:t>Οι  Βαβυλώνιοι </a:t>
            </a:r>
          </a:p>
          <a:p>
            <a:pPr>
              <a:buNone/>
            </a:pPr>
            <a:r>
              <a:rPr lang="el-GR" sz="4000" dirty="0" smtClean="0">
                <a:latin typeface="Monotype Corsiva" pitchFamily="66" charset="0"/>
              </a:rPr>
              <a:t>χρησιμοποιούσαν </a:t>
            </a:r>
            <a:r>
              <a:rPr lang="el-GR" sz="4000" dirty="0" smtClean="0">
                <a:latin typeface="Monotype Corsiva" pitchFamily="66" charset="0"/>
              </a:rPr>
              <a:t>την τιμή </a:t>
            </a:r>
            <a:r>
              <a:rPr lang="el-GR" sz="4000" dirty="0" smtClean="0">
                <a:latin typeface="Monotype Corsiva" pitchFamily="66" charset="0"/>
              </a:rPr>
              <a:t>π= </a:t>
            </a:r>
            <a:r>
              <a:rPr lang="el-GR" sz="4000" dirty="0" smtClean="0">
                <a:latin typeface="Monotype Corsiva" pitchFamily="66" charset="0"/>
              </a:rPr>
              <a:t>3. </a:t>
            </a:r>
            <a:endParaRPr lang="el-GR" sz="4000" dirty="0" smtClean="0">
              <a:latin typeface="Monotype Corsiva" pitchFamily="66" charset="0"/>
            </a:endParaRPr>
          </a:p>
          <a:p>
            <a:r>
              <a:rPr lang="el-GR" sz="4000" dirty="0" smtClean="0">
                <a:latin typeface="Monotype Corsiva" pitchFamily="66" charset="0"/>
              </a:rPr>
              <a:t>Αλλά  και οι Αιγύπτιοι.</a:t>
            </a:r>
          </a:p>
          <a:p>
            <a:pPr>
              <a:buNone/>
            </a:pPr>
            <a:r>
              <a:rPr lang="el-GR" sz="4000" dirty="0" smtClean="0">
                <a:latin typeface="Monotype Corsiva" pitchFamily="66" charset="0"/>
              </a:rPr>
              <a:t>   Το </a:t>
            </a:r>
            <a:r>
              <a:rPr lang="el-GR" sz="4000" dirty="0" smtClean="0">
                <a:latin typeface="Monotype Corsiva" pitchFamily="66" charset="0"/>
              </a:rPr>
              <a:t>αρχαιότερο μαθηματικό κείμενο </a:t>
            </a:r>
            <a:r>
              <a:rPr lang="el-GR" sz="4000" dirty="0" smtClean="0">
                <a:latin typeface="Monotype Corsiva" pitchFamily="66" charset="0"/>
              </a:rPr>
              <a:t>είναι  ο πάπυρος </a:t>
            </a:r>
            <a:r>
              <a:rPr lang="el-GR" sz="4000" dirty="0" err="1" smtClean="0">
                <a:latin typeface="Monotype Corsiva" pitchFamily="66" charset="0"/>
              </a:rPr>
              <a:t>Rhind</a:t>
            </a:r>
            <a:r>
              <a:rPr lang="el-GR" sz="4000" dirty="0" smtClean="0">
                <a:latin typeface="Monotype Corsiva" pitchFamily="66" charset="0"/>
              </a:rPr>
              <a:t> ή </a:t>
            </a:r>
            <a:r>
              <a:rPr lang="el-GR" sz="4000" dirty="0" smtClean="0">
                <a:latin typeface="Monotype Corsiva" pitchFamily="66" charset="0"/>
              </a:rPr>
              <a:t>πάπυρος </a:t>
            </a:r>
            <a:r>
              <a:rPr lang="el-GR" sz="4000" dirty="0" err="1" smtClean="0">
                <a:latin typeface="Monotype Corsiva" pitchFamily="66" charset="0"/>
              </a:rPr>
              <a:t>Ahmes.Ο</a:t>
            </a:r>
            <a:r>
              <a:rPr lang="el-GR" sz="4000" dirty="0" smtClean="0">
                <a:latin typeface="Monotype Corsiva" pitchFamily="66" charset="0"/>
              </a:rPr>
              <a:t> </a:t>
            </a:r>
            <a:r>
              <a:rPr lang="el-GR" sz="4000" dirty="0" smtClean="0">
                <a:latin typeface="Monotype Corsiva" pitchFamily="66" charset="0"/>
              </a:rPr>
              <a:t>πάπυρος αυτός περιέχει 84 προβλήματα με τις λύσεις </a:t>
            </a:r>
            <a:r>
              <a:rPr lang="el-GR" sz="4000" dirty="0" smtClean="0">
                <a:latin typeface="Monotype Corsiva" pitchFamily="66" charset="0"/>
              </a:rPr>
              <a:t>τους.</a:t>
            </a:r>
            <a:endParaRPr lang="en-US" sz="4000" dirty="0">
              <a:latin typeface="Monotype Corsiva" pitchFamily="66" charset="0"/>
            </a:endParaRPr>
          </a:p>
        </p:txBody>
      </p:sp>
    </p:spTree>
  </p:cSld>
  <p:clrMapOvr>
    <a:masterClrMapping/>
  </p:clrMapOvr>
  <p:transition spd="slow">
    <p:checker/>
    <p:sndAc>
      <p:stSnd>
        <p:snd r:embed="rId2" name="typ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096962"/>
          </a:xfrm>
        </p:spPr>
        <p:txBody>
          <a:bodyPr/>
          <a:lstStyle/>
          <a:p>
            <a:pPr algn="ctr"/>
            <a:r>
              <a:rPr lang="el-GR" dirty="0" smtClean="0"/>
              <a:t>ο </a:t>
            </a:r>
            <a:r>
              <a:rPr lang="el-GR" dirty="0" err="1" smtClean="0"/>
              <a:t>παπυροσ</a:t>
            </a:r>
            <a:r>
              <a:rPr lang="en-US" dirty="0" smtClean="0"/>
              <a:t> </a:t>
            </a:r>
            <a:r>
              <a:rPr lang="el-GR" dirty="0" smtClean="0"/>
              <a:t> </a:t>
            </a:r>
            <a:r>
              <a:rPr lang="en-US" dirty="0" err="1" smtClean="0"/>
              <a:t>Rhind</a:t>
            </a:r>
            <a:r>
              <a:rPr lang="en-US" dirty="0" smtClean="0"/>
              <a:t> </a:t>
            </a:r>
            <a:r>
              <a:rPr lang="el-GR" dirty="0" smtClean="0"/>
              <a:t> ή </a:t>
            </a:r>
            <a:r>
              <a:rPr lang="en-US" dirty="0" smtClean="0"/>
              <a:t> </a:t>
            </a:r>
            <a:r>
              <a:rPr lang="en-US" dirty="0" err="1" smtClean="0"/>
              <a:t>Ahmes</a:t>
            </a:r>
            <a:endParaRPr lang="en-US" dirty="0"/>
          </a:p>
        </p:txBody>
      </p:sp>
      <p:sp>
        <p:nvSpPr>
          <p:cNvPr id="3" name="2 - Θέση περιεχομένου"/>
          <p:cNvSpPr>
            <a:spLocks noGrp="1"/>
          </p:cNvSpPr>
          <p:nvPr>
            <p:ph idx="1"/>
          </p:nvPr>
        </p:nvSpPr>
        <p:spPr/>
        <p:txBody>
          <a:bodyPr/>
          <a:lstStyle/>
          <a:p>
            <a:endParaRPr lang="en-US" dirty="0"/>
          </a:p>
        </p:txBody>
      </p:sp>
      <p:pic>
        <p:nvPicPr>
          <p:cNvPr id="39938" name="Picture 2" descr="Αποτέλεσμα εικόνας για αιγυπτιακός πάπυρος rhind"/>
          <p:cNvPicPr>
            <a:picLocks noChangeAspect="1" noChangeArrowheads="1"/>
          </p:cNvPicPr>
          <p:nvPr/>
        </p:nvPicPr>
        <p:blipFill>
          <a:blip r:embed="rId3" cstate="print"/>
          <a:srcRect/>
          <a:stretch>
            <a:fillRect/>
          </a:stretch>
        </p:blipFill>
        <p:spPr bwMode="auto">
          <a:xfrm>
            <a:off x="0" y="1219200"/>
            <a:ext cx="9144000" cy="5638800"/>
          </a:xfrm>
          <a:prstGeom prst="rect">
            <a:avLst/>
          </a:prstGeom>
          <a:noFill/>
        </p:spPr>
      </p:pic>
    </p:spTree>
  </p:cSld>
  <p:clrMapOvr>
    <a:masterClrMapping/>
  </p:clrMapOvr>
  <p:transition spd="slow">
    <p:diamond/>
    <p:sndAc>
      <p:stSnd>
        <p:snd r:embed="rId2" name="typ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304800"/>
            <a:ext cx="8229600" cy="1143000"/>
          </a:xfrm>
        </p:spPr>
        <p:txBody>
          <a:bodyPr>
            <a:normAutofit/>
          </a:bodyPr>
          <a:lstStyle/>
          <a:p>
            <a:r>
              <a:rPr lang="el-GR" dirty="0" smtClean="0">
                <a:solidFill>
                  <a:schemeClr val="tx1"/>
                </a:solidFill>
                <a:latin typeface="Comic Sans MS" pitchFamily="66" charset="0"/>
              </a:rPr>
              <a:t>Το </a:t>
            </a:r>
            <a:r>
              <a:rPr lang="el-GR" dirty="0" err="1" smtClean="0">
                <a:solidFill>
                  <a:schemeClr val="tx1"/>
                </a:solidFill>
                <a:latin typeface="Comic Sans MS" pitchFamily="66" charset="0"/>
              </a:rPr>
              <a:t>προβλημα</a:t>
            </a:r>
            <a:r>
              <a:rPr lang="el-GR" dirty="0" smtClean="0">
                <a:solidFill>
                  <a:schemeClr val="tx1"/>
                </a:solidFill>
                <a:latin typeface="Comic Sans MS" pitchFamily="66" charset="0"/>
              </a:rPr>
              <a:t> </a:t>
            </a:r>
            <a:r>
              <a:rPr lang="el-GR" dirty="0" smtClean="0">
                <a:solidFill>
                  <a:schemeClr val="tx1"/>
                </a:solidFill>
                <a:latin typeface="Comic Sans MS" pitchFamily="66" charset="0"/>
              </a:rPr>
              <a:t>με </a:t>
            </a:r>
            <a:r>
              <a:rPr lang="el-GR" dirty="0" err="1" smtClean="0">
                <a:solidFill>
                  <a:schemeClr val="tx1"/>
                </a:solidFill>
                <a:latin typeface="Comic Sans MS" pitchFamily="66" charset="0"/>
              </a:rPr>
              <a:t>αριθμ</a:t>
            </a:r>
            <a:r>
              <a:rPr lang="el-GR" dirty="0" smtClean="0">
                <a:solidFill>
                  <a:schemeClr val="tx1"/>
                </a:solidFill>
                <a:latin typeface="Comic Sans MS" pitchFamily="66" charset="0"/>
              </a:rPr>
              <a:t>. 50</a:t>
            </a:r>
            <a:endParaRPr lang="en-US" dirty="0">
              <a:solidFill>
                <a:schemeClr val="tx1"/>
              </a:solidFill>
              <a:latin typeface="Comic Sans MS" pitchFamily="66" charset="0"/>
            </a:endParaRPr>
          </a:p>
        </p:txBody>
      </p:sp>
      <p:sp>
        <p:nvSpPr>
          <p:cNvPr id="3" name="2 - Θέση περιεχομένου"/>
          <p:cNvSpPr>
            <a:spLocks noGrp="1"/>
          </p:cNvSpPr>
          <p:nvPr>
            <p:ph idx="1"/>
          </p:nvPr>
        </p:nvSpPr>
        <p:spPr>
          <a:xfrm>
            <a:off x="457200" y="1828800"/>
            <a:ext cx="7467600" cy="4525963"/>
          </a:xfrm>
        </p:spPr>
        <p:txBody>
          <a:bodyPr/>
          <a:lstStyle/>
          <a:p>
            <a:pPr>
              <a:buNone/>
            </a:pPr>
            <a:r>
              <a:rPr lang="el-GR" sz="3200" dirty="0" smtClean="0">
                <a:latin typeface="Comic Sans MS" pitchFamily="66" charset="0"/>
              </a:rPr>
              <a:t>  </a:t>
            </a:r>
            <a:r>
              <a:rPr lang="el-GR" sz="3600" dirty="0" smtClean="0">
                <a:latin typeface="Comic Sans MS" pitchFamily="66" charset="0"/>
              </a:rPr>
              <a:t>Το </a:t>
            </a:r>
            <a:r>
              <a:rPr lang="el-GR" sz="3600" dirty="0" smtClean="0">
                <a:latin typeface="Comic Sans MS" pitchFamily="66" charset="0"/>
              </a:rPr>
              <a:t>πρόβλημα  του αιγυπτιακού παπύρου που παρουσιάζει ενδιαφέρον ως προς την προσέγγιση της τιμής του π είναι το πρόβλημα νούμερο 50 το οποίο πραγματεύεται τον υπολογισμό του εμβαδού ενός κυκλικού αγρού.</a:t>
            </a:r>
            <a:endParaRPr lang="en-US" sz="3600" dirty="0" smtClean="0">
              <a:latin typeface="Comic Sans MS" pitchFamily="66" charset="0"/>
            </a:endParaRPr>
          </a:p>
          <a:p>
            <a:pPr>
              <a:buNone/>
            </a:pPr>
            <a:endParaRPr lang="en-US" dirty="0"/>
          </a:p>
        </p:txBody>
      </p:sp>
    </p:spTree>
  </p:cSld>
  <p:clrMapOvr>
    <a:overrideClrMapping bg1="dk1" tx1="lt1" bg2="dk2" tx2="lt2" accent1="accent1" accent2="accent2" accent3="accent3" accent4="accent4" accent5="accent5" accent6="accent6" hlink="hlink" folHlink="folHlink"/>
  </p:clrMapOvr>
  <p:transition spd="slow">
    <p:wheel spokes="8"/>
    <p:sndAc>
      <p:stSnd>
        <p:snd r:embed="rId3"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09600"/>
            <a:ext cx="8229600" cy="1143000"/>
          </a:xfrm>
        </p:spPr>
        <p:txBody>
          <a:bodyPr/>
          <a:lstStyle/>
          <a:p>
            <a:r>
              <a:rPr lang="el-GR" dirty="0" smtClean="0"/>
              <a:t>Οι Έλληνες</a:t>
            </a:r>
            <a:endParaRPr lang="en-US" dirty="0"/>
          </a:p>
        </p:txBody>
      </p:sp>
      <p:sp>
        <p:nvSpPr>
          <p:cNvPr id="3" name="2 - Θέση περιεχομένου"/>
          <p:cNvSpPr>
            <a:spLocks noGrp="1"/>
          </p:cNvSpPr>
          <p:nvPr>
            <p:ph idx="1"/>
          </p:nvPr>
        </p:nvSpPr>
        <p:spPr/>
        <p:txBody>
          <a:bodyPr>
            <a:noAutofit/>
          </a:bodyPr>
          <a:lstStyle/>
          <a:p>
            <a:r>
              <a:rPr lang="el-GR" sz="2800" dirty="0" smtClean="0">
                <a:latin typeface="Comic Sans MS" pitchFamily="66" charset="0"/>
              </a:rPr>
              <a:t>Οι Έλληνες γεωμέτρες δεν </a:t>
            </a:r>
            <a:r>
              <a:rPr lang="el-GR" sz="2800" dirty="0" smtClean="0">
                <a:latin typeface="Comic Sans MS" pitchFamily="66" charset="0"/>
              </a:rPr>
              <a:t>επιθυμούσαν εμπειρική </a:t>
            </a:r>
            <a:r>
              <a:rPr lang="el-GR" sz="2800" dirty="0" smtClean="0">
                <a:latin typeface="Comic Sans MS" pitchFamily="66" charset="0"/>
              </a:rPr>
              <a:t>εκτίμηση του π </a:t>
            </a:r>
            <a:r>
              <a:rPr lang="el-GR" sz="2800" dirty="0" smtClean="0">
                <a:latin typeface="Comic Sans MS" pitchFamily="66" charset="0"/>
              </a:rPr>
              <a:t>.</a:t>
            </a:r>
          </a:p>
          <a:p>
            <a:r>
              <a:rPr lang="el-GR" sz="2800" dirty="0" smtClean="0">
                <a:latin typeface="Comic Sans MS" pitchFamily="66" charset="0"/>
              </a:rPr>
              <a:t> </a:t>
            </a:r>
            <a:r>
              <a:rPr lang="el-GR" sz="2800" dirty="0" smtClean="0">
                <a:latin typeface="Comic Sans MS" pitchFamily="66" charset="0"/>
              </a:rPr>
              <a:t>Γι’ αυτούς η γεωμετρία ήταν επιστήμη «καθαρής γνώσης» και έπρεπε να φτάσουν θεωρητικά στην κατασκευή της πλευράς τετραγώνου ίσου εμβαδού με το δοθέντα κύκλο, με χρήση κανόνα και διαβήτη, σύμφωνα με τις επιταγές του Ευκλείδη. Επιπλέον, έπρεπε να αποδειχτεί και η ορθότητα της κατασκευής στην οποία θα κατέληγαν. </a:t>
            </a:r>
            <a:endParaRPr lang="en-US" sz="2800" dirty="0">
              <a:latin typeface="Comic Sans MS" pitchFamily="66" charset="0"/>
            </a:endParaRPr>
          </a:p>
        </p:txBody>
      </p:sp>
    </p:spTree>
  </p:cSld>
  <p:clrMapOvr>
    <a:overrideClrMapping bg1="dk1" tx1="lt1" bg2="dk2" tx2="lt2" accent1="accent1" accent2="accent2" accent3="accent3" accent4="accent4" accent5="accent5" accent6="accent6" hlink="hlink" folHlink="folHlink"/>
  </p:clrMapOvr>
  <p:transition spd="slow">
    <p:dissolve/>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43010" name="Picture 2" descr="Σχετική εικόνα"/>
          <p:cNvPicPr>
            <a:picLocks noChangeAspect="1" noChangeArrowheads="1"/>
          </p:cNvPicPr>
          <p:nvPr/>
        </p:nvPicPr>
        <p:blipFill>
          <a:blip r:embed="rId2" cstate="print"/>
          <a:srcRect/>
          <a:stretch>
            <a:fillRect/>
          </a:stretch>
        </p:blipFill>
        <p:spPr bwMode="auto">
          <a:xfrm>
            <a:off x="228600" y="228600"/>
            <a:ext cx="8686800" cy="6400800"/>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49154" name="Picture 2" descr="Αποτέλεσμα εικόνας για η ιστορια του π"/>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24  </a:t>
            </a:r>
            <a:r>
              <a:rPr lang="el-GR" sz="4000" dirty="0" err="1" smtClean="0"/>
              <a:t>αιωνεσ</a:t>
            </a:r>
            <a:r>
              <a:rPr lang="el-GR" sz="4000" dirty="0" smtClean="0"/>
              <a:t>  </a:t>
            </a:r>
            <a:r>
              <a:rPr lang="el-GR" sz="4000" dirty="0" err="1" smtClean="0"/>
              <a:t>αργοτερα</a:t>
            </a:r>
            <a:r>
              <a:rPr lang="el-GR" sz="4000" dirty="0" smtClean="0"/>
              <a:t> </a:t>
            </a:r>
            <a:endParaRPr lang="en-US" sz="4000" dirty="0"/>
          </a:p>
        </p:txBody>
      </p:sp>
      <p:sp>
        <p:nvSpPr>
          <p:cNvPr id="3" name="2 - Θέση περιεχομένου"/>
          <p:cNvSpPr>
            <a:spLocks noGrp="1"/>
          </p:cNvSpPr>
          <p:nvPr>
            <p:ph sz="quarter" idx="1"/>
          </p:nvPr>
        </p:nvSpPr>
        <p:spPr/>
        <p:txBody>
          <a:bodyPr/>
          <a:lstStyle/>
          <a:p>
            <a:pPr>
              <a:buNone/>
            </a:pPr>
            <a:r>
              <a:rPr lang="el-GR" dirty="0" smtClean="0"/>
              <a:t>   </a:t>
            </a:r>
            <a:r>
              <a:rPr lang="el-GR" sz="3200" dirty="0" smtClean="0"/>
              <a:t>Αποδείχτηκε ότι </a:t>
            </a:r>
          </a:p>
          <a:p>
            <a:pPr>
              <a:buNone/>
            </a:pPr>
            <a:r>
              <a:rPr lang="el-GR" sz="3200" dirty="0" smtClean="0"/>
              <a:t>   το πρόβλημα του τετραγωνισμού του κύκλου δεν λύνεται με κανόνα και διαβήτη, αλλά με άλλους τρόπους:</a:t>
            </a:r>
          </a:p>
          <a:p>
            <a:pPr>
              <a:buFont typeface="Wingdings" pitchFamily="2" charset="2"/>
              <a:buChar char="Ø"/>
            </a:pPr>
            <a:r>
              <a:rPr lang="el-GR" sz="3200" dirty="0" smtClean="0"/>
              <a:t>με </a:t>
            </a:r>
            <a:r>
              <a:rPr lang="el-GR" sz="3200" dirty="0" smtClean="0"/>
              <a:t>μηχανικά κατασκευαζόμενες </a:t>
            </a:r>
            <a:r>
              <a:rPr lang="el-GR" sz="3200" dirty="0" smtClean="0"/>
              <a:t>καμπύλες </a:t>
            </a:r>
          </a:p>
          <a:p>
            <a:pPr>
              <a:buFont typeface="Wingdings" pitchFamily="2" charset="2"/>
              <a:buChar char="Ø"/>
            </a:pPr>
            <a:r>
              <a:rPr lang="el-GR" sz="3200" dirty="0" smtClean="0"/>
              <a:t>με </a:t>
            </a:r>
            <a:r>
              <a:rPr lang="el-GR" sz="3200" dirty="0" smtClean="0"/>
              <a:t>προσεγγιστικές μεθόδους.</a:t>
            </a:r>
            <a:endParaRPr lang="en-US" sz="3200" dirty="0"/>
          </a:p>
        </p:txBody>
      </p:sp>
    </p:spTree>
  </p:cSld>
  <p:clrMapOvr>
    <a:overrideClrMapping bg1="lt1" tx1="dk1" bg2="lt2" tx2="dk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       </a:t>
            </a:r>
            <a:r>
              <a:rPr lang="en-US" dirty="0" smtClean="0"/>
              <a:t>H </a:t>
            </a:r>
            <a:r>
              <a:rPr lang="el-GR" dirty="0" smtClean="0"/>
              <a:t>σχολή των Αθηνών</a:t>
            </a:r>
            <a:endParaRPr lang="en-US" dirty="0"/>
          </a:p>
        </p:txBody>
      </p:sp>
      <p:sp>
        <p:nvSpPr>
          <p:cNvPr id="3" name="2 - Θέση περιεχομένου"/>
          <p:cNvSpPr>
            <a:spLocks noGrp="1"/>
          </p:cNvSpPr>
          <p:nvPr>
            <p:ph idx="1"/>
          </p:nvPr>
        </p:nvSpPr>
        <p:spPr/>
        <p:txBody>
          <a:bodyPr/>
          <a:lstStyle/>
          <a:p>
            <a:endParaRPr lang="en-US"/>
          </a:p>
        </p:txBody>
      </p:sp>
      <p:pic>
        <p:nvPicPr>
          <p:cNvPr id="44034" name="Picture 2" descr="Αποτέλεσμα εικόνας για ευκλειδης αρχαιος μαθηματικος"/>
          <p:cNvPicPr>
            <a:picLocks noChangeAspect="1" noChangeArrowheads="1"/>
          </p:cNvPicPr>
          <p:nvPr/>
        </p:nvPicPr>
        <p:blipFill>
          <a:blip r:embed="rId4" cstate="print"/>
          <a:srcRect/>
          <a:stretch>
            <a:fillRect/>
          </a:stretch>
        </p:blipFill>
        <p:spPr bwMode="auto">
          <a:xfrm>
            <a:off x="152400" y="1066800"/>
            <a:ext cx="8686800" cy="5562600"/>
          </a:xfrm>
          <a:prstGeom prst="rect">
            <a:avLst/>
          </a:prstGeom>
          <a:noFill/>
        </p:spPr>
      </p:pic>
    </p:spTree>
  </p:cSld>
  <p:clrMapOvr>
    <a:masterClrMapping/>
  </p:clrMapOvr>
  <p:transition spd="slow">
    <p:comb/>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52600" y="3733800"/>
            <a:ext cx="6480048" cy="2301240"/>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l-GR" dirty="0" smtClean="0"/>
              <a:t>Ο </a:t>
            </a:r>
            <a:r>
              <a:rPr lang="el-GR" dirty="0" err="1" smtClean="0"/>
              <a:t>αριθμοσ</a:t>
            </a:r>
            <a:r>
              <a:rPr lang="el-GR" dirty="0" smtClean="0"/>
              <a:t> π</a:t>
            </a:r>
            <a:endParaRPr lang="en-US" dirty="0"/>
          </a:p>
        </p:txBody>
      </p:sp>
      <p:sp>
        <p:nvSpPr>
          <p:cNvPr id="3" name="2 - Υπότιτλος"/>
          <p:cNvSpPr>
            <a:spLocks noGrp="1"/>
          </p:cNvSpPr>
          <p:nvPr>
            <p:ph type="subTitle" idx="1"/>
          </p:nvPr>
        </p:nvSpPr>
        <p:spPr/>
        <p:txBody>
          <a:bodyPr/>
          <a:lstStyle/>
          <a:p>
            <a:endParaRPr lang="en-US"/>
          </a:p>
        </p:txBody>
      </p:sp>
      <p:pic>
        <p:nvPicPr>
          <p:cNvPr id="4" name="3 - Εικόνα" descr="images.jpg"/>
          <p:cNvPicPr>
            <a:picLocks noChangeAspect="1"/>
          </p:cNvPicPr>
          <p:nvPr/>
        </p:nvPicPr>
        <p:blipFill>
          <a:blip r:embed="rId3" cstate="print"/>
          <a:stretch>
            <a:fillRect/>
          </a:stretch>
        </p:blipFill>
        <p:spPr>
          <a:xfrm>
            <a:off x="0" y="0"/>
            <a:ext cx="5867401" cy="2819400"/>
          </a:xfrm>
          <a:prstGeom prst="rect">
            <a:avLst/>
          </a:prstGeom>
          <a:ln>
            <a:noFill/>
          </a:ln>
          <a:effectLst>
            <a:softEdge rad="112500"/>
          </a:effectLst>
        </p:spPr>
      </p:pic>
    </p:spTree>
  </p:cSld>
  <p:clrMapOvr>
    <a:masterClrMapping/>
  </p:clrMapOvr>
  <p:transition spd="slow">
    <p:newsflash/>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8200"/>
          </a:xfrm>
        </p:spPr>
        <p:txBody>
          <a:bodyPr>
            <a:normAutofit/>
          </a:bodyPr>
          <a:lstStyle/>
          <a:p>
            <a:pPr algn="ctr"/>
            <a:r>
              <a:rPr lang="el-GR" sz="4000" dirty="0" smtClean="0">
                <a:solidFill>
                  <a:schemeClr val="bg1"/>
                </a:solidFill>
                <a:latin typeface="Comic Sans MS" pitchFamily="66" charset="0"/>
              </a:rPr>
              <a:t>Αρχαίοι  Έλληνες  γεωμέτρες</a:t>
            </a:r>
            <a:endParaRPr lang="en-US" sz="4000" dirty="0">
              <a:solidFill>
                <a:schemeClr val="bg1"/>
              </a:solidFill>
              <a:latin typeface="Comic Sans MS" pitchFamily="66" charset="0"/>
            </a:endParaRPr>
          </a:p>
        </p:txBody>
      </p:sp>
      <p:sp>
        <p:nvSpPr>
          <p:cNvPr id="3" name="2 - Θέση περιεχομένου"/>
          <p:cNvSpPr>
            <a:spLocks noGrp="1"/>
          </p:cNvSpPr>
          <p:nvPr>
            <p:ph idx="1"/>
          </p:nvPr>
        </p:nvSpPr>
        <p:spPr>
          <a:xfrm>
            <a:off x="228600" y="838200"/>
            <a:ext cx="8458200" cy="5867400"/>
          </a:xfrm>
        </p:spPr>
        <p:txBody>
          <a:bodyPr>
            <a:noAutofit/>
          </a:bodyPr>
          <a:lstStyle/>
          <a:p>
            <a:pPr>
              <a:buNone/>
            </a:pPr>
            <a:r>
              <a:rPr lang="el-GR" sz="2400" dirty="0" smtClean="0"/>
              <a:t>  </a:t>
            </a:r>
            <a:r>
              <a:rPr lang="el-GR" sz="2400" b="1" dirty="0" smtClean="0">
                <a:solidFill>
                  <a:schemeClr val="bg1"/>
                </a:solidFill>
                <a:latin typeface="Comic Sans MS" pitchFamily="66" charset="0"/>
              </a:rPr>
              <a:t>O Αναξαγόρας ο </a:t>
            </a:r>
            <a:r>
              <a:rPr lang="el-GR" sz="2400" b="1" dirty="0" err="1" smtClean="0">
                <a:solidFill>
                  <a:schemeClr val="bg1"/>
                </a:solidFill>
                <a:latin typeface="Comic Sans MS" pitchFamily="66" charset="0"/>
              </a:rPr>
              <a:t>Κλαζομένιος</a:t>
            </a:r>
            <a:r>
              <a:rPr lang="el-GR" sz="2400" b="1" dirty="0" smtClean="0">
                <a:solidFill>
                  <a:schemeClr val="bg1"/>
                </a:solidFill>
                <a:latin typeface="Comic Sans MS" pitchFamily="66" charset="0"/>
              </a:rPr>
              <a:t> </a:t>
            </a:r>
            <a:r>
              <a:rPr lang="el-GR" sz="2400" dirty="0" smtClean="0">
                <a:solidFill>
                  <a:schemeClr val="bg1"/>
                </a:solidFill>
                <a:latin typeface="Comic Sans MS" pitchFamily="66" charset="0"/>
              </a:rPr>
              <a:t>(499-428 π. Χ.) </a:t>
            </a:r>
          </a:p>
          <a:p>
            <a:pPr>
              <a:buNone/>
            </a:pPr>
            <a:r>
              <a:rPr lang="el-GR" sz="2400" dirty="0" smtClean="0">
                <a:solidFill>
                  <a:schemeClr val="bg1"/>
                </a:solidFill>
                <a:latin typeface="Comic Sans MS" pitchFamily="66" charset="0"/>
              </a:rPr>
              <a:t>   ήταν </a:t>
            </a:r>
            <a:r>
              <a:rPr lang="el-GR" sz="2400" dirty="0" smtClean="0">
                <a:solidFill>
                  <a:schemeClr val="bg1"/>
                </a:solidFill>
                <a:latin typeface="Comic Sans MS" pitchFamily="66" charset="0"/>
              </a:rPr>
              <a:t>ο πρώτος Έλληνας που προσπάθησε να βρει </a:t>
            </a:r>
            <a:r>
              <a:rPr lang="el-GR" sz="2400" dirty="0" smtClean="0">
                <a:solidFill>
                  <a:schemeClr val="bg1"/>
                </a:solidFill>
                <a:latin typeface="Comic Sans MS" pitchFamily="66" charset="0"/>
              </a:rPr>
              <a:t>μια συγκεκριμένη </a:t>
            </a:r>
            <a:r>
              <a:rPr lang="el-GR" sz="2400" dirty="0" smtClean="0">
                <a:solidFill>
                  <a:schemeClr val="bg1"/>
                </a:solidFill>
                <a:latin typeface="Comic Sans MS" pitchFamily="66" charset="0"/>
              </a:rPr>
              <a:t>σχέση ανάμεσα στον κύκλο και στο τετράγωνο</a:t>
            </a:r>
            <a:r>
              <a:rPr lang="el-GR" sz="2400" dirty="0" smtClean="0">
                <a:solidFill>
                  <a:schemeClr val="bg1"/>
                </a:solidFill>
                <a:latin typeface="Comic Sans MS" pitchFamily="66" charset="0"/>
              </a:rPr>
              <a:t>.</a:t>
            </a:r>
          </a:p>
          <a:p>
            <a:r>
              <a:rPr lang="el-GR" sz="2400" b="1" dirty="0" smtClean="0">
                <a:solidFill>
                  <a:schemeClr val="bg1"/>
                </a:solidFill>
                <a:latin typeface="Comic Sans MS" pitchFamily="66" charset="0"/>
              </a:rPr>
              <a:t>Ο Ιπποκράτης ο Χίος </a:t>
            </a:r>
            <a:r>
              <a:rPr lang="el-GR" sz="2400" dirty="0" smtClean="0">
                <a:solidFill>
                  <a:schemeClr val="bg1"/>
                </a:solidFill>
                <a:latin typeface="Comic Sans MS" pitchFamily="66" charset="0"/>
              </a:rPr>
              <a:t>(~470 π</a:t>
            </a:r>
            <a:r>
              <a:rPr lang="el-GR" sz="2400" dirty="0" smtClean="0">
                <a:solidFill>
                  <a:schemeClr val="bg1"/>
                </a:solidFill>
                <a:latin typeface="Comic Sans MS" pitchFamily="66" charset="0"/>
              </a:rPr>
              <a:t>. Χ</a:t>
            </a:r>
            <a:r>
              <a:rPr lang="el-GR" sz="2400" dirty="0" smtClean="0">
                <a:solidFill>
                  <a:schemeClr val="bg1"/>
                </a:solidFill>
                <a:latin typeface="Comic Sans MS" pitchFamily="66" charset="0"/>
              </a:rPr>
              <a:t>.) </a:t>
            </a:r>
            <a:r>
              <a:rPr lang="el-GR" sz="2400" dirty="0" smtClean="0">
                <a:solidFill>
                  <a:schemeClr val="bg1"/>
                </a:solidFill>
                <a:latin typeface="Comic Sans MS" pitchFamily="66" charset="0"/>
              </a:rPr>
              <a:t>ήταν </a:t>
            </a:r>
            <a:r>
              <a:rPr lang="el-GR" sz="2400" dirty="0" smtClean="0">
                <a:solidFill>
                  <a:schemeClr val="bg1"/>
                </a:solidFill>
                <a:latin typeface="Comic Sans MS" pitchFamily="66" charset="0"/>
              </a:rPr>
              <a:t>ο πρώτος που </a:t>
            </a:r>
            <a:r>
              <a:rPr lang="el-GR" sz="2400" dirty="0" smtClean="0">
                <a:solidFill>
                  <a:schemeClr val="bg1"/>
                </a:solidFill>
                <a:latin typeface="Comic Sans MS" pitchFamily="66" charset="0"/>
              </a:rPr>
              <a:t>υπολόγισε  </a:t>
            </a:r>
            <a:r>
              <a:rPr lang="el-GR" sz="2400" dirty="0" smtClean="0">
                <a:solidFill>
                  <a:schemeClr val="bg1"/>
                </a:solidFill>
                <a:latin typeface="Comic Sans MS" pitchFamily="66" charset="0"/>
              </a:rPr>
              <a:t>ακριβώς το εμβαδόν σχημάτων που περιβάλλονται από καμπύλες, και </a:t>
            </a:r>
            <a:r>
              <a:rPr lang="el-GR" sz="2400" dirty="0" smtClean="0">
                <a:solidFill>
                  <a:schemeClr val="bg1"/>
                </a:solidFill>
                <a:latin typeface="Comic Sans MS" pitchFamily="66" charset="0"/>
              </a:rPr>
              <a:t>συγκεκριμένα </a:t>
            </a:r>
            <a:r>
              <a:rPr lang="el-GR" sz="2400" dirty="0" smtClean="0">
                <a:solidFill>
                  <a:schemeClr val="bg1"/>
                </a:solidFill>
                <a:latin typeface="Comic Sans MS" pitchFamily="66" charset="0"/>
              </a:rPr>
              <a:t>κυκλικά τόξα. </a:t>
            </a:r>
            <a:endParaRPr lang="el-GR" sz="2400" dirty="0" smtClean="0">
              <a:solidFill>
                <a:schemeClr val="bg1"/>
              </a:solidFill>
              <a:latin typeface="Comic Sans MS" pitchFamily="66" charset="0"/>
            </a:endParaRPr>
          </a:p>
          <a:p>
            <a:r>
              <a:rPr lang="el-GR" sz="2400" b="1" dirty="0" smtClean="0">
                <a:solidFill>
                  <a:schemeClr val="bg1"/>
                </a:solidFill>
                <a:latin typeface="Comic Sans MS" pitchFamily="66" charset="0"/>
              </a:rPr>
              <a:t>Ο </a:t>
            </a:r>
            <a:r>
              <a:rPr lang="el-GR" sz="2400" b="1" dirty="0" smtClean="0">
                <a:solidFill>
                  <a:schemeClr val="bg1"/>
                </a:solidFill>
                <a:latin typeface="Comic Sans MS" pitchFamily="66" charset="0"/>
              </a:rPr>
              <a:t>Αντιφών</a:t>
            </a:r>
            <a:r>
              <a:rPr lang="el-GR" sz="2400" dirty="0" smtClean="0">
                <a:solidFill>
                  <a:schemeClr val="bg1"/>
                </a:solidFill>
                <a:latin typeface="Comic Sans MS" pitchFamily="66" charset="0"/>
              </a:rPr>
              <a:t> (430 π</a:t>
            </a:r>
            <a:r>
              <a:rPr lang="el-GR" sz="2400" dirty="0" smtClean="0">
                <a:solidFill>
                  <a:schemeClr val="bg1"/>
                </a:solidFill>
                <a:latin typeface="Comic Sans MS" pitchFamily="66" charset="0"/>
              </a:rPr>
              <a:t>. Χ</a:t>
            </a:r>
            <a:r>
              <a:rPr lang="el-GR" sz="2400" dirty="0" smtClean="0">
                <a:solidFill>
                  <a:schemeClr val="bg1"/>
                </a:solidFill>
                <a:latin typeface="Comic Sans MS" pitchFamily="66" charset="0"/>
              </a:rPr>
              <a:t>.), </a:t>
            </a:r>
            <a:r>
              <a:rPr lang="el-GR" sz="2400" dirty="0" smtClean="0">
                <a:solidFill>
                  <a:schemeClr val="bg1"/>
                </a:solidFill>
                <a:latin typeface="Comic Sans MS" pitchFamily="66" charset="0"/>
              </a:rPr>
              <a:t>Έλληνας </a:t>
            </a:r>
            <a:r>
              <a:rPr lang="el-GR" sz="2400" dirty="0" smtClean="0">
                <a:solidFill>
                  <a:schemeClr val="bg1"/>
                </a:solidFill>
                <a:latin typeface="Comic Sans MS" pitchFamily="66" charset="0"/>
              </a:rPr>
              <a:t>σοφιστής και φιλόσοφος </a:t>
            </a:r>
            <a:r>
              <a:rPr lang="el-GR" sz="2400" dirty="0" smtClean="0">
                <a:solidFill>
                  <a:schemeClr val="bg1"/>
                </a:solidFill>
                <a:latin typeface="Comic Sans MS" pitchFamily="66" charset="0"/>
              </a:rPr>
              <a:t>που </a:t>
            </a:r>
            <a:r>
              <a:rPr lang="el-GR" sz="2400" dirty="0" smtClean="0">
                <a:solidFill>
                  <a:schemeClr val="bg1"/>
                </a:solidFill>
                <a:latin typeface="Comic Sans MS" pitchFamily="66" charset="0"/>
              </a:rPr>
              <a:t>ασχολήθηκε με τον τετραγωνισμό του κύκλου και υπολόγισε το εμβαδόν του</a:t>
            </a:r>
            <a:r>
              <a:rPr lang="el-GR" sz="2400" dirty="0" smtClean="0">
                <a:solidFill>
                  <a:schemeClr val="bg1"/>
                </a:solidFill>
                <a:latin typeface="Comic Sans MS" pitchFamily="66" charset="0"/>
              </a:rPr>
              <a:t>.</a:t>
            </a:r>
          </a:p>
          <a:p>
            <a:r>
              <a:rPr lang="el-GR" sz="2400" b="1" dirty="0" smtClean="0">
                <a:solidFill>
                  <a:schemeClr val="bg1"/>
                </a:solidFill>
                <a:latin typeface="Comic Sans MS" pitchFamily="66" charset="0"/>
              </a:rPr>
              <a:t> </a:t>
            </a:r>
            <a:r>
              <a:rPr lang="el-GR" sz="2400" b="1" dirty="0" smtClean="0">
                <a:solidFill>
                  <a:schemeClr val="bg1"/>
                </a:solidFill>
                <a:latin typeface="Comic Sans MS" pitchFamily="66" charset="0"/>
              </a:rPr>
              <a:t>Ο Βρύσων </a:t>
            </a:r>
            <a:r>
              <a:rPr lang="el-GR" sz="2400" dirty="0" smtClean="0">
                <a:solidFill>
                  <a:schemeClr val="bg1"/>
                </a:solidFill>
                <a:latin typeface="Comic Sans MS" pitchFamily="66" charset="0"/>
              </a:rPr>
              <a:t>(~430 π</a:t>
            </a:r>
            <a:r>
              <a:rPr lang="el-GR" sz="2400" dirty="0" smtClean="0">
                <a:solidFill>
                  <a:schemeClr val="bg1"/>
                </a:solidFill>
                <a:latin typeface="Comic Sans MS" pitchFamily="66" charset="0"/>
              </a:rPr>
              <a:t>. Χ.), προχώρησε </a:t>
            </a:r>
            <a:r>
              <a:rPr lang="el-GR" sz="2400" dirty="0" smtClean="0">
                <a:solidFill>
                  <a:schemeClr val="bg1"/>
                </a:solidFill>
                <a:latin typeface="Comic Sans MS" pitchFamily="66" charset="0"/>
              </a:rPr>
              <a:t>ένα </a:t>
            </a:r>
            <a:r>
              <a:rPr lang="el-GR" sz="2400" dirty="0" smtClean="0">
                <a:solidFill>
                  <a:schemeClr val="bg1"/>
                </a:solidFill>
                <a:latin typeface="Comic Sans MS" pitchFamily="66" charset="0"/>
              </a:rPr>
              <a:t>βήμα. Υπολόγισε </a:t>
            </a:r>
            <a:r>
              <a:rPr lang="el-GR" sz="2400" dirty="0" smtClean="0">
                <a:solidFill>
                  <a:schemeClr val="bg1"/>
                </a:solidFill>
                <a:latin typeface="Comic Sans MS" pitchFamily="66" charset="0"/>
              </a:rPr>
              <a:t>τα εμβαδά δύο τετραγώνων, ενός εγγεγραμμένου και ενός περιγεγραμμένου σε κύκλο, και κατασκεύασε ένα ενδιάμεσο τετράγωνο.</a:t>
            </a:r>
            <a:endParaRPr lang="en-US" sz="2400" dirty="0">
              <a:solidFill>
                <a:schemeClr val="bg1"/>
              </a:solidFill>
              <a:latin typeface="Comic Sans MS" pitchFamily="66" charset="0"/>
            </a:endParaRPr>
          </a:p>
        </p:txBody>
      </p:sp>
      <p:sp>
        <p:nvSpPr>
          <p:cNvPr id="12290" name="AutoShape 2" descr="Αποτέλεσμα εικόνας για αναξαγό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edg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8" name="7 - Θέση περιεχομένου" descr="αρχείο λήψης.jpg"/>
          <p:cNvPicPr>
            <a:picLocks noGrp="1" noChangeAspect="1"/>
          </p:cNvPicPr>
          <p:nvPr>
            <p:ph idx="1"/>
          </p:nvPr>
        </p:nvPicPr>
        <p:blipFill>
          <a:blip r:embed="rId2" cstate="print"/>
          <a:stretch>
            <a:fillRect/>
          </a:stretch>
        </p:blipFill>
        <p:spPr>
          <a:xfrm>
            <a:off x="0" y="0"/>
            <a:ext cx="9144000" cy="6858000"/>
          </a:xfrm>
        </p:spPr>
      </p:pic>
      <p:sp>
        <p:nvSpPr>
          <p:cNvPr id="40962" name="AutoShape 2" descr="Αποτέλεσμα εικόνας για αναξαγό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Αποτέλεσμα εικόνας για αναξαγό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Αποτέλεσμα εικόνας για αναξαγό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Αποτέλεσμα εικόνας για αναξαγό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57200"/>
            <a:ext cx="8305800" cy="579120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l-GR" sz="3200" b="1" dirty="0" smtClean="0">
                <a:latin typeface="Comic Sans MS" pitchFamily="66" charset="0"/>
              </a:rPr>
              <a:t>Ευκλείδης</a:t>
            </a:r>
            <a:r>
              <a:rPr lang="el-GR" sz="3200" dirty="0" smtClean="0">
                <a:latin typeface="Comic Sans MS" pitchFamily="66" charset="0"/>
              </a:rPr>
              <a:t>, (300 π. Χ.) </a:t>
            </a:r>
            <a:r>
              <a:rPr lang="el-GR" sz="3200" dirty="0" smtClean="0">
                <a:latin typeface="Comic Sans MS" pitchFamily="66" charset="0"/>
              </a:rPr>
              <a:t>φαίνεται </a:t>
            </a:r>
            <a:r>
              <a:rPr lang="el-GR" sz="3200" dirty="0" smtClean="0">
                <a:latin typeface="Comic Sans MS" pitchFamily="66" charset="0"/>
              </a:rPr>
              <a:t>να γνώριζε ότι το π βρίσκεται κάπου ανάμεσα στο 3 και το 4, απλά δεν το έγραψε κάπου ρητά</a:t>
            </a:r>
            <a:r>
              <a:rPr lang="el-GR" sz="3200" dirty="0" smtClean="0">
                <a:latin typeface="Comic Sans MS" pitchFamily="66" charset="0"/>
              </a:rPr>
              <a:t>.</a:t>
            </a:r>
          </a:p>
          <a:p>
            <a:r>
              <a:rPr lang="el-GR" sz="3200" b="1" dirty="0" smtClean="0">
                <a:latin typeface="Comic Sans MS" pitchFamily="66" charset="0"/>
              </a:rPr>
              <a:t>Αρχιμήδης ο Συρακούσιος</a:t>
            </a:r>
            <a:r>
              <a:rPr lang="el-GR" sz="3200" dirty="0" smtClean="0">
                <a:latin typeface="Comic Sans MS" pitchFamily="66" charset="0"/>
              </a:rPr>
              <a:t>. </a:t>
            </a:r>
          </a:p>
          <a:p>
            <a:pPr>
              <a:buNone/>
            </a:pPr>
            <a:r>
              <a:rPr lang="el-GR" sz="3200" dirty="0" smtClean="0">
                <a:latin typeface="Comic Sans MS" pitchFamily="66" charset="0"/>
              </a:rPr>
              <a:t>(287-212π.Χ.) εφευρέτης,</a:t>
            </a:r>
          </a:p>
          <a:p>
            <a:pPr>
              <a:buNone/>
            </a:pPr>
            <a:r>
              <a:rPr lang="el-GR" sz="3200" dirty="0" smtClean="0">
                <a:latin typeface="Comic Sans MS" pitchFamily="66" charset="0"/>
              </a:rPr>
              <a:t> μαθηματικός και φυσικός :</a:t>
            </a:r>
            <a:r>
              <a:rPr lang="en-US" sz="3200" dirty="0" smtClean="0">
                <a:latin typeface="Comic Sans MS" pitchFamily="66" charset="0"/>
              </a:rPr>
              <a:t>  </a:t>
            </a:r>
            <a:endParaRPr lang="el-GR" sz="3200" dirty="0" smtClean="0">
              <a:latin typeface="Comic Sans MS" pitchFamily="66" charset="0"/>
            </a:endParaRPr>
          </a:p>
          <a:p>
            <a:pPr>
              <a:buNone/>
            </a:pPr>
            <a:r>
              <a:rPr lang="el-GR" sz="3200" dirty="0" smtClean="0">
                <a:latin typeface="Comic Sans MS" pitchFamily="66" charset="0"/>
              </a:rPr>
              <a:t>Το έργο του Κύκλου </a:t>
            </a:r>
            <a:r>
              <a:rPr lang="el-GR" sz="3200" dirty="0" err="1" smtClean="0">
                <a:latin typeface="Comic Sans MS" pitchFamily="66" charset="0"/>
              </a:rPr>
              <a:t>Μέτρησις</a:t>
            </a:r>
            <a:endParaRPr lang="el-GR" sz="3200" dirty="0" smtClean="0">
              <a:latin typeface="Comic Sans MS" pitchFamily="66" charset="0"/>
            </a:endParaRPr>
          </a:p>
          <a:p>
            <a:pPr>
              <a:buNone/>
            </a:pPr>
            <a:r>
              <a:rPr lang="el-GR" sz="3200" dirty="0" smtClean="0">
                <a:latin typeface="Comic Sans MS" pitchFamily="66" charset="0"/>
              </a:rPr>
              <a:t> είναι η πρώτη ολοκληρωμένη</a:t>
            </a:r>
          </a:p>
          <a:p>
            <a:pPr>
              <a:buNone/>
            </a:pPr>
            <a:r>
              <a:rPr lang="el-GR" sz="3200" dirty="0" smtClean="0">
                <a:latin typeface="Comic Sans MS" pitchFamily="66" charset="0"/>
              </a:rPr>
              <a:t> μελέτη για τη μέτρηση </a:t>
            </a:r>
          </a:p>
          <a:p>
            <a:pPr>
              <a:buNone/>
            </a:pPr>
            <a:r>
              <a:rPr lang="el-GR" sz="3200" dirty="0" smtClean="0">
                <a:latin typeface="Comic Sans MS" pitchFamily="66" charset="0"/>
              </a:rPr>
              <a:t>του κύκλου.</a:t>
            </a:r>
            <a:endParaRPr lang="en-US" sz="3200" dirty="0">
              <a:latin typeface="Comic Sans MS" pitchFamily="66" charset="0"/>
            </a:endParaRPr>
          </a:p>
        </p:txBody>
      </p:sp>
      <p:pic>
        <p:nvPicPr>
          <p:cNvPr id="11266" name="Picture 2" descr="Αποτέλεσμα εικόνας"/>
          <p:cNvPicPr>
            <a:picLocks noChangeAspect="1" noChangeArrowheads="1"/>
          </p:cNvPicPr>
          <p:nvPr/>
        </p:nvPicPr>
        <p:blipFill>
          <a:blip r:embed="rId3" cstate="print"/>
          <a:srcRect/>
          <a:stretch>
            <a:fillRect/>
          </a:stretch>
        </p:blipFill>
        <p:spPr bwMode="auto">
          <a:xfrm>
            <a:off x="6172200" y="2514600"/>
            <a:ext cx="2514600" cy="35814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to="" calcmode="lin" valueType="num">
                                      <p:cBhvr>
                                        <p:cTn id="28" dur="1" fill="hold"/>
                                        <p:tgtEl>
                                          <p:spTgt spid="3">
                                            <p:txEl>
                                              <p:pRg st="7" end="7"/>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11266"/>
                                        </p:tgtEl>
                                        <p:attrNameLst>
                                          <p:attrName>style.visibility</p:attrName>
                                        </p:attrNameLst>
                                      </p:cBhvr>
                                      <p:to>
                                        <p:strVal val="visible"/>
                                      </p:to>
                                    </p:set>
                                    <p:anim calcmode="lin" valueType="num">
                                      <p:cBhvr>
                                        <p:cTn id="33" dur="1000" fill="hold"/>
                                        <p:tgtEl>
                                          <p:spTgt spid="112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1126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11266"/>
                                        </p:tgtEl>
                                        <p:attrNameLst>
                                          <p:attrName>ppt_y</p:attrName>
                                        </p:attrNameLst>
                                      </p:cBhvr>
                                      <p:tavLst>
                                        <p:tav tm="0">
                                          <p:val>
                                            <p:strVal val="#ppt_y"/>
                                          </p:val>
                                        </p:tav>
                                        <p:tav tm="100000">
                                          <p:val>
                                            <p:strVal val="#ppt_y"/>
                                          </p:val>
                                        </p:tav>
                                      </p:tavLst>
                                    </p:anim>
                                    <p:animEffect transition="in" filter="fade">
                                      <p:cBhvr>
                                        <p:cTn id="36"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45058" name="Picture 2" descr="Αποτέλεσμα εικόνας για ευκλειδης αρχαιος μαθηματικος"/>
          <p:cNvPicPr>
            <a:picLocks noChangeAspect="1" noChangeArrowheads="1"/>
          </p:cNvPicPr>
          <p:nvPr/>
        </p:nvPicPr>
        <p:blipFill>
          <a:blip r:embed="rId3" cstate="print"/>
          <a:srcRect/>
          <a:stretch>
            <a:fillRect/>
          </a:stretch>
        </p:blipFill>
        <p:spPr bwMode="auto">
          <a:xfrm>
            <a:off x="0" y="0"/>
            <a:ext cx="9144000" cy="6705600"/>
          </a:xfrm>
          <a:prstGeom prst="rect">
            <a:avLst/>
          </a:prstGeom>
          <a:noFill/>
        </p:spPr>
      </p:pic>
    </p:spTree>
  </p:cSld>
  <p:clrMapOvr>
    <a:masterClrMapping/>
  </p:clrMapOvr>
  <p:transition spd="slow">
    <p:strips dir="ld"/>
    <p:sndAc>
      <p:stSnd>
        <p:snd r:embed="rId2" name="suction.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04800" y="1981200"/>
            <a:ext cx="8458200" cy="4419600"/>
          </a:xfrm>
          <a:noFill/>
        </p:spPr>
        <p:txBody>
          <a:bodyPr>
            <a:noAutofit/>
          </a:bodyPr>
          <a:lstStyle/>
          <a:p>
            <a:pPr marL="457200" indent="-457200">
              <a:buAutoNum type="arabicParenR"/>
            </a:pPr>
            <a:r>
              <a:rPr lang="el-GR" sz="2600" dirty="0" smtClean="0">
                <a:latin typeface="Comic Sans MS" pitchFamily="66" charset="0"/>
              </a:rPr>
              <a:t>Κάθε κύκλος είναι ίσος προς ένα ορθογώνιο τρίγωνο του οποίου η μία κάθετη πλευρά ισούται με την ακτίνα και η άλλη με την περίμετρο του κύκλου.</a:t>
            </a:r>
          </a:p>
          <a:p>
            <a:pPr marL="457200" indent="-457200">
              <a:buAutoNum type="arabicParenR"/>
            </a:pPr>
            <a:r>
              <a:rPr lang="el-GR" sz="2600" dirty="0" smtClean="0">
                <a:latin typeface="Comic Sans MS" pitchFamily="66" charset="0"/>
              </a:rPr>
              <a:t> 2) Ο λόγος ενός κύκλου προς το τετράγωνο που έχει πλευρά τη διάμετρο είναι ίδιος με το λόγο του 11 προς το 14. </a:t>
            </a:r>
          </a:p>
          <a:p>
            <a:pPr marL="457200" indent="-457200">
              <a:buAutoNum type="arabicParenR"/>
            </a:pPr>
            <a:r>
              <a:rPr lang="el-GR" sz="2600" dirty="0" smtClean="0">
                <a:latin typeface="Comic Sans MS" pitchFamily="66" charset="0"/>
              </a:rPr>
              <a:t>3) Η περίμετρος κάθε κύκλου είναι μικρότερη από το τριπλάσιο και ένα έβδομο της διαμέτρου και μεγαλύτερη από το τριπλάσιο και δέκα εβδομηκοστά πρώτα αυτής. </a:t>
            </a:r>
            <a:endParaRPr lang="en-US" sz="2600" dirty="0" smtClean="0">
              <a:latin typeface="Comic Sans MS" pitchFamily="66" charset="0"/>
            </a:endParaRPr>
          </a:p>
          <a:p>
            <a:pPr>
              <a:buNone/>
            </a:pPr>
            <a:endParaRPr lang="en-US" sz="2600" dirty="0">
              <a:latin typeface="Comic Sans MS" pitchFamily="66" charset="0"/>
            </a:endParaRPr>
          </a:p>
        </p:txBody>
      </p:sp>
      <p:sp>
        <p:nvSpPr>
          <p:cNvPr id="6" name="5 - Ορθογώνιο"/>
          <p:cNvSpPr/>
          <p:nvPr/>
        </p:nvSpPr>
        <p:spPr>
          <a:xfrm>
            <a:off x="914400" y="228600"/>
            <a:ext cx="7086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dirty="0" smtClean="0">
              <a:solidFill>
                <a:schemeClr val="bg1"/>
              </a:solidFill>
            </a:endParaRPr>
          </a:p>
          <a:p>
            <a:pPr algn="ctr"/>
            <a:r>
              <a:rPr lang="el-GR" sz="2800" dirty="0" smtClean="0">
                <a:solidFill>
                  <a:schemeClr val="tx1"/>
                </a:solidFill>
                <a:latin typeface="Comic Sans MS" pitchFamily="66" charset="0"/>
              </a:rPr>
              <a:t>Στο </a:t>
            </a:r>
            <a:r>
              <a:rPr lang="el-GR" sz="2800" dirty="0" smtClean="0">
                <a:solidFill>
                  <a:schemeClr val="tx1"/>
                </a:solidFill>
                <a:latin typeface="Comic Sans MS" pitchFamily="66" charset="0"/>
              </a:rPr>
              <a:t>έργο </a:t>
            </a:r>
            <a:r>
              <a:rPr lang="el-GR" sz="2800" dirty="0" smtClean="0">
                <a:solidFill>
                  <a:schemeClr val="tx1"/>
                </a:solidFill>
                <a:latin typeface="Comic Sans MS" pitchFamily="66" charset="0"/>
              </a:rPr>
              <a:t>του Αρχιμήδη</a:t>
            </a:r>
          </a:p>
          <a:p>
            <a:pPr algn="ctr"/>
            <a:r>
              <a:rPr lang="el-GR" sz="2800" dirty="0" smtClean="0">
                <a:solidFill>
                  <a:schemeClr val="tx1"/>
                </a:solidFill>
                <a:latin typeface="Comic Sans MS" pitchFamily="66" charset="0"/>
              </a:rPr>
              <a:t>Κύκλου </a:t>
            </a:r>
            <a:r>
              <a:rPr lang="el-GR" sz="2800" dirty="0" err="1" smtClean="0">
                <a:solidFill>
                  <a:schemeClr val="tx1"/>
                </a:solidFill>
                <a:latin typeface="Comic Sans MS" pitchFamily="66" charset="0"/>
              </a:rPr>
              <a:t>Μέτρησις</a:t>
            </a:r>
            <a:endParaRPr lang="el-GR" sz="2800" dirty="0" smtClean="0">
              <a:solidFill>
                <a:schemeClr val="tx1"/>
              </a:solidFill>
              <a:latin typeface="Comic Sans MS" pitchFamily="66" charset="0"/>
            </a:endParaRPr>
          </a:p>
          <a:p>
            <a:pPr algn="ctr"/>
            <a:r>
              <a:rPr lang="el-GR" sz="2800" dirty="0" smtClean="0">
                <a:solidFill>
                  <a:schemeClr val="tx1"/>
                </a:solidFill>
                <a:latin typeface="Comic Sans MS" pitchFamily="66" charset="0"/>
              </a:rPr>
              <a:t> </a:t>
            </a:r>
            <a:r>
              <a:rPr lang="el-GR" sz="2800" dirty="0" smtClean="0">
                <a:solidFill>
                  <a:schemeClr val="tx1"/>
                </a:solidFill>
                <a:latin typeface="Comic Sans MS" pitchFamily="66" charset="0"/>
              </a:rPr>
              <a:t>διαπιστώνονται</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 </a:t>
            </a:r>
            <a:endParaRPr lang="en-US" dirty="0">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ransition spd="slow">
    <p:circle/>
    <p:sndAc>
      <p:stSnd>
        <p:snd r:embed="rId2" name="voltag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3400" y="1905000"/>
            <a:ext cx="8229600" cy="3776472"/>
          </a:xfrm>
        </p:spPr>
        <p:txBody>
          <a:bodyPr/>
          <a:lstStyle/>
          <a:p>
            <a:r>
              <a:rPr lang="el-GR" sz="3200" dirty="0" smtClean="0"/>
              <a:t>O ρωμαίος αρχιτέκτονας </a:t>
            </a:r>
            <a:r>
              <a:rPr lang="el-GR" sz="3200" b="1" dirty="0" smtClean="0"/>
              <a:t>Βιτρούβιος </a:t>
            </a:r>
            <a:r>
              <a:rPr lang="el-GR" sz="3200" dirty="0" smtClean="0"/>
              <a:t>(1ος αι. </a:t>
            </a:r>
            <a:r>
              <a:rPr lang="el-GR" sz="3200" dirty="0" err="1" smtClean="0"/>
              <a:t>π.Χ.</a:t>
            </a:r>
            <a:r>
              <a:rPr lang="el-GR" sz="3200" dirty="0" smtClean="0"/>
              <a:t>) </a:t>
            </a:r>
            <a:r>
              <a:rPr lang="el-GR" sz="3200" dirty="0" smtClean="0"/>
              <a:t>για ένα </a:t>
            </a:r>
            <a:r>
              <a:rPr lang="el-GR" sz="3200" dirty="0" smtClean="0"/>
              <a:t>πηγάδι κυκλικής διατομής αναφέρει ότι «έχει διάμετρο 4 ποδών και περίμετρο </a:t>
            </a:r>
            <a:r>
              <a:rPr lang="el-GR" sz="3200" dirty="0" smtClean="0"/>
              <a:t>21/21 </a:t>
            </a:r>
            <a:r>
              <a:rPr lang="el-GR" sz="3200" dirty="0" smtClean="0"/>
              <a:t>ποδών», δηλαδή υπονοεί την τιμή </a:t>
            </a:r>
            <a:r>
              <a:rPr lang="el-GR" sz="3200" dirty="0" smtClean="0"/>
              <a:t>8,25 </a:t>
            </a:r>
            <a:r>
              <a:rPr lang="el-GR" sz="3200" dirty="0" smtClean="0"/>
              <a:t>π = 3,12</a:t>
            </a:r>
          </a:p>
          <a:p>
            <a:endParaRPr lang="en-US" dirty="0"/>
          </a:p>
        </p:txBody>
      </p:sp>
      <p:sp>
        <p:nvSpPr>
          <p:cNvPr id="2" name="1 - Τίτλος"/>
          <p:cNvSpPr>
            <a:spLocks noGrp="1"/>
          </p:cNvSpPr>
          <p:nvPr>
            <p:ph type="title"/>
          </p:nvPr>
        </p:nvSpPr>
        <p:spPr/>
        <p:txBody>
          <a:bodyPr/>
          <a:lstStyle/>
          <a:p>
            <a:pPr algn="ctr"/>
            <a:r>
              <a:rPr lang="el-GR" dirty="0" smtClean="0">
                <a:solidFill>
                  <a:schemeClr val="accent1">
                    <a:lumMod val="50000"/>
                  </a:schemeClr>
                </a:solidFill>
              </a:rPr>
              <a:t>Οι Ρωμαίοι</a:t>
            </a:r>
            <a:endParaRPr lang="en-US" dirty="0">
              <a:solidFill>
                <a:schemeClr val="accent1">
                  <a:lumMod val="50000"/>
                </a:schemeClr>
              </a:solidFill>
            </a:endParaRPr>
          </a:p>
        </p:txBody>
      </p:sp>
    </p:spTree>
  </p:cSld>
  <p:clrMapOvr>
    <a:masterClrMapping/>
  </p:clrMapOvr>
  <p:transition spd="slow">
    <p:blinds dir="vert"/>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600200"/>
            <a:ext cx="5867400" cy="5105400"/>
          </a:xfrm>
        </p:spPr>
        <p:txBody>
          <a:bodyPr>
            <a:normAutofit/>
          </a:bodyPr>
          <a:lstStyle/>
          <a:p>
            <a:r>
              <a:rPr lang="el-GR" sz="3600" dirty="0" smtClean="0">
                <a:latin typeface="Comic Sans MS" pitchFamily="66" charset="0"/>
              </a:rPr>
              <a:t>Ήταν σημαντικός </a:t>
            </a:r>
            <a:r>
              <a:rPr lang="el-GR" sz="3600" dirty="0" smtClean="0">
                <a:latin typeface="Comic Sans MS" pitchFamily="66" charset="0"/>
              </a:rPr>
              <a:t>σταθμός στην ιστορία του </a:t>
            </a:r>
            <a:r>
              <a:rPr lang="el-GR" sz="3600" dirty="0" smtClean="0">
                <a:latin typeface="Comic Sans MS" pitchFamily="66" charset="0"/>
              </a:rPr>
              <a:t>π. </a:t>
            </a:r>
            <a:br>
              <a:rPr lang="el-GR" sz="3600" dirty="0" smtClean="0">
                <a:latin typeface="Comic Sans MS" pitchFamily="66" charset="0"/>
              </a:rPr>
            </a:br>
            <a:r>
              <a:rPr lang="el-GR" sz="3600" dirty="0" smtClean="0">
                <a:latin typeface="Comic Sans MS" pitchFamily="66" charset="0"/>
              </a:rPr>
              <a:t>Υ</a:t>
            </a:r>
            <a:r>
              <a:rPr lang="el-GR" sz="3600" dirty="0" smtClean="0">
                <a:latin typeface="Comic Sans MS" pitchFamily="66" charset="0"/>
              </a:rPr>
              <a:t>πήρξε </a:t>
            </a:r>
            <a:r>
              <a:rPr lang="el-GR" sz="3600" dirty="0" smtClean="0">
                <a:latin typeface="Comic Sans MS" pitchFamily="66" charset="0"/>
              </a:rPr>
              <a:t>διάσημος αστρονόμος που έζησε και εργάστηκε στην Αλεξάνδρεια. </a:t>
            </a:r>
            <a:r>
              <a:rPr lang="en-US" sz="3600" dirty="0" smtClean="0"/>
              <a:t/>
            </a:r>
            <a:br>
              <a:rPr lang="en-US" sz="3600" dirty="0" smtClean="0"/>
            </a:br>
            <a:endParaRPr lang="en-US" sz="3600" dirty="0"/>
          </a:p>
        </p:txBody>
      </p:sp>
      <p:pic>
        <p:nvPicPr>
          <p:cNvPr id="7" name="6 - Θέση περιεχομένου" descr="αρχείο λήψης (1).jpg"/>
          <p:cNvPicPr>
            <a:picLocks noGrp="1" noChangeAspect="1"/>
          </p:cNvPicPr>
          <p:nvPr>
            <p:ph idx="1"/>
          </p:nvPr>
        </p:nvPicPr>
        <p:blipFill>
          <a:blip r:embed="rId3" cstate="print"/>
          <a:stretch>
            <a:fillRect/>
          </a:stretch>
        </p:blipFill>
        <p:spPr>
          <a:xfrm>
            <a:off x="5797134" y="0"/>
            <a:ext cx="3346866" cy="3810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8194" name="AutoShape 2" descr="Αποτέλεσμα εικόνας για ο πτολεμαιος ο κλαυδι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Αποτέλεσμα εικόνας για ο πτολεμαιος ο κλαυδι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7 - Ορθογώνιο"/>
          <p:cNvSpPr/>
          <p:nvPr/>
        </p:nvSpPr>
        <p:spPr>
          <a:xfrm>
            <a:off x="0" y="381000"/>
            <a:ext cx="5943600" cy="1323439"/>
          </a:xfrm>
          <a:prstGeom prst="rect">
            <a:avLst/>
          </a:prstGeom>
        </p:spPr>
        <p:txBody>
          <a:bodyPr wrap="square">
            <a:spAutoFit/>
          </a:bodyPr>
          <a:lstStyle/>
          <a:p>
            <a:r>
              <a:rPr lang="el-GR" sz="4000" b="1" dirty="0" smtClean="0"/>
              <a:t>Πτολεμαίος ο </a:t>
            </a:r>
            <a:r>
              <a:rPr lang="el-GR" sz="4000" b="1" dirty="0" smtClean="0"/>
              <a:t>Κλαύδιος</a:t>
            </a:r>
          </a:p>
          <a:p>
            <a:r>
              <a:rPr lang="el-GR" sz="4000" b="1" dirty="0" smtClean="0"/>
              <a:t> </a:t>
            </a:r>
            <a:endParaRPr lang="en-US" sz="4000" b="1" dirty="0"/>
          </a:p>
        </p:txBody>
      </p:sp>
      <p:sp>
        <p:nvSpPr>
          <p:cNvPr id="9" name="8 - Ορθογώνιο"/>
          <p:cNvSpPr/>
          <p:nvPr/>
        </p:nvSpPr>
        <p:spPr>
          <a:xfrm>
            <a:off x="228600" y="990600"/>
            <a:ext cx="3581400" cy="584775"/>
          </a:xfrm>
          <a:prstGeom prst="rect">
            <a:avLst/>
          </a:prstGeom>
        </p:spPr>
        <p:txBody>
          <a:bodyPr wrap="square">
            <a:spAutoFit/>
          </a:bodyPr>
          <a:lstStyle/>
          <a:p>
            <a:r>
              <a:rPr lang="el-GR" sz="3200" dirty="0" smtClean="0">
                <a:latin typeface="Comic Sans MS" pitchFamily="66" charset="0"/>
              </a:rPr>
              <a:t>(91- 161 </a:t>
            </a:r>
            <a:r>
              <a:rPr lang="el-GR" sz="3200" dirty="0" err="1" smtClean="0">
                <a:latin typeface="Comic Sans MS" pitchFamily="66" charset="0"/>
              </a:rPr>
              <a:t>μ.Χ</a:t>
            </a:r>
            <a:r>
              <a:rPr lang="el-GR" sz="3200" dirty="0" smtClean="0">
                <a:latin typeface="Comic Sans MS" pitchFamily="66" charset="0"/>
              </a:rPr>
              <a:t>.) </a:t>
            </a:r>
            <a:endParaRPr lang="en-US" sz="3200" dirty="0"/>
          </a:p>
        </p:txBody>
      </p:sp>
    </p:spTree>
  </p:cSld>
  <p:clrMapOvr>
    <a:overrideClrMapping bg1="dk1" tx1="lt1" bg2="dk2" tx2="lt2" accent1="accent1" accent2="accent2" accent3="accent3" accent4="accent4" accent5="accent5" accent6="accent6" hlink="hlink" folHlink="folHlink"/>
  </p:clrMapOvr>
  <p:transition spd="slow">
    <p:blinds/>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a:t>
            </a:r>
            <a:r>
              <a:rPr lang="el-GR" dirty="0" smtClean="0"/>
              <a:t>λλοι </a:t>
            </a:r>
            <a:r>
              <a:rPr lang="el-GR" dirty="0" smtClean="0"/>
              <a:t>σπουδαίοι Έλληνες μαθηματικοί</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smtClean="0"/>
              <a:t>ο </a:t>
            </a:r>
            <a:r>
              <a:rPr lang="el-GR" dirty="0" smtClean="0"/>
              <a:t>Ήρων (1ος αι. μ. Χ</a:t>
            </a:r>
            <a:r>
              <a:rPr lang="el-GR" dirty="0" smtClean="0"/>
              <a:t>.),</a:t>
            </a:r>
          </a:p>
          <a:p>
            <a:r>
              <a:rPr lang="el-GR" dirty="0" smtClean="0"/>
              <a:t> </a:t>
            </a:r>
            <a:r>
              <a:rPr lang="el-GR" dirty="0" smtClean="0"/>
              <a:t>ο Διόφαντος (3ος αι. μ. Χ.), </a:t>
            </a:r>
            <a:endParaRPr lang="el-GR" dirty="0" smtClean="0"/>
          </a:p>
          <a:p>
            <a:r>
              <a:rPr lang="el-GR" dirty="0" smtClean="0"/>
              <a:t>ο </a:t>
            </a:r>
            <a:r>
              <a:rPr lang="el-GR" dirty="0" smtClean="0"/>
              <a:t>Πάππος (τέλος του 3ου αι. </a:t>
            </a:r>
            <a:r>
              <a:rPr lang="el-GR" dirty="0" err="1" smtClean="0"/>
              <a:t>π.Χ.</a:t>
            </a:r>
            <a:r>
              <a:rPr lang="el-GR" dirty="0" smtClean="0"/>
              <a:t>) </a:t>
            </a:r>
            <a:r>
              <a:rPr lang="el-GR" dirty="0" smtClean="0"/>
              <a:t>και</a:t>
            </a:r>
          </a:p>
          <a:p>
            <a:r>
              <a:rPr lang="el-GR" dirty="0" smtClean="0"/>
              <a:t> </a:t>
            </a:r>
            <a:r>
              <a:rPr lang="el-GR" dirty="0" smtClean="0"/>
              <a:t>η Υπατία με την οποία και τελείωσε η λαμπρή περίοδος της άνθησης των ελληνικών μαθηματικών. Κανένας όμως από αυτούς του μαθηματικούς δεν </a:t>
            </a:r>
            <a:r>
              <a:rPr lang="el-GR" dirty="0" smtClean="0"/>
              <a:t>βοήθησε στην </a:t>
            </a:r>
            <a:r>
              <a:rPr lang="el-GR" dirty="0" smtClean="0"/>
              <a:t>ιστορία του π, και εδώ τελειώνει η προσφορά των Ελλήνων με αποκορύφωμα τον «χρυσή εποχή» του Ευκλείδη, του Αρχιμήδη κ.α. </a:t>
            </a:r>
            <a:endParaRPr lang="el-GR" dirty="0" smtClean="0"/>
          </a:p>
          <a:p>
            <a:pPr>
              <a:buNone/>
            </a:pPr>
            <a:endParaRPr lang="en-US" dirty="0"/>
          </a:p>
        </p:txBody>
      </p:sp>
    </p:spTree>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667000" y="228600"/>
            <a:ext cx="1524000" cy="1143000"/>
          </a:xfrm>
        </p:spPr>
        <p:txBody>
          <a:bodyPr>
            <a:normAutofit/>
          </a:bodyPr>
          <a:lstStyle/>
          <a:p>
            <a:r>
              <a:rPr lang="el-GR" sz="3600" dirty="0" smtClean="0"/>
              <a:t>Ήρων</a:t>
            </a:r>
            <a:endParaRPr lang="en-US" sz="3600" dirty="0"/>
          </a:p>
        </p:txBody>
      </p:sp>
      <p:pic>
        <p:nvPicPr>
          <p:cNvPr id="48130" name="Picture 2" descr="Αποτέλεσμα εικόνας για διοφαντοσ"/>
          <p:cNvPicPr>
            <a:picLocks noChangeAspect="1" noChangeArrowheads="1"/>
          </p:cNvPicPr>
          <p:nvPr/>
        </p:nvPicPr>
        <p:blipFill>
          <a:blip r:embed="rId2" cstate="print"/>
          <a:srcRect/>
          <a:stretch>
            <a:fillRect/>
          </a:stretch>
        </p:blipFill>
        <p:spPr bwMode="auto">
          <a:xfrm>
            <a:off x="3238500" y="1828800"/>
            <a:ext cx="5753100" cy="4876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8132" name="Picture 4" descr="Heron.jpeg"/>
          <p:cNvPicPr>
            <a:picLocks noChangeAspect="1" noChangeArrowheads="1"/>
          </p:cNvPicPr>
          <p:nvPr/>
        </p:nvPicPr>
        <p:blipFill>
          <a:blip r:embed="rId3" cstate="print"/>
          <a:srcRect/>
          <a:stretch>
            <a:fillRect/>
          </a:stretch>
        </p:blipFill>
        <p:spPr bwMode="auto">
          <a:xfrm>
            <a:off x="304800" y="228600"/>
            <a:ext cx="25908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overrideClrMapping bg1="lt1" tx1="dk1" bg2="lt2" tx2="dk2" accent1="accent1" accent2="accent2" accent3="accent3" accent4="accent4" accent5="accent5" accent6="accent6" hlink="hlink" folHlink="folHlink"/>
  </p:clrMapOvr>
  <p:transition spd="slow">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sp>
        <p:nvSpPr>
          <p:cNvPr id="46082" name="AutoShape 2" descr="Αποτέλεσμα εικόνας για ypat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Αποτέλεσμα εικόνας για ypat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6" name="Picture 6" descr="Αποτέλεσμα εικόνας"/>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randomBar/>
    <p:sndAc>
      <p:stSnd>
        <p:snd r:embed="rId2" name="push.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533400"/>
            <a:ext cx="8229600" cy="1143000"/>
          </a:xfrm>
        </p:spPr>
        <p:txBody>
          <a:bodyPr/>
          <a:lstStyle/>
          <a:p>
            <a:r>
              <a:rPr lang="el-GR" dirty="0" smtClean="0"/>
              <a:t>Τι είναι το π;</a:t>
            </a:r>
            <a:endParaRPr lang="en-US" dirty="0"/>
          </a:p>
        </p:txBody>
      </p:sp>
      <p:sp>
        <p:nvSpPr>
          <p:cNvPr id="3" name="2 - Θέση περιεχομένου"/>
          <p:cNvSpPr>
            <a:spLocks noGrp="1"/>
          </p:cNvSpPr>
          <p:nvPr>
            <p:ph idx="1"/>
          </p:nvPr>
        </p:nvSpPr>
        <p:spPr/>
        <p:txBody>
          <a:bodyPr>
            <a:normAutofit fontScale="92500"/>
          </a:bodyPr>
          <a:lstStyle/>
          <a:p>
            <a:r>
              <a:rPr lang="el-GR" dirty="0" smtClean="0"/>
              <a:t>Ο αριθμός </a:t>
            </a:r>
            <a:r>
              <a:rPr lang="el-GR" b="1" dirty="0" smtClean="0"/>
              <a:t>π</a:t>
            </a:r>
            <a:r>
              <a:rPr lang="el-GR" dirty="0" smtClean="0"/>
              <a:t> είναι μια </a:t>
            </a:r>
            <a:r>
              <a:rPr lang="el-GR" dirty="0" smtClean="0"/>
              <a:t>μαθηματική σταθερά</a:t>
            </a:r>
            <a:r>
              <a:rPr lang="en-US" dirty="0" smtClean="0"/>
              <a:t>,</a:t>
            </a:r>
            <a:r>
              <a:rPr lang="el-GR" dirty="0" smtClean="0"/>
              <a:t>που ορίζεται  ως ο </a:t>
            </a:r>
            <a:r>
              <a:rPr lang="el-GR" dirty="0" smtClean="0"/>
              <a:t>λόγος</a:t>
            </a:r>
            <a:r>
              <a:rPr lang="el-GR" dirty="0" smtClean="0"/>
              <a:t> της </a:t>
            </a:r>
            <a:r>
              <a:rPr lang="el-GR" dirty="0" smtClean="0"/>
              <a:t>περιφέρειας</a:t>
            </a:r>
            <a:r>
              <a:rPr lang="el-GR" dirty="0" smtClean="0"/>
              <a:t> προς τη διάμετρο ενός κύκλου, ενώ με ακρίβεια οκτώ δεκαδικών ψηφίων είναι ίση με </a:t>
            </a:r>
            <a:r>
              <a:rPr lang="el-GR" i="1" dirty="0" smtClean="0"/>
              <a:t>3,14159265</a:t>
            </a:r>
            <a:r>
              <a:rPr lang="el-GR" dirty="0" smtClean="0"/>
              <a:t>. </a:t>
            </a:r>
          </a:p>
          <a:p>
            <a:r>
              <a:rPr lang="el-GR" dirty="0" smtClean="0"/>
              <a:t>Εκφράζεται με το ελληνικό γράμμα π από τα μέσα του 18ου αιώνα,  ενώ μερικές φορές γράφεται ως </a:t>
            </a:r>
            <a:r>
              <a:rPr lang="el-GR" i="1" dirty="0" err="1" smtClean="0"/>
              <a:t>pi</a:t>
            </a:r>
            <a:r>
              <a:rPr lang="el-GR" dirty="0" smtClean="0"/>
              <a:t>.</a:t>
            </a:r>
          </a:p>
          <a:p>
            <a:r>
              <a:rPr lang="el-GR" dirty="0" smtClean="0"/>
              <a:t>Ο π είναι ένας άρρητος αριθμός, κάτι που σημαίνει ότι  δεν μπορεί να   εκφραστεί   ακριβώς ως </a:t>
            </a:r>
            <a:r>
              <a:rPr lang="el-GR" dirty="0" smtClean="0"/>
              <a:t>λόγος</a:t>
            </a:r>
            <a:r>
              <a:rPr lang="el-GR" dirty="0" smtClean="0"/>
              <a:t> </a:t>
            </a:r>
            <a:r>
              <a:rPr lang="el-GR" dirty="0" smtClean="0"/>
              <a:t>δύο</a:t>
            </a:r>
            <a:r>
              <a:rPr lang="el-GR" dirty="0" smtClean="0"/>
              <a:t> ακεραίων (όπως 22/7 ή άλλα κλάσματα που χρησιμοποιούνται συνήθως για την προσέγγιση του π)· </a:t>
            </a:r>
          </a:p>
          <a:p>
            <a:r>
              <a:rPr lang="el-GR" dirty="0" smtClean="0"/>
              <a:t>Τα ψηφία φαίνεται να εμφανίζονται με τυχαία σειρά, αν και δεν έχει ανακαλυφθεί ακόμη κάποια απόδειξη για αυτό. </a:t>
            </a:r>
          </a:p>
          <a:p>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3400" y="457200"/>
            <a:ext cx="8229600" cy="5334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l-GR" dirty="0" smtClean="0"/>
          </a:p>
          <a:p>
            <a:endParaRPr lang="el-GR" dirty="0" smtClean="0"/>
          </a:p>
          <a:p>
            <a:endParaRPr lang="el-GR" dirty="0" smtClean="0"/>
          </a:p>
          <a:p>
            <a:r>
              <a:rPr lang="el-GR" dirty="0" smtClean="0"/>
              <a:t>Στα </a:t>
            </a:r>
            <a:r>
              <a:rPr lang="el-GR" dirty="0" smtClean="0"/>
              <a:t>χρόνια που ακολούθησαν η βιαιότητα των Ρωμαίων έδωσε τη θέση της στην παρακμή και υπερίσχυσαν ο μυστικισμός και οι προκαταλήψεις</a:t>
            </a:r>
            <a:endParaRPr lang="en-US" dirty="0" smtClean="0"/>
          </a:p>
          <a:p>
            <a:pPr>
              <a:buNone/>
            </a:pPr>
            <a:endParaRPr lang="en-US" dirty="0"/>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latin typeface="Comic Sans MS" pitchFamily="66" charset="0"/>
              </a:rPr>
              <a:t>Κίνα, Ινδία, Αραβία</a:t>
            </a:r>
            <a:endParaRPr lang="en-US" dirty="0">
              <a:latin typeface="Comic Sans MS" pitchFamily="66" charset="0"/>
            </a:endParaRPr>
          </a:p>
        </p:txBody>
      </p:sp>
      <p:sp>
        <p:nvSpPr>
          <p:cNvPr id="3" name="2 - Θέση περιεχομένου"/>
          <p:cNvSpPr>
            <a:spLocks noGrp="1"/>
          </p:cNvSpPr>
          <p:nvPr>
            <p:ph idx="1"/>
          </p:nvPr>
        </p:nvSpPr>
        <p:spPr>
          <a:xfrm>
            <a:off x="0" y="1600200"/>
            <a:ext cx="9144000" cy="4525963"/>
          </a:xfrm>
        </p:spPr>
        <p:txBody>
          <a:bodyPr/>
          <a:lstStyle/>
          <a:p>
            <a:pPr>
              <a:buNone/>
            </a:pPr>
            <a:r>
              <a:rPr lang="el-GR" dirty="0" smtClean="0"/>
              <a:t>   </a:t>
            </a:r>
          </a:p>
          <a:p>
            <a:pPr algn="ctr">
              <a:buNone/>
            </a:pPr>
            <a:r>
              <a:rPr lang="el-GR" dirty="0" smtClean="0">
                <a:latin typeface="Comic Sans MS" pitchFamily="66" charset="0"/>
              </a:rPr>
              <a:t>από </a:t>
            </a:r>
            <a:r>
              <a:rPr lang="el-GR" dirty="0" smtClean="0">
                <a:latin typeface="Comic Sans MS" pitchFamily="66" charset="0"/>
              </a:rPr>
              <a:t>το 2ο μέχρι τον 8ο μ. Χ. αι. </a:t>
            </a:r>
            <a:endParaRPr lang="el-GR" dirty="0" smtClean="0">
              <a:latin typeface="Comic Sans MS" pitchFamily="66" charset="0"/>
            </a:endParaRPr>
          </a:p>
          <a:p>
            <a:pPr>
              <a:buNone/>
            </a:pPr>
            <a:endParaRPr lang="el-GR" dirty="0" smtClean="0">
              <a:latin typeface="Comic Sans MS" pitchFamily="66" charset="0"/>
            </a:endParaRPr>
          </a:p>
          <a:p>
            <a:pPr>
              <a:buNone/>
            </a:pPr>
            <a:r>
              <a:rPr lang="el-GR" dirty="0" smtClean="0">
                <a:latin typeface="Comic Sans MS" pitchFamily="66" charset="0"/>
              </a:rPr>
              <a:t>    πραγματοποιείται </a:t>
            </a:r>
            <a:r>
              <a:rPr lang="el-GR" dirty="0" smtClean="0">
                <a:latin typeface="Comic Sans MS" pitchFamily="66" charset="0"/>
              </a:rPr>
              <a:t>σ</a:t>
            </a:r>
            <a:r>
              <a:rPr lang="el-GR" dirty="0" smtClean="0">
                <a:latin typeface="Comic Sans MS" pitchFamily="66" charset="0"/>
              </a:rPr>
              <a:t>πουδαία επιστημονική  πρόοδος  στην </a:t>
            </a:r>
            <a:r>
              <a:rPr lang="el-GR" dirty="0" smtClean="0">
                <a:latin typeface="Comic Sans MS" pitchFamily="66" charset="0"/>
              </a:rPr>
              <a:t>Κίνα και στην </a:t>
            </a:r>
            <a:r>
              <a:rPr lang="el-GR" dirty="0" smtClean="0">
                <a:latin typeface="Comic Sans MS" pitchFamily="66" charset="0"/>
              </a:rPr>
              <a:t>Ινδία:</a:t>
            </a:r>
          </a:p>
          <a:p>
            <a:pPr>
              <a:buNone/>
            </a:pPr>
            <a:r>
              <a:rPr lang="el-GR" dirty="0" smtClean="0">
                <a:latin typeface="Comic Sans MS" pitchFamily="66" charset="0"/>
              </a:rPr>
              <a:t>    δύο </a:t>
            </a:r>
            <a:r>
              <a:rPr lang="el-GR" dirty="0" smtClean="0">
                <a:latin typeface="Comic Sans MS" pitchFamily="66" charset="0"/>
              </a:rPr>
              <a:t>από τα σπουδαιότερα κέντρα μαθηματικών </a:t>
            </a:r>
            <a:r>
              <a:rPr lang="el-GR" dirty="0" smtClean="0">
                <a:latin typeface="Comic Sans MS" pitchFamily="66" charset="0"/>
              </a:rPr>
              <a:t>σπουδών</a:t>
            </a:r>
            <a:endParaRPr lang="en-US" dirty="0">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to="" calcmode="lin" valueType="num">
                                      <p:cBhvr>
                                        <p:cTn id="13" dur="1" fill="hold"/>
                                        <p:tgtEl>
                                          <p:spTgt spid="3">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to="" calcmode="lin" valueType="num">
                                      <p:cBhvr>
                                        <p:cTn id="16"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71600"/>
          </a:xfrm>
        </p:spPr>
        <p:style>
          <a:lnRef idx="1">
            <a:schemeClr val="accent6"/>
          </a:lnRef>
          <a:fillRef idx="3">
            <a:schemeClr val="accent6"/>
          </a:fillRef>
          <a:effectRef idx="2">
            <a:schemeClr val="accent6"/>
          </a:effectRef>
          <a:fontRef idx="minor">
            <a:schemeClr val="lt1"/>
          </a:fontRef>
        </p:style>
        <p:txBody>
          <a:bodyPr/>
          <a:lstStyle/>
          <a:p>
            <a:r>
              <a:rPr lang="el-GR" dirty="0" smtClean="0">
                <a:solidFill>
                  <a:schemeClr val="bg1"/>
                </a:solidFill>
                <a:latin typeface="Comic Sans MS" pitchFamily="66" charset="0"/>
              </a:rPr>
              <a:t>Κίνα</a:t>
            </a:r>
            <a:endParaRPr lang="en-US" dirty="0">
              <a:solidFill>
                <a:schemeClr val="bg1"/>
              </a:solidFill>
              <a:latin typeface="Comic Sans MS" pitchFamily="66" charset="0"/>
            </a:endParaRPr>
          </a:p>
        </p:txBody>
      </p:sp>
      <p:sp>
        <p:nvSpPr>
          <p:cNvPr id="3" name="2 - Θέση περιεχομένου"/>
          <p:cNvSpPr>
            <a:spLocks noGrp="1"/>
          </p:cNvSpPr>
          <p:nvPr>
            <p:ph idx="1"/>
          </p:nvPr>
        </p:nvSpPr>
        <p:spPr>
          <a:xfrm>
            <a:off x="0" y="1066800"/>
            <a:ext cx="9144000" cy="5486400"/>
          </a:xfrm>
        </p:spPr>
        <p:style>
          <a:lnRef idx="1">
            <a:schemeClr val="accent6"/>
          </a:lnRef>
          <a:fillRef idx="3">
            <a:schemeClr val="accent6"/>
          </a:fillRef>
          <a:effectRef idx="2">
            <a:schemeClr val="accent6"/>
          </a:effectRef>
          <a:fontRef idx="minor">
            <a:schemeClr val="lt1"/>
          </a:fontRef>
        </p:style>
        <p:txBody>
          <a:bodyPr>
            <a:normAutofit/>
          </a:bodyPr>
          <a:lstStyle/>
          <a:p>
            <a:endParaRPr lang="el-GR" dirty="0" smtClean="0">
              <a:solidFill>
                <a:schemeClr val="bg1"/>
              </a:solidFill>
            </a:endParaRPr>
          </a:p>
          <a:p>
            <a:r>
              <a:rPr lang="el-GR" dirty="0" smtClean="0">
                <a:solidFill>
                  <a:schemeClr val="bg1"/>
                </a:solidFill>
              </a:rPr>
              <a:t>Στην </a:t>
            </a:r>
            <a:r>
              <a:rPr lang="el-GR" dirty="0" smtClean="0">
                <a:solidFill>
                  <a:schemeClr val="bg1"/>
                </a:solidFill>
              </a:rPr>
              <a:t>Κίνα αναπτύχθηκαν από τα αρχαία χρόνια οι επιστήμες και τα μαθηματικά. Από το 12ο </a:t>
            </a:r>
            <a:r>
              <a:rPr lang="el-GR" dirty="0" err="1" smtClean="0">
                <a:solidFill>
                  <a:schemeClr val="bg1"/>
                </a:solidFill>
              </a:rPr>
              <a:t>π.Χ.</a:t>
            </a:r>
            <a:r>
              <a:rPr lang="el-GR" dirty="0" smtClean="0">
                <a:solidFill>
                  <a:schemeClr val="bg1"/>
                </a:solidFill>
              </a:rPr>
              <a:t> αι. χρησιμοποιούσαν στους υπολογισμούς τους την τιμή π = 3, την οποία θεωρούσαν ικανοποιητική μέχρι τον 1ο μ. Χ. αι.. Οι πληροφορίες για το επίπεδο των κινέζικων μαθηματικών, προέρχονται από το σύγγραμμα «Ιερόν </a:t>
            </a:r>
            <a:r>
              <a:rPr lang="el-GR" dirty="0" err="1" smtClean="0">
                <a:solidFill>
                  <a:schemeClr val="bg1"/>
                </a:solidFill>
              </a:rPr>
              <a:t>βιβλίον</a:t>
            </a:r>
            <a:r>
              <a:rPr lang="el-GR" dirty="0" smtClean="0">
                <a:solidFill>
                  <a:schemeClr val="bg1"/>
                </a:solidFill>
              </a:rPr>
              <a:t> της Αριθμητικής».</a:t>
            </a:r>
            <a:endParaRPr lang="en-US" dirty="0">
              <a:solidFill>
                <a:schemeClr val="bg1"/>
              </a:solidFill>
            </a:endParaRPr>
          </a:p>
        </p:txBody>
      </p:sp>
      <p:pic>
        <p:nvPicPr>
          <p:cNvPr id="6146" name="Picture 2" descr="Αποτέλεσμα εικόνας για μαθηματικά και κινα"/>
          <p:cNvPicPr>
            <a:picLocks noChangeAspect="1" noChangeArrowheads="1"/>
          </p:cNvPicPr>
          <p:nvPr/>
        </p:nvPicPr>
        <p:blipFill>
          <a:blip r:embed="rId3" cstate="print"/>
          <a:srcRect/>
          <a:stretch>
            <a:fillRect/>
          </a:stretch>
        </p:blipFill>
        <p:spPr bwMode="auto">
          <a:xfrm>
            <a:off x="6324600" y="4191000"/>
            <a:ext cx="2590800" cy="2286000"/>
          </a:xfrm>
          <a:prstGeom prst="rect">
            <a:avLst/>
          </a:prstGeom>
          <a:noFill/>
        </p:spPr>
      </p:pic>
    </p:spTree>
  </p:cSld>
  <p:clrMapOvr>
    <a:masterClrMapping/>
  </p:clrMapOvr>
  <p:transition spd="slow">
    <p:wheel spokes="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71600"/>
          </a:xfrm>
        </p:spPr>
        <p:style>
          <a:lnRef idx="1">
            <a:schemeClr val="accent1"/>
          </a:lnRef>
          <a:fillRef idx="3">
            <a:schemeClr val="accent1"/>
          </a:fillRef>
          <a:effectRef idx="2">
            <a:schemeClr val="accent1"/>
          </a:effectRef>
          <a:fontRef idx="minor">
            <a:schemeClr val="lt1"/>
          </a:fontRef>
        </p:style>
        <p:txBody>
          <a:bodyPr/>
          <a:lstStyle/>
          <a:p>
            <a:pPr algn="ctr"/>
            <a:r>
              <a:rPr lang="el-GR" dirty="0" smtClean="0"/>
              <a:t>Ινδία</a:t>
            </a:r>
            <a:endParaRPr lang="en-US" dirty="0"/>
          </a:p>
        </p:txBody>
      </p:sp>
      <p:sp>
        <p:nvSpPr>
          <p:cNvPr id="3" name="2 - Θέση περιεχομένου"/>
          <p:cNvSpPr>
            <a:spLocks noGrp="1"/>
          </p:cNvSpPr>
          <p:nvPr>
            <p:ph idx="1"/>
          </p:nvPr>
        </p:nvSpPr>
        <p:spPr>
          <a:xfrm>
            <a:off x="0" y="1371600"/>
            <a:ext cx="9144000" cy="5486400"/>
          </a:xfrm>
        </p:spPr>
        <p:style>
          <a:lnRef idx="1">
            <a:schemeClr val="accent1"/>
          </a:lnRef>
          <a:fillRef idx="3">
            <a:schemeClr val="accent1"/>
          </a:fillRef>
          <a:effectRef idx="2">
            <a:schemeClr val="accent1"/>
          </a:effectRef>
          <a:fontRef idx="minor">
            <a:schemeClr val="lt1"/>
          </a:fontRef>
        </p:style>
        <p:txBody>
          <a:bodyPr/>
          <a:lstStyle/>
          <a:p>
            <a:pPr>
              <a:buNone/>
            </a:pPr>
            <a:r>
              <a:rPr lang="el-GR" dirty="0" smtClean="0"/>
              <a:t>    Για την </a:t>
            </a:r>
            <a:r>
              <a:rPr lang="el-GR" dirty="0" smtClean="0"/>
              <a:t>Ινδία, αν και ο πολιτισμός της άνθησε περίπου την ίδια περίοδο με των Αιγυπτίων και των Βαβυλωνίων, δεν γνωρίζουμε πολλά πράγματα </a:t>
            </a:r>
            <a:r>
              <a:rPr lang="el-GR" dirty="0" smtClean="0"/>
              <a:t>επειδή δεν </a:t>
            </a:r>
            <a:r>
              <a:rPr lang="el-GR" dirty="0" smtClean="0"/>
              <a:t>έχουν διασωθεί πολλά στοιχεία για την πρώιμη ινδική ιστορία.</a:t>
            </a:r>
            <a:endParaRPr lang="en-US" dirty="0"/>
          </a:p>
        </p:txBody>
      </p:sp>
      <p:pic>
        <p:nvPicPr>
          <p:cNvPr id="4098" name="Picture 2" descr="Αποτέλεσμα εικόνας για ινδοί και μαθηματικά"/>
          <p:cNvPicPr>
            <a:picLocks noChangeAspect="1" noChangeArrowheads="1"/>
          </p:cNvPicPr>
          <p:nvPr/>
        </p:nvPicPr>
        <p:blipFill>
          <a:blip r:embed="rId4" cstate="print"/>
          <a:srcRect/>
          <a:stretch>
            <a:fillRect/>
          </a:stretch>
        </p:blipFill>
        <p:spPr bwMode="auto">
          <a:xfrm>
            <a:off x="5181600" y="3639457"/>
            <a:ext cx="3810000" cy="2970893"/>
          </a:xfrm>
          <a:prstGeom prst="rect">
            <a:avLst/>
          </a:prstGeom>
          <a:noFill/>
        </p:spPr>
      </p:pic>
    </p:spTree>
  </p:cSld>
  <p:clrMapOvr>
    <a:masterClrMapping/>
  </p:clrMapOvr>
  <p:transition spd="slow">
    <p:wheel spokes="8"/>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95400"/>
          </a:xfrm>
        </p:spPr>
        <p:style>
          <a:lnRef idx="1">
            <a:schemeClr val="accent3"/>
          </a:lnRef>
          <a:fillRef idx="3">
            <a:schemeClr val="accent3"/>
          </a:fillRef>
          <a:effectRef idx="2">
            <a:schemeClr val="accent3"/>
          </a:effectRef>
          <a:fontRef idx="minor">
            <a:schemeClr val="lt1"/>
          </a:fontRef>
        </p:style>
        <p:txBody>
          <a:bodyPr/>
          <a:lstStyle/>
          <a:p>
            <a:pPr algn="ctr"/>
            <a:r>
              <a:rPr lang="el-GR" dirty="0" smtClean="0">
                <a:solidFill>
                  <a:schemeClr val="bg1"/>
                </a:solidFill>
              </a:rPr>
              <a:t>Αραβία</a:t>
            </a:r>
            <a:endParaRPr lang="en-US" dirty="0">
              <a:solidFill>
                <a:schemeClr val="bg1"/>
              </a:solidFill>
            </a:endParaRPr>
          </a:p>
        </p:txBody>
      </p:sp>
      <p:sp>
        <p:nvSpPr>
          <p:cNvPr id="3" name="2 - Θέση περιεχομένου"/>
          <p:cNvSpPr>
            <a:spLocks noGrp="1"/>
          </p:cNvSpPr>
          <p:nvPr>
            <p:ph idx="1"/>
          </p:nvPr>
        </p:nvSpPr>
        <p:spPr>
          <a:xfrm>
            <a:off x="0" y="1295400"/>
            <a:ext cx="9144000" cy="5562600"/>
          </a:xfrm>
        </p:spPr>
        <p:style>
          <a:lnRef idx="1">
            <a:schemeClr val="accent3"/>
          </a:lnRef>
          <a:fillRef idx="3">
            <a:schemeClr val="accent3"/>
          </a:fillRef>
          <a:effectRef idx="2">
            <a:schemeClr val="accent3"/>
          </a:effectRef>
          <a:fontRef idx="minor">
            <a:schemeClr val="lt1"/>
          </a:fontRef>
        </p:style>
        <p:txBody>
          <a:bodyPr>
            <a:normAutofit fontScale="92500"/>
          </a:bodyPr>
          <a:lstStyle/>
          <a:p>
            <a:endParaRPr lang="el-GR" dirty="0" smtClean="0">
              <a:solidFill>
                <a:schemeClr val="bg1"/>
              </a:solidFill>
            </a:endParaRPr>
          </a:p>
          <a:p>
            <a:r>
              <a:rPr lang="el-GR" dirty="0" smtClean="0">
                <a:solidFill>
                  <a:schemeClr val="bg1"/>
                </a:solidFill>
              </a:rPr>
              <a:t>Οι </a:t>
            </a:r>
            <a:r>
              <a:rPr lang="el-GR" dirty="0" smtClean="0">
                <a:solidFill>
                  <a:schemeClr val="bg1"/>
                </a:solidFill>
              </a:rPr>
              <a:t>Άραβες </a:t>
            </a:r>
            <a:r>
              <a:rPr lang="el-GR" dirty="0" smtClean="0">
                <a:solidFill>
                  <a:schemeClr val="bg1"/>
                </a:solidFill>
              </a:rPr>
              <a:t>πρόσφεραν </a:t>
            </a:r>
            <a:r>
              <a:rPr lang="el-GR" dirty="0" smtClean="0">
                <a:solidFill>
                  <a:schemeClr val="bg1"/>
                </a:solidFill>
              </a:rPr>
              <a:t>με δύο </a:t>
            </a:r>
            <a:endParaRPr lang="el-GR" dirty="0" smtClean="0">
              <a:solidFill>
                <a:schemeClr val="bg1"/>
              </a:solidFill>
            </a:endParaRPr>
          </a:p>
          <a:p>
            <a:pPr>
              <a:buNone/>
            </a:pPr>
            <a:r>
              <a:rPr lang="el-GR" dirty="0" smtClean="0">
                <a:solidFill>
                  <a:schemeClr val="bg1"/>
                </a:solidFill>
              </a:rPr>
              <a:t>    τρόπους </a:t>
            </a:r>
            <a:r>
              <a:rPr lang="el-GR" dirty="0" smtClean="0">
                <a:solidFill>
                  <a:schemeClr val="bg1"/>
                </a:solidFill>
              </a:rPr>
              <a:t>στον πολιτισμό </a:t>
            </a:r>
            <a:r>
              <a:rPr lang="el-GR" dirty="0" smtClean="0">
                <a:solidFill>
                  <a:schemeClr val="bg1"/>
                </a:solidFill>
              </a:rPr>
              <a:t> </a:t>
            </a:r>
            <a:r>
              <a:rPr lang="el-GR" dirty="0" smtClean="0">
                <a:solidFill>
                  <a:schemeClr val="bg1"/>
                </a:solidFill>
              </a:rPr>
              <a:t>και </a:t>
            </a:r>
            <a:endParaRPr lang="el-GR" dirty="0" smtClean="0">
              <a:solidFill>
                <a:schemeClr val="bg1"/>
              </a:solidFill>
            </a:endParaRPr>
          </a:p>
          <a:p>
            <a:pPr>
              <a:buNone/>
            </a:pPr>
            <a:r>
              <a:rPr lang="el-GR" dirty="0" smtClean="0">
                <a:solidFill>
                  <a:schemeClr val="bg1"/>
                </a:solidFill>
              </a:rPr>
              <a:t>    στη </a:t>
            </a:r>
            <a:r>
              <a:rPr lang="el-GR" dirty="0" smtClean="0">
                <a:solidFill>
                  <a:schemeClr val="bg1"/>
                </a:solidFill>
              </a:rPr>
              <a:t>μαθηματική </a:t>
            </a:r>
            <a:r>
              <a:rPr lang="el-GR" dirty="0" smtClean="0">
                <a:solidFill>
                  <a:schemeClr val="bg1"/>
                </a:solidFill>
              </a:rPr>
              <a:t>επιστήμη: </a:t>
            </a:r>
          </a:p>
          <a:p>
            <a:r>
              <a:rPr lang="el-GR" dirty="0" smtClean="0">
                <a:solidFill>
                  <a:schemeClr val="bg1"/>
                </a:solidFill>
              </a:rPr>
              <a:t>Συγκέντρωσαν</a:t>
            </a:r>
            <a:r>
              <a:rPr lang="el-GR" dirty="0" smtClean="0">
                <a:solidFill>
                  <a:schemeClr val="bg1"/>
                </a:solidFill>
              </a:rPr>
              <a:t>, διαφύλαξαν και </a:t>
            </a:r>
            <a:endParaRPr lang="el-GR" dirty="0" smtClean="0">
              <a:solidFill>
                <a:schemeClr val="bg1"/>
              </a:solidFill>
            </a:endParaRPr>
          </a:p>
          <a:p>
            <a:pPr>
              <a:buNone/>
            </a:pPr>
            <a:r>
              <a:rPr lang="el-GR" dirty="0" smtClean="0">
                <a:solidFill>
                  <a:schemeClr val="bg1"/>
                </a:solidFill>
              </a:rPr>
              <a:t>    παρέδωσαν </a:t>
            </a:r>
            <a:r>
              <a:rPr lang="el-GR" dirty="0" smtClean="0">
                <a:solidFill>
                  <a:schemeClr val="bg1"/>
                </a:solidFill>
              </a:rPr>
              <a:t>στους μεταγενέστερους πολύ σημαντικά έργα της αρχαιότητας, κυρίως των αρχαίων </a:t>
            </a:r>
            <a:r>
              <a:rPr lang="el-GR" dirty="0" smtClean="0">
                <a:solidFill>
                  <a:schemeClr val="bg1"/>
                </a:solidFill>
              </a:rPr>
              <a:t>Ελλήνων</a:t>
            </a:r>
          </a:p>
          <a:p>
            <a:r>
              <a:rPr lang="el-GR" dirty="0" smtClean="0">
                <a:solidFill>
                  <a:schemeClr val="bg1"/>
                </a:solidFill>
              </a:rPr>
              <a:t>Καλλιέργησαν </a:t>
            </a:r>
            <a:r>
              <a:rPr lang="el-GR" dirty="0" smtClean="0">
                <a:solidFill>
                  <a:schemeClr val="bg1"/>
                </a:solidFill>
              </a:rPr>
              <a:t>τα μαθηματικά στη σκοτεινή περίοδο του μεσαίωνα, παραδίδοντας στους Ε</a:t>
            </a:r>
            <a:r>
              <a:rPr lang="el-GR" dirty="0" smtClean="0">
                <a:solidFill>
                  <a:schemeClr val="bg1"/>
                </a:solidFill>
              </a:rPr>
              <a:t>υρωπαίους </a:t>
            </a:r>
            <a:r>
              <a:rPr lang="el-GR" dirty="0" smtClean="0">
                <a:solidFill>
                  <a:schemeClr val="bg1"/>
                </a:solidFill>
              </a:rPr>
              <a:t>τις γνώσεις τους και το ινδικό σύστημα αρίθμησης.</a:t>
            </a:r>
            <a:endParaRPr lang="en-US" dirty="0">
              <a:solidFill>
                <a:schemeClr val="bg1"/>
              </a:solidFill>
            </a:endParaRPr>
          </a:p>
        </p:txBody>
      </p:sp>
      <p:pic>
        <p:nvPicPr>
          <p:cNvPr id="4" name="Picture 2" descr="Αποτέλεσμα εικόνας για ΑΡΑΒΕς ΚΑΙ Π"/>
          <p:cNvPicPr>
            <a:picLocks noChangeAspect="1" noChangeArrowheads="1"/>
          </p:cNvPicPr>
          <p:nvPr/>
        </p:nvPicPr>
        <p:blipFill>
          <a:blip r:embed="rId4" cstate="print"/>
          <a:srcRect/>
          <a:stretch>
            <a:fillRect/>
          </a:stretch>
        </p:blipFill>
        <p:spPr bwMode="auto">
          <a:xfrm>
            <a:off x="5943600" y="152400"/>
            <a:ext cx="2895600" cy="3657600"/>
          </a:xfrm>
          <a:prstGeom prst="ellipse">
            <a:avLst/>
          </a:prstGeom>
          <a:ln>
            <a:noFill/>
          </a:ln>
          <a:effectLst>
            <a:softEdge rad="112500"/>
          </a:effectLst>
        </p:spPr>
      </p:pic>
    </p:spTree>
  </p:cSld>
  <p:clrMapOvr>
    <a:masterClrMapping/>
  </p:clrMapOvr>
  <p:transition spd="slow">
    <p:wedge/>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to="" calcmode="lin" valueType="num">
                                      <p:cBhvr>
                                        <p:cTn id="13" dur="1" fill="hold"/>
                                        <p:tgtEl>
                                          <p:spTgt spid="3">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to="" calcmode="lin" valueType="num">
                                      <p:cBhvr>
                                        <p:cTn id="16" dur="1" fill="hold"/>
                                        <p:tgtEl>
                                          <p:spTgt spid="3">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to="" calcmode="lin" valueType="num">
                                      <p:cBhvr>
                                        <p:cTn id="19" dur="1" fill="hold"/>
                                        <p:tgtEl>
                                          <p:spTgt spid="3">
                                            <p:txEl>
                                              <p:pRg st="5" end="5"/>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0"/>
            <a:ext cx="8229600" cy="960438"/>
          </a:xfrm>
        </p:spPr>
        <p:txBody>
          <a:bodyPr/>
          <a:lstStyle/>
          <a:p>
            <a:r>
              <a:rPr lang="el-GR" dirty="0" smtClean="0">
                <a:solidFill>
                  <a:schemeClr val="tx1"/>
                </a:solidFill>
              </a:rPr>
              <a:t>Το π ως σύμβολο</a:t>
            </a:r>
            <a:endParaRPr lang="en-US" dirty="0">
              <a:solidFill>
                <a:schemeClr val="tx1"/>
              </a:solidFill>
            </a:endParaRPr>
          </a:p>
        </p:txBody>
      </p:sp>
      <p:sp>
        <p:nvSpPr>
          <p:cNvPr id="3" name="2 - Θέση περιεχομένου"/>
          <p:cNvSpPr>
            <a:spLocks noGrp="1"/>
          </p:cNvSpPr>
          <p:nvPr>
            <p:ph idx="1"/>
          </p:nvPr>
        </p:nvSpPr>
        <p:spPr>
          <a:xfrm>
            <a:off x="0" y="990600"/>
            <a:ext cx="9144000" cy="5638800"/>
          </a:xfrm>
        </p:spPr>
        <p:txBody>
          <a:bodyPr>
            <a:noAutofit/>
          </a:bodyPr>
          <a:lstStyle/>
          <a:p>
            <a:r>
              <a:rPr lang="el-GR" sz="2600" dirty="0" smtClean="0">
                <a:latin typeface="Comic Sans MS" pitchFamily="66" charset="0"/>
              </a:rPr>
              <a:t>Από </a:t>
            </a:r>
            <a:r>
              <a:rPr lang="el-GR" sz="2600" dirty="0" smtClean="0">
                <a:latin typeface="Comic Sans MS" pitchFamily="66" charset="0"/>
              </a:rPr>
              <a:t>την αρχαία Ελλάδα μέχρι την εποχή των Ρωμαίων δεν υπήρχε κάποιο σύμβολο για το λόγο της περιφέρειας του κύκλου προς τη διάμετρο. Το ίδιο συνέβη και με τους Άραβες και τους Κινέζους</a:t>
            </a:r>
            <a:r>
              <a:rPr lang="el-GR" sz="2600" dirty="0" smtClean="0">
                <a:latin typeface="Comic Sans MS" pitchFamily="66" charset="0"/>
              </a:rPr>
              <a:t>.</a:t>
            </a:r>
          </a:p>
          <a:p>
            <a:r>
              <a:rPr lang="el-GR" sz="2600" dirty="0" smtClean="0">
                <a:latin typeface="Comic Sans MS" pitchFamily="66" charset="0"/>
              </a:rPr>
              <a:t> </a:t>
            </a:r>
            <a:r>
              <a:rPr lang="el-GR" sz="2600" dirty="0" smtClean="0">
                <a:latin typeface="Comic Sans MS" pitchFamily="66" charset="0"/>
              </a:rPr>
              <a:t>Στα μεσαιωνικά λατινικά περιγράφεται ως </a:t>
            </a:r>
            <a:r>
              <a:rPr lang="el-GR" sz="2600" i="1" dirty="0" smtClean="0">
                <a:latin typeface="Comic Sans MS" pitchFamily="66" charset="0"/>
              </a:rPr>
              <a:t>η </a:t>
            </a:r>
            <a:r>
              <a:rPr lang="el-GR" sz="2600" i="1" dirty="0" smtClean="0">
                <a:latin typeface="Comic Sans MS" pitchFamily="66" charset="0"/>
              </a:rPr>
              <a:t>ποσότητα με την οποία όταν πολλαπλασιαστεί η διάμετρος, προκύπτει η περιφέρεια</a:t>
            </a:r>
            <a:r>
              <a:rPr lang="el-GR" sz="2600" i="1" dirty="0" smtClean="0">
                <a:latin typeface="Comic Sans MS" pitchFamily="66" charset="0"/>
              </a:rPr>
              <a:t>.</a:t>
            </a:r>
          </a:p>
          <a:p>
            <a:r>
              <a:rPr lang="el-GR" sz="2600" dirty="0" smtClean="0">
                <a:latin typeface="Comic Sans MS" pitchFamily="66" charset="0"/>
              </a:rPr>
              <a:t>Ένας από τους πρώτους που χρησιμοποίησαν το π στα μαθηματικά ήταν ο </a:t>
            </a:r>
            <a:r>
              <a:rPr lang="el-GR" sz="2600" dirty="0" err="1" smtClean="0">
                <a:latin typeface="Comic Sans MS" pitchFamily="66" charset="0"/>
              </a:rPr>
              <a:t>William</a:t>
            </a:r>
            <a:r>
              <a:rPr lang="el-GR" sz="2600" dirty="0" smtClean="0">
                <a:latin typeface="Comic Sans MS" pitchFamily="66" charset="0"/>
              </a:rPr>
              <a:t> </a:t>
            </a:r>
            <a:r>
              <a:rPr lang="el-GR" sz="2600" dirty="0" err="1" smtClean="0">
                <a:latin typeface="Comic Sans MS" pitchFamily="66" charset="0"/>
              </a:rPr>
              <a:t>Oughtred</a:t>
            </a:r>
            <a:r>
              <a:rPr lang="el-GR" sz="2600" dirty="0" smtClean="0">
                <a:latin typeface="Comic Sans MS" pitchFamily="66" charset="0"/>
              </a:rPr>
              <a:t> (1574-1660 μ. Χ.) το </a:t>
            </a:r>
            <a:r>
              <a:rPr lang="el-GR" sz="2600" dirty="0" smtClean="0">
                <a:latin typeface="Comic Sans MS" pitchFamily="66" charset="0"/>
              </a:rPr>
              <a:t>1647</a:t>
            </a:r>
          </a:p>
          <a:p>
            <a:r>
              <a:rPr lang="el-GR" sz="2600" dirty="0" smtClean="0">
                <a:latin typeface="Comic Sans MS" pitchFamily="66" charset="0"/>
              </a:rPr>
              <a:t> </a:t>
            </a:r>
            <a:r>
              <a:rPr lang="el-GR" sz="2600" dirty="0" smtClean="0">
                <a:latin typeface="Comic Sans MS" pitchFamily="66" charset="0"/>
              </a:rPr>
              <a:t>Το 1794 ο </a:t>
            </a:r>
            <a:r>
              <a:rPr lang="el-GR" sz="2600" dirty="0" err="1" smtClean="0">
                <a:latin typeface="Comic Sans MS" pitchFamily="66" charset="0"/>
              </a:rPr>
              <a:t>Legendre</a:t>
            </a:r>
            <a:r>
              <a:rPr lang="el-GR" sz="2600" dirty="0" smtClean="0">
                <a:latin typeface="Comic Sans MS" pitchFamily="66" charset="0"/>
              </a:rPr>
              <a:t> δημοσίευσε το έργο του </a:t>
            </a:r>
            <a:r>
              <a:rPr lang="el-GR" sz="2600" dirty="0" err="1" smtClean="0">
                <a:latin typeface="Comic Sans MS" pitchFamily="66" charset="0"/>
              </a:rPr>
              <a:t>Éléments</a:t>
            </a:r>
            <a:r>
              <a:rPr lang="el-GR" sz="2600" dirty="0" smtClean="0">
                <a:latin typeface="Comic Sans MS" pitchFamily="66" charset="0"/>
              </a:rPr>
              <a:t> </a:t>
            </a:r>
            <a:r>
              <a:rPr lang="el-GR" sz="2600" dirty="0" err="1" smtClean="0">
                <a:latin typeface="Comic Sans MS" pitchFamily="66" charset="0"/>
              </a:rPr>
              <a:t>de</a:t>
            </a:r>
            <a:r>
              <a:rPr lang="el-GR" sz="2600" dirty="0" smtClean="0">
                <a:latin typeface="Comic Sans MS" pitchFamily="66" charset="0"/>
              </a:rPr>
              <a:t> </a:t>
            </a:r>
            <a:r>
              <a:rPr lang="el-GR" sz="2600" dirty="0" err="1" smtClean="0">
                <a:latin typeface="Comic Sans MS" pitchFamily="66" charset="0"/>
              </a:rPr>
              <a:t>Géométrie</a:t>
            </a:r>
            <a:r>
              <a:rPr lang="el-GR" sz="2600" dirty="0" smtClean="0">
                <a:latin typeface="Comic Sans MS" pitchFamily="66" charset="0"/>
              </a:rPr>
              <a:t>. Από τότε και μετά σχεδόν όλοι οι μαθηματικοί χρησιμοποιούσαν το σύμβολο π με τον ίδιο τρόπο που το χρησιμοποιούμε και εμείς σήμερα.</a:t>
            </a:r>
            <a:endParaRPr lang="en-US" sz="2600" i="1" dirty="0">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ransition spd="slow">
    <p:dissolve/>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1026" name="Picture 2" descr="http://www.xamogelakia.com/lib/images/image%20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4" name="Song from π!.mp4">
            <a:hlinkClick r:id="" action="ppaction://media"/>
          </p:cNvPr>
          <p:cNvPicPr>
            <a:picLocks noGrp="1" noRot="1" noChangeAspect="1"/>
          </p:cNvPicPr>
          <p:nvPr>
            <p:ph idx="1"/>
            <a:videoFile r:link="rId1"/>
          </p:nvPr>
        </p:nvPicPr>
        <p:blipFill>
          <a:blip r:embed="rId3" cstate="print"/>
          <a:stretch>
            <a:fillRect/>
          </a:stretch>
        </p:blipFill>
        <p:spPr>
          <a:xfrm>
            <a:off x="2590800" y="2133600"/>
            <a:ext cx="3733800" cy="2800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dirty="0"/>
          </a:p>
        </p:txBody>
      </p:sp>
      <p:sp>
        <p:nvSpPr>
          <p:cNvPr id="4" name="3 - Πεντάγωνο"/>
          <p:cNvSpPr/>
          <p:nvPr/>
        </p:nvSpPr>
        <p:spPr>
          <a:xfrm>
            <a:off x="0" y="2438400"/>
            <a:ext cx="6705600" cy="533400"/>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4 - Πεντάγωνο"/>
          <p:cNvSpPr/>
          <p:nvPr/>
        </p:nvSpPr>
        <p:spPr>
          <a:xfrm>
            <a:off x="0" y="2971800"/>
            <a:ext cx="9144000" cy="1143000"/>
          </a:xfrm>
          <a:prstGeom prst="homePlat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4000" b="1" dirty="0" smtClean="0"/>
              <a:t>ΕΥΧΑΡΙΣΤΩ ΓΙΑ ΤΗΝ ΠΡΟΣΟΧΗ ΣΑΣ!</a:t>
            </a:r>
            <a:endParaRPr lang="en-US" sz="4000" b="1" dirty="0"/>
          </a:p>
        </p:txBody>
      </p:sp>
    </p:spTree>
  </p:cSld>
  <p:clrMapOvr>
    <a:overrideClrMapping bg1="dk1" tx1="lt1" bg2="dk2" tx2="lt2" accent1="accent1" accent2="accent2" accent3="accent3" accent4="accent4" accent5="accent5" accent6="accent6" hlink="hlink" folHlink="folHlink"/>
  </p:clrMapOvr>
  <p:transition spd="slow">
    <p:newsflash/>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50178" name="Picture 2" descr="Αποτέλεσμα εικόνας για η ιστορια του π"/>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checker dir="vert"/>
    <p:sndAc>
      <p:stSnd>
        <p:snd r:embed="rId2" name="suctio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r>
              <a:rPr lang="en-US" dirty="0" smtClean="0">
                <a:solidFill>
                  <a:schemeClr val="tx1"/>
                </a:solidFill>
              </a:rPr>
              <a:t>H </a:t>
            </a:r>
            <a:r>
              <a:rPr lang="el-GR" dirty="0" smtClean="0">
                <a:solidFill>
                  <a:schemeClr val="tx1"/>
                </a:solidFill>
              </a:rPr>
              <a:t>ιστορία του Π</a:t>
            </a:r>
            <a:endParaRPr lang="en-US" dirty="0">
              <a:solidFill>
                <a:schemeClr val="tx1"/>
              </a:solidFill>
            </a:endParaRPr>
          </a:p>
        </p:txBody>
      </p:sp>
      <p:sp>
        <p:nvSpPr>
          <p:cNvPr id="3" name="2 - Θέση περιεχομένου"/>
          <p:cNvSpPr>
            <a:spLocks noGrp="1"/>
          </p:cNvSpPr>
          <p:nvPr>
            <p:ph idx="1"/>
          </p:nvPr>
        </p:nvSpPr>
        <p:spPr>
          <a:xfrm>
            <a:off x="533400" y="1447800"/>
            <a:ext cx="7924800" cy="4983163"/>
          </a:xfrm>
        </p:spPr>
        <p:txBody>
          <a:bodyPr>
            <a:normAutofit fontScale="92500" lnSpcReduction="10000"/>
          </a:bodyPr>
          <a:lstStyle/>
          <a:p>
            <a:r>
              <a:rPr lang="el-GR" sz="3200" dirty="0" err="1" smtClean="0"/>
              <a:t>To</a:t>
            </a:r>
            <a:r>
              <a:rPr lang="el-GR" sz="3200" dirty="0" smtClean="0"/>
              <a:t> πρόβλημα του τετραγωνισμού του κύκλου είναι ένα από τα σημαντικότερα της ιστορίας των μαθηματικών. Απασχόλησε για 2500 χρόνια όχι μόνο τους μαθηματικούς αλλά και το ευρύ κοινό. </a:t>
            </a:r>
            <a:endParaRPr lang="en-US" sz="3200" dirty="0" smtClean="0"/>
          </a:p>
          <a:p>
            <a:r>
              <a:rPr lang="el-GR" sz="3200" dirty="0" smtClean="0"/>
              <a:t>Η έκφραση «τετραγωνισμός του κύκλου» στην καθομιλουμένη, έφτασε να σημαίνει μεταφορικά πρόβλημα δυσεπίλυτο έως και άλυτο.</a:t>
            </a:r>
            <a:r>
              <a:rPr lang="el-GR" dirty="0" smtClean="0"/>
              <a:t> </a:t>
            </a:r>
          </a:p>
          <a:p>
            <a:r>
              <a:rPr lang="el-GR" sz="3200" dirty="0" smtClean="0"/>
              <a:t>Ο όρος «τετραγωνισμός» δημιουργήθηκε στην αρχαία Ελλάδα</a:t>
            </a:r>
            <a:endParaRPr lang="en-US" sz="3200" dirty="0" smtClean="0"/>
          </a:p>
          <a:p>
            <a:endParaRPr lang="en-US" dirty="0"/>
          </a:p>
        </p:txBody>
      </p:sp>
    </p:spTree>
  </p:cSld>
  <p:clrMapOvr>
    <a:overrideClrMapping bg1="lt1" tx1="dk1" bg2="lt2" tx2="dk2" accent1="accent1" accent2="accent2" accent3="accent3" accent4="accent4" accent5="accent5" accent6="accent6" hlink="hlink" folHlink="folHlink"/>
  </p:clrMapOvr>
  <p:transition spd="slow">
    <p:wheel spokes="2"/>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41986" name="Picture 2" descr="Αποτέλεσμα εικόνας για ευκλειδης αρχαιος μαθηματικος"/>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dissolve/>
    <p:sndAc>
      <p:stSnd>
        <p:snd r:embed="rId2" name="explod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381000"/>
            <a:ext cx="7467600" cy="762000"/>
          </a:xfrm>
        </p:spPr>
        <p:txBody>
          <a:bodyPr>
            <a:normAutofit/>
          </a:bodyPr>
          <a:lstStyle/>
          <a:p>
            <a:r>
              <a:rPr lang="el-GR" sz="4400" b="1" dirty="0" err="1" smtClean="0">
                <a:solidFill>
                  <a:schemeClr val="bg1"/>
                </a:solidFill>
              </a:rPr>
              <a:t>Τετραγωνισμοσ</a:t>
            </a:r>
            <a:endParaRPr lang="en-US" sz="4400" b="1" dirty="0">
              <a:solidFill>
                <a:schemeClr val="bg1"/>
              </a:solidFill>
            </a:endParaRPr>
          </a:p>
        </p:txBody>
      </p:sp>
      <p:sp>
        <p:nvSpPr>
          <p:cNvPr id="3" name="2 - Θέση περιεχομένου"/>
          <p:cNvSpPr>
            <a:spLocks noGrp="1"/>
          </p:cNvSpPr>
          <p:nvPr>
            <p:ph sz="quarter" idx="1"/>
          </p:nvPr>
        </p:nvSpPr>
        <p:spPr/>
        <p:txBody>
          <a:bodyPr/>
          <a:lstStyle/>
          <a:p>
            <a:pPr>
              <a:buNone/>
            </a:pPr>
            <a:r>
              <a:rPr lang="el-GR" dirty="0" smtClean="0"/>
              <a:t> </a:t>
            </a:r>
            <a:endParaRPr lang="en-US" dirty="0"/>
          </a:p>
        </p:txBody>
      </p:sp>
      <p:sp>
        <p:nvSpPr>
          <p:cNvPr id="4" name="3 - Ορθογώνιο"/>
          <p:cNvSpPr/>
          <p:nvPr/>
        </p:nvSpPr>
        <p:spPr>
          <a:xfrm>
            <a:off x="228600" y="1295400"/>
            <a:ext cx="8686800" cy="5016758"/>
          </a:xfrm>
          <a:prstGeom prst="rect">
            <a:avLst/>
          </a:prstGeom>
        </p:spPr>
        <p:txBody>
          <a:bodyPr wrap="square">
            <a:spAutoFit/>
          </a:bodyPr>
          <a:lstStyle/>
          <a:p>
            <a:r>
              <a:rPr lang="el-GR" sz="3200" dirty="0" smtClean="0">
                <a:solidFill>
                  <a:schemeClr val="bg1"/>
                </a:solidFill>
              </a:rPr>
              <a:t>σημαίνει κατασκευή  </a:t>
            </a:r>
            <a:r>
              <a:rPr lang="el-GR" sz="3200" dirty="0" smtClean="0">
                <a:solidFill>
                  <a:schemeClr val="bg1"/>
                </a:solidFill>
              </a:rPr>
              <a:t>ενός τετραγώνου </a:t>
            </a:r>
            <a:r>
              <a:rPr lang="el-GR" sz="3200" dirty="0" smtClean="0">
                <a:solidFill>
                  <a:schemeClr val="bg1"/>
                </a:solidFill>
              </a:rPr>
              <a:t> με εμβαδόν ίσο  με το </a:t>
            </a:r>
            <a:r>
              <a:rPr lang="el-GR" sz="3200" dirty="0" smtClean="0">
                <a:solidFill>
                  <a:schemeClr val="bg1"/>
                </a:solidFill>
              </a:rPr>
              <a:t>δοθέν </a:t>
            </a:r>
            <a:r>
              <a:rPr lang="el-GR" sz="3200" dirty="0" smtClean="0">
                <a:solidFill>
                  <a:schemeClr val="bg1"/>
                </a:solidFill>
              </a:rPr>
              <a:t>σχήμα, χρησιμοποιώντας μόνο </a:t>
            </a:r>
            <a:r>
              <a:rPr lang="el-GR" sz="3200" b="1" dirty="0" smtClean="0">
                <a:solidFill>
                  <a:schemeClr val="bg1"/>
                </a:solidFill>
              </a:rPr>
              <a:t>κανόνα </a:t>
            </a:r>
            <a:r>
              <a:rPr lang="el-GR" sz="3200" b="1" dirty="0" smtClean="0">
                <a:solidFill>
                  <a:schemeClr val="bg1"/>
                </a:solidFill>
              </a:rPr>
              <a:t>και </a:t>
            </a:r>
            <a:r>
              <a:rPr lang="el-GR" sz="3200" b="1" dirty="0" smtClean="0">
                <a:solidFill>
                  <a:schemeClr val="bg1"/>
                </a:solidFill>
              </a:rPr>
              <a:t>διαβήτη</a:t>
            </a:r>
            <a:r>
              <a:rPr lang="el-GR" sz="3200" dirty="0" smtClean="0">
                <a:solidFill>
                  <a:schemeClr val="bg1"/>
                </a:solidFill>
              </a:rPr>
              <a:t> </a:t>
            </a:r>
            <a:r>
              <a:rPr lang="el-GR" sz="3200" dirty="0" smtClean="0">
                <a:solidFill>
                  <a:schemeClr val="bg1"/>
                </a:solidFill>
              </a:rPr>
              <a:t>και με βήματα πεπερασμένα σε πλήθος.</a:t>
            </a:r>
          </a:p>
          <a:p>
            <a:r>
              <a:rPr lang="el-GR" sz="3200" dirty="0" smtClean="0">
                <a:solidFill>
                  <a:schemeClr val="bg1"/>
                </a:solidFill>
              </a:rPr>
              <a:t> </a:t>
            </a:r>
            <a:r>
              <a:rPr lang="el-GR" sz="3200" dirty="0" smtClean="0">
                <a:solidFill>
                  <a:schemeClr val="bg1"/>
                </a:solidFill>
              </a:rPr>
              <a:t>Με την εξέλιξη της γεωμετρίας επιτεύχθηκε ο τετραγωνισμός </a:t>
            </a:r>
            <a:r>
              <a:rPr lang="el-GR" sz="3200" dirty="0" smtClean="0">
                <a:solidFill>
                  <a:schemeClr val="bg1"/>
                </a:solidFill>
              </a:rPr>
              <a:t> όλων </a:t>
            </a:r>
            <a:r>
              <a:rPr lang="el-GR" sz="3200" dirty="0" smtClean="0">
                <a:solidFill>
                  <a:schemeClr val="bg1"/>
                </a:solidFill>
              </a:rPr>
              <a:t>των ευθύγραμμων σχημάτων. </a:t>
            </a:r>
            <a:r>
              <a:rPr lang="el-GR" sz="3200" dirty="0" smtClean="0">
                <a:solidFill>
                  <a:schemeClr val="bg1"/>
                </a:solidFill>
              </a:rPr>
              <a:t>Αυτό είχε ως αποτέλεσμα να </a:t>
            </a:r>
            <a:r>
              <a:rPr lang="el-GR" sz="3200" dirty="0" smtClean="0">
                <a:solidFill>
                  <a:schemeClr val="bg1"/>
                </a:solidFill>
              </a:rPr>
              <a:t>αρχίσει η προσπάθεια τετραγωνισμού καμπυλόγραμμων σχημάτων, </a:t>
            </a:r>
            <a:r>
              <a:rPr lang="el-GR" sz="3200" dirty="0" smtClean="0">
                <a:solidFill>
                  <a:schemeClr val="bg1"/>
                </a:solidFill>
              </a:rPr>
              <a:t>και πρώτα από όλα  </a:t>
            </a:r>
            <a:r>
              <a:rPr lang="el-GR" sz="3200" dirty="0" smtClean="0">
                <a:solidFill>
                  <a:schemeClr val="bg1"/>
                </a:solidFill>
              </a:rPr>
              <a:t>βέβαια του </a:t>
            </a:r>
            <a:r>
              <a:rPr lang="el-GR" sz="3200" b="1" dirty="0" smtClean="0">
                <a:solidFill>
                  <a:schemeClr val="bg1"/>
                </a:solidFill>
              </a:rPr>
              <a:t>κύκλου</a:t>
            </a:r>
            <a:endParaRPr lang="en-US" sz="3200" b="1" dirty="0">
              <a:solidFill>
                <a:schemeClr val="bg1"/>
              </a:solidFill>
            </a:endParaRPr>
          </a:p>
        </p:txBody>
      </p:sp>
    </p:spTree>
  </p:cSld>
  <p:clrMapOvr>
    <a:overrideClrMapping bg1="dk1" tx1="lt1" bg2="dk2" tx2="lt2" accent1="accent1" accent2="accent2" accent3="accent3" accent4="accent4" accent5="accent5" accent6="accent6" hlink="hlink" folHlink="folHlink"/>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 to="" calcmode="lin" valueType="num">
                                      <p:cBhvr>
                                        <p:cTn id="10"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smtClean="0"/>
              <a:t>Η πυραμίδα </a:t>
            </a:r>
            <a:r>
              <a:rPr lang="el-GR" dirty="0" smtClean="0"/>
              <a:t>της </a:t>
            </a:r>
            <a:r>
              <a:rPr lang="en-US" dirty="0" smtClean="0"/>
              <a:t>Giza</a:t>
            </a:r>
            <a:r>
              <a:rPr lang="el-GR" dirty="0" smtClean="0"/>
              <a:t> είναι ένα από τα 7 θαύματα του κόσμου και χρονολογείται περίπου το 3.000   </a:t>
            </a:r>
            <a:r>
              <a:rPr lang="el-GR" dirty="0" err="1" smtClean="0"/>
              <a:t>π.Χ.</a:t>
            </a:r>
            <a:endParaRPr lang="el-GR" dirty="0" smtClean="0"/>
          </a:p>
          <a:p>
            <a:r>
              <a:rPr lang="el-GR" dirty="0" smtClean="0"/>
              <a:t>Μια </a:t>
            </a:r>
            <a:r>
              <a:rPr lang="el-GR" dirty="0" smtClean="0"/>
              <a:t>από τις </a:t>
            </a:r>
            <a:r>
              <a:rPr lang="el-GR" dirty="0" smtClean="0"/>
              <a:t>θαυμαστές αναλογίες </a:t>
            </a:r>
            <a:r>
              <a:rPr lang="el-GR" dirty="0" smtClean="0"/>
              <a:t>της </a:t>
            </a:r>
            <a:r>
              <a:rPr lang="el-GR" dirty="0" smtClean="0"/>
              <a:t>πυραμίδας  αυτής είναι </a:t>
            </a:r>
            <a:r>
              <a:rPr lang="el-GR" dirty="0" smtClean="0"/>
              <a:t>ο λόγος του ύψους της προς τη βάση της, ο οποίος είναι ίσος περίπου με τον αριθμό </a:t>
            </a:r>
            <a:r>
              <a:rPr lang="el-GR" dirty="0" smtClean="0"/>
              <a:t>π.</a:t>
            </a:r>
          </a:p>
          <a:p>
            <a:r>
              <a:rPr lang="el-GR" dirty="0" smtClean="0"/>
              <a:t> O λόγος  αυτός δίνει </a:t>
            </a:r>
            <a:r>
              <a:rPr lang="el-GR" dirty="0" smtClean="0"/>
              <a:t>την τιμή 3,1399667, αλλά είναι υπολογισμένος χωρίς να </a:t>
            </a:r>
            <a:r>
              <a:rPr lang="el-GR" dirty="0" smtClean="0"/>
              <a:t> υπολογιστεί  η </a:t>
            </a:r>
            <a:r>
              <a:rPr lang="el-GR" dirty="0" smtClean="0"/>
              <a:t>αφαίρεση του ογκόλιθου από την κορυφή της. </a:t>
            </a:r>
            <a:endParaRPr lang="en-US" dirty="0"/>
          </a:p>
        </p:txBody>
      </p:sp>
      <p:sp>
        <p:nvSpPr>
          <p:cNvPr id="2" name="1 - Τίτλος"/>
          <p:cNvSpPr>
            <a:spLocks noGrp="1"/>
          </p:cNvSpPr>
          <p:nvPr>
            <p:ph type="title"/>
          </p:nvPr>
        </p:nvSpPr>
        <p:spPr/>
        <p:txBody>
          <a:bodyPr>
            <a:normAutofit fontScale="90000"/>
          </a:bodyPr>
          <a:lstStyle/>
          <a:p>
            <a:r>
              <a:rPr lang="el-GR" dirty="0" smtClean="0"/>
              <a:t> Το  π στην πυραμίδα </a:t>
            </a:r>
            <a:r>
              <a:rPr lang="el-GR" dirty="0" smtClean="0"/>
              <a:t>της </a:t>
            </a:r>
            <a:r>
              <a:rPr lang="en-US" dirty="0" smtClean="0"/>
              <a:t>Giza. </a:t>
            </a:r>
            <a:endParaRPr lang="en-US" dirty="0"/>
          </a:p>
        </p:txBody>
      </p:sp>
    </p:spTree>
  </p:cSld>
  <p:clrMapOvr>
    <a:masterClrMapping/>
  </p:clrMapOvr>
  <p:transition spd="slow">
    <p:cover dir="ld"/>
    <p:sndAc>
      <p:stSnd>
        <p:snd r:embed="rId3"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n-US"/>
          </a:p>
        </p:txBody>
      </p:sp>
      <p:sp>
        <p:nvSpPr>
          <p:cNvPr id="2" name="1 - Τίτλος"/>
          <p:cNvSpPr>
            <a:spLocks noGrp="1"/>
          </p:cNvSpPr>
          <p:nvPr>
            <p:ph type="title"/>
          </p:nvPr>
        </p:nvSpPr>
        <p:spPr>
          <a:xfrm>
            <a:off x="228600" y="0"/>
            <a:ext cx="8382000" cy="884238"/>
          </a:xfrm>
        </p:spPr>
        <p:txBody>
          <a:bodyPr/>
          <a:lstStyle/>
          <a:p>
            <a:pPr algn="ctr"/>
            <a:r>
              <a:rPr lang="el-GR" dirty="0" smtClean="0"/>
              <a:t>Η  πυραμίδα  της </a:t>
            </a:r>
            <a:r>
              <a:rPr lang="en-US" dirty="0" smtClean="0"/>
              <a:t>Giza</a:t>
            </a:r>
            <a:endParaRPr lang="en-US" dirty="0"/>
          </a:p>
        </p:txBody>
      </p:sp>
      <p:pic>
        <p:nvPicPr>
          <p:cNvPr id="38914" name="Picture 2" descr="Αποτέλεσμα εικόνας για η πυραμίδα της γκίζας"/>
          <p:cNvPicPr>
            <a:picLocks noChangeAspect="1" noChangeArrowheads="1"/>
          </p:cNvPicPr>
          <p:nvPr/>
        </p:nvPicPr>
        <p:blipFill>
          <a:blip r:embed="rId4" cstate="print"/>
          <a:srcRect/>
          <a:stretch>
            <a:fillRect/>
          </a:stretch>
        </p:blipFill>
        <p:spPr bwMode="auto">
          <a:xfrm>
            <a:off x="-1" y="685800"/>
            <a:ext cx="9144001" cy="6172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sndAc>
      <p:stSnd>
        <p:snd r:embed="rId3" name="suction.wav"/>
      </p:stSnd>
    </p:sndAc>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1.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Τεχνικό">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0.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3.xml><?xml version="1.0" encoding="utf-8"?>
<a:theme xmlns:a="http://schemas.openxmlformats.org/drawingml/2006/main" name="1_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a:lstStyle/>
      <a:style>
        <a:lnRef idx="1">
          <a:schemeClr val="accent6"/>
        </a:lnRef>
        <a:fillRef idx="3">
          <a:schemeClr val="accent6"/>
        </a:fillRef>
        <a:effectRef idx="2">
          <a:schemeClr val="accent6"/>
        </a:effectRef>
        <a:fontRef idx="minor">
          <a:schemeClr val="lt1"/>
        </a:fontRef>
      </a:style>
    </a:spDef>
  </a:objectDefaults>
  <a:extraClrSchemeLst/>
</a:theme>
</file>

<file path=ppt/theme/theme14.xml><?xml version="1.0" encoding="utf-8"?>
<a:theme xmlns:a="http://schemas.openxmlformats.org/drawingml/2006/main" name="2_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Αποκορύφωμα">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10.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1.xml><?xml version="1.0" encoding="utf-8"?>
<a:themeOverride xmlns:a="http://schemas.openxmlformats.org/drawingml/2006/main">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4.xml><?xml version="1.0" encoding="utf-8"?>
<a:themeOverride xmlns:a="http://schemas.openxmlformats.org/drawingml/2006/main">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5.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6.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xml><?xml version="1.0" encoding="utf-8"?>
<a:themeOverride xmlns:a="http://schemas.openxmlformats.org/drawingml/2006/main">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7.xml><?xml version="1.0" encoding="utf-8"?>
<a:themeOverride xmlns:a="http://schemas.openxmlformats.org/drawingml/2006/main">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8.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Technic</Template>
  <TotalTime>374</TotalTime>
  <Words>1301</Words>
  <Application>Microsoft Office PowerPoint</Application>
  <PresentationFormat>Προβολή στην οθόνη (4:3)</PresentationFormat>
  <Paragraphs>124</Paragraphs>
  <Slides>38</Slides>
  <Notes>0</Notes>
  <HiddenSlides>0</HiddenSlides>
  <MMClips>1</MMClips>
  <ScaleCrop>false</ScaleCrop>
  <HeadingPairs>
    <vt:vector size="4" baseType="variant">
      <vt:variant>
        <vt:lpstr>Θέμα</vt:lpstr>
      </vt:variant>
      <vt:variant>
        <vt:i4>14</vt:i4>
      </vt:variant>
      <vt:variant>
        <vt:lpstr>Τίτλοι διαφανειών</vt:lpstr>
      </vt:variant>
      <vt:variant>
        <vt:i4>38</vt:i4>
      </vt:variant>
    </vt:vector>
  </HeadingPairs>
  <TitlesOfParts>
    <vt:vector size="52" baseType="lpstr">
      <vt:lpstr>Τεχνικό</vt:lpstr>
      <vt:lpstr>Ροή</vt:lpstr>
      <vt:lpstr>Αποκορύφωμα</vt:lpstr>
      <vt:lpstr>Προεξοχή</vt:lpstr>
      <vt:lpstr>Συγκέντρωση</vt:lpstr>
      <vt:lpstr>Αστικό</vt:lpstr>
      <vt:lpstr>Διαστημικό</vt:lpstr>
      <vt:lpstr>Θέμα του Office</vt:lpstr>
      <vt:lpstr>Αφθονία</vt:lpstr>
      <vt:lpstr>Άποψη</vt:lpstr>
      <vt:lpstr>Μετρό</vt:lpstr>
      <vt:lpstr>Τήξη</vt:lpstr>
      <vt:lpstr>1_Αποκορύφωμα</vt:lpstr>
      <vt:lpstr>2_Αποκορύφωμα</vt:lpstr>
      <vt:lpstr>Διαφάνεια 1</vt:lpstr>
      <vt:lpstr>Ο αριθμοσ π</vt:lpstr>
      <vt:lpstr>Τι είναι το π;</vt:lpstr>
      <vt:lpstr>Διαφάνεια 4</vt:lpstr>
      <vt:lpstr> H ιστορία του Π</vt:lpstr>
      <vt:lpstr>Διαφάνεια 6</vt:lpstr>
      <vt:lpstr>Τετραγωνισμοσ</vt:lpstr>
      <vt:lpstr> Το  π στην πυραμίδα της Giza. </vt:lpstr>
      <vt:lpstr>Η  πυραμίδα  της Giza</vt:lpstr>
      <vt:lpstr>Υπολογίζεται ότι:</vt:lpstr>
      <vt:lpstr>Αναφορεσ στον τετραγωνισμο</vt:lpstr>
      <vt:lpstr>  Πρώτοι….</vt:lpstr>
      <vt:lpstr>ο παπυροσ  Rhind  ή  Ahmes</vt:lpstr>
      <vt:lpstr>Το προβλημα με αριθμ. 50</vt:lpstr>
      <vt:lpstr>Οι Έλληνες</vt:lpstr>
      <vt:lpstr>Διαφάνεια 16</vt:lpstr>
      <vt:lpstr>Διαφάνεια 17</vt:lpstr>
      <vt:lpstr>24  αιωνεσ  αργοτερα </vt:lpstr>
      <vt:lpstr>       H σχολή των Αθηνών</vt:lpstr>
      <vt:lpstr>Αρχαίοι  Έλληνες  γεωμέτρες</vt:lpstr>
      <vt:lpstr>Διαφάνεια 21</vt:lpstr>
      <vt:lpstr>Διαφάνεια 22</vt:lpstr>
      <vt:lpstr>Διαφάνεια 23</vt:lpstr>
      <vt:lpstr>Διαφάνεια 24</vt:lpstr>
      <vt:lpstr>Οι Ρωμαίοι</vt:lpstr>
      <vt:lpstr>Ήταν σημαντικός σταθμός στην ιστορία του π.  Υπήρξε διάσημος αστρονόμος που έζησε και εργάστηκε στην Αλεξάνδρεια.  </vt:lpstr>
      <vt:lpstr>Άλλοι σπουδαίοι Έλληνες μαθηματικοί</vt:lpstr>
      <vt:lpstr>Ήρων</vt:lpstr>
      <vt:lpstr>Διαφάνεια 29</vt:lpstr>
      <vt:lpstr>Διαφάνεια 30</vt:lpstr>
      <vt:lpstr>Κίνα, Ινδία, Αραβία</vt:lpstr>
      <vt:lpstr>Κίνα</vt:lpstr>
      <vt:lpstr>Ινδία</vt:lpstr>
      <vt:lpstr>Αραβία</vt:lpstr>
      <vt:lpstr>Το π ως σύμβολο</vt:lpstr>
      <vt:lpstr>Διαφάνεια 36</vt:lpstr>
      <vt:lpstr>Διαφάνεια 37</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αριθμοσ π</dc:title>
  <dc:creator>computer4ever</dc:creator>
  <cp:lastModifiedBy>computer4ever</cp:lastModifiedBy>
  <cp:revision>63</cp:revision>
  <dcterms:created xsi:type="dcterms:W3CDTF">2017-02-22T15:18:33Z</dcterms:created>
  <dcterms:modified xsi:type="dcterms:W3CDTF">2017-03-01T21:36:50Z</dcterms:modified>
</cp:coreProperties>
</file>