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CC"/>
    <a:srgbClr val="99CC00"/>
    <a:srgbClr val="DDDDDD"/>
    <a:srgbClr val="996600"/>
    <a:srgbClr val="663300"/>
    <a:srgbClr val="3333FF"/>
    <a:srgbClr val="0033CC"/>
    <a:srgbClr val="0000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75B103D-2CA1-4E3F-A80F-6A34B48AA2EB}" type="datetimeFigureOut">
              <a:rPr lang="el-GR" smtClean="0"/>
              <a:t>8/2/2017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372619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75B103D-2CA1-4E3F-A80F-6A34B48AA2EB}" type="datetimeFigureOut">
              <a:rPr lang="el-GR" smtClean="0"/>
              <a:t>8/2/2017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292043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75B103D-2CA1-4E3F-A80F-6A34B48AA2EB}" type="datetimeFigureOut">
              <a:rPr lang="el-GR" smtClean="0"/>
              <a:t>8/2/2017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383042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75B103D-2CA1-4E3F-A80F-6A34B48AA2EB}" type="datetimeFigureOut">
              <a:rPr lang="el-GR" smtClean="0"/>
              <a:t>8/2/2017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240251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75B103D-2CA1-4E3F-A80F-6A34B48AA2EB}" type="datetimeFigureOut">
              <a:rPr lang="el-GR" smtClean="0"/>
              <a:t>8/2/2017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376492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75B103D-2CA1-4E3F-A80F-6A34B48AA2EB}" type="datetimeFigureOut">
              <a:rPr lang="el-GR" smtClean="0"/>
              <a:t>8/2/2017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138118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75B103D-2CA1-4E3F-A80F-6A34B48AA2EB}" type="datetimeFigureOut">
              <a:rPr lang="el-GR" smtClean="0"/>
              <a:t>8/2/2017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52914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75B103D-2CA1-4E3F-A80F-6A34B48AA2EB}" type="datetimeFigureOut">
              <a:rPr lang="el-GR" smtClean="0"/>
              <a:t>8/2/2017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268953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75B103D-2CA1-4E3F-A80F-6A34B48AA2EB}" type="datetimeFigureOut">
              <a:rPr lang="el-GR" smtClean="0"/>
              <a:t>8/2/2017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245493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75B103D-2CA1-4E3F-A80F-6A34B48AA2EB}" type="datetimeFigureOut">
              <a:rPr lang="el-GR" smtClean="0"/>
              <a:t>8/2/2017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124856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75B103D-2CA1-4E3F-A80F-6A34B48AA2EB}" type="datetimeFigureOut">
              <a:rPr lang="el-GR" smtClean="0"/>
              <a:t>8/2/2017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106314-FA3E-4739-92B9-2B0166E6AB67}" type="slidenum">
              <a:rPr lang="el-GR" smtClean="0"/>
              <a:t>‹#›</a:t>
            </a:fld>
            <a:endParaRPr lang="el-GR"/>
          </a:p>
        </p:txBody>
      </p:sp>
    </p:spTree>
    <p:extLst>
      <p:ext uri="{BB962C8B-B14F-4D97-AF65-F5344CB8AC3E}">
        <p14:creationId xmlns:p14="http://schemas.microsoft.com/office/powerpoint/2010/main" val="138693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B103D-2CA1-4E3F-A80F-6A34B48AA2EB}" type="datetimeFigureOut">
              <a:rPr lang="el-GR" smtClean="0"/>
              <a:t>8/2/2017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06314-FA3E-4739-92B9-2B0166E6AB67}" type="slidenum">
              <a:rPr lang="el-GR" smtClean="0"/>
              <a:t>‹#›</a:t>
            </a:fld>
            <a:endParaRPr lang="el-GR"/>
          </a:p>
        </p:txBody>
      </p:sp>
    </p:spTree>
    <p:extLst>
      <p:ext uri="{BB962C8B-B14F-4D97-AF65-F5344CB8AC3E}">
        <p14:creationId xmlns:p14="http://schemas.microsoft.com/office/powerpoint/2010/main" val="8452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zafeiropoulos-sa.gr/?section=1402&amp;language=el_G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erierga.gr/?p=7754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erierga.gr/?p=7754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erierga.gr/?p=7754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perierga.gr/?p=7754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perierga.gr/?p=7754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patrasevents.gr/article/190361-i-geitonia-pou-eine-gemati-pagonia-video"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poulato.gr/pagwnia-agrie-1705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perierga.gr/?p=77549"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newsbeast.gr/tag/araxni/page/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erierga.gr/?p=7754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erierga.gr/?p=77549"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iefimerida.gr/news/79844/%CE%BD%CE%B9%CF%86%CE%AC%CE%B4%CE%B5%CF%82-%CF%87%CE%B9%CE%BF%CE%BD%CE%B9%CE%BF%CF%8D-%CF%83%CF%84%CE%BF-%CE%BC%CE%B9%CE%BA%CF%81%CE%BF%CF%83%CE%BA%CF%8C%CF%80%CE%B9%CE%BF-%CF%80%CF%8E%CF%82-%CE%B5%CE%AF%CE%BD%CE%B1%CE%B9-%CE%B1%CF%80%CF%8C-%CE%BA%CE%BF%CE%BD%CF%84%CE%AC-%CE%BF%CE%B9-%CF%80%CE%B1%CE%B3%CF%89%CE%BC%CE%AD%CE%BD%CE%BF%CE%B9-%CE%BA%CF%81%CF%8D%CF%83%CF%84%CE%B1%CE%BB%CE%BB%CE%BF%CE%B9-%CE%B5%CE%B9%CE%BA%CF%8C%CE%BD%CE%B5%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chemeClr val="tx1">
              <a:lumMod val="85000"/>
              <a:lumOff val="15000"/>
            </a:schemeClr>
          </a:solidFill>
          <a:ln>
            <a:solidFill>
              <a:srgbClr val="DDDDDD"/>
            </a:solidFill>
          </a:ln>
        </p:spPr>
        <p:txBody>
          <a:bodyPr>
            <a:normAutofit/>
          </a:bodyPr>
          <a:lstStyle/>
          <a:p>
            <a:endParaRPr lang="el-GR" sz="100" dirty="0"/>
          </a:p>
        </p:txBody>
      </p:sp>
      <p:sp>
        <p:nvSpPr>
          <p:cNvPr id="4" name="Ορθογώνιο 3"/>
          <p:cNvSpPr/>
          <p:nvPr/>
        </p:nvSpPr>
        <p:spPr>
          <a:xfrm>
            <a:off x="251520" y="1700809"/>
            <a:ext cx="3456384" cy="4247317"/>
          </a:xfrm>
          <a:prstGeom prst="rect">
            <a:avLst/>
          </a:prstGeom>
          <a:ln>
            <a:solidFill>
              <a:schemeClr val="bg1"/>
            </a:solidFill>
          </a:ln>
        </p:spPr>
        <p:txBody>
          <a:bodyPr wrap="square">
            <a:spAutoFit/>
          </a:bodyPr>
          <a:lstStyle/>
          <a:p>
            <a:r>
              <a:rPr lang="el-GR" dirty="0" smtClean="0">
                <a:solidFill>
                  <a:schemeClr val="bg1"/>
                </a:solidFill>
              </a:rPr>
              <a:t>Για αιώνες, η συμμετρία παραμένει ένα θέμα που γοητεύει φιλοσόφους, αστρονόμους, </a:t>
            </a:r>
            <a:r>
              <a:rPr lang="el-GR" dirty="0" err="1" smtClean="0">
                <a:solidFill>
                  <a:schemeClr val="bg1"/>
                </a:solidFill>
              </a:rPr>
              <a:t>αμθηματικούς</a:t>
            </a:r>
            <a:r>
              <a:rPr lang="el-GR" dirty="0" smtClean="0">
                <a:solidFill>
                  <a:schemeClr val="bg1"/>
                </a:solidFill>
              </a:rPr>
              <a:t>, </a:t>
            </a:r>
            <a:r>
              <a:rPr lang="el-GR" dirty="0" err="1" smtClean="0">
                <a:solidFill>
                  <a:schemeClr val="bg1"/>
                </a:solidFill>
              </a:rPr>
              <a:t>ακλλιτέχνες</a:t>
            </a:r>
            <a:r>
              <a:rPr lang="el-GR" dirty="0" smtClean="0">
                <a:solidFill>
                  <a:schemeClr val="bg1"/>
                </a:solidFill>
              </a:rPr>
              <a:t>, αρχιτέκτονες και φυσικούς. Οι αρχαίοι Έλληνες είχαν εμμονή με αυτήν και ακόμα και σήμερα όλοι έχουμε την τάση να επιζητάμε τη συμμετρία στα πάντα, από το σχεδιασμό και τη διάταξη των επίπλων μας μέχρι το φορμάρισμα των μαλλιών μας. Ιδιαίτερα στη φύση, η συμμετρία αποκτά άλλο ενδιαφέρον γιατί εκεί δεν μπήκε ανθρώπινο χέρι…</a:t>
            </a:r>
            <a:endParaRPr lang="el-GR" dirty="0">
              <a:solidFill>
                <a:schemeClr val="bg1"/>
              </a:solidFill>
            </a:endParaRPr>
          </a:p>
        </p:txBody>
      </p:sp>
      <p:sp>
        <p:nvSpPr>
          <p:cNvPr id="5" name="Ορθογώνιο 4"/>
          <p:cNvSpPr/>
          <p:nvPr/>
        </p:nvSpPr>
        <p:spPr>
          <a:xfrm>
            <a:off x="1331640" y="476672"/>
            <a:ext cx="6696744" cy="954107"/>
          </a:xfrm>
          <a:prstGeom prst="rect">
            <a:avLst/>
          </a:prstGeom>
          <a:solidFill>
            <a:schemeClr val="tx1">
              <a:lumMod val="85000"/>
              <a:lumOff val="15000"/>
            </a:schemeClr>
          </a:solidFill>
        </p:spPr>
        <p:txBody>
          <a:bodyPr wrap="square">
            <a:spAutoFit/>
          </a:bodyPr>
          <a:lstStyle/>
          <a:p>
            <a:pPr algn="ctr"/>
            <a:r>
              <a:rPr lang="el-GR" sz="2800" b="1" dirty="0" smtClean="0">
                <a:solidFill>
                  <a:schemeClr val="bg1"/>
                </a:solidFill>
              </a:rPr>
              <a:t>10 εντυπωσιακά παραδείγματα συμμετρίας στην φύση</a:t>
            </a:r>
            <a:endParaRPr lang="el-GR" sz="2800" dirty="0">
              <a:solidFill>
                <a:schemeClr val="bg1"/>
              </a:solidFill>
            </a:endParaRPr>
          </a:p>
        </p:txBody>
      </p:sp>
      <p:pic>
        <p:nvPicPr>
          <p:cNvPr id="2050" name="Picture 2" descr="Αποτέλεσμα εικόνας για Πινακιδες">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8912">
            <a:off x="3985691" y="2561696"/>
            <a:ext cx="4184126" cy="3700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6300192" y="1694837"/>
            <a:ext cx="1438214" cy="369332"/>
          </a:xfrm>
          <a:prstGeom prst="rect">
            <a:avLst/>
          </a:prstGeom>
        </p:spPr>
        <p:txBody>
          <a:bodyPr wrap="none">
            <a:spAutoFit/>
          </a:bodyPr>
          <a:lstStyle/>
          <a:p>
            <a:r>
              <a:rPr lang="en-US" b="1" dirty="0">
                <a:solidFill>
                  <a:schemeClr val="bg1"/>
                </a:solidFill>
              </a:rPr>
              <a:t>10.</a:t>
            </a:r>
            <a:r>
              <a:rPr lang="el-GR" b="1" dirty="0">
                <a:solidFill>
                  <a:schemeClr val="bg1"/>
                </a:solidFill>
              </a:rPr>
              <a:t>ΠΙΝΑΚΙΔΑ</a:t>
            </a:r>
            <a:endParaRPr lang="el-GR" dirty="0">
              <a:solidFill>
                <a:schemeClr val="bg1"/>
              </a:solidFill>
            </a:endParaRPr>
          </a:p>
        </p:txBody>
      </p:sp>
    </p:spTree>
    <p:extLst>
      <p:ext uri="{BB962C8B-B14F-4D97-AF65-F5344CB8AC3E}">
        <p14:creationId xmlns:p14="http://schemas.microsoft.com/office/powerpoint/2010/main" val="2835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rgbClr val="FFCCCC"/>
          </a:solidFill>
        </p:spPr>
        <p:txBody>
          <a:bodyPr>
            <a:normAutofit/>
          </a:bodyPr>
          <a:lstStyle/>
          <a:p>
            <a:endParaRPr lang="el-GR" sz="100" dirty="0"/>
          </a:p>
        </p:txBody>
      </p:sp>
      <p:sp>
        <p:nvSpPr>
          <p:cNvPr id="4" name="Ορθογώνιο 3"/>
          <p:cNvSpPr/>
          <p:nvPr/>
        </p:nvSpPr>
        <p:spPr>
          <a:xfrm>
            <a:off x="251521" y="228600"/>
            <a:ext cx="504056" cy="4524315"/>
          </a:xfrm>
          <a:prstGeom prst="rect">
            <a:avLst/>
          </a:prstGeom>
        </p:spPr>
        <p:txBody>
          <a:bodyPr wrap="square">
            <a:spAutoFit/>
          </a:bodyPr>
          <a:lstStyle/>
          <a:p>
            <a:pPr algn="ctr"/>
            <a:r>
              <a:rPr lang="el-GR" sz="3200" b="1" dirty="0"/>
              <a:t>2. </a:t>
            </a:r>
            <a:r>
              <a:rPr lang="el-GR" sz="3200" b="1" dirty="0" err="1" smtClean="0"/>
              <a:t>Γαλαξ</a:t>
            </a:r>
            <a:endParaRPr lang="el-GR" sz="3200" b="1" dirty="0" smtClean="0"/>
          </a:p>
          <a:p>
            <a:pPr algn="ctr"/>
            <a:r>
              <a:rPr lang="el-GR" sz="3200" b="1" dirty="0" err="1" smtClean="0"/>
              <a:t>ίας</a:t>
            </a:r>
            <a:endParaRPr lang="el-GR"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2289" name="Εικόνα 1" descr="perierga.gr - 10 εντυπωσιακά παραδείγματα συμμετρίας στη φύση!">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3607"/>
            <a:ext cx="5715000" cy="45624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501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Ορθογώνιο 6"/>
          <p:cNvSpPr/>
          <p:nvPr/>
        </p:nvSpPr>
        <p:spPr>
          <a:xfrm>
            <a:off x="910277" y="5359696"/>
            <a:ext cx="7740351" cy="1200329"/>
          </a:xfrm>
          <a:prstGeom prst="rect">
            <a:avLst/>
          </a:prstGeom>
        </p:spPr>
        <p:txBody>
          <a:bodyPr wrap="square">
            <a:spAutoFit/>
          </a:bodyPr>
          <a:lstStyle/>
          <a:p>
            <a:r>
              <a:rPr lang="el-GR" dirty="0" smtClean="0">
                <a:solidFill>
                  <a:schemeClr val="tx2">
                    <a:lumMod val="75000"/>
                  </a:schemeClr>
                </a:solidFill>
              </a:rPr>
              <a:t>Εκτός από την κατοπτρική συμμετρία, ο Γαλαξίας μας έχει ένα απίστευτο </a:t>
            </a:r>
            <a:r>
              <a:rPr lang="el-GR" dirty="0" err="1" smtClean="0">
                <a:solidFill>
                  <a:schemeClr val="tx2">
                    <a:lumMod val="75000"/>
                  </a:schemeClr>
                </a:solidFill>
              </a:rPr>
              <a:t>design</a:t>
            </a:r>
            <a:r>
              <a:rPr lang="el-GR" dirty="0" smtClean="0">
                <a:solidFill>
                  <a:schemeClr val="tx2">
                    <a:lumMod val="75000"/>
                  </a:schemeClr>
                </a:solidFill>
              </a:rPr>
              <a:t> -παρόμοιο με αυτό του ναυτίλου αλλά και των ηλιοτροπίων- όπου κάθε “χέρι” του αποτελεί μια λογαριθμική σπείρα, ξεκινώντας από το κέντρο του γαλαξία επεκτεινόμενο προς τα έξω</a:t>
            </a:r>
            <a:endParaRPr lang="el-GR" dirty="0">
              <a:solidFill>
                <a:schemeClr val="tx2">
                  <a:lumMod val="75000"/>
                </a:schemeClr>
              </a:solidFill>
            </a:endParaRPr>
          </a:p>
        </p:txBody>
      </p:sp>
    </p:spTree>
    <p:extLst>
      <p:ext uri="{BB962C8B-B14F-4D97-AF65-F5344CB8AC3E}">
        <p14:creationId xmlns:p14="http://schemas.microsoft.com/office/powerpoint/2010/main" val="32783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p:cTn id="12" dur="1000" fill="hold"/>
                                        <p:tgtEl>
                                          <p:spTgt spid="12289"/>
                                        </p:tgtEl>
                                        <p:attrNameLst>
                                          <p:attrName>ppt_w</p:attrName>
                                        </p:attrNameLst>
                                      </p:cBhvr>
                                      <p:tavLst>
                                        <p:tav tm="0">
                                          <p:val>
                                            <p:fltVal val="0"/>
                                          </p:val>
                                        </p:tav>
                                        <p:tav tm="100000">
                                          <p:val>
                                            <p:strVal val="#ppt_w"/>
                                          </p:val>
                                        </p:tav>
                                      </p:tavLst>
                                    </p:anim>
                                    <p:anim calcmode="lin" valueType="num">
                                      <p:cBhvr>
                                        <p:cTn id="13" dur="1000" fill="hold"/>
                                        <p:tgtEl>
                                          <p:spTgt spid="12289"/>
                                        </p:tgtEl>
                                        <p:attrNameLst>
                                          <p:attrName>ppt_h</p:attrName>
                                        </p:attrNameLst>
                                      </p:cBhvr>
                                      <p:tavLst>
                                        <p:tav tm="0">
                                          <p:val>
                                            <p:fltVal val="0"/>
                                          </p:val>
                                        </p:tav>
                                        <p:tav tm="100000">
                                          <p:val>
                                            <p:strVal val="#ppt_h"/>
                                          </p:val>
                                        </p:tav>
                                      </p:tavLst>
                                    </p:anim>
                                    <p:anim calcmode="lin" valueType="num">
                                      <p:cBhvr>
                                        <p:cTn id="14" dur="1000" fill="hold"/>
                                        <p:tgtEl>
                                          <p:spTgt spid="12289"/>
                                        </p:tgtEl>
                                        <p:attrNameLst>
                                          <p:attrName>style.rotation</p:attrName>
                                        </p:attrNameLst>
                                      </p:cBhvr>
                                      <p:tavLst>
                                        <p:tav tm="0">
                                          <p:val>
                                            <p:fltVal val="90"/>
                                          </p:val>
                                        </p:tav>
                                        <p:tav tm="100000">
                                          <p:val>
                                            <p:fltVal val="0"/>
                                          </p:val>
                                        </p:tav>
                                      </p:tavLst>
                                    </p:anim>
                                    <p:animEffect transition="in" filter="fade">
                                      <p:cBhvr>
                                        <p:cTn id="15" dur="1000"/>
                                        <p:tgtEl>
                                          <p:spTgt spid="1228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rgbClr val="336600"/>
          </a:solidFill>
        </p:spPr>
        <p:txBody>
          <a:bodyPr>
            <a:normAutofit/>
          </a:bodyPr>
          <a:lstStyle/>
          <a:p>
            <a:endParaRPr lang="el-GR" sz="100" dirty="0"/>
          </a:p>
        </p:txBody>
      </p:sp>
      <p:sp>
        <p:nvSpPr>
          <p:cNvPr id="4" name="Ορθογώνιο 3"/>
          <p:cNvSpPr/>
          <p:nvPr/>
        </p:nvSpPr>
        <p:spPr>
          <a:xfrm>
            <a:off x="652034" y="332656"/>
            <a:ext cx="4506298" cy="584775"/>
          </a:xfrm>
          <a:prstGeom prst="rect">
            <a:avLst/>
          </a:prstGeom>
        </p:spPr>
        <p:txBody>
          <a:bodyPr wrap="none">
            <a:spAutoFit/>
          </a:bodyPr>
          <a:lstStyle/>
          <a:p>
            <a:pPr algn="ctr"/>
            <a:r>
              <a:rPr lang="el-GR" sz="3200" b="1" dirty="0">
                <a:solidFill>
                  <a:schemeClr val="accent2">
                    <a:lumMod val="40000"/>
                    <a:lumOff val="60000"/>
                  </a:schemeClr>
                </a:solidFill>
              </a:rPr>
              <a:t>9</a:t>
            </a:r>
            <a:r>
              <a:rPr lang="el-GR" sz="3200" b="1" dirty="0" smtClean="0">
                <a:solidFill>
                  <a:schemeClr val="accent2">
                    <a:lumMod val="40000"/>
                    <a:lumOff val="60000"/>
                  </a:schemeClr>
                </a:solidFill>
              </a:rPr>
              <a:t>. Μπρόκολο </a:t>
            </a:r>
            <a:r>
              <a:rPr lang="en-US" sz="3200" b="1" dirty="0" smtClean="0">
                <a:solidFill>
                  <a:schemeClr val="accent2">
                    <a:lumMod val="40000"/>
                    <a:lumOff val="60000"/>
                  </a:schemeClr>
                </a:solidFill>
              </a:rPr>
              <a:t>Romanesco</a:t>
            </a:r>
            <a:endParaRPr lang="el-GR" sz="3200" dirty="0">
              <a:solidFill>
                <a:schemeClr val="accent2">
                  <a:lumMod val="40000"/>
                  <a:lumOff val="60000"/>
                </a:schemeClr>
              </a:solidFill>
            </a:endParaRPr>
          </a:p>
        </p:txBody>
      </p:sp>
      <p:pic>
        <p:nvPicPr>
          <p:cNvPr id="4098" name="Picture 2" descr="perierga.gr - 10 εντυπωσιακά παραδείγματα συμμετρίας στη φύση!">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81021"/>
            <a:ext cx="5715000" cy="4191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7664">
            <a:off x="6164948" y="1107619"/>
            <a:ext cx="2976527" cy="4801314"/>
          </a:xfrm>
          <a:prstGeom prst="rect">
            <a:avLst/>
          </a:prstGeom>
        </p:spPr>
        <p:txBody>
          <a:bodyPr wrap="square">
            <a:spAutoFit/>
          </a:bodyPr>
          <a:lstStyle/>
          <a:p>
            <a:r>
              <a:rPr lang="el-GR" dirty="0" smtClean="0">
                <a:solidFill>
                  <a:schemeClr val="accent2">
                    <a:lumMod val="40000"/>
                    <a:lumOff val="60000"/>
                  </a:schemeClr>
                </a:solidFill>
              </a:rPr>
              <a:t>Έχει ασυνήθιστη εμφάνιση και συχνά εκλαμβάνεται ως κάποιο είδος των γενετικώς τροποποιημένων τροφίμων. Αλλά στην πραγματικότητα είναι μία μόνο από τις πολλές περιπτώσεις της </a:t>
            </a:r>
            <a:r>
              <a:rPr lang="el-GR" dirty="0" err="1" smtClean="0">
                <a:solidFill>
                  <a:schemeClr val="accent2">
                    <a:lumMod val="40000"/>
                    <a:lumOff val="60000"/>
                  </a:schemeClr>
                </a:solidFill>
              </a:rPr>
              <a:t>φράκταλ</a:t>
            </a:r>
            <a:r>
              <a:rPr lang="el-GR" dirty="0" smtClean="0">
                <a:solidFill>
                  <a:schemeClr val="accent2">
                    <a:lumMod val="40000"/>
                    <a:lumOff val="60000"/>
                  </a:schemeClr>
                </a:solidFill>
              </a:rPr>
              <a:t> συμμετρίας στη φύση. Στη γεωμετρία, </a:t>
            </a:r>
            <a:r>
              <a:rPr lang="el-GR" dirty="0" err="1" smtClean="0">
                <a:solidFill>
                  <a:schemeClr val="accent2">
                    <a:lumMod val="40000"/>
                    <a:lumOff val="60000"/>
                  </a:schemeClr>
                </a:solidFill>
              </a:rPr>
              <a:t>φράκταλ</a:t>
            </a:r>
            <a:r>
              <a:rPr lang="el-GR" dirty="0" smtClean="0">
                <a:solidFill>
                  <a:schemeClr val="accent2">
                    <a:lumMod val="40000"/>
                    <a:lumOff val="60000"/>
                  </a:schemeClr>
                </a:solidFill>
              </a:rPr>
              <a:t> ονομάζεται ένα γεωμετρικό σχήμα που επαναλαμβάνεται αυτούσιο σε άπειρο βαθμό μεγέθυνσης, ή πιο απλά το κάθε μέρος ενός πράγματος έχει το ίδιο γεωμετρικό μοτίβο ως σύνολο</a:t>
            </a:r>
            <a:endParaRPr lang="el-GR" dirty="0">
              <a:solidFill>
                <a:schemeClr val="accent2">
                  <a:lumMod val="40000"/>
                  <a:lumOff val="60000"/>
                </a:schemeClr>
              </a:solidFill>
            </a:endParaRPr>
          </a:p>
        </p:txBody>
      </p:sp>
    </p:spTree>
    <p:extLst>
      <p:ext uri="{BB962C8B-B14F-4D97-AF65-F5344CB8AC3E}">
        <p14:creationId xmlns:p14="http://schemas.microsoft.com/office/powerpoint/2010/main" val="42026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ppt_x"/>
                                          </p:val>
                                        </p:tav>
                                        <p:tav tm="100000">
                                          <p:val>
                                            <p:strVal val="#ppt_x"/>
                                          </p:val>
                                        </p:tav>
                                      </p:tavLst>
                                    </p:anim>
                                    <p:anim calcmode="lin" valueType="num">
                                      <p:cBhvr additive="base">
                                        <p:cTn id="15"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rgbClr val="FFFF99"/>
          </a:solidFill>
        </p:spPr>
        <p:txBody>
          <a:bodyPr>
            <a:normAutofit/>
          </a:bodyPr>
          <a:lstStyle/>
          <a:p>
            <a:endParaRPr lang="el-GR" sz="100" dirty="0"/>
          </a:p>
        </p:txBody>
      </p:sp>
      <p:sp>
        <p:nvSpPr>
          <p:cNvPr id="4" name="Ορθογώνιο 3"/>
          <p:cNvSpPr/>
          <p:nvPr/>
        </p:nvSpPr>
        <p:spPr>
          <a:xfrm>
            <a:off x="827584" y="457200"/>
            <a:ext cx="2614178" cy="707886"/>
          </a:xfrm>
          <a:prstGeom prst="rect">
            <a:avLst/>
          </a:prstGeom>
        </p:spPr>
        <p:txBody>
          <a:bodyPr wrap="none">
            <a:spAutoFit/>
          </a:bodyPr>
          <a:lstStyle/>
          <a:p>
            <a:pPr algn="ctr"/>
            <a:r>
              <a:rPr lang="el-GR" sz="4000" b="1" dirty="0" smtClean="0"/>
              <a:t>8. </a:t>
            </a:r>
            <a:r>
              <a:rPr lang="el-GR" sz="4000" b="1" dirty="0"/>
              <a:t>Κερήθρα</a:t>
            </a:r>
            <a:endParaRPr lang="el-GR" sz="40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5121" name="Εικόνα 8" descr="perierga.gr - 10 εντυπωσιακά παραδείγματα συμμετρίας στη φύση!">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268760"/>
            <a:ext cx="57150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3"/>
          <p:cNvSpPr>
            <a:spLocks noChangeArrowheads="1"/>
          </p:cNvSpPr>
          <p:nvPr/>
        </p:nvSpPr>
        <p:spPr bwMode="auto">
          <a:xfrm>
            <a:off x="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Ορθογώνιο 7"/>
          <p:cNvSpPr/>
          <p:nvPr/>
        </p:nvSpPr>
        <p:spPr>
          <a:xfrm>
            <a:off x="280720" y="1772816"/>
            <a:ext cx="1853952" cy="3970318"/>
          </a:xfrm>
          <a:prstGeom prst="rect">
            <a:avLst/>
          </a:prstGeom>
        </p:spPr>
        <p:txBody>
          <a:bodyPr wrap="square">
            <a:spAutoFit/>
          </a:bodyPr>
          <a:lstStyle/>
          <a:p>
            <a:r>
              <a:rPr lang="el-GR" dirty="0"/>
              <a:t>Οι μέλισσες φαίνεται ότι έχουν σημαντική ικανότητα στη γεωμετρία. Για χιλιάδες χρόνια, οι άνθρωποι θαυμάζουν τα τέλεια εξαγωνικά “κουτάκια” στις κυψέλες τους και αναρωτιούνται με ποιον τρόπο οι μέλισσες </a:t>
            </a:r>
          </a:p>
        </p:txBody>
      </p:sp>
      <p:sp>
        <p:nvSpPr>
          <p:cNvPr id="9" name="Ορθογώνιο 8"/>
          <p:cNvSpPr/>
          <p:nvPr/>
        </p:nvSpPr>
        <p:spPr>
          <a:xfrm>
            <a:off x="2411760" y="4865971"/>
            <a:ext cx="4572000" cy="1754326"/>
          </a:xfrm>
          <a:prstGeom prst="rect">
            <a:avLst/>
          </a:prstGeom>
        </p:spPr>
        <p:txBody>
          <a:bodyPr>
            <a:spAutoFit/>
          </a:bodyPr>
          <a:lstStyle/>
          <a:p>
            <a:r>
              <a:rPr lang="el-GR" dirty="0"/>
              <a:t>μπορούν να δημιουργήσουν κάτι που ο άνθρωπος για να το κάνει χρειάζεται σίγουρα χάρακα και διαβήτη. Η κερήθρα είναι μια κλασική περίπτωση συμμετρίας στη φύση, όπου ένα επαναλαμβανόμενο μοτίβο καλύπτει ένα επίπεδο.</a:t>
            </a:r>
          </a:p>
        </p:txBody>
      </p:sp>
    </p:spTree>
    <p:extLst>
      <p:ext uri="{BB962C8B-B14F-4D97-AF65-F5344CB8AC3E}">
        <p14:creationId xmlns:p14="http://schemas.microsoft.com/office/powerpoint/2010/main" val="11373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121"/>
                                        </p:tgtEl>
                                        <p:attrNameLst>
                                          <p:attrName>style.visibility</p:attrName>
                                        </p:attrNameLst>
                                      </p:cBhvr>
                                      <p:to>
                                        <p:strVal val="visible"/>
                                      </p:to>
                                    </p:set>
                                    <p:animEffect transition="in" filter="barn(inVertical)">
                                      <p:cBhvr>
                                        <p:cTn id="15" dur="500"/>
                                        <p:tgtEl>
                                          <p:spTgt spid="5121"/>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2000"/>
                                        <p:tgtEl>
                                          <p:spTgt spid="9">
                                            <p:txEl>
                                              <p:pRg st="0" end="0"/>
                                            </p:txEl>
                                          </p:spTgt>
                                        </p:tgtEl>
                                      </p:cBhvr>
                                    </p:animEffect>
                                    <p:anim calcmode="lin" valueType="num">
                                      <p:cBhvr>
                                        <p:cTn id="2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2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rgbClr val="99CC00"/>
          </a:solidFill>
        </p:spPr>
        <p:txBody>
          <a:bodyPr>
            <a:normAutofit/>
          </a:bodyPr>
          <a:lstStyle/>
          <a:p>
            <a:endParaRPr lang="el-GR" sz="100" dirty="0"/>
          </a:p>
        </p:txBody>
      </p:sp>
      <p:sp>
        <p:nvSpPr>
          <p:cNvPr id="4" name="Ορθογώνιο 3"/>
          <p:cNvSpPr/>
          <p:nvPr/>
        </p:nvSpPr>
        <p:spPr>
          <a:xfrm>
            <a:off x="2483768" y="692696"/>
            <a:ext cx="2283062" cy="523220"/>
          </a:xfrm>
          <a:prstGeom prst="rect">
            <a:avLst/>
          </a:prstGeom>
        </p:spPr>
        <p:txBody>
          <a:bodyPr wrap="none">
            <a:spAutoFit/>
          </a:bodyPr>
          <a:lstStyle/>
          <a:p>
            <a:pPr algn="ctr"/>
            <a:r>
              <a:rPr lang="el-GR" sz="2800" b="1" dirty="0" smtClean="0"/>
              <a:t>7. </a:t>
            </a:r>
            <a:r>
              <a:rPr lang="el-GR" sz="2800" b="1" dirty="0"/>
              <a:t>Ηλιοτρόπια</a:t>
            </a:r>
            <a:endParaRPr lang="el-GR"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6145" name="Εικόνα 7" descr="perierga.gr - 10 εντυπωσιακά παραδείγματα συμμετρίας στη φύση!">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187" y="1898830"/>
            <a:ext cx="5354960" cy="40162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474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Ορθογώνιο 7"/>
          <p:cNvSpPr/>
          <p:nvPr/>
        </p:nvSpPr>
        <p:spPr>
          <a:xfrm>
            <a:off x="179512" y="1215916"/>
            <a:ext cx="1728192" cy="3416320"/>
          </a:xfrm>
          <a:prstGeom prst="rect">
            <a:avLst/>
          </a:prstGeom>
        </p:spPr>
        <p:txBody>
          <a:bodyPr wrap="square">
            <a:spAutoFit/>
          </a:bodyPr>
          <a:lstStyle/>
          <a:p>
            <a:r>
              <a:rPr lang="el-GR" dirty="0"/>
              <a:t>Τα ηλιοτρόπια διαθέτουν ακτινική συμμετρία και μια ενδιαφέρουσα μορφή αριθμητικής συμμετρίας που είναι γνωστή ως η ακολουθία </a:t>
            </a:r>
            <a:r>
              <a:rPr lang="el-GR" dirty="0" err="1"/>
              <a:t>Fibonacci</a:t>
            </a:r>
            <a:endParaRPr lang="el-GR" dirty="0"/>
          </a:p>
        </p:txBody>
      </p:sp>
      <p:sp>
        <p:nvSpPr>
          <p:cNvPr id="9" name="Ορθογώνιο 8"/>
          <p:cNvSpPr/>
          <p:nvPr/>
        </p:nvSpPr>
        <p:spPr>
          <a:xfrm>
            <a:off x="7414010" y="332656"/>
            <a:ext cx="1709936" cy="2308324"/>
          </a:xfrm>
          <a:prstGeom prst="rect">
            <a:avLst/>
          </a:prstGeom>
        </p:spPr>
        <p:txBody>
          <a:bodyPr wrap="square">
            <a:spAutoFit/>
          </a:bodyPr>
          <a:lstStyle/>
          <a:p>
            <a:r>
              <a:rPr lang="el-GR" dirty="0"/>
              <a:t>Κάπως έτσι σχηματίζονται και οι σπείρες στους ηλίανθους. Αν αντέχετε, μπορείτε να μετρήσετε!</a:t>
            </a:r>
          </a:p>
        </p:txBody>
      </p:sp>
    </p:spTree>
    <p:extLst>
      <p:ext uri="{BB962C8B-B14F-4D97-AF65-F5344CB8AC3E}">
        <p14:creationId xmlns:p14="http://schemas.microsoft.com/office/powerpoint/2010/main" val="283698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5"/>
                                        </p:tgtEl>
                                        <p:attrNameLst>
                                          <p:attrName>style.visibility</p:attrName>
                                        </p:attrNameLst>
                                      </p:cBhvr>
                                      <p:to>
                                        <p:strVal val="visible"/>
                                      </p:to>
                                    </p:set>
                                    <p:animEffect transition="in" filter="randombar(horizontal)">
                                      <p:cBhvr>
                                        <p:cTn id="12" dur="500"/>
                                        <p:tgtEl>
                                          <p:spTgt spid="6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rgbClr val="996633"/>
          </a:solidFill>
        </p:spPr>
        <p:txBody>
          <a:bodyPr>
            <a:normAutofit/>
          </a:bodyPr>
          <a:lstStyle/>
          <a:p>
            <a:endParaRPr lang="el-GR" sz="100" dirty="0"/>
          </a:p>
        </p:txBody>
      </p:sp>
      <p:sp>
        <p:nvSpPr>
          <p:cNvPr id="4" name="Ορθογώνιο 3"/>
          <p:cNvSpPr/>
          <p:nvPr/>
        </p:nvSpPr>
        <p:spPr>
          <a:xfrm>
            <a:off x="2411760" y="260648"/>
            <a:ext cx="3795784" cy="646331"/>
          </a:xfrm>
          <a:prstGeom prst="rect">
            <a:avLst/>
          </a:prstGeom>
        </p:spPr>
        <p:txBody>
          <a:bodyPr wrap="none">
            <a:spAutoFit/>
          </a:bodyPr>
          <a:lstStyle/>
          <a:p>
            <a:pPr algn="ctr"/>
            <a:r>
              <a:rPr lang="el-GR" sz="3600" b="1" dirty="0" smtClean="0"/>
              <a:t>6. </a:t>
            </a:r>
            <a:r>
              <a:rPr lang="el-GR" sz="3600" b="1" dirty="0"/>
              <a:t>Κοχύλι-ναυτίλος</a:t>
            </a:r>
            <a:endParaRPr lang="el-GR" sz="3600" dirty="0"/>
          </a:p>
        </p:txBody>
      </p:sp>
      <p:pic>
        <p:nvPicPr>
          <p:cNvPr id="7170" name="Picture 2" descr="perierga.gr - 10 εντυπωσιακά παραδείγματα συμμετρίας στη φύση!">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9324">
            <a:off x="193163" y="1110181"/>
            <a:ext cx="5715000" cy="43148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Ορθογώνιο 5"/>
          <p:cNvSpPr/>
          <p:nvPr/>
        </p:nvSpPr>
        <p:spPr>
          <a:xfrm>
            <a:off x="971600" y="5661248"/>
            <a:ext cx="7128792" cy="923330"/>
          </a:xfrm>
          <a:prstGeom prst="rect">
            <a:avLst/>
          </a:prstGeom>
        </p:spPr>
        <p:txBody>
          <a:bodyPr wrap="square">
            <a:spAutoFit/>
          </a:bodyPr>
          <a:lstStyle/>
          <a:p>
            <a:r>
              <a:rPr lang="el-GR" dirty="0" smtClean="0"/>
              <a:t> </a:t>
            </a:r>
            <a:r>
              <a:rPr lang="el-GR" dirty="0"/>
              <a:t>Στην περίπτωση του ναυτίλου, αυτό το πρότυπο ανάπτυξης του επιτρέπει να διατηρήσει το ίδιο σχήμα καθ ‘όλη τη διάρκεια ζωής του (σε αντίθεση με τους ανθρώπους, των οποίων τα σώματα αλλάζουν καθώς γερνούν).</a:t>
            </a:r>
          </a:p>
        </p:txBody>
      </p:sp>
      <p:sp>
        <p:nvSpPr>
          <p:cNvPr id="7" name="Ορθογώνιο 6"/>
          <p:cNvSpPr/>
          <p:nvPr/>
        </p:nvSpPr>
        <p:spPr>
          <a:xfrm>
            <a:off x="6300192" y="1196752"/>
            <a:ext cx="2646040" cy="3416320"/>
          </a:xfrm>
          <a:prstGeom prst="rect">
            <a:avLst/>
          </a:prstGeom>
        </p:spPr>
        <p:txBody>
          <a:bodyPr wrap="square">
            <a:spAutoFit/>
          </a:bodyPr>
          <a:lstStyle/>
          <a:p>
            <a:r>
              <a:rPr lang="el-GR" dirty="0"/>
              <a:t>Εκτός από τα φυτά, και ο ναυτίλος εμφανίζει αριθμούς </a:t>
            </a:r>
            <a:r>
              <a:rPr lang="el-GR" dirty="0" err="1"/>
              <a:t>Fibonacci</a:t>
            </a:r>
            <a:r>
              <a:rPr lang="el-GR" dirty="0"/>
              <a:t>. Για παράδειγμα, το κέλυφος του ναυτίλου αναπτύσσεται σε ένα “σπιράλ </a:t>
            </a:r>
            <a:r>
              <a:rPr lang="el-GR" dirty="0" err="1"/>
              <a:t>Fibonacci</a:t>
            </a:r>
            <a:r>
              <a:rPr lang="el-GR" dirty="0"/>
              <a:t>” εξαιτίας της προσπάθειας του κελύφους να διατηρήσει την ίδια αναλογική μορφή καθώς μεγαλώνει προς τα έξω</a:t>
            </a:r>
          </a:p>
        </p:txBody>
      </p:sp>
    </p:spTree>
    <p:extLst>
      <p:ext uri="{BB962C8B-B14F-4D97-AF65-F5344CB8AC3E}">
        <p14:creationId xmlns:p14="http://schemas.microsoft.com/office/powerpoint/2010/main" val="152682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500" fill="hold"/>
                                        <p:tgtEl>
                                          <p:spTgt spid="7170"/>
                                        </p:tgtEl>
                                        <p:attrNameLst>
                                          <p:attrName>ppt_w</p:attrName>
                                        </p:attrNameLst>
                                      </p:cBhvr>
                                      <p:tavLst>
                                        <p:tav tm="0">
                                          <p:val>
                                            <p:fltVal val="0"/>
                                          </p:val>
                                        </p:tav>
                                        <p:tav tm="100000">
                                          <p:val>
                                            <p:strVal val="#ppt_w"/>
                                          </p:val>
                                        </p:tav>
                                      </p:tavLst>
                                    </p:anim>
                                    <p:anim calcmode="lin" valueType="num">
                                      <p:cBhvr>
                                        <p:cTn id="14" dur="500" fill="hold"/>
                                        <p:tgtEl>
                                          <p:spTgt spid="7170"/>
                                        </p:tgtEl>
                                        <p:attrNameLst>
                                          <p:attrName>ppt_h</p:attrName>
                                        </p:attrNameLst>
                                      </p:cBhvr>
                                      <p:tavLst>
                                        <p:tav tm="0">
                                          <p:val>
                                            <p:fltVal val="0"/>
                                          </p:val>
                                        </p:tav>
                                        <p:tav tm="100000">
                                          <p:val>
                                            <p:strVal val="#ppt_h"/>
                                          </p:val>
                                        </p:tav>
                                      </p:tavLst>
                                    </p:anim>
                                    <p:animEffect transition="in" filter="fade">
                                      <p:cBhvr>
                                        <p:cTn id="15" dur="5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80">
                                          <p:stCondLst>
                                            <p:cond delay="0"/>
                                          </p:stCondLst>
                                        </p:cTn>
                                        <p:tgtEl>
                                          <p:spTgt spid="6"/>
                                        </p:tgtEl>
                                      </p:cBhvr>
                                    </p:animEffect>
                                    <p:anim calcmode="lin" valueType="num">
                                      <p:cBhvr>
                                        <p:cTn id="3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4" dur="26">
                                          <p:stCondLst>
                                            <p:cond delay="650"/>
                                          </p:stCondLst>
                                        </p:cTn>
                                        <p:tgtEl>
                                          <p:spTgt spid="6"/>
                                        </p:tgtEl>
                                      </p:cBhvr>
                                      <p:to x="100000" y="60000"/>
                                    </p:animScale>
                                    <p:animScale>
                                      <p:cBhvr>
                                        <p:cTn id="45" dur="166" decel="50000">
                                          <p:stCondLst>
                                            <p:cond delay="676"/>
                                          </p:stCondLst>
                                        </p:cTn>
                                        <p:tgtEl>
                                          <p:spTgt spid="6"/>
                                        </p:tgtEl>
                                      </p:cBhvr>
                                      <p:to x="100000" y="100000"/>
                                    </p:animScale>
                                    <p:animScale>
                                      <p:cBhvr>
                                        <p:cTn id="46" dur="26">
                                          <p:stCondLst>
                                            <p:cond delay="1312"/>
                                          </p:stCondLst>
                                        </p:cTn>
                                        <p:tgtEl>
                                          <p:spTgt spid="6"/>
                                        </p:tgtEl>
                                      </p:cBhvr>
                                      <p:to x="100000" y="80000"/>
                                    </p:animScale>
                                    <p:animScale>
                                      <p:cBhvr>
                                        <p:cTn id="47" dur="166" decel="50000">
                                          <p:stCondLst>
                                            <p:cond delay="1338"/>
                                          </p:stCondLst>
                                        </p:cTn>
                                        <p:tgtEl>
                                          <p:spTgt spid="6"/>
                                        </p:tgtEl>
                                      </p:cBhvr>
                                      <p:to x="100000" y="100000"/>
                                    </p:animScale>
                                    <p:animScale>
                                      <p:cBhvr>
                                        <p:cTn id="48" dur="26">
                                          <p:stCondLst>
                                            <p:cond delay="1642"/>
                                          </p:stCondLst>
                                        </p:cTn>
                                        <p:tgtEl>
                                          <p:spTgt spid="6"/>
                                        </p:tgtEl>
                                      </p:cBhvr>
                                      <p:to x="100000" y="90000"/>
                                    </p:animScale>
                                    <p:animScale>
                                      <p:cBhvr>
                                        <p:cTn id="49" dur="166" decel="50000">
                                          <p:stCondLst>
                                            <p:cond delay="1668"/>
                                          </p:stCondLst>
                                        </p:cTn>
                                        <p:tgtEl>
                                          <p:spTgt spid="6"/>
                                        </p:tgtEl>
                                      </p:cBhvr>
                                      <p:to x="100000" y="100000"/>
                                    </p:animScale>
                                    <p:animScale>
                                      <p:cBhvr>
                                        <p:cTn id="50" dur="26">
                                          <p:stCondLst>
                                            <p:cond delay="1808"/>
                                          </p:stCondLst>
                                        </p:cTn>
                                        <p:tgtEl>
                                          <p:spTgt spid="6"/>
                                        </p:tgtEl>
                                      </p:cBhvr>
                                      <p:to x="100000" y="95000"/>
                                    </p:animScale>
                                    <p:animScale>
                                      <p:cBhvr>
                                        <p:cTn id="5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rgbClr val="3333FF"/>
          </a:solidFill>
        </p:spPr>
        <p:txBody>
          <a:bodyPr>
            <a:normAutofit/>
          </a:bodyPr>
          <a:lstStyle/>
          <a:p>
            <a:endParaRPr lang="el-GR" sz="100" dirty="0"/>
          </a:p>
        </p:txBody>
      </p:sp>
      <p:sp>
        <p:nvSpPr>
          <p:cNvPr id="4" name="Ορθογώνιο 3"/>
          <p:cNvSpPr/>
          <p:nvPr/>
        </p:nvSpPr>
        <p:spPr>
          <a:xfrm>
            <a:off x="539552" y="883887"/>
            <a:ext cx="2527230" cy="769441"/>
          </a:xfrm>
          <a:prstGeom prst="rect">
            <a:avLst/>
          </a:prstGeom>
        </p:spPr>
        <p:txBody>
          <a:bodyPr wrap="none">
            <a:spAutoFit/>
          </a:bodyPr>
          <a:lstStyle/>
          <a:p>
            <a:pPr algn="ctr"/>
            <a:r>
              <a:rPr lang="el-GR" sz="4400" b="1" dirty="0" smtClean="0">
                <a:solidFill>
                  <a:srgbClr val="99CC00"/>
                </a:solidFill>
              </a:rPr>
              <a:t>5. </a:t>
            </a:r>
            <a:r>
              <a:rPr lang="el-GR" sz="4400" b="1" dirty="0">
                <a:solidFill>
                  <a:srgbClr val="99CC00"/>
                </a:solidFill>
              </a:rPr>
              <a:t>Παγώνι</a:t>
            </a:r>
            <a:endParaRPr lang="el-GR" sz="4400" dirty="0">
              <a:solidFill>
                <a:srgbClr val="99CC00"/>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3"/>
          <p:cNvSpPr>
            <a:spLocks noChangeArrowheads="1"/>
          </p:cNvSpPr>
          <p:nvPr/>
        </p:nvSpPr>
        <p:spPr bwMode="auto">
          <a:xfrm>
            <a:off x="0" y="424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Ορθογώνιο 6"/>
          <p:cNvSpPr/>
          <p:nvPr/>
        </p:nvSpPr>
        <p:spPr>
          <a:xfrm>
            <a:off x="5333349" y="3991828"/>
            <a:ext cx="3752137" cy="2031325"/>
          </a:xfrm>
          <a:prstGeom prst="rect">
            <a:avLst/>
          </a:prstGeom>
        </p:spPr>
        <p:txBody>
          <a:bodyPr wrap="square">
            <a:spAutoFit/>
          </a:bodyPr>
          <a:lstStyle/>
          <a:p>
            <a:r>
              <a:rPr lang="el-GR" dirty="0">
                <a:solidFill>
                  <a:srgbClr val="99CC00"/>
                </a:solidFill>
              </a:rPr>
              <a:t>Έχει αμφίπλευρη συμμετρία στο φτέρωμα, πράγμα που σημαίνει ότι μπορεί να αυτό χωριστεί σε δύο μισά που ταιριάζουν απόλυτα μεταξύ τους, ενώ βασικό </a:t>
            </a:r>
            <a:r>
              <a:rPr lang="el-GR" dirty="0" err="1">
                <a:solidFill>
                  <a:srgbClr val="99CC00"/>
                </a:solidFill>
              </a:rPr>
              <a:t>χρακτηριστικό</a:t>
            </a:r>
            <a:r>
              <a:rPr lang="el-GR" dirty="0">
                <a:solidFill>
                  <a:srgbClr val="99CC00"/>
                </a:solidFill>
              </a:rPr>
              <a:t> τους είναι τα επαναλαμβανόμενα μοτίβα στα φτερά τους.</a:t>
            </a:r>
          </a:p>
        </p:txBody>
      </p:sp>
      <p:pic>
        <p:nvPicPr>
          <p:cNvPr id="8197" name="Picture 5" descr="Αποτέλεσμα εικόνας για παγωνια">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4821">
            <a:off x="3891711" y="220515"/>
            <a:ext cx="5328592" cy="3110843"/>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Αποτέλεσμα εικόνας για παγωνια">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91752">
            <a:off x="43641" y="2709577"/>
            <a:ext cx="5007856" cy="375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down)">
                                      <p:cBhvr>
                                        <p:cTn id="12" dur="580">
                                          <p:stCondLst>
                                            <p:cond delay="0"/>
                                          </p:stCondLst>
                                        </p:cTn>
                                        <p:tgtEl>
                                          <p:spTgt spid="8197"/>
                                        </p:tgtEl>
                                      </p:cBhvr>
                                    </p:animEffect>
                                    <p:anim calcmode="lin" valueType="num">
                                      <p:cBhvr>
                                        <p:cTn id="13" dur="1822" tmFilter="0,0; 0.14,0.36; 0.43,0.73; 0.71,0.91; 1.0,1.0">
                                          <p:stCondLst>
                                            <p:cond delay="0"/>
                                          </p:stCondLst>
                                        </p:cTn>
                                        <p:tgtEl>
                                          <p:spTgt spid="819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19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19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19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197"/>
                                        </p:tgtEl>
                                        <p:attrNameLst>
                                          <p:attrName>ppt_y</p:attrName>
                                        </p:attrNameLst>
                                      </p:cBhvr>
                                      <p:tavLst>
                                        <p:tav tm="0" fmla="#ppt_y-sin(pi*$)/81">
                                          <p:val>
                                            <p:fltVal val="0"/>
                                          </p:val>
                                        </p:tav>
                                        <p:tav tm="100000">
                                          <p:val>
                                            <p:fltVal val="1"/>
                                          </p:val>
                                        </p:tav>
                                      </p:tavLst>
                                    </p:anim>
                                    <p:animScale>
                                      <p:cBhvr>
                                        <p:cTn id="18" dur="26">
                                          <p:stCondLst>
                                            <p:cond delay="650"/>
                                          </p:stCondLst>
                                        </p:cTn>
                                        <p:tgtEl>
                                          <p:spTgt spid="8197"/>
                                        </p:tgtEl>
                                      </p:cBhvr>
                                      <p:to x="100000" y="60000"/>
                                    </p:animScale>
                                    <p:animScale>
                                      <p:cBhvr>
                                        <p:cTn id="19" dur="166" decel="50000">
                                          <p:stCondLst>
                                            <p:cond delay="676"/>
                                          </p:stCondLst>
                                        </p:cTn>
                                        <p:tgtEl>
                                          <p:spTgt spid="8197"/>
                                        </p:tgtEl>
                                      </p:cBhvr>
                                      <p:to x="100000" y="100000"/>
                                    </p:animScale>
                                    <p:animScale>
                                      <p:cBhvr>
                                        <p:cTn id="20" dur="26">
                                          <p:stCondLst>
                                            <p:cond delay="1312"/>
                                          </p:stCondLst>
                                        </p:cTn>
                                        <p:tgtEl>
                                          <p:spTgt spid="8197"/>
                                        </p:tgtEl>
                                      </p:cBhvr>
                                      <p:to x="100000" y="80000"/>
                                    </p:animScale>
                                    <p:animScale>
                                      <p:cBhvr>
                                        <p:cTn id="21" dur="166" decel="50000">
                                          <p:stCondLst>
                                            <p:cond delay="1338"/>
                                          </p:stCondLst>
                                        </p:cTn>
                                        <p:tgtEl>
                                          <p:spTgt spid="8197"/>
                                        </p:tgtEl>
                                      </p:cBhvr>
                                      <p:to x="100000" y="100000"/>
                                    </p:animScale>
                                    <p:animScale>
                                      <p:cBhvr>
                                        <p:cTn id="22" dur="26">
                                          <p:stCondLst>
                                            <p:cond delay="1642"/>
                                          </p:stCondLst>
                                        </p:cTn>
                                        <p:tgtEl>
                                          <p:spTgt spid="8197"/>
                                        </p:tgtEl>
                                      </p:cBhvr>
                                      <p:to x="100000" y="90000"/>
                                    </p:animScale>
                                    <p:animScale>
                                      <p:cBhvr>
                                        <p:cTn id="23" dur="166" decel="50000">
                                          <p:stCondLst>
                                            <p:cond delay="1668"/>
                                          </p:stCondLst>
                                        </p:cTn>
                                        <p:tgtEl>
                                          <p:spTgt spid="8197"/>
                                        </p:tgtEl>
                                      </p:cBhvr>
                                      <p:to x="100000" y="100000"/>
                                    </p:animScale>
                                    <p:animScale>
                                      <p:cBhvr>
                                        <p:cTn id="24" dur="26">
                                          <p:stCondLst>
                                            <p:cond delay="1808"/>
                                          </p:stCondLst>
                                        </p:cTn>
                                        <p:tgtEl>
                                          <p:spTgt spid="8197"/>
                                        </p:tgtEl>
                                      </p:cBhvr>
                                      <p:to x="100000" y="95000"/>
                                    </p:animScale>
                                    <p:animScale>
                                      <p:cBhvr>
                                        <p:cTn id="25" dur="166" decel="50000">
                                          <p:stCondLst>
                                            <p:cond delay="1834"/>
                                          </p:stCondLst>
                                        </p:cTn>
                                        <p:tgtEl>
                                          <p:spTgt spid="819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199"/>
                                        </p:tgtEl>
                                        <p:attrNameLst>
                                          <p:attrName>style.visibility</p:attrName>
                                        </p:attrNameLst>
                                      </p:cBhvr>
                                      <p:to>
                                        <p:strVal val="visible"/>
                                      </p:to>
                                    </p:set>
                                    <p:animEffect transition="in" filter="wipe(down)">
                                      <p:cBhvr>
                                        <p:cTn id="30" dur="580">
                                          <p:stCondLst>
                                            <p:cond delay="0"/>
                                          </p:stCondLst>
                                        </p:cTn>
                                        <p:tgtEl>
                                          <p:spTgt spid="8199"/>
                                        </p:tgtEl>
                                      </p:cBhvr>
                                    </p:animEffect>
                                    <p:anim calcmode="lin" valueType="num">
                                      <p:cBhvr>
                                        <p:cTn id="31" dur="1822" tmFilter="0,0; 0.14,0.36; 0.43,0.73; 0.71,0.91; 1.0,1.0">
                                          <p:stCondLst>
                                            <p:cond delay="0"/>
                                          </p:stCondLst>
                                        </p:cTn>
                                        <p:tgtEl>
                                          <p:spTgt spid="819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19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19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19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199"/>
                                        </p:tgtEl>
                                        <p:attrNameLst>
                                          <p:attrName>ppt_y</p:attrName>
                                        </p:attrNameLst>
                                      </p:cBhvr>
                                      <p:tavLst>
                                        <p:tav tm="0" fmla="#ppt_y-sin(pi*$)/81">
                                          <p:val>
                                            <p:fltVal val="0"/>
                                          </p:val>
                                        </p:tav>
                                        <p:tav tm="100000">
                                          <p:val>
                                            <p:fltVal val="1"/>
                                          </p:val>
                                        </p:tav>
                                      </p:tavLst>
                                    </p:anim>
                                    <p:animScale>
                                      <p:cBhvr>
                                        <p:cTn id="36" dur="26">
                                          <p:stCondLst>
                                            <p:cond delay="650"/>
                                          </p:stCondLst>
                                        </p:cTn>
                                        <p:tgtEl>
                                          <p:spTgt spid="8199"/>
                                        </p:tgtEl>
                                      </p:cBhvr>
                                      <p:to x="100000" y="60000"/>
                                    </p:animScale>
                                    <p:animScale>
                                      <p:cBhvr>
                                        <p:cTn id="37" dur="166" decel="50000">
                                          <p:stCondLst>
                                            <p:cond delay="676"/>
                                          </p:stCondLst>
                                        </p:cTn>
                                        <p:tgtEl>
                                          <p:spTgt spid="8199"/>
                                        </p:tgtEl>
                                      </p:cBhvr>
                                      <p:to x="100000" y="100000"/>
                                    </p:animScale>
                                    <p:animScale>
                                      <p:cBhvr>
                                        <p:cTn id="38" dur="26">
                                          <p:stCondLst>
                                            <p:cond delay="1312"/>
                                          </p:stCondLst>
                                        </p:cTn>
                                        <p:tgtEl>
                                          <p:spTgt spid="8199"/>
                                        </p:tgtEl>
                                      </p:cBhvr>
                                      <p:to x="100000" y="80000"/>
                                    </p:animScale>
                                    <p:animScale>
                                      <p:cBhvr>
                                        <p:cTn id="39" dur="166" decel="50000">
                                          <p:stCondLst>
                                            <p:cond delay="1338"/>
                                          </p:stCondLst>
                                        </p:cTn>
                                        <p:tgtEl>
                                          <p:spTgt spid="8199"/>
                                        </p:tgtEl>
                                      </p:cBhvr>
                                      <p:to x="100000" y="100000"/>
                                    </p:animScale>
                                    <p:animScale>
                                      <p:cBhvr>
                                        <p:cTn id="40" dur="26">
                                          <p:stCondLst>
                                            <p:cond delay="1642"/>
                                          </p:stCondLst>
                                        </p:cTn>
                                        <p:tgtEl>
                                          <p:spTgt spid="8199"/>
                                        </p:tgtEl>
                                      </p:cBhvr>
                                      <p:to x="100000" y="90000"/>
                                    </p:animScale>
                                    <p:animScale>
                                      <p:cBhvr>
                                        <p:cTn id="41" dur="166" decel="50000">
                                          <p:stCondLst>
                                            <p:cond delay="1668"/>
                                          </p:stCondLst>
                                        </p:cTn>
                                        <p:tgtEl>
                                          <p:spTgt spid="8199"/>
                                        </p:tgtEl>
                                      </p:cBhvr>
                                      <p:to x="100000" y="100000"/>
                                    </p:animScale>
                                    <p:animScale>
                                      <p:cBhvr>
                                        <p:cTn id="42" dur="26">
                                          <p:stCondLst>
                                            <p:cond delay="1808"/>
                                          </p:stCondLst>
                                        </p:cTn>
                                        <p:tgtEl>
                                          <p:spTgt spid="8199"/>
                                        </p:tgtEl>
                                      </p:cBhvr>
                                      <p:to x="100000" y="95000"/>
                                    </p:animScale>
                                    <p:animScale>
                                      <p:cBhvr>
                                        <p:cTn id="43" dur="166" decel="50000">
                                          <p:stCondLst>
                                            <p:cond delay="1834"/>
                                          </p:stCondLst>
                                        </p:cTn>
                                        <p:tgtEl>
                                          <p:spTgt spid="819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
            <a:ext cx="9144000" cy="6828866"/>
          </a:xfrm>
          <a:solidFill>
            <a:srgbClr val="996600"/>
          </a:solidFill>
          <a:ln>
            <a:solidFill>
              <a:srgbClr val="996600"/>
            </a:solidFill>
          </a:ln>
        </p:spPr>
        <p:txBody>
          <a:bodyPr>
            <a:normAutofit/>
          </a:bodyPr>
          <a:lstStyle/>
          <a:p>
            <a:endParaRPr lang="el-GR" sz="100" dirty="0"/>
          </a:p>
        </p:txBody>
      </p:sp>
      <p:sp>
        <p:nvSpPr>
          <p:cNvPr id="4" name="Ορθογώνιο 3"/>
          <p:cNvSpPr/>
          <p:nvPr/>
        </p:nvSpPr>
        <p:spPr>
          <a:xfrm>
            <a:off x="323528" y="325143"/>
            <a:ext cx="3043398" cy="584775"/>
          </a:xfrm>
          <a:prstGeom prst="rect">
            <a:avLst/>
          </a:prstGeom>
        </p:spPr>
        <p:txBody>
          <a:bodyPr wrap="none">
            <a:spAutoFit/>
          </a:bodyPr>
          <a:lstStyle/>
          <a:p>
            <a:pPr algn="ctr"/>
            <a:r>
              <a:rPr lang="el-GR" sz="3200" b="1" dirty="0" smtClean="0"/>
              <a:t>4. </a:t>
            </a:r>
            <a:r>
              <a:rPr lang="el-GR" sz="3200" b="1" dirty="0"/>
              <a:t>Ιστός αράχνης</a:t>
            </a:r>
            <a:endParaRPr lang="el-GR"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9217" name="Εικόνα 4" descr="perierga.gr - 10 εντυπωσιακά παραδείγματα συμμετρίας στη φύση!">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49923">
            <a:off x="154350" y="2394932"/>
            <a:ext cx="3929196" cy="37249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474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Ορθογώνιο 6"/>
          <p:cNvSpPr/>
          <p:nvPr/>
        </p:nvSpPr>
        <p:spPr>
          <a:xfrm>
            <a:off x="4067944" y="234613"/>
            <a:ext cx="4572000" cy="2308324"/>
          </a:xfrm>
          <a:prstGeom prst="rect">
            <a:avLst/>
          </a:prstGeom>
        </p:spPr>
        <p:txBody>
          <a:bodyPr>
            <a:spAutoFit/>
          </a:bodyPr>
          <a:lstStyle/>
          <a:p>
            <a:r>
              <a:rPr lang="el-GR" dirty="0"/>
              <a:t>Υπάρχουν περίπου 5.000 είδη αραχνών και όλες δημιουργούν σχεδόν τέλειους κυκλικούς ιστούς. Η ακτινική συμμετρία στην οποία αναπτύσσονται βοηθά να γίνουν αρκετά ισχυροί ώστε όταν το θήραμα προσκρούσει αυτός να καταστραφεί όσο το </a:t>
            </a:r>
            <a:r>
              <a:rPr lang="el-GR" dirty="0" err="1"/>
              <a:t>δυαντόν</a:t>
            </a:r>
            <a:r>
              <a:rPr lang="el-GR" dirty="0"/>
              <a:t> λιγότερο και εκείνο να καταλήξει στο… στομάχι της αράχνης.</a:t>
            </a:r>
          </a:p>
        </p:txBody>
      </p:sp>
      <p:pic>
        <p:nvPicPr>
          <p:cNvPr id="9223" name="Picture 7" descr="Σχετική εικόνα">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491" y="2600960"/>
            <a:ext cx="5300613" cy="33128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9217"/>
                                        </p:tgtEl>
                                        <p:attrNameLst>
                                          <p:attrName>style.visibility</p:attrName>
                                        </p:attrNameLst>
                                      </p:cBhvr>
                                      <p:to>
                                        <p:strVal val="visible"/>
                                      </p:to>
                                    </p:set>
                                    <p:animEffect transition="in" filter="fade">
                                      <p:cBhvr>
                                        <p:cTn id="19" dur="2000"/>
                                        <p:tgtEl>
                                          <p:spTgt spid="9217"/>
                                        </p:tgtEl>
                                      </p:cBhvr>
                                    </p:animEffect>
                                    <p:anim calcmode="lin" valueType="num">
                                      <p:cBhvr>
                                        <p:cTn id="20" dur="2000" fill="hold"/>
                                        <p:tgtEl>
                                          <p:spTgt spid="9217"/>
                                        </p:tgtEl>
                                        <p:attrNameLst>
                                          <p:attrName>ppt_w</p:attrName>
                                        </p:attrNameLst>
                                      </p:cBhvr>
                                      <p:tavLst>
                                        <p:tav tm="0" fmla="#ppt_w*sin(2.5*pi*$)">
                                          <p:val>
                                            <p:fltVal val="0"/>
                                          </p:val>
                                        </p:tav>
                                        <p:tav tm="100000">
                                          <p:val>
                                            <p:fltVal val="1"/>
                                          </p:val>
                                        </p:tav>
                                      </p:tavLst>
                                    </p:anim>
                                    <p:anim calcmode="lin" valueType="num">
                                      <p:cBhvr>
                                        <p:cTn id="21" dur="2000" fill="hold"/>
                                        <p:tgtEl>
                                          <p:spTgt spid="921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9223"/>
                                        </p:tgtEl>
                                        <p:attrNameLst>
                                          <p:attrName>style.visibility</p:attrName>
                                        </p:attrNameLst>
                                      </p:cBhvr>
                                      <p:to>
                                        <p:strVal val="visible"/>
                                      </p:to>
                                    </p:set>
                                    <p:animEffect transition="in" filter="wipe(down)">
                                      <p:cBhvr>
                                        <p:cTn id="26" dur="580">
                                          <p:stCondLst>
                                            <p:cond delay="0"/>
                                          </p:stCondLst>
                                        </p:cTn>
                                        <p:tgtEl>
                                          <p:spTgt spid="9223"/>
                                        </p:tgtEl>
                                      </p:cBhvr>
                                    </p:animEffect>
                                    <p:anim calcmode="lin" valueType="num">
                                      <p:cBhvr>
                                        <p:cTn id="27" dur="1822" tmFilter="0,0; 0.14,0.36; 0.43,0.73; 0.71,0.91; 1.0,1.0">
                                          <p:stCondLst>
                                            <p:cond delay="0"/>
                                          </p:stCondLst>
                                        </p:cTn>
                                        <p:tgtEl>
                                          <p:spTgt spid="922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22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22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22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223"/>
                                        </p:tgtEl>
                                        <p:attrNameLst>
                                          <p:attrName>ppt_y</p:attrName>
                                        </p:attrNameLst>
                                      </p:cBhvr>
                                      <p:tavLst>
                                        <p:tav tm="0" fmla="#ppt_y-sin(pi*$)/81">
                                          <p:val>
                                            <p:fltVal val="0"/>
                                          </p:val>
                                        </p:tav>
                                        <p:tav tm="100000">
                                          <p:val>
                                            <p:fltVal val="1"/>
                                          </p:val>
                                        </p:tav>
                                      </p:tavLst>
                                    </p:anim>
                                    <p:animScale>
                                      <p:cBhvr>
                                        <p:cTn id="32" dur="26">
                                          <p:stCondLst>
                                            <p:cond delay="650"/>
                                          </p:stCondLst>
                                        </p:cTn>
                                        <p:tgtEl>
                                          <p:spTgt spid="9223"/>
                                        </p:tgtEl>
                                      </p:cBhvr>
                                      <p:to x="100000" y="60000"/>
                                    </p:animScale>
                                    <p:animScale>
                                      <p:cBhvr>
                                        <p:cTn id="33" dur="166" decel="50000">
                                          <p:stCondLst>
                                            <p:cond delay="676"/>
                                          </p:stCondLst>
                                        </p:cTn>
                                        <p:tgtEl>
                                          <p:spTgt spid="9223"/>
                                        </p:tgtEl>
                                      </p:cBhvr>
                                      <p:to x="100000" y="100000"/>
                                    </p:animScale>
                                    <p:animScale>
                                      <p:cBhvr>
                                        <p:cTn id="34" dur="26">
                                          <p:stCondLst>
                                            <p:cond delay="1312"/>
                                          </p:stCondLst>
                                        </p:cTn>
                                        <p:tgtEl>
                                          <p:spTgt spid="9223"/>
                                        </p:tgtEl>
                                      </p:cBhvr>
                                      <p:to x="100000" y="80000"/>
                                    </p:animScale>
                                    <p:animScale>
                                      <p:cBhvr>
                                        <p:cTn id="35" dur="166" decel="50000">
                                          <p:stCondLst>
                                            <p:cond delay="1338"/>
                                          </p:stCondLst>
                                        </p:cTn>
                                        <p:tgtEl>
                                          <p:spTgt spid="9223"/>
                                        </p:tgtEl>
                                      </p:cBhvr>
                                      <p:to x="100000" y="100000"/>
                                    </p:animScale>
                                    <p:animScale>
                                      <p:cBhvr>
                                        <p:cTn id="36" dur="26">
                                          <p:stCondLst>
                                            <p:cond delay="1642"/>
                                          </p:stCondLst>
                                        </p:cTn>
                                        <p:tgtEl>
                                          <p:spTgt spid="9223"/>
                                        </p:tgtEl>
                                      </p:cBhvr>
                                      <p:to x="100000" y="90000"/>
                                    </p:animScale>
                                    <p:animScale>
                                      <p:cBhvr>
                                        <p:cTn id="37" dur="166" decel="50000">
                                          <p:stCondLst>
                                            <p:cond delay="1668"/>
                                          </p:stCondLst>
                                        </p:cTn>
                                        <p:tgtEl>
                                          <p:spTgt spid="9223"/>
                                        </p:tgtEl>
                                      </p:cBhvr>
                                      <p:to x="100000" y="100000"/>
                                    </p:animScale>
                                    <p:animScale>
                                      <p:cBhvr>
                                        <p:cTn id="38" dur="26">
                                          <p:stCondLst>
                                            <p:cond delay="1808"/>
                                          </p:stCondLst>
                                        </p:cTn>
                                        <p:tgtEl>
                                          <p:spTgt spid="9223"/>
                                        </p:tgtEl>
                                      </p:cBhvr>
                                      <p:to x="100000" y="95000"/>
                                    </p:animScale>
                                    <p:animScale>
                                      <p:cBhvr>
                                        <p:cTn id="39" dur="166" decel="50000">
                                          <p:stCondLst>
                                            <p:cond delay="1834"/>
                                          </p:stCondLst>
                                        </p:cTn>
                                        <p:tgtEl>
                                          <p:spTgt spid="92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rgbClr val="FFFFCC"/>
          </a:solidFill>
        </p:spPr>
        <p:txBody>
          <a:bodyPr>
            <a:normAutofit/>
          </a:bodyPr>
          <a:lstStyle/>
          <a:p>
            <a:endParaRPr lang="el-GR" sz="100" dirty="0"/>
          </a:p>
        </p:txBody>
      </p:sp>
      <p:sp>
        <p:nvSpPr>
          <p:cNvPr id="4" name="Ορθογώνιο 3"/>
          <p:cNvSpPr/>
          <p:nvPr/>
        </p:nvSpPr>
        <p:spPr>
          <a:xfrm>
            <a:off x="827584" y="359078"/>
            <a:ext cx="2567691" cy="523220"/>
          </a:xfrm>
          <a:prstGeom prst="rect">
            <a:avLst/>
          </a:prstGeom>
        </p:spPr>
        <p:txBody>
          <a:bodyPr wrap="none">
            <a:spAutoFit/>
          </a:bodyPr>
          <a:lstStyle/>
          <a:p>
            <a:pPr algn="ctr"/>
            <a:r>
              <a:rPr lang="el-GR" sz="2800" b="1" dirty="0" smtClean="0"/>
              <a:t>3. </a:t>
            </a:r>
            <a:r>
              <a:rPr lang="el-GR" sz="2800" b="1" dirty="0" err="1"/>
              <a:t>Αγρογλυφικά</a:t>
            </a:r>
            <a:endParaRPr lang="el-GR" sz="2800" dirty="0"/>
          </a:p>
        </p:txBody>
      </p:sp>
      <p:pic>
        <p:nvPicPr>
          <p:cNvPr id="10244" name="Picture 4" descr="perierga.gr - 10 εντυπωσιακά παραδείγματα συμμετρίας στη φύση!">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412776"/>
            <a:ext cx="5715000" cy="4333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72642" y="1844824"/>
            <a:ext cx="2952328" cy="4247317"/>
          </a:xfrm>
          <a:prstGeom prst="rect">
            <a:avLst/>
          </a:prstGeom>
        </p:spPr>
        <p:txBody>
          <a:bodyPr wrap="square">
            <a:spAutoFit/>
          </a:bodyPr>
          <a:lstStyle/>
          <a:p>
            <a:r>
              <a:rPr lang="el-GR" dirty="0"/>
              <a:t>Δεν έχει σημασία από πού προέρχονται κυρίως επειδή είναι τόσο εντυπωσιακά από γεωμετρικής άποψης. Ο φυσικός </a:t>
            </a:r>
            <a:r>
              <a:rPr lang="el-GR" dirty="0" err="1"/>
              <a:t>Richard</a:t>
            </a:r>
            <a:r>
              <a:rPr lang="el-GR" dirty="0"/>
              <a:t> </a:t>
            </a:r>
            <a:r>
              <a:rPr lang="el-GR" dirty="0" err="1"/>
              <a:t>Taylor</a:t>
            </a:r>
            <a:r>
              <a:rPr lang="el-GR" dirty="0"/>
              <a:t> έκανε μια μελέτη σχετικά με τους κύκλους των καλλιεργειών και ανακάλυψε ότι τα περισσότερα σχέδια εμφανίζουν μια ευρεία ποικιλία συμμετρίας και μαθηματικά πρότυπα, συμπεριλαμβανομένων των </a:t>
            </a:r>
            <a:r>
              <a:rPr lang="el-GR" dirty="0" err="1"/>
              <a:t>φράκταλ</a:t>
            </a:r>
            <a:r>
              <a:rPr lang="el-GR" dirty="0"/>
              <a:t> και των σπειρών </a:t>
            </a:r>
            <a:r>
              <a:rPr lang="el-GR" dirty="0" err="1"/>
              <a:t>Fibonacci</a:t>
            </a:r>
            <a:r>
              <a:rPr lang="el-GR" dirty="0"/>
              <a:t>.</a:t>
            </a:r>
          </a:p>
        </p:txBody>
      </p:sp>
    </p:spTree>
    <p:extLst>
      <p:ext uri="{BB962C8B-B14F-4D97-AF65-F5344CB8AC3E}">
        <p14:creationId xmlns:p14="http://schemas.microsoft.com/office/powerpoint/2010/main" val="23835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500" fill="hold"/>
                                        <p:tgtEl>
                                          <p:spTgt spid="10244"/>
                                        </p:tgtEl>
                                        <p:attrNameLst>
                                          <p:attrName>ppt_w</p:attrName>
                                        </p:attrNameLst>
                                      </p:cBhvr>
                                      <p:tavLst>
                                        <p:tav tm="0">
                                          <p:val>
                                            <p:fltVal val="0"/>
                                          </p:val>
                                        </p:tav>
                                        <p:tav tm="100000">
                                          <p:val>
                                            <p:strVal val="#ppt_w"/>
                                          </p:val>
                                        </p:tav>
                                      </p:tavLst>
                                    </p:anim>
                                    <p:anim calcmode="lin" valueType="num">
                                      <p:cBhvr>
                                        <p:cTn id="13" dur="500" fill="hold"/>
                                        <p:tgtEl>
                                          <p:spTgt spid="10244"/>
                                        </p:tgtEl>
                                        <p:attrNameLst>
                                          <p:attrName>ppt_h</p:attrName>
                                        </p:attrNameLst>
                                      </p:cBhvr>
                                      <p:tavLst>
                                        <p:tav tm="0">
                                          <p:val>
                                            <p:fltVal val="0"/>
                                          </p:val>
                                        </p:tav>
                                        <p:tav tm="100000">
                                          <p:val>
                                            <p:strVal val="#ppt_h"/>
                                          </p:val>
                                        </p:tav>
                                      </p:tavLst>
                                    </p:anim>
                                    <p:animEffect transition="in" filter="fade">
                                      <p:cBhvr>
                                        <p:cTn id="14" dur="5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chemeClr val="tx1">
              <a:lumMod val="85000"/>
              <a:lumOff val="15000"/>
            </a:schemeClr>
          </a:solidFill>
        </p:spPr>
        <p:txBody>
          <a:bodyPr>
            <a:normAutofit/>
          </a:bodyPr>
          <a:lstStyle/>
          <a:p>
            <a:endParaRPr lang="el-GR" sz="100" dirty="0"/>
          </a:p>
        </p:txBody>
      </p:sp>
      <p:sp>
        <p:nvSpPr>
          <p:cNvPr id="4" name="Ορθογώνιο 3"/>
          <p:cNvSpPr/>
          <p:nvPr/>
        </p:nvSpPr>
        <p:spPr>
          <a:xfrm>
            <a:off x="2339752" y="264854"/>
            <a:ext cx="3451779" cy="584775"/>
          </a:xfrm>
          <a:prstGeom prst="rect">
            <a:avLst/>
          </a:prstGeom>
        </p:spPr>
        <p:txBody>
          <a:bodyPr wrap="none">
            <a:spAutoFit/>
          </a:bodyPr>
          <a:lstStyle/>
          <a:p>
            <a:pPr algn="ctr"/>
            <a:r>
              <a:rPr lang="el-GR" sz="3200" b="1" dirty="0" smtClean="0">
                <a:solidFill>
                  <a:schemeClr val="bg1">
                    <a:lumMod val="65000"/>
                  </a:schemeClr>
                </a:solidFill>
              </a:rPr>
              <a:t>2. </a:t>
            </a:r>
            <a:r>
              <a:rPr lang="el-GR" sz="3200" b="1" dirty="0">
                <a:solidFill>
                  <a:schemeClr val="bg1">
                    <a:lumMod val="65000"/>
                  </a:schemeClr>
                </a:solidFill>
              </a:rPr>
              <a:t>Νιφάδες χιονιού</a:t>
            </a:r>
            <a:endParaRPr lang="el-GR" sz="3200" dirty="0">
              <a:solidFill>
                <a:schemeClr val="bg1">
                  <a:lumMod val="65000"/>
                </a:schemeClr>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1265" name="Εικόνα 2" descr="perierga.gr - 10 εντυπωσιακά παραδείγματα συμμετρίας στη φύση!">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4692662" cy="4340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574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Ορθογώνιο 6"/>
          <p:cNvSpPr/>
          <p:nvPr/>
        </p:nvSpPr>
        <p:spPr>
          <a:xfrm>
            <a:off x="5436096" y="1124744"/>
            <a:ext cx="3334213" cy="2031325"/>
          </a:xfrm>
          <a:prstGeom prst="rect">
            <a:avLst/>
          </a:prstGeom>
        </p:spPr>
        <p:txBody>
          <a:bodyPr wrap="square">
            <a:spAutoFit/>
          </a:bodyPr>
          <a:lstStyle/>
          <a:p>
            <a:r>
              <a:rPr lang="el-GR" dirty="0">
                <a:solidFill>
                  <a:schemeClr val="bg1">
                    <a:lumMod val="65000"/>
                  </a:schemeClr>
                </a:solidFill>
              </a:rPr>
              <a:t>Ακόμα και κάτι τόσο μικρό όπως είναι μια νιφάδα χιονιού διέπεται από τους νόμους της τάξης, καθώς οι περισσότερες εμφανίζουν έξι ακτίνες στο “σώμα” τους με περίτεχνα παρόμοια σχέδια.</a:t>
            </a:r>
          </a:p>
        </p:txBody>
      </p:sp>
      <p:pic>
        <p:nvPicPr>
          <p:cNvPr id="11269" name="Picture 5" descr="Σχετική εικόνα">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174" y="3284984"/>
            <a:ext cx="4145590" cy="31383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03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265"/>
                                        </p:tgtEl>
                                        <p:attrNameLst>
                                          <p:attrName>style.visibility</p:attrName>
                                        </p:attrNameLst>
                                      </p:cBhvr>
                                      <p:to>
                                        <p:strVal val="visible"/>
                                      </p:to>
                                    </p:set>
                                    <p:animEffect transition="in" filter="fade">
                                      <p:cBhvr>
                                        <p:cTn id="15" dur="1000"/>
                                        <p:tgtEl>
                                          <p:spTgt spid="11265"/>
                                        </p:tgtEl>
                                      </p:cBhvr>
                                    </p:animEffect>
                                    <p:anim calcmode="lin" valueType="num">
                                      <p:cBhvr>
                                        <p:cTn id="16" dur="1000" fill="hold"/>
                                        <p:tgtEl>
                                          <p:spTgt spid="11265"/>
                                        </p:tgtEl>
                                        <p:attrNameLst>
                                          <p:attrName>ppt_x</p:attrName>
                                        </p:attrNameLst>
                                      </p:cBhvr>
                                      <p:tavLst>
                                        <p:tav tm="0">
                                          <p:val>
                                            <p:strVal val="#ppt_x"/>
                                          </p:val>
                                        </p:tav>
                                        <p:tav tm="100000">
                                          <p:val>
                                            <p:strVal val="#ppt_x"/>
                                          </p:val>
                                        </p:tav>
                                      </p:tavLst>
                                    </p:anim>
                                    <p:anim calcmode="lin" valueType="num">
                                      <p:cBhvr>
                                        <p:cTn id="17" dur="1000" fill="hold"/>
                                        <p:tgtEl>
                                          <p:spTgt spid="1126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269"/>
                                        </p:tgtEl>
                                        <p:attrNameLst>
                                          <p:attrName>style.visibility</p:attrName>
                                        </p:attrNameLst>
                                      </p:cBhvr>
                                      <p:to>
                                        <p:strVal val="visible"/>
                                      </p:to>
                                    </p:set>
                                    <p:animEffect transition="in" filter="randombar(horizontal)">
                                      <p:cBhvr>
                                        <p:cTn id="4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568</Words>
  <Application>Microsoft Office PowerPoint</Application>
  <PresentationFormat>Προβολή στην οθόνη (4:3)</PresentationFormat>
  <Paragraphs>25</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8</cp:revision>
  <dcterms:created xsi:type="dcterms:W3CDTF">2017-02-08T17:01:03Z</dcterms:created>
  <dcterms:modified xsi:type="dcterms:W3CDTF">2017-02-08T18:55:38Z</dcterms:modified>
</cp:coreProperties>
</file>