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1" r:id="rId4"/>
    <p:sldId id="266" r:id="rId5"/>
    <p:sldId id="270" r:id="rId6"/>
    <p:sldId id="263" r:id="rId7"/>
    <p:sldId id="264" r:id="rId8"/>
    <p:sldId id="265" r:id="rId9"/>
    <p:sldId id="268" r:id="rId10"/>
    <p:sldId id="269" r:id="rId11"/>
    <p:sldId id="257" r:id="rId12"/>
    <p:sldId id="260" r:id="rId13"/>
    <p:sldId id="262" r:id="rId14"/>
    <p:sldId id="258" r:id="rId15"/>
    <p:sldId id="25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63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129208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323544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887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243224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393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1815968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260244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224353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316612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B348C3-F6B1-4202-BE9F-78D47CC84E33}" type="datetimeFigureOut">
              <a:rPr lang="el-GR" smtClean="0"/>
              <a:t>15/5/2024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276340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5B348C3-F6B1-4202-BE9F-78D47CC84E33}" type="datetimeFigureOut">
              <a:rPr lang="el-GR" smtClean="0"/>
              <a:t>15/5/2024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194546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5B348C3-F6B1-4202-BE9F-78D47CC84E33}" type="datetimeFigureOut">
              <a:rPr lang="el-GR" smtClean="0"/>
              <a:t>15/5/2024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39197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5B348C3-F6B1-4202-BE9F-78D47CC84E33}" type="datetimeFigureOut">
              <a:rPr lang="el-GR" smtClean="0"/>
              <a:t>15/5/2024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69010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348C3-F6B1-4202-BE9F-78D47CC84E33}" type="datetimeFigureOut">
              <a:rPr lang="el-GR" smtClean="0"/>
              <a:t>15/5/2024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175926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5B348C3-F6B1-4202-BE9F-78D47CC84E33}" type="datetimeFigureOut">
              <a:rPr lang="el-GR" smtClean="0"/>
              <a:t>15/5/2024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228292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5B348C3-F6B1-4202-BE9F-78D47CC84E33}" type="datetimeFigureOut">
              <a:rPr lang="el-GR" smtClean="0"/>
              <a:t>15/5/2024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8B0FE7D-E0E8-412F-8E0B-9C1E89637C55}" type="slidenum">
              <a:rPr lang="el-GR" smtClean="0"/>
              <a:t>‹#›</a:t>
            </a:fld>
            <a:endParaRPr lang="el-GR"/>
          </a:p>
        </p:txBody>
      </p:sp>
    </p:spTree>
    <p:extLst>
      <p:ext uri="{BB962C8B-B14F-4D97-AF65-F5344CB8AC3E}">
        <p14:creationId xmlns:p14="http://schemas.microsoft.com/office/powerpoint/2010/main" val="3471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B348C3-F6B1-4202-BE9F-78D47CC84E33}" type="datetimeFigureOut">
              <a:rPr lang="el-GR" smtClean="0"/>
              <a:t>15/5/2024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B0FE7D-E0E8-412F-8E0B-9C1E89637C55}" type="slidenum">
              <a:rPr lang="el-GR" smtClean="0"/>
              <a:t>‹#›</a:t>
            </a:fld>
            <a:endParaRPr lang="el-GR"/>
          </a:p>
        </p:txBody>
      </p:sp>
    </p:spTree>
    <p:extLst>
      <p:ext uri="{BB962C8B-B14F-4D97-AF65-F5344CB8AC3E}">
        <p14:creationId xmlns:p14="http://schemas.microsoft.com/office/powerpoint/2010/main" val="324880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ivil-protection-humanitarian-aid.ec.europa.eu/what/civil-protection/emergency-response-coordination-centre-ercc_el"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vil-protection-humanitarian-aid.ec.europa.eu/what/civil-protection/emergency-response-coordination-centre-ercc_el"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άσος, Δέντρα, Φύση, Τοπίο, Ειδυλλιακό">
            <a:extLst>
              <a:ext uri="{FF2B5EF4-FFF2-40B4-BE49-F238E27FC236}">
                <a16:creationId xmlns:a16="http://schemas.microsoft.com/office/drawing/2014/main" xmlns="" id="{C89C77D8-9F0A-D4FC-48E3-0D0AC67CC6F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2192000" cy="8001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xmlns="" id="{B0024588-BB62-4C9C-4D9F-FD07D29D24D6}"/>
              </a:ext>
            </a:extLst>
          </p:cNvPr>
          <p:cNvSpPr>
            <a:spLocks noGrp="1"/>
          </p:cNvSpPr>
          <p:nvPr>
            <p:ph type="ctrTitle"/>
          </p:nvPr>
        </p:nvSpPr>
        <p:spPr>
          <a:xfrm>
            <a:off x="1234752" y="4345733"/>
            <a:ext cx="9144000" cy="2387600"/>
          </a:xfrm>
        </p:spPr>
        <p:txBody>
          <a:bodyPr>
            <a:normAutofit fontScale="90000"/>
          </a:bodyPr>
          <a:lstStyle/>
          <a:p>
            <a:pPr algn="ctr"/>
            <a:r>
              <a:rPr lang="el-GR"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Ευρωπαϊκή Ένωση </a:t>
            </a:r>
            <a:br>
              <a:rPr lang="el-GR"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el-GR"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και </a:t>
            </a:r>
            <a:br>
              <a:rPr lang="el-GR"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el-GR"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Μηχανισμοί Υποστήριξης</a:t>
            </a:r>
          </a:p>
        </p:txBody>
      </p:sp>
    </p:spTree>
    <p:extLst>
      <p:ext uri="{BB962C8B-B14F-4D97-AF65-F5344CB8AC3E}">
        <p14:creationId xmlns:p14="http://schemas.microsoft.com/office/powerpoint/2010/main" val="178833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ntrol room of the ERCC, where duty officers manage requests for assistance.">
            <a:extLst>
              <a:ext uri="{FF2B5EF4-FFF2-40B4-BE49-F238E27FC236}">
                <a16:creationId xmlns:a16="http://schemas.microsoft.com/office/drawing/2014/main" xmlns="" id="{1F1C5F3D-1F17-53E3-5544-34DB09395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0"/>
            <a:ext cx="8917732" cy="594933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xmlns="" id="{7B397561-B16D-3B96-C01C-F6E46618A535}"/>
              </a:ext>
            </a:extLst>
          </p:cNvPr>
          <p:cNvSpPr/>
          <p:nvPr/>
        </p:nvSpPr>
        <p:spPr>
          <a:xfrm>
            <a:off x="653143" y="5949329"/>
            <a:ext cx="9843796" cy="8433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hlinkClick r:id="rId3">
                  <a:extLst>
                    <a:ext uri="{A12FA001-AC4F-418D-AE19-62706E023703}">
                      <ahyp:hlinkClr xmlns:ahyp="http://schemas.microsoft.com/office/drawing/2018/hyperlinkcolor" xmlns="" val="tx"/>
                    </a:ext>
                  </a:extLst>
                </a:hlinkClick>
              </a:rPr>
              <a:t>(πηγή: Κέντρο Συντονισμού Αντιμετώπισης Εκτάκτων Αναγκών (ΚΣΑΕΑ) - Ευρωπαϊκή Επιτροπή (europa.eu)</a:t>
            </a:r>
            <a:r>
              <a:rPr lang="el-GR" dirty="0">
                <a:solidFill>
                  <a:schemeClr val="tx1"/>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121561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3C5740-B22A-B017-8592-3ADDCC68E0F7}"/>
              </a:ext>
            </a:extLst>
          </p:cNvPr>
          <p:cNvSpPr>
            <a:spLocks noGrp="1"/>
          </p:cNvSpPr>
          <p:nvPr>
            <p:ph type="title"/>
          </p:nvPr>
        </p:nvSpPr>
        <p:spPr/>
        <p:txBody>
          <a:bodyPr/>
          <a:lstStyle/>
          <a:p>
            <a:pPr algn="ctr"/>
            <a:r>
              <a:rPr lang="en-US" b="1" dirty="0" err="1">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RescEU</a:t>
            </a:r>
            <a:endParaRPr lang="el-GR"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Θέση περιεχομένου 2">
            <a:extLst>
              <a:ext uri="{FF2B5EF4-FFF2-40B4-BE49-F238E27FC236}">
                <a16:creationId xmlns:a16="http://schemas.microsoft.com/office/drawing/2014/main" xmlns="" id="{578620ED-F68E-E86B-0C9D-8B339F6966F4}"/>
              </a:ext>
            </a:extLst>
          </p:cNvPr>
          <p:cNvSpPr>
            <a:spLocks noGrp="1"/>
          </p:cNvSpPr>
          <p:nvPr>
            <p:ph idx="1"/>
          </p:nvPr>
        </p:nvSpPr>
        <p:spPr>
          <a:xfrm>
            <a:off x="677334" y="1488613"/>
            <a:ext cx="9996886" cy="3880773"/>
          </a:xfrm>
        </p:spPr>
        <p:txBody>
          <a:bodyPr>
            <a:noAutofit/>
          </a:bodyPr>
          <a:lstStyle/>
          <a:p>
            <a:pPr algn="just"/>
            <a:r>
              <a:rPr lang="el-GR" sz="2400" dirty="0">
                <a:latin typeface="Cambria Math" panose="02040503050406030204" pitchFamily="18" charset="0"/>
                <a:ea typeface="Cambria Math" panose="02040503050406030204" pitchFamily="18" charset="0"/>
              </a:rPr>
              <a:t>Το </a:t>
            </a:r>
            <a:r>
              <a:rPr lang="en-US" sz="2400" dirty="0" err="1">
                <a:latin typeface="Cambria Math" panose="02040503050406030204" pitchFamily="18" charset="0"/>
                <a:ea typeface="Cambria Math" panose="02040503050406030204" pitchFamily="18" charset="0"/>
              </a:rPr>
              <a:t>rescEU</a:t>
            </a:r>
            <a:r>
              <a:rPr lang="el-GR" sz="2400" dirty="0">
                <a:latin typeface="Cambria Math" panose="02040503050406030204" pitchFamily="18" charset="0"/>
                <a:ea typeface="Cambria Math" panose="02040503050406030204" pitchFamily="18" charset="0"/>
              </a:rPr>
              <a:t> είναι ένας ευρωπαϊκός φορέας που σχηματίστηκε το 2019, για να αναβαθμίζει τον μηχανισμό πολιτικής προστασίας της Ευρωπαϊκής Ένωσης και να ενισχύσει την προστασία των πολιτών από καταστροφές και κινδύνους (δασικές πυρκαγιές, επιδημίες, πλημμύρες, καταιγίδες, σεισμοί, ανθρωπογενείς καταστροφές)</a:t>
            </a:r>
          </a:p>
          <a:p>
            <a:pPr algn="just"/>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Το </a:t>
            </a:r>
            <a:r>
              <a:rPr lang="en-US" sz="2400" dirty="0" err="1">
                <a:latin typeface="Cambria Math" panose="02040503050406030204" pitchFamily="18" charset="0"/>
                <a:ea typeface="Cambria Math" panose="02040503050406030204" pitchFamily="18" charset="0"/>
              </a:rPr>
              <a:t>rescEU</a:t>
            </a:r>
            <a:r>
              <a:rPr lang="el-GR" sz="2400" dirty="0">
                <a:latin typeface="Cambria Math" panose="02040503050406030204" pitchFamily="18" charset="0"/>
                <a:ea typeface="Cambria Math" panose="02040503050406030204" pitchFamily="18" charset="0"/>
              </a:rPr>
              <a:t> αποτελεί μια κοινή δεξαμενή μέσων της Ευρωπαϊκής Ένωσης για την αντιμετώπιση των καταστροφών, ως μια λύση ύστατης ανάγκης</a:t>
            </a:r>
          </a:p>
          <a:p>
            <a:pPr algn="just"/>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Η συγκρότηση του </a:t>
            </a:r>
            <a:r>
              <a:rPr lang="en-US" sz="2400" dirty="0" err="1">
                <a:latin typeface="Cambria Math" panose="02040503050406030204" pitchFamily="18" charset="0"/>
                <a:ea typeface="Cambria Math" panose="02040503050406030204" pitchFamily="18" charset="0"/>
              </a:rPr>
              <a:t>rescEU</a:t>
            </a:r>
            <a:r>
              <a:rPr lang="el-GR" sz="2400" dirty="0">
                <a:latin typeface="Cambria Math" panose="02040503050406030204" pitchFamily="18" charset="0"/>
                <a:ea typeface="Cambria Math" panose="02040503050406030204" pitchFamily="18" charset="0"/>
              </a:rPr>
              <a:t> είναι ζωτικής σημασίας, καθώς η κλιματική αλλαγή αναμένεται να επιδεινώσει τις φυσικές καταστροφές</a:t>
            </a:r>
          </a:p>
          <a:p>
            <a:pPr algn="just"/>
            <a:endParaRPr lang="el-GR"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4208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xmlns="" id="{C41510A8-2954-55C0-D8F8-B206EADAE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15" y="0"/>
            <a:ext cx="52753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xmlns="" id="{C8D240C2-F585-0CDE-AD98-942004DD0186}"/>
              </a:ext>
            </a:extLst>
          </p:cNvPr>
          <p:cNvSpPr/>
          <p:nvPr/>
        </p:nvSpPr>
        <p:spPr>
          <a:xfrm>
            <a:off x="242596" y="195943"/>
            <a:ext cx="6494106" cy="6550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Math" panose="02040503050406030204" pitchFamily="18" charset="0"/>
                <a:ea typeface="Cambria Math" panose="02040503050406030204" pitchFamily="18" charset="0"/>
              </a:rPr>
              <a:t>rescEU</a:t>
            </a:r>
            <a:r>
              <a:rPr lang="en-US" sz="2400" dirty="0">
                <a:latin typeface="Cambria Math" panose="02040503050406030204" pitchFamily="18" charset="0"/>
                <a:ea typeface="Cambria Math" panose="02040503050406030204" pitchFamily="18" charset="0"/>
              </a:rPr>
              <a:t> NEO </a:t>
            </a:r>
            <a:r>
              <a:rPr lang="el-GR" sz="2400" dirty="0">
                <a:latin typeface="Cambria Math" panose="02040503050406030204" pitchFamily="18" charset="0"/>
                <a:ea typeface="Cambria Math" panose="02040503050406030204" pitchFamily="18" charset="0"/>
              </a:rPr>
              <a:t>σύστημα πολιτικής προστασίας πλήρως χρηματοδοτούμενο από την Ευρωπαϊκή Ένωση και διαχειριζόμενο από την Ευρωπαϊκή Επιτροπή</a:t>
            </a:r>
          </a:p>
          <a:p>
            <a:pPr algn="ctr"/>
            <a:endParaRPr lang="el-GR" sz="2400" dirty="0">
              <a:latin typeface="Cambria Math" panose="02040503050406030204" pitchFamily="18" charset="0"/>
              <a:ea typeface="Cambria Math" panose="02040503050406030204" pitchFamily="18" charset="0"/>
            </a:endParaRPr>
          </a:p>
          <a:p>
            <a:pPr algn="ctr"/>
            <a:r>
              <a:rPr lang="el-GR" sz="2400" dirty="0">
                <a:latin typeface="Cambria Math" panose="02040503050406030204" pitchFamily="18" charset="0"/>
                <a:ea typeface="Cambria Math" panose="02040503050406030204" pitchFamily="18" charset="0"/>
              </a:rPr>
              <a:t>Οι χώρες μοιράζονται τις εθνικές τους στρατηγικές πρόληψης και ετοιμότητας, για να επιτρέψουν τον εντοπισμό και αντιμετώπιση πιθανών κενών</a:t>
            </a:r>
            <a:endParaRPr lang="en-US" sz="2400" dirty="0">
              <a:latin typeface="Cambria Math" panose="02040503050406030204" pitchFamily="18" charset="0"/>
              <a:ea typeface="Cambria Math" panose="02040503050406030204" pitchFamily="18" charset="0"/>
            </a:endParaRPr>
          </a:p>
          <a:p>
            <a:pPr algn="ctr"/>
            <a:endParaRPr lang="en-US" sz="2400" dirty="0">
              <a:latin typeface="Cambria Math" panose="02040503050406030204" pitchFamily="18" charset="0"/>
              <a:ea typeface="Cambria Math" panose="02040503050406030204" pitchFamily="18" charset="0"/>
            </a:endParaRPr>
          </a:p>
          <a:p>
            <a:pPr algn="ctr"/>
            <a:r>
              <a:rPr lang="el-GR" sz="2400" dirty="0">
                <a:latin typeface="Cambria Math" panose="02040503050406030204" pitchFamily="18" charset="0"/>
                <a:ea typeface="Cambria Math" panose="02040503050406030204" pitchFamily="18" charset="0"/>
              </a:rPr>
              <a:t>Η Ευρωπαϊκή Επιτροπή συμπληρώνει τις εθνικές ικανότητες αντίδρασης και χρηματοδοτεί το σύστημα προστασίας </a:t>
            </a:r>
          </a:p>
        </p:txBody>
      </p:sp>
    </p:spTree>
    <p:extLst>
      <p:ext uri="{BB962C8B-B14F-4D97-AF65-F5344CB8AC3E}">
        <p14:creationId xmlns:p14="http://schemas.microsoft.com/office/powerpoint/2010/main" val="58841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9DD8B3C5-C89E-A5E5-330E-8B5667903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14830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DD3563-FD34-BD3F-9DAF-E5A23FD76CDF}"/>
              </a:ext>
            </a:extLst>
          </p:cNvPr>
          <p:cNvSpPr>
            <a:spLocks noGrp="1"/>
          </p:cNvSpPr>
          <p:nvPr>
            <p:ph type="title"/>
          </p:nvPr>
        </p:nvSpPr>
        <p:spPr/>
        <p:txBody>
          <a:bodyPr>
            <a:normAutofit/>
          </a:bodyPr>
          <a:lstStyle/>
          <a:p>
            <a:r>
              <a:rPr lang="el-GR" sz="4400" b="1" dirty="0">
                <a:solidFill>
                  <a:srgbClr val="00B050"/>
                </a:solidFill>
                <a:latin typeface="Cambria Math" panose="02040503050406030204" pitchFamily="18" charset="0"/>
                <a:ea typeface="Cambria Math" panose="02040503050406030204" pitchFamily="18" charset="0"/>
              </a:rPr>
              <a:t>Τι περιλαμβάνει το </a:t>
            </a:r>
            <a:r>
              <a:rPr lang="en-US" sz="4400" b="1" dirty="0" err="1">
                <a:solidFill>
                  <a:srgbClr val="00B050"/>
                </a:solidFill>
                <a:latin typeface="Cambria Math" panose="02040503050406030204" pitchFamily="18" charset="0"/>
                <a:ea typeface="Cambria Math" panose="02040503050406030204" pitchFamily="18" charset="0"/>
              </a:rPr>
              <a:t>rescEU</a:t>
            </a:r>
            <a:r>
              <a:rPr lang="el-GR" sz="4400" b="1" dirty="0">
                <a:solidFill>
                  <a:srgbClr val="00B050"/>
                </a:solidFill>
                <a:latin typeface="Cambria Math" panose="02040503050406030204" pitchFamily="18" charset="0"/>
                <a:ea typeface="Cambria Math" panose="02040503050406030204" pitchFamily="18" charset="0"/>
              </a:rPr>
              <a:t>…</a:t>
            </a:r>
          </a:p>
        </p:txBody>
      </p:sp>
      <p:sp>
        <p:nvSpPr>
          <p:cNvPr id="3" name="Θέση περιεχομένου 2">
            <a:extLst>
              <a:ext uri="{FF2B5EF4-FFF2-40B4-BE49-F238E27FC236}">
                <a16:creationId xmlns:a16="http://schemas.microsoft.com/office/drawing/2014/main" xmlns="" id="{A9894B04-6AAA-851D-98E6-9EE3B4B22606}"/>
              </a:ext>
            </a:extLst>
          </p:cNvPr>
          <p:cNvSpPr>
            <a:spLocks noGrp="1"/>
          </p:cNvSpPr>
          <p:nvPr>
            <p:ph idx="1"/>
          </p:nvPr>
        </p:nvSpPr>
        <p:spPr>
          <a:xfrm>
            <a:off x="677333" y="1670181"/>
            <a:ext cx="9483703" cy="4371182"/>
          </a:xfrm>
        </p:spPr>
        <p:txBody>
          <a:bodyPr>
            <a:noAutofit/>
          </a:bodyPr>
          <a:lstStyle/>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Στόλο πυροσβεστικών αεροσκαφών και ελικοπτέρων</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Αεροσκάφη ιατρικής εκκένωσης</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Απόθεμα ιατρικών ειδών και νοσοκομείων που μπορούν να αντιμετωπίσουν έκτακτες ανάγκες</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Καταφύγια</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Μέσα μεταφοράς και εφοδιαστικής</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Στοιχεία ενεργειακού εφοδιασμού</a:t>
            </a:r>
          </a:p>
          <a:p>
            <a:pPr marL="0" indent="0" algn="just">
              <a:buNone/>
            </a:pPr>
            <a:endParaRPr lang="el-GR" sz="2400" dirty="0">
              <a:latin typeface="Cambria Math" panose="02040503050406030204" pitchFamily="18" charset="0"/>
              <a:ea typeface="Cambria Math" panose="02040503050406030204" pitchFamily="18" charset="0"/>
            </a:endParaRPr>
          </a:p>
          <a:p>
            <a:pPr marL="0" indent="0" algn="just">
              <a:buNone/>
            </a:pPr>
            <a:r>
              <a:rPr lang="el-GR" sz="2400" dirty="0">
                <a:latin typeface="Cambria Math" panose="02040503050406030204" pitchFamily="18" charset="0"/>
                <a:ea typeface="Cambria Math" panose="02040503050406030204" pitchFamily="18" charset="0"/>
              </a:rPr>
              <a:t>Το </a:t>
            </a:r>
            <a:r>
              <a:rPr lang="en-US" sz="2400" dirty="0" err="1">
                <a:latin typeface="Cambria Math" panose="02040503050406030204" pitchFamily="18" charset="0"/>
                <a:ea typeface="Cambria Math" panose="02040503050406030204" pitchFamily="18" charset="0"/>
              </a:rPr>
              <a:t>rescEU</a:t>
            </a:r>
            <a:r>
              <a:rPr lang="el-GR" sz="2400" dirty="0">
                <a:latin typeface="Cambria Math" panose="02040503050406030204" pitchFamily="18" charset="0"/>
                <a:ea typeface="Cambria Math" panose="02040503050406030204" pitchFamily="18" charset="0"/>
              </a:rPr>
              <a:t> λειτουργεί με χρηματοδότηση της Ευρωπαϊκής Ένωσης</a:t>
            </a:r>
          </a:p>
        </p:txBody>
      </p:sp>
    </p:spTree>
    <p:extLst>
      <p:ext uri="{BB962C8B-B14F-4D97-AF65-F5344CB8AC3E}">
        <p14:creationId xmlns:p14="http://schemas.microsoft.com/office/powerpoint/2010/main" val="179333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382ED6-E377-AE8D-D400-36BB40FA72C9}"/>
              </a:ext>
            </a:extLst>
          </p:cNvPr>
          <p:cNvSpPr>
            <a:spLocks noGrp="1"/>
          </p:cNvSpPr>
          <p:nvPr>
            <p:ph type="title"/>
          </p:nvPr>
        </p:nvSpPr>
        <p:spPr/>
        <p:txBody>
          <a:bodyPr>
            <a:normAutofit/>
          </a:bodyPr>
          <a:lstStyle/>
          <a:p>
            <a:r>
              <a:rPr lang="en-US" sz="4400" b="1" dirty="0" err="1">
                <a:solidFill>
                  <a:srgbClr val="00B050"/>
                </a:solidFill>
                <a:latin typeface="Cambria Math" panose="02040503050406030204" pitchFamily="18" charset="0"/>
                <a:ea typeface="Cambria Math" panose="02040503050406030204" pitchFamily="18" charset="0"/>
              </a:rPr>
              <a:t>RescEU</a:t>
            </a:r>
            <a:r>
              <a:rPr lang="el-GR" sz="4400" b="1" dirty="0">
                <a:solidFill>
                  <a:srgbClr val="00B050"/>
                </a:solidFill>
                <a:latin typeface="Cambria Math" panose="02040503050406030204" pitchFamily="18" charset="0"/>
                <a:ea typeface="Cambria Math" panose="02040503050406030204" pitchFamily="18" charset="0"/>
              </a:rPr>
              <a:t> και Πυρκαγιές</a:t>
            </a:r>
          </a:p>
        </p:txBody>
      </p:sp>
      <p:sp>
        <p:nvSpPr>
          <p:cNvPr id="3" name="Θέση περιεχομένου 2">
            <a:extLst>
              <a:ext uri="{FF2B5EF4-FFF2-40B4-BE49-F238E27FC236}">
                <a16:creationId xmlns:a16="http://schemas.microsoft.com/office/drawing/2014/main" xmlns="" id="{EAF04D1A-4A16-16DD-6A8F-B1863C6BF4DD}"/>
              </a:ext>
            </a:extLst>
          </p:cNvPr>
          <p:cNvSpPr>
            <a:spLocks noGrp="1"/>
          </p:cNvSpPr>
          <p:nvPr>
            <p:ph idx="1"/>
          </p:nvPr>
        </p:nvSpPr>
        <p:spPr/>
        <p:txBody>
          <a:bodyPr>
            <a:normAutofit/>
          </a:bodyPr>
          <a:lstStyle/>
          <a:p>
            <a:pPr algn="just"/>
            <a:r>
              <a:rPr lang="el-GR" sz="2400" dirty="0">
                <a:latin typeface="Cambria Math" panose="02040503050406030204" pitchFamily="18" charset="0"/>
                <a:ea typeface="Cambria Math" panose="02040503050406030204" pitchFamily="18" charset="0"/>
              </a:rPr>
              <a:t>Η Ευρωπαϊκή Ένωση χρηματοδοτεί τον πυροσβεστικό στόλο του </a:t>
            </a:r>
            <a:r>
              <a:rPr lang="en-US" sz="2400" dirty="0" err="1">
                <a:latin typeface="Cambria Math" panose="02040503050406030204" pitchFamily="18" charset="0"/>
                <a:ea typeface="Cambria Math" panose="02040503050406030204" pitchFamily="18" charset="0"/>
              </a:rPr>
              <a:t>rescEU</a:t>
            </a:r>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Μετά τις καταστροφικές πυρκαγιές που δοκίμασαν ιδιαίτερα τη Νότια Ευρώπη, το </a:t>
            </a:r>
            <a:r>
              <a:rPr lang="en-US" sz="2400" dirty="0" err="1">
                <a:latin typeface="Cambria Math" panose="02040503050406030204" pitchFamily="18" charset="0"/>
                <a:ea typeface="Cambria Math" panose="02040503050406030204" pitchFamily="18" charset="0"/>
              </a:rPr>
              <a:t>rescEU</a:t>
            </a:r>
            <a:r>
              <a:rPr lang="el-GR" sz="2400" dirty="0">
                <a:latin typeface="Cambria Math" panose="02040503050406030204" pitchFamily="18" charset="0"/>
                <a:ea typeface="Cambria Math" panose="02040503050406030204" pitchFamily="18" charset="0"/>
              </a:rPr>
              <a:t> ενισχύεται, έτσι ώστε να διαθέτει ολοένα και περισσότερα εναέρια μέσα</a:t>
            </a:r>
          </a:p>
          <a:p>
            <a:pPr algn="just"/>
            <a:r>
              <a:rPr lang="el-GR" sz="2400" dirty="0">
                <a:latin typeface="Cambria Math" panose="02040503050406030204" pitchFamily="18" charset="0"/>
                <a:ea typeface="Cambria Math" panose="02040503050406030204" pitchFamily="18" charset="0"/>
              </a:rPr>
              <a:t>Η Ευρωπαϊκή Επιτροπή εργάζεται για τη στελέχωση του στόλου και από μεσαία αμφίβια αεροσκάφη και ελικόπτερα</a:t>
            </a:r>
          </a:p>
        </p:txBody>
      </p:sp>
    </p:spTree>
    <p:extLst>
      <p:ext uri="{BB962C8B-B14F-4D97-AF65-F5344CB8AC3E}">
        <p14:creationId xmlns:p14="http://schemas.microsoft.com/office/powerpoint/2010/main" val="127981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1E62E5-AE10-D574-AA84-F16BC4936ADB}"/>
              </a:ext>
            </a:extLst>
          </p:cNvPr>
          <p:cNvSpPr>
            <a:spLocks noGrp="1"/>
          </p:cNvSpPr>
          <p:nvPr>
            <p:ph type="title"/>
          </p:nvPr>
        </p:nvSpPr>
        <p:spPr/>
        <p:txBody>
          <a:bodyPr>
            <a:normAutofit/>
          </a:bodyPr>
          <a:lstStyle/>
          <a:p>
            <a:r>
              <a:rPr lang="el-GR" sz="4400"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Σύστημα έγκαιρης προειδοποίησης</a:t>
            </a:r>
          </a:p>
        </p:txBody>
      </p:sp>
      <p:sp>
        <p:nvSpPr>
          <p:cNvPr id="3" name="Θέση περιεχομένου 2">
            <a:extLst>
              <a:ext uri="{FF2B5EF4-FFF2-40B4-BE49-F238E27FC236}">
                <a16:creationId xmlns:a16="http://schemas.microsoft.com/office/drawing/2014/main" xmlns="" id="{D6F27938-60B5-0502-6A8B-98CE8A1A75CB}"/>
              </a:ext>
            </a:extLst>
          </p:cNvPr>
          <p:cNvSpPr>
            <a:spLocks noGrp="1"/>
          </p:cNvSpPr>
          <p:nvPr>
            <p:ph idx="1"/>
          </p:nvPr>
        </p:nvSpPr>
        <p:spPr/>
        <p:txBody>
          <a:bodyPr>
            <a:normAutofit/>
          </a:bodyPr>
          <a:lstStyle/>
          <a:p>
            <a:pPr marL="0" indent="0" algn="just">
              <a:buNone/>
            </a:pPr>
            <a:r>
              <a:rPr lang="el-GR" sz="2400" dirty="0">
                <a:solidFill>
                  <a:schemeClr val="tx1"/>
                </a:solidFill>
                <a:latin typeface="Cambria Math" panose="02040503050406030204" pitchFamily="18" charset="0"/>
                <a:ea typeface="Cambria Math" panose="02040503050406030204" pitchFamily="18" charset="0"/>
              </a:rPr>
              <a:t>Οι χώρες της Ευρωπαϊκής Ένωσης δύνανται να προειδοποιούν, να ανταλλάσσουν πληροφορίες και να συντονίζουν τις εθνικές τους δράσεις, προκειμένου να αντιμετωπίσουν διασυνοριακές απειλές έγκαιρα, αποτελεσματικά και με ασφάλεια.</a:t>
            </a:r>
          </a:p>
          <a:p>
            <a:pPr marL="0" indent="0" algn="just">
              <a:buNone/>
            </a:pPr>
            <a:r>
              <a:rPr lang="el-GR" sz="2400" dirty="0">
                <a:solidFill>
                  <a:schemeClr val="tx1"/>
                </a:solidFill>
                <a:latin typeface="Cambria Math" panose="02040503050406030204" pitchFamily="18" charset="0"/>
                <a:ea typeface="Cambria Math" panose="02040503050406030204" pitchFamily="18" charset="0"/>
              </a:rPr>
              <a:t>Το σύστημα ανήκει στην Ευρωπαϊκή Επιτροπή και το Κέντρο Συντονισμού Αντιμετώπισης Έκτακτων Αναγκών διαχειρίζεται την πλατφόρμα  </a:t>
            </a:r>
          </a:p>
        </p:txBody>
      </p:sp>
    </p:spTree>
    <p:extLst>
      <p:ext uri="{BB962C8B-B14F-4D97-AF65-F5344CB8AC3E}">
        <p14:creationId xmlns:p14="http://schemas.microsoft.com/office/powerpoint/2010/main" val="182904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pernicus Programme - Wikipedia">
            <a:extLst>
              <a:ext uri="{FF2B5EF4-FFF2-40B4-BE49-F238E27FC236}">
                <a16:creationId xmlns:a16="http://schemas.microsoft.com/office/drawing/2014/main" xmlns="" id="{C4352DD5-FF34-FF22-8FD6-51B9BD480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38" y="4510088"/>
            <a:ext cx="4143375" cy="218122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xmlns="" id="{04F5DC07-BCF4-4A4E-8794-4D0FE3BF688D}"/>
              </a:ext>
            </a:extLst>
          </p:cNvPr>
          <p:cNvSpPr>
            <a:spLocks noGrp="1"/>
          </p:cNvSpPr>
          <p:nvPr>
            <p:ph type="title"/>
          </p:nvPr>
        </p:nvSpPr>
        <p:spPr/>
        <p:txBody>
          <a:bodyPr>
            <a:normAutofit/>
          </a:bodyPr>
          <a:lstStyle/>
          <a:p>
            <a:r>
              <a:rPr lang="en-US" sz="4400"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Copernicus</a:t>
            </a:r>
            <a:endParaRPr lang="el-GR" sz="4400"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Θέση περιεχομένου 2">
            <a:extLst>
              <a:ext uri="{FF2B5EF4-FFF2-40B4-BE49-F238E27FC236}">
                <a16:creationId xmlns:a16="http://schemas.microsoft.com/office/drawing/2014/main" xmlns="" id="{ABDA3716-5B59-1948-2F9F-CCB595BDDD2B}"/>
              </a:ext>
            </a:extLst>
          </p:cNvPr>
          <p:cNvSpPr>
            <a:spLocks noGrp="1"/>
          </p:cNvSpPr>
          <p:nvPr>
            <p:ph idx="1"/>
          </p:nvPr>
        </p:nvSpPr>
        <p:spPr/>
        <p:txBody>
          <a:bodyPr>
            <a:normAutofit/>
          </a:bodyPr>
          <a:lstStyle/>
          <a:p>
            <a:pPr marL="0" indent="0" algn="just">
              <a:buNone/>
            </a:pPr>
            <a:r>
              <a:rPr lang="el-GR" sz="2400" dirty="0">
                <a:solidFill>
                  <a:schemeClr val="tx1"/>
                </a:solidFill>
                <a:latin typeface="Cambria Math" panose="02040503050406030204" pitchFamily="18" charset="0"/>
                <a:ea typeface="Cambria Math" panose="02040503050406030204" pitchFamily="18" charset="0"/>
              </a:rPr>
              <a:t>Είναι ένα από τα διαστημικά προγράμματα της Ευρωπαϊκής Ένωσης, το οποίο στοχεύει στην παροχή πλήρους, δωρεάν και ανοιχτής πρόσβασης δεδομένα και πληροφορίες για τον πλανήτη και το περιβάλλον του βάσει δορυφορικής </a:t>
            </a:r>
            <a:r>
              <a:rPr lang="el-GR" sz="2400" dirty="0" err="1">
                <a:solidFill>
                  <a:schemeClr val="tx1"/>
                </a:solidFill>
                <a:latin typeface="Cambria Math" panose="02040503050406030204" pitchFamily="18" charset="0"/>
                <a:ea typeface="Cambria Math" panose="02040503050406030204" pitchFamily="18" charset="0"/>
              </a:rPr>
              <a:t>γεωσκόπησης</a:t>
            </a:r>
            <a:r>
              <a:rPr lang="el-GR" sz="2400" dirty="0">
                <a:solidFill>
                  <a:schemeClr val="tx1"/>
                </a:solidFill>
                <a:latin typeface="Cambria Math" panose="02040503050406030204" pitchFamily="18" charset="0"/>
                <a:ea typeface="Cambria Math" panose="02040503050406030204" pitchFamily="18" charset="0"/>
              </a:rPr>
              <a:t> και επιτόπιων (μη διαστημικών) αναλύσεων δεδομένων</a:t>
            </a:r>
          </a:p>
        </p:txBody>
      </p:sp>
    </p:spTree>
    <p:extLst>
      <p:ext uri="{BB962C8B-B14F-4D97-AF65-F5344CB8AC3E}">
        <p14:creationId xmlns:p14="http://schemas.microsoft.com/office/powerpoint/2010/main" val="147846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DA497FB-F92F-8B75-5ECE-F9C0C81DCB25}"/>
              </a:ext>
            </a:extLst>
          </p:cNvPr>
          <p:cNvSpPr>
            <a:spLocks noGrp="1"/>
          </p:cNvSpPr>
          <p:nvPr>
            <p:ph type="title"/>
          </p:nvPr>
        </p:nvSpPr>
        <p:spPr>
          <a:xfrm>
            <a:off x="770639" y="245706"/>
            <a:ext cx="10192829" cy="1320800"/>
          </a:xfrm>
        </p:spPr>
        <p:txBody>
          <a:bodyPr/>
          <a:lstStyle/>
          <a:p>
            <a:r>
              <a:rPr lang="el-GR"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Μηχανισμός Πολιτικής Προστασίας της Ευρωπαϊκής Ένωσης</a:t>
            </a:r>
          </a:p>
        </p:txBody>
      </p:sp>
      <p:sp>
        <p:nvSpPr>
          <p:cNvPr id="3" name="Θέση περιεχομένου 2">
            <a:extLst>
              <a:ext uri="{FF2B5EF4-FFF2-40B4-BE49-F238E27FC236}">
                <a16:creationId xmlns:a16="http://schemas.microsoft.com/office/drawing/2014/main" xmlns="" id="{424634B3-59C1-6BFD-F2EB-D6AFA7C29BED}"/>
              </a:ext>
            </a:extLst>
          </p:cNvPr>
          <p:cNvSpPr>
            <a:spLocks noGrp="1"/>
          </p:cNvSpPr>
          <p:nvPr>
            <p:ph idx="1"/>
          </p:nvPr>
        </p:nvSpPr>
        <p:spPr>
          <a:xfrm>
            <a:off x="770638" y="1791479"/>
            <a:ext cx="10929950" cy="4221892"/>
          </a:xfrm>
        </p:spPr>
        <p:txBody>
          <a:bodyPr>
            <a:noAutofit/>
          </a:bodyPr>
          <a:lstStyle/>
          <a:p>
            <a:pPr algn="just"/>
            <a:r>
              <a:rPr lang="el-GR" sz="2400" dirty="0">
                <a:latin typeface="Cambria Math" panose="02040503050406030204" pitchFamily="18" charset="0"/>
                <a:ea typeface="Cambria Math" panose="02040503050406030204" pitchFamily="18" charset="0"/>
              </a:rPr>
              <a:t>Τον Οκτώβριο του 2001 η Ευρωπαϊκή Ένωση θέσπισε τον μηχανισμό Πολιτικής Προστασίας που στοχεύει στην ενίσχυση της συνεργασίας μεταξύ των κρατών-μελών και των 10 συμμετεχόντων κρατών (Αλβανία, Βοσνία και Ερζεγοβίνη, Ισλανδία, Μολδαβία, Μαυροβούνιο, Βόρεια Μακεδονία, Νορβηγία, Σερβία, Τουρκία και Ουκρανία) για τη βελτίωση της πρόληψης, της ετοιμότητας και της αντιμετώπισης καταστροφών</a:t>
            </a:r>
          </a:p>
          <a:p>
            <a:pPr algn="just"/>
            <a:r>
              <a:rPr lang="el-GR" sz="2400" dirty="0">
                <a:latin typeface="Cambria Math" panose="02040503050406030204" pitchFamily="18" charset="0"/>
                <a:ea typeface="Cambria Math" panose="02040503050406030204" pitchFamily="18" charset="0"/>
              </a:rPr>
              <a:t>Όταν προκύψει μία κατάσταση έκτακτης ανάγκης την οποία δεν μπορεί να αντιμετωπίσει μια χώρα, μπορεί να ζητήσει βοήθεια μέσω του μηχανισμού</a:t>
            </a:r>
          </a:p>
          <a:p>
            <a:pPr algn="just"/>
            <a:r>
              <a:rPr lang="el-GR" sz="2400" dirty="0">
                <a:latin typeface="Cambria Math" panose="02040503050406030204" pitchFamily="18" charset="0"/>
                <a:ea typeface="Cambria Math" panose="02040503050406030204" pitchFamily="18" charset="0"/>
              </a:rPr>
              <a:t>Ο Μηχανισμός Πολιτικής Προστασίας της Ευρωπαϊκής Ένωσης έχει καίριο ρόλο στον συντονισμό των δράσεων για την αντιμετώπιση καταστροφών παγκοσμίως καλύπτοντάς το 75% περίπου του χρηματικού κόστους</a:t>
            </a:r>
          </a:p>
        </p:txBody>
      </p:sp>
    </p:spTree>
    <p:extLst>
      <p:ext uri="{BB962C8B-B14F-4D97-AF65-F5344CB8AC3E}">
        <p14:creationId xmlns:p14="http://schemas.microsoft.com/office/powerpoint/2010/main" val="205195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Δεν υπάρχει διαθέσιμη περιγραφή για τη φωτογραφία.">
            <a:extLst>
              <a:ext uri="{FF2B5EF4-FFF2-40B4-BE49-F238E27FC236}">
                <a16:creationId xmlns:a16="http://schemas.microsoft.com/office/drawing/2014/main" xmlns="" id="{B0999700-D637-E02B-63CC-23A8F979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xmlns="" id="{73FA7CDA-47A5-842F-EA4F-E0B53FBBB892}"/>
              </a:ext>
            </a:extLst>
          </p:cNvPr>
          <p:cNvSpPr/>
          <p:nvPr/>
        </p:nvSpPr>
        <p:spPr>
          <a:xfrm>
            <a:off x="382555" y="65315"/>
            <a:ext cx="4702629" cy="65780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latin typeface="Cambria Math" panose="02040503050406030204" pitchFamily="18" charset="0"/>
                <a:ea typeface="Cambria Math" panose="02040503050406030204" pitchFamily="18" charset="0"/>
              </a:rPr>
              <a:t>Το 2021 ο Μηχανισμός Πολιτικής Προστασίας ανταποκρίθηκε σε 112 αιτήματα για βοήθεια</a:t>
            </a:r>
          </a:p>
          <a:p>
            <a:pPr marL="285750" indent="-285750" algn="ctr">
              <a:buFont typeface="Wingdings" panose="05000000000000000000" pitchFamily="2" charset="2"/>
              <a:buChar char="ü"/>
            </a:pPr>
            <a:r>
              <a:rPr lang="el-GR" sz="2200" dirty="0">
                <a:solidFill>
                  <a:schemeClr val="tx1"/>
                </a:solidFill>
                <a:latin typeface="Cambria Math" panose="02040503050406030204" pitchFamily="18" charset="0"/>
                <a:ea typeface="Cambria Math" panose="02040503050406030204" pitchFamily="18" charset="0"/>
              </a:rPr>
              <a:t>Προχώρησε στον επαναπατρισμό 3300 Ευρωπαίων πολιτών</a:t>
            </a:r>
            <a:endParaRPr lang="en-US" sz="2200" dirty="0">
              <a:solidFill>
                <a:schemeClr val="tx1"/>
              </a:solidFill>
              <a:latin typeface="Cambria Math" panose="02040503050406030204" pitchFamily="18" charset="0"/>
              <a:ea typeface="Cambria Math" panose="02040503050406030204" pitchFamily="18" charset="0"/>
            </a:endParaRPr>
          </a:p>
          <a:p>
            <a:pPr marL="285750" indent="-285750" algn="ctr">
              <a:buFont typeface="Wingdings" panose="05000000000000000000" pitchFamily="2" charset="2"/>
              <a:buChar char="ü"/>
            </a:pPr>
            <a:r>
              <a:rPr lang="el-GR" sz="2200" dirty="0">
                <a:solidFill>
                  <a:schemeClr val="tx1"/>
                </a:solidFill>
                <a:latin typeface="Cambria Math" panose="02040503050406030204" pitchFamily="18" charset="0"/>
                <a:ea typeface="Cambria Math" panose="02040503050406030204" pitchFamily="18" charset="0"/>
              </a:rPr>
              <a:t>Πραγματοποίησε 103 πτήσεις επαναπατρισμού</a:t>
            </a:r>
          </a:p>
          <a:p>
            <a:pPr marL="285750" indent="-285750" algn="ctr">
              <a:buFont typeface="Wingdings" panose="05000000000000000000" pitchFamily="2" charset="2"/>
              <a:buChar char="ü"/>
            </a:pPr>
            <a:r>
              <a:rPr lang="el-GR" sz="2200" dirty="0">
                <a:solidFill>
                  <a:schemeClr val="tx1"/>
                </a:solidFill>
                <a:latin typeface="Cambria Math" panose="02040503050406030204" pitchFamily="18" charset="0"/>
                <a:ea typeface="Cambria Math" panose="02040503050406030204" pitchFamily="18" charset="0"/>
              </a:rPr>
              <a:t>Διένειμε 200 εκατομμύρια είδη ιατρικού εξοπλισμού</a:t>
            </a:r>
          </a:p>
          <a:p>
            <a:pPr marL="285750" indent="-285750" algn="ctr">
              <a:buFont typeface="Wingdings" panose="05000000000000000000" pitchFamily="2" charset="2"/>
              <a:buChar char="ü"/>
            </a:pPr>
            <a:r>
              <a:rPr lang="el-GR" sz="2200" smtClean="0">
                <a:solidFill>
                  <a:schemeClr val="tx1"/>
                </a:solidFill>
                <a:latin typeface="Cambria Math" panose="02040503050406030204" pitchFamily="18" charset="0"/>
                <a:ea typeface="Cambria Math" panose="02040503050406030204" pitchFamily="18" charset="0"/>
              </a:rPr>
              <a:t>Εκτελέστηκαν </a:t>
            </a:r>
            <a:r>
              <a:rPr lang="el-GR" sz="2200" smtClean="0">
                <a:solidFill>
                  <a:schemeClr val="tx1"/>
                </a:solidFill>
                <a:latin typeface="Cambria Math" panose="02040503050406030204" pitchFamily="18" charset="0"/>
                <a:ea typeface="Cambria Math" panose="02040503050406030204" pitchFamily="18" charset="0"/>
              </a:rPr>
              <a:t>8 </a:t>
            </a:r>
            <a:r>
              <a:rPr lang="el-GR" sz="2200" dirty="0">
                <a:solidFill>
                  <a:schemeClr val="tx1"/>
                </a:solidFill>
                <a:latin typeface="Cambria Math" panose="02040503050406030204" pitchFamily="18" charset="0"/>
                <a:ea typeface="Cambria Math" panose="02040503050406030204" pitchFamily="18" charset="0"/>
              </a:rPr>
              <a:t>πτήσεις πυρόσβεσης</a:t>
            </a:r>
          </a:p>
          <a:p>
            <a:pPr marL="285750" indent="-285750" algn="ctr">
              <a:buFont typeface="Wingdings" panose="05000000000000000000" pitchFamily="2" charset="2"/>
              <a:buChar char="ü"/>
            </a:pPr>
            <a:r>
              <a:rPr lang="el-GR" sz="2200" dirty="0">
                <a:solidFill>
                  <a:schemeClr val="tx1"/>
                </a:solidFill>
                <a:latin typeface="Cambria Math" panose="02040503050406030204" pitchFamily="18" charset="0"/>
                <a:ea typeface="Cambria Math" panose="02040503050406030204" pitchFamily="18" charset="0"/>
              </a:rPr>
              <a:t>Απέκτησε 41 εμπειρογνώμονες</a:t>
            </a:r>
          </a:p>
          <a:p>
            <a:pPr marL="285750" indent="-285750" algn="ctr">
              <a:buFont typeface="Wingdings" panose="05000000000000000000" pitchFamily="2" charset="2"/>
              <a:buChar char="ü"/>
            </a:pPr>
            <a:r>
              <a:rPr lang="el-GR" sz="2200" dirty="0" smtClean="0">
                <a:solidFill>
                  <a:schemeClr val="tx1"/>
                </a:solidFill>
                <a:latin typeface="Cambria Math" panose="02040503050406030204" pitchFamily="18" charset="0"/>
                <a:ea typeface="Cambria Math" panose="02040503050406030204" pitchFamily="18" charset="0"/>
              </a:rPr>
              <a:t>Αξιοποίησε 9 </a:t>
            </a:r>
            <a:r>
              <a:rPr lang="el-GR" sz="2200" dirty="0">
                <a:solidFill>
                  <a:schemeClr val="tx1"/>
                </a:solidFill>
                <a:latin typeface="Cambria Math" panose="02040503050406030204" pitchFamily="18" charset="0"/>
                <a:ea typeface="Cambria Math" panose="02040503050406030204" pitchFamily="18" charset="0"/>
              </a:rPr>
              <a:t>ιατρικές ομάδες για την κάλυψη έκτακτων αναγκών</a:t>
            </a:r>
          </a:p>
          <a:p>
            <a:pPr marL="285750" indent="-285750" algn="ctr">
              <a:buFont typeface="Wingdings" panose="05000000000000000000" pitchFamily="2" charset="2"/>
              <a:buChar char="ü"/>
            </a:pPr>
            <a:r>
              <a:rPr lang="el-GR" sz="2200" dirty="0">
                <a:solidFill>
                  <a:schemeClr val="tx1"/>
                </a:solidFill>
                <a:latin typeface="Cambria Math" panose="02040503050406030204" pitchFamily="18" charset="0"/>
                <a:ea typeface="Cambria Math" panose="02040503050406030204" pitchFamily="18" charset="0"/>
              </a:rPr>
              <a:t>Παρήγαγε 580 δορυφορικούς χάρτες</a:t>
            </a:r>
          </a:p>
          <a:p>
            <a:pPr marL="285750" indent="-285750" algn="ctr">
              <a:buFont typeface="Wingdings" panose="05000000000000000000" pitchFamily="2" charset="2"/>
              <a:buChar char="ü"/>
            </a:pPr>
            <a:r>
              <a:rPr lang="el-GR" sz="2200" dirty="0" smtClean="0">
                <a:solidFill>
                  <a:schemeClr val="tx1"/>
                </a:solidFill>
                <a:latin typeface="Cambria Math" panose="02040503050406030204" pitchFamily="18" charset="0"/>
                <a:ea typeface="Cambria Math" panose="02040503050406030204" pitchFamily="18" charset="0"/>
              </a:rPr>
              <a:t>Αξιοποίηση 14 αξιωματικών συνδέσμων</a:t>
            </a:r>
            <a:endParaRPr lang="el-GR" sz="2200" dirty="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4309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ST ERCC_EUCPM_Activation_Map_2022">
            <a:extLst>
              <a:ext uri="{FF2B5EF4-FFF2-40B4-BE49-F238E27FC236}">
                <a16:creationId xmlns:a16="http://schemas.microsoft.com/office/drawing/2014/main" xmlns="" id="{A8F7BE1A-9247-3A8C-13D8-ACC3E1DE0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xmlns="" id="{485E55FC-01E5-F233-7398-9E58F8BC174A}"/>
              </a:ext>
            </a:extLst>
          </p:cNvPr>
          <p:cNvSpPr/>
          <p:nvPr/>
        </p:nvSpPr>
        <p:spPr>
          <a:xfrm>
            <a:off x="449179" y="272716"/>
            <a:ext cx="4347410" cy="6160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Cambria Math" panose="02040503050406030204" pitchFamily="18" charset="0"/>
                <a:ea typeface="Cambria Math" panose="02040503050406030204" pitchFamily="18" charset="0"/>
              </a:rPr>
              <a:t>Το 2022 έδρασε σε 106 περιπτώσεις</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Τροπικός κυκλώνας</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Δασικές πυρκαγιές (Ευρώπη)</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Πανδημία (Ευρώπη και παγκοσμίως)</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Πόλεμος (Ουκρανία)</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Τυφώνας</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Ηφαιστειακή έκρηξη</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Πλημμύρα</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Ιατρική εκκένωση</a:t>
            </a:r>
          </a:p>
          <a:p>
            <a:pPr marL="285750" indent="-285750" algn="ctr">
              <a:buFont typeface="Wingdings" panose="05000000000000000000" pitchFamily="2" charset="2"/>
              <a:buChar char="ü"/>
            </a:pPr>
            <a:r>
              <a:rPr lang="el-GR" sz="2400" dirty="0" err="1">
                <a:solidFill>
                  <a:schemeClr val="tx1"/>
                </a:solidFill>
                <a:latin typeface="Cambria Math" panose="02040503050406030204" pitchFamily="18" charset="0"/>
                <a:ea typeface="Cambria Math" panose="02040503050406030204" pitchFamily="18" charset="0"/>
              </a:rPr>
              <a:t>Τσουνάμι</a:t>
            </a:r>
            <a:endParaRPr lang="el-GR" sz="2400" dirty="0">
              <a:solidFill>
                <a:schemeClr val="tx1"/>
              </a:solidFill>
              <a:latin typeface="Cambria Math" panose="02040503050406030204" pitchFamily="18" charset="0"/>
              <a:ea typeface="Cambria Math" panose="02040503050406030204" pitchFamily="18" charset="0"/>
            </a:endParaRP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Μετανάστευση</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Ιατρικές προμήθειες</a:t>
            </a:r>
          </a:p>
          <a:p>
            <a:pPr marL="285750" indent="-285750" algn="ctr">
              <a:buFont typeface="Wingdings" panose="05000000000000000000" pitchFamily="2" charset="2"/>
              <a:buChar char="ü"/>
            </a:pPr>
            <a:r>
              <a:rPr lang="el-GR" sz="2400" dirty="0">
                <a:solidFill>
                  <a:schemeClr val="tx1"/>
                </a:solidFill>
                <a:latin typeface="Cambria Math" panose="02040503050406030204" pitchFamily="18" charset="0"/>
                <a:ea typeface="Cambria Math" panose="02040503050406030204" pitchFamily="18" charset="0"/>
              </a:rPr>
              <a:t>Πετρελαιοκηλίδα</a:t>
            </a:r>
          </a:p>
        </p:txBody>
      </p:sp>
    </p:spTree>
    <p:extLst>
      <p:ext uri="{BB962C8B-B14F-4D97-AF65-F5344CB8AC3E}">
        <p14:creationId xmlns:p14="http://schemas.microsoft.com/office/powerpoint/2010/main" val="231899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6B3EC35C-D7D3-DABB-7670-68F19AC1A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927"/>
            <a:ext cx="12192000" cy="6936927"/>
          </a:xfrm>
          <a:prstGeom prst="rect">
            <a:avLst/>
          </a:prstGeom>
        </p:spPr>
      </p:pic>
    </p:spTree>
    <p:extLst>
      <p:ext uri="{BB962C8B-B14F-4D97-AF65-F5344CB8AC3E}">
        <p14:creationId xmlns:p14="http://schemas.microsoft.com/office/powerpoint/2010/main" val="12118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F77CE1-D026-4E42-ABC4-9BE6D5F793B2}"/>
              </a:ext>
            </a:extLst>
          </p:cNvPr>
          <p:cNvSpPr>
            <a:spLocks noGrp="1"/>
          </p:cNvSpPr>
          <p:nvPr>
            <p:ph type="title"/>
          </p:nvPr>
        </p:nvSpPr>
        <p:spPr>
          <a:xfrm>
            <a:off x="677333" y="609600"/>
            <a:ext cx="9642323" cy="1320800"/>
          </a:xfrm>
        </p:spPr>
        <p:txBody>
          <a:bodyPr>
            <a:noAutofit/>
          </a:bodyPr>
          <a:lstStyle/>
          <a:p>
            <a:r>
              <a:rPr lang="el-GR" sz="4400"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Κέντρο Συντονισμού Αντιμετώπισης Έκτακτων Αναγκών (ΚΣΑΕΑ)</a:t>
            </a:r>
          </a:p>
        </p:txBody>
      </p:sp>
      <p:sp>
        <p:nvSpPr>
          <p:cNvPr id="3" name="Θέση περιεχομένου 2">
            <a:extLst>
              <a:ext uri="{FF2B5EF4-FFF2-40B4-BE49-F238E27FC236}">
                <a16:creationId xmlns:a16="http://schemas.microsoft.com/office/drawing/2014/main" xmlns="" id="{EC3F0830-7F69-53E5-69B4-A8DB17F295D7}"/>
              </a:ext>
            </a:extLst>
          </p:cNvPr>
          <p:cNvSpPr>
            <a:spLocks noGrp="1"/>
          </p:cNvSpPr>
          <p:nvPr>
            <p:ph idx="1"/>
          </p:nvPr>
        </p:nvSpPr>
        <p:spPr>
          <a:xfrm>
            <a:off x="677334" y="2160589"/>
            <a:ext cx="10323458" cy="4398831"/>
          </a:xfrm>
        </p:spPr>
        <p:txBody>
          <a:bodyPr>
            <a:normAutofit lnSpcReduction="10000"/>
          </a:bodyPr>
          <a:lstStyle/>
          <a:p>
            <a:pPr algn="just"/>
            <a:r>
              <a:rPr lang="el-GR" sz="2400" dirty="0">
                <a:latin typeface="Cambria Math" panose="02040503050406030204" pitchFamily="18" charset="0"/>
                <a:ea typeface="Cambria Math" panose="02040503050406030204" pitchFamily="18" charset="0"/>
              </a:rPr>
              <a:t>Είναι ο πυρήνας του Μηχανισμού Πολιτικής Προστασίας της Ευρωπαϊκής Ένωσης</a:t>
            </a:r>
          </a:p>
          <a:p>
            <a:pPr algn="just"/>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Λειτουργεί 24 ώρες το 24ωρο, 7 ημέρες την εβδομάδα</a:t>
            </a:r>
          </a:p>
          <a:p>
            <a:pPr algn="just"/>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Συντονίζει την παροχή βοήθειας στις πληγείσες χώρες</a:t>
            </a:r>
          </a:p>
          <a:p>
            <a:pPr algn="just"/>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Παρέχει βοήθεια μετά από σχετικό αίτημα των εθνικών αρχών ή των Ηνωμένων Εθνών σε χώρες τόσο εντός της Ευρωπαϊκής Ένωσης όσο και εκτός</a:t>
            </a:r>
          </a:p>
        </p:txBody>
      </p:sp>
    </p:spTree>
    <p:extLst>
      <p:ext uri="{BB962C8B-B14F-4D97-AF65-F5344CB8AC3E}">
        <p14:creationId xmlns:p14="http://schemas.microsoft.com/office/powerpoint/2010/main" val="150057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0D2A21-77B2-C1BF-C26B-1C1247572DCC}"/>
              </a:ext>
            </a:extLst>
          </p:cNvPr>
          <p:cNvSpPr>
            <a:spLocks noGrp="1"/>
          </p:cNvSpPr>
          <p:nvPr>
            <p:ph type="title"/>
          </p:nvPr>
        </p:nvSpPr>
        <p:spPr>
          <a:xfrm>
            <a:off x="397415" y="684244"/>
            <a:ext cx="9828935" cy="1320800"/>
          </a:xfrm>
        </p:spPr>
        <p:txBody>
          <a:bodyPr>
            <a:noAutofit/>
          </a:bodyPr>
          <a:lstStyle/>
          <a:p>
            <a:r>
              <a:rPr lang="el-GR" sz="4400" b="1" dirty="0">
                <a:solidFill>
                  <a:srgbClr val="00B050"/>
                </a:solidFill>
                <a:latin typeface="Cambria Math" panose="02040503050406030204" pitchFamily="18" charset="0"/>
                <a:ea typeface="Cambria Math" panose="02040503050406030204" pitchFamily="18" charset="0"/>
              </a:rPr>
              <a:t>Η βοήθεια του Κέντρου περιλαμβάνει…</a:t>
            </a:r>
          </a:p>
        </p:txBody>
      </p:sp>
      <p:sp>
        <p:nvSpPr>
          <p:cNvPr id="3" name="Θέση περιεχομένου 2">
            <a:extLst>
              <a:ext uri="{FF2B5EF4-FFF2-40B4-BE49-F238E27FC236}">
                <a16:creationId xmlns:a16="http://schemas.microsoft.com/office/drawing/2014/main" xmlns="" id="{ECCCA2A6-E9AD-55E4-E4DF-904CAA081C91}"/>
              </a:ext>
            </a:extLst>
          </p:cNvPr>
          <p:cNvSpPr>
            <a:spLocks noGrp="1"/>
          </p:cNvSpPr>
          <p:nvPr>
            <p:ph idx="1"/>
          </p:nvPr>
        </p:nvSpPr>
        <p:spPr/>
        <p:txBody>
          <a:bodyPr>
            <a:normAutofit/>
          </a:bodyPr>
          <a:lstStyle/>
          <a:p>
            <a:pPr algn="just"/>
            <a:r>
              <a:rPr lang="el-GR" sz="2400" dirty="0">
                <a:latin typeface="Cambria Math" panose="02040503050406030204" pitchFamily="18" charset="0"/>
                <a:ea typeface="Cambria Math" panose="02040503050406030204" pitchFamily="18" charset="0"/>
              </a:rPr>
              <a:t>Είδη πρώτης ανάγκης</a:t>
            </a:r>
          </a:p>
          <a:p>
            <a:pPr algn="just"/>
            <a:r>
              <a:rPr lang="el-GR" sz="2400" dirty="0" err="1">
                <a:latin typeface="Cambria Math" panose="02040503050406030204" pitchFamily="18" charset="0"/>
                <a:ea typeface="Cambria Math" panose="02040503050406030204" pitchFamily="18" charset="0"/>
              </a:rPr>
              <a:t>Εμπειρογνωσία</a:t>
            </a:r>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Ομάδες πολιτικής προστασίας</a:t>
            </a:r>
          </a:p>
          <a:p>
            <a:pPr algn="just"/>
            <a:r>
              <a:rPr lang="el-GR" sz="2400">
                <a:latin typeface="Cambria Math" panose="02040503050406030204" pitchFamily="18" charset="0"/>
                <a:ea typeface="Cambria Math" panose="02040503050406030204" pitchFamily="18" charset="0"/>
              </a:rPr>
              <a:t>Ειδικό εξοπλισμό</a:t>
            </a:r>
            <a:endParaRPr lang="el-GR" sz="2400" dirty="0">
              <a:latin typeface="Cambria Math" panose="02040503050406030204" pitchFamily="18" charset="0"/>
              <a:ea typeface="Cambria Math" panose="02040503050406030204" pitchFamily="18" charset="0"/>
            </a:endParaRPr>
          </a:p>
          <a:p>
            <a:pPr marL="0" indent="0" algn="just">
              <a:buNone/>
            </a:pPr>
            <a:endParaRPr lang="el-GR" sz="2400" dirty="0">
              <a:latin typeface="Cambria Math" panose="02040503050406030204" pitchFamily="18" charset="0"/>
              <a:ea typeface="Cambria Math" panose="02040503050406030204" pitchFamily="18" charset="0"/>
            </a:endParaRPr>
          </a:p>
          <a:p>
            <a:pPr marL="0" indent="0" algn="just">
              <a:buNone/>
            </a:pPr>
            <a:r>
              <a:rPr lang="el-GR" sz="2400" dirty="0">
                <a:latin typeface="Cambria Math" panose="02040503050406030204" pitchFamily="18" charset="0"/>
                <a:ea typeface="Cambria Math" panose="02040503050406030204" pitchFamily="18" charset="0"/>
              </a:rPr>
              <a:t>Τα κράτη μέλη διαθέτουν στο Κέντρο ένα απόθεμα βοήθειας το οποίο διαχειρίζεται άμεσα και αποτελεσματικά, όταν τεθεί ανάγκη  </a:t>
            </a:r>
          </a:p>
        </p:txBody>
      </p:sp>
    </p:spTree>
    <p:extLst>
      <p:ext uri="{BB962C8B-B14F-4D97-AF65-F5344CB8AC3E}">
        <p14:creationId xmlns:p14="http://schemas.microsoft.com/office/powerpoint/2010/main" val="411316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39199B9-C22A-A947-3BC9-7CE3F64F2EAC}"/>
              </a:ext>
            </a:extLst>
          </p:cNvPr>
          <p:cNvSpPr>
            <a:spLocks noGrp="1"/>
          </p:cNvSpPr>
          <p:nvPr>
            <p:ph type="title"/>
          </p:nvPr>
        </p:nvSpPr>
        <p:spPr>
          <a:xfrm>
            <a:off x="304108" y="497632"/>
            <a:ext cx="9549017" cy="1320800"/>
          </a:xfrm>
        </p:spPr>
        <p:txBody>
          <a:bodyPr>
            <a:noAutofit/>
          </a:bodyPr>
          <a:lstStyle/>
          <a:p>
            <a:r>
              <a:rPr lang="el-GR" sz="4400" b="1" dirty="0">
                <a:solidFill>
                  <a:srgbClr val="00B050"/>
                </a:solidFill>
                <a:latin typeface="Cambria Math" panose="02040503050406030204" pitchFamily="18" charset="0"/>
                <a:ea typeface="Cambria Math" panose="02040503050406030204" pitchFamily="18" charset="0"/>
              </a:rPr>
              <a:t>Λειτουργία Κέντρου και ενίσχυσή του…</a:t>
            </a:r>
          </a:p>
        </p:txBody>
      </p:sp>
      <p:sp>
        <p:nvSpPr>
          <p:cNvPr id="3" name="Θέση περιεχομένου 2">
            <a:extLst>
              <a:ext uri="{FF2B5EF4-FFF2-40B4-BE49-F238E27FC236}">
                <a16:creationId xmlns:a16="http://schemas.microsoft.com/office/drawing/2014/main" xmlns="" id="{B59F9D4F-60A7-5C34-E18E-07C0F513376C}"/>
              </a:ext>
            </a:extLst>
          </p:cNvPr>
          <p:cNvSpPr>
            <a:spLocks noGrp="1"/>
          </p:cNvSpPr>
          <p:nvPr>
            <p:ph idx="1"/>
          </p:nvPr>
        </p:nvSpPr>
        <p:spPr>
          <a:xfrm>
            <a:off x="677333" y="1642189"/>
            <a:ext cx="9698307" cy="4399174"/>
          </a:xfrm>
        </p:spPr>
        <p:txBody>
          <a:bodyPr>
            <a:normAutofit/>
          </a:bodyPr>
          <a:lstStyle/>
          <a:p>
            <a:pPr algn="just"/>
            <a:r>
              <a:rPr lang="el-GR" sz="2400" dirty="0">
                <a:latin typeface="Cambria Math" panose="02040503050406030204" pitchFamily="18" charset="0"/>
                <a:ea typeface="Cambria Math" panose="02040503050406030204" pitchFamily="18" charset="0"/>
              </a:rPr>
              <a:t>Το κέντρο διατηρεί ανοιχτή επικοινωνία με τις αρχές της πολιτικής προστασίας κάθε κράτους μέλους της Ευρωπαϊκής Ένωσης. Δύναται με τον τρόπο αυτό να υπάρχει ανταλλαγή πληροφοριών σε πραγματικό χρόνο και ως εκ τούτου άμεση αντίδραση, κατάλληλα ανταποκρινόμενη στις συνθήκες ανάγκης </a:t>
            </a:r>
          </a:p>
          <a:p>
            <a:pPr algn="just"/>
            <a:endParaRPr lang="el-GR" sz="2400" dirty="0">
              <a:latin typeface="Cambria Math" panose="02040503050406030204" pitchFamily="18" charset="0"/>
              <a:ea typeface="Cambria Math" panose="02040503050406030204" pitchFamily="18" charset="0"/>
            </a:endParaRPr>
          </a:p>
          <a:p>
            <a:pPr algn="just"/>
            <a:r>
              <a:rPr lang="el-GR" sz="2400" dirty="0">
                <a:latin typeface="Cambria Math" panose="02040503050406030204" pitchFamily="18" charset="0"/>
                <a:ea typeface="Cambria Math" panose="02040503050406030204" pitchFamily="18" charset="0"/>
              </a:rPr>
              <a:t>Το 2021 η Ευρωπαϊκή Ένωση ενίσχυσε το Κέντρο αναβαθμίζοντας τόσο τις επιχειρησιακές του δυνατότητες όσο και τις δυνατότητές του στην ανάλυση, την παρακολούθηση, τη διαχείριση πληροφοριών και την επικοινωνία</a:t>
            </a:r>
          </a:p>
        </p:txBody>
      </p:sp>
    </p:spTree>
    <p:extLst>
      <p:ext uri="{BB962C8B-B14F-4D97-AF65-F5344CB8AC3E}">
        <p14:creationId xmlns:p14="http://schemas.microsoft.com/office/powerpoint/2010/main" val="161330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trol room of the ERCC, where duty officers manage requests for assistance">
            <a:extLst>
              <a:ext uri="{FF2B5EF4-FFF2-40B4-BE49-F238E27FC236}">
                <a16:creationId xmlns:a16="http://schemas.microsoft.com/office/drawing/2014/main" xmlns="" id="{7FA7B0EF-F216-6F36-FE1B-CEFA83415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33" y="118438"/>
            <a:ext cx="9545216" cy="578281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xmlns="" id="{BB14BA17-7699-3030-A10F-68B95939C392}"/>
              </a:ext>
            </a:extLst>
          </p:cNvPr>
          <p:cNvSpPr/>
          <p:nvPr/>
        </p:nvSpPr>
        <p:spPr>
          <a:xfrm>
            <a:off x="345233" y="5952930"/>
            <a:ext cx="9321283" cy="905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0" i="0" dirty="0">
                <a:solidFill>
                  <a:schemeClr val="tx1"/>
                </a:solidFill>
                <a:effectLst/>
                <a:latin typeface="Cambria Math" panose="02040503050406030204" pitchFamily="18" charset="0"/>
                <a:ea typeface="Cambria Math" panose="02040503050406030204" pitchFamily="18" charset="0"/>
              </a:rPr>
              <a:t>Αίθουσα ελέγχου του ΚΣΑΕΑ, όπου αξιωματικοί υπηρεσίας διαχειρίζονται τα αιτήματα παροχής βοήθειας (πηγή: </a:t>
            </a:r>
            <a:r>
              <a:rPr lang="el-GR" dirty="0">
                <a:solidFill>
                  <a:schemeClr val="tx1"/>
                </a:solidFill>
                <a:latin typeface="Cambria Math" panose="02040503050406030204" pitchFamily="18" charset="0"/>
                <a:ea typeface="Cambria Math" panose="02040503050406030204" pitchFamily="18" charset="0"/>
                <a:hlinkClick r:id="rId3">
                  <a:extLst>
                    <a:ext uri="{A12FA001-AC4F-418D-AE19-62706E023703}">
                      <ahyp:hlinkClr xmlns:ahyp="http://schemas.microsoft.com/office/drawing/2018/hyperlinkcolor" xmlns="" val="tx"/>
                    </a:ext>
                  </a:extLst>
                </a:hlinkClick>
              </a:rPr>
              <a:t>Κέντρο Συντονισμού Αντιμετώπισης Εκτάκτων Αναγκών (ΚΣΑΕΑ) - Ευρωπαϊκή Επιτροπή (europa.eu)</a:t>
            </a:r>
            <a:endParaRPr lang="el-GR" dirty="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95545974"/>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574</TotalTime>
  <Words>746</Words>
  <Application>Microsoft Office PowerPoint</Application>
  <PresentationFormat>Προσαρμογή</PresentationFormat>
  <Paragraphs>77</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Όψη</vt:lpstr>
      <vt:lpstr>Ευρωπαϊκή Ένωση  και  Μηχανισμοί Υποστήριξης</vt:lpstr>
      <vt:lpstr>Μηχανισμός Πολιτικής Προστασίας της Ευρωπαϊκής Ένωσης</vt:lpstr>
      <vt:lpstr>Παρουσίαση του PowerPoint</vt:lpstr>
      <vt:lpstr>Παρουσίαση του PowerPoint</vt:lpstr>
      <vt:lpstr>Παρουσίαση του PowerPoint</vt:lpstr>
      <vt:lpstr>Κέντρο Συντονισμού Αντιμετώπισης Έκτακτων Αναγκών (ΚΣΑΕΑ)</vt:lpstr>
      <vt:lpstr>Η βοήθεια του Κέντρου περιλαμβάνει…</vt:lpstr>
      <vt:lpstr>Λειτουργία Κέντρου και ενίσχυσή του…</vt:lpstr>
      <vt:lpstr>Παρουσίαση του PowerPoint</vt:lpstr>
      <vt:lpstr>Παρουσίαση του PowerPoint</vt:lpstr>
      <vt:lpstr>RescEU</vt:lpstr>
      <vt:lpstr>Παρουσίαση του PowerPoint</vt:lpstr>
      <vt:lpstr>Παρουσίαση του PowerPoint</vt:lpstr>
      <vt:lpstr>Τι περιλαμβάνει το rescEU…</vt:lpstr>
      <vt:lpstr>RescEU και Πυρκαγιές</vt:lpstr>
      <vt:lpstr>Σύστημα έγκαιρης προειδοποίησης</vt:lpstr>
      <vt:lpstr>Copernicus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Ευρωπαϊκή Ένωση  και  Μηχανισμοί Υποστήριξης</dc:title>
  <dc:creator>Anthoula Papadopoulou</dc:creator>
  <cp:lastModifiedBy>Χρήστης των Windows</cp:lastModifiedBy>
  <cp:revision>6</cp:revision>
  <dcterms:created xsi:type="dcterms:W3CDTF">2024-05-12T09:59:15Z</dcterms:created>
  <dcterms:modified xsi:type="dcterms:W3CDTF">2024-05-15T07:39:18Z</dcterms:modified>
</cp:coreProperties>
</file>