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61" r:id="rId4"/>
    <p:sldId id="259" r:id="rId5"/>
    <p:sldId id="260" r:id="rId6"/>
    <p:sldId id="262" r:id="rId7"/>
    <p:sldId id="263" r:id="rId8"/>
    <p:sldId id="264" r:id="rId9"/>
    <p:sldId id="265" r:id="rId10"/>
    <p:sldId id="266" r:id="rId11"/>
    <p:sldId id="267" r:id="rId12"/>
    <p:sldId id="268" r:id="rId13"/>
    <p:sldId id="269" r:id="rId14"/>
    <p:sldId id="271" r:id="rId15"/>
    <p:sldId id="272" r:id="rId16"/>
    <p:sldId id="273" r:id="rId17"/>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5" d="100"/>
          <a:sy n="75" d="100"/>
        </p:scale>
        <p:origin x="974"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AC72BCD-5ED1-482A-AF7F-927724E5FCC5}"/>
              </a:ext>
            </a:extLst>
          </p:cNvPr>
          <p:cNvSpPr>
            <a:spLocks noGrp="1"/>
          </p:cNvSpPr>
          <p:nvPr>
            <p:ph type="ctrTitle"/>
          </p:nvPr>
        </p:nvSpPr>
        <p:spPr>
          <a:xfrm>
            <a:off x="1524000" y="1122363"/>
            <a:ext cx="9144000" cy="2387600"/>
          </a:xfrm>
        </p:spPr>
        <p:txBody>
          <a:bodyPr anchor="b"/>
          <a:lstStyle>
            <a:lvl1pPr algn="ctr">
              <a:defRPr sz="6000"/>
            </a:lvl1pPr>
          </a:lstStyle>
          <a:p>
            <a:r>
              <a:rPr lang="el-GR"/>
              <a:t>Κάντε κλικ για να επεξεργαστείτε τον τίτλο υποδείγματος</a:t>
            </a:r>
          </a:p>
        </p:txBody>
      </p:sp>
      <p:sp>
        <p:nvSpPr>
          <p:cNvPr id="3" name="Υπότιτλος 2">
            <a:extLst>
              <a:ext uri="{FF2B5EF4-FFF2-40B4-BE49-F238E27FC236}">
                <a16:creationId xmlns:a16="http://schemas.microsoft.com/office/drawing/2014/main" id="{4F7ADBED-E74A-42D0-BEB1-70FA84FD807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p>
        </p:txBody>
      </p:sp>
      <p:sp>
        <p:nvSpPr>
          <p:cNvPr id="4" name="Θέση ημερομηνίας 3">
            <a:extLst>
              <a:ext uri="{FF2B5EF4-FFF2-40B4-BE49-F238E27FC236}">
                <a16:creationId xmlns:a16="http://schemas.microsoft.com/office/drawing/2014/main" id="{6B699359-13CE-4968-A888-92C72833357B}"/>
              </a:ext>
            </a:extLst>
          </p:cNvPr>
          <p:cNvSpPr>
            <a:spLocks noGrp="1"/>
          </p:cNvSpPr>
          <p:nvPr>
            <p:ph type="dt" sz="half" idx="10"/>
          </p:nvPr>
        </p:nvSpPr>
        <p:spPr/>
        <p:txBody>
          <a:bodyPr/>
          <a:lstStyle/>
          <a:p>
            <a:fld id="{0A1A91DD-746E-4458-AAD8-96E1C683D442}" type="datetimeFigureOut">
              <a:rPr lang="el-GR" smtClean="0"/>
              <a:t>12/3/2022</a:t>
            </a:fld>
            <a:endParaRPr lang="el-GR"/>
          </a:p>
        </p:txBody>
      </p:sp>
      <p:sp>
        <p:nvSpPr>
          <p:cNvPr id="5" name="Θέση υποσέλιδου 4">
            <a:extLst>
              <a:ext uri="{FF2B5EF4-FFF2-40B4-BE49-F238E27FC236}">
                <a16:creationId xmlns:a16="http://schemas.microsoft.com/office/drawing/2014/main" id="{6F15D728-2392-4C76-B7DE-4D2B7D4154CC}"/>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71477C68-2648-4A51-AFD8-958E31BC5FF9}"/>
              </a:ext>
            </a:extLst>
          </p:cNvPr>
          <p:cNvSpPr>
            <a:spLocks noGrp="1"/>
          </p:cNvSpPr>
          <p:nvPr>
            <p:ph type="sldNum" sz="quarter" idx="12"/>
          </p:nvPr>
        </p:nvSpPr>
        <p:spPr/>
        <p:txBody>
          <a:bodyPr/>
          <a:lstStyle/>
          <a:p>
            <a:fld id="{23F31123-BD0D-4EF5-85B8-DA06B2C5565E}" type="slidenum">
              <a:rPr lang="el-GR" smtClean="0"/>
              <a:t>‹#›</a:t>
            </a:fld>
            <a:endParaRPr lang="el-GR"/>
          </a:p>
        </p:txBody>
      </p:sp>
    </p:spTree>
    <p:extLst>
      <p:ext uri="{BB962C8B-B14F-4D97-AF65-F5344CB8AC3E}">
        <p14:creationId xmlns:p14="http://schemas.microsoft.com/office/powerpoint/2010/main" val="12067769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789F159-7A3C-4245-A54A-5F27D5918439}"/>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773D7D06-082C-4878-8B30-11FB4A0E30E1}"/>
              </a:ext>
            </a:extLst>
          </p:cNvPr>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EEF49AB6-1778-4D03-87D9-DDC178706FEE}"/>
              </a:ext>
            </a:extLst>
          </p:cNvPr>
          <p:cNvSpPr>
            <a:spLocks noGrp="1"/>
          </p:cNvSpPr>
          <p:nvPr>
            <p:ph type="dt" sz="half" idx="10"/>
          </p:nvPr>
        </p:nvSpPr>
        <p:spPr/>
        <p:txBody>
          <a:bodyPr/>
          <a:lstStyle/>
          <a:p>
            <a:fld id="{0A1A91DD-746E-4458-AAD8-96E1C683D442}" type="datetimeFigureOut">
              <a:rPr lang="el-GR" smtClean="0"/>
              <a:t>12/3/2022</a:t>
            </a:fld>
            <a:endParaRPr lang="el-GR"/>
          </a:p>
        </p:txBody>
      </p:sp>
      <p:sp>
        <p:nvSpPr>
          <p:cNvPr id="5" name="Θέση υποσέλιδου 4">
            <a:extLst>
              <a:ext uri="{FF2B5EF4-FFF2-40B4-BE49-F238E27FC236}">
                <a16:creationId xmlns:a16="http://schemas.microsoft.com/office/drawing/2014/main" id="{0C403346-E63D-47C2-98D0-64248C4EA200}"/>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1CBFDA8F-4C31-4C31-867F-6FEE1AAD0FF9}"/>
              </a:ext>
            </a:extLst>
          </p:cNvPr>
          <p:cNvSpPr>
            <a:spLocks noGrp="1"/>
          </p:cNvSpPr>
          <p:nvPr>
            <p:ph type="sldNum" sz="quarter" idx="12"/>
          </p:nvPr>
        </p:nvSpPr>
        <p:spPr/>
        <p:txBody>
          <a:bodyPr/>
          <a:lstStyle/>
          <a:p>
            <a:fld id="{23F31123-BD0D-4EF5-85B8-DA06B2C5565E}" type="slidenum">
              <a:rPr lang="el-GR" smtClean="0"/>
              <a:t>‹#›</a:t>
            </a:fld>
            <a:endParaRPr lang="el-GR"/>
          </a:p>
        </p:txBody>
      </p:sp>
    </p:spTree>
    <p:extLst>
      <p:ext uri="{BB962C8B-B14F-4D97-AF65-F5344CB8AC3E}">
        <p14:creationId xmlns:p14="http://schemas.microsoft.com/office/powerpoint/2010/main" val="20578330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0A3AAB6B-5D60-4E2A-8672-D02B02115C31}"/>
              </a:ext>
            </a:extLst>
          </p:cNvPr>
          <p:cNvSpPr>
            <a:spLocks noGrp="1"/>
          </p:cNvSpPr>
          <p:nvPr>
            <p:ph type="title" orient="vert"/>
          </p:nvPr>
        </p:nvSpPr>
        <p:spPr>
          <a:xfrm>
            <a:off x="8724900" y="365125"/>
            <a:ext cx="2628900" cy="5811838"/>
          </a:xfrm>
        </p:spPr>
        <p:txBody>
          <a:bodyPr vert="eaVert"/>
          <a:lstStyle/>
          <a:p>
            <a:r>
              <a:rPr lang="el-GR"/>
              <a:t>Κάντε κλικ για να επεξεργαστείτε τον τίτλο υποδείγματος</a:t>
            </a:r>
          </a:p>
        </p:txBody>
      </p:sp>
      <p:sp>
        <p:nvSpPr>
          <p:cNvPr id="3" name="Θέση κατακόρυφου κειμένου 2">
            <a:extLst>
              <a:ext uri="{FF2B5EF4-FFF2-40B4-BE49-F238E27FC236}">
                <a16:creationId xmlns:a16="http://schemas.microsoft.com/office/drawing/2014/main" id="{635B06D9-CD60-4C66-B8C8-0D0659694658}"/>
              </a:ext>
            </a:extLst>
          </p:cNvPr>
          <p:cNvSpPr>
            <a:spLocks noGrp="1"/>
          </p:cNvSpPr>
          <p:nvPr>
            <p:ph type="body" orient="vert" idx="1"/>
          </p:nvPr>
        </p:nvSpPr>
        <p:spPr>
          <a:xfrm>
            <a:off x="838200" y="365125"/>
            <a:ext cx="7734300" cy="5811838"/>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69943E67-5811-4A7B-AC69-96F19753548D}"/>
              </a:ext>
            </a:extLst>
          </p:cNvPr>
          <p:cNvSpPr>
            <a:spLocks noGrp="1"/>
          </p:cNvSpPr>
          <p:nvPr>
            <p:ph type="dt" sz="half" idx="10"/>
          </p:nvPr>
        </p:nvSpPr>
        <p:spPr/>
        <p:txBody>
          <a:bodyPr/>
          <a:lstStyle/>
          <a:p>
            <a:fld id="{0A1A91DD-746E-4458-AAD8-96E1C683D442}" type="datetimeFigureOut">
              <a:rPr lang="el-GR" smtClean="0"/>
              <a:t>12/3/2022</a:t>
            </a:fld>
            <a:endParaRPr lang="el-GR"/>
          </a:p>
        </p:txBody>
      </p:sp>
      <p:sp>
        <p:nvSpPr>
          <p:cNvPr id="5" name="Θέση υποσέλιδου 4">
            <a:extLst>
              <a:ext uri="{FF2B5EF4-FFF2-40B4-BE49-F238E27FC236}">
                <a16:creationId xmlns:a16="http://schemas.microsoft.com/office/drawing/2014/main" id="{0AD7315E-13B1-41AF-99E6-D5AD05058DDF}"/>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351E4CD6-8375-4EAA-A6E3-35567D8A09B9}"/>
              </a:ext>
            </a:extLst>
          </p:cNvPr>
          <p:cNvSpPr>
            <a:spLocks noGrp="1"/>
          </p:cNvSpPr>
          <p:nvPr>
            <p:ph type="sldNum" sz="quarter" idx="12"/>
          </p:nvPr>
        </p:nvSpPr>
        <p:spPr/>
        <p:txBody>
          <a:bodyPr/>
          <a:lstStyle/>
          <a:p>
            <a:fld id="{23F31123-BD0D-4EF5-85B8-DA06B2C5565E}" type="slidenum">
              <a:rPr lang="el-GR" smtClean="0"/>
              <a:t>‹#›</a:t>
            </a:fld>
            <a:endParaRPr lang="el-GR"/>
          </a:p>
        </p:txBody>
      </p:sp>
    </p:spTree>
    <p:extLst>
      <p:ext uri="{BB962C8B-B14F-4D97-AF65-F5344CB8AC3E}">
        <p14:creationId xmlns:p14="http://schemas.microsoft.com/office/powerpoint/2010/main" val="1864929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922FDA5-3B70-492E-B98E-28227EB4C297}"/>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264B1CCE-FAFF-47DA-A8BE-1BFDD3C686F0}"/>
              </a:ext>
            </a:extLst>
          </p:cNvPr>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3677F646-D569-4F1B-A0BC-B4B1AAA6EADC}"/>
              </a:ext>
            </a:extLst>
          </p:cNvPr>
          <p:cNvSpPr>
            <a:spLocks noGrp="1"/>
          </p:cNvSpPr>
          <p:nvPr>
            <p:ph type="dt" sz="half" idx="10"/>
          </p:nvPr>
        </p:nvSpPr>
        <p:spPr/>
        <p:txBody>
          <a:bodyPr/>
          <a:lstStyle/>
          <a:p>
            <a:fld id="{0A1A91DD-746E-4458-AAD8-96E1C683D442}" type="datetimeFigureOut">
              <a:rPr lang="el-GR" smtClean="0"/>
              <a:t>12/3/2022</a:t>
            </a:fld>
            <a:endParaRPr lang="el-GR"/>
          </a:p>
        </p:txBody>
      </p:sp>
      <p:sp>
        <p:nvSpPr>
          <p:cNvPr id="5" name="Θέση υποσέλιδου 4">
            <a:extLst>
              <a:ext uri="{FF2B5EF4-FFF2-40B4-BE49-F238E27FC236}">
                <a16:creationId xmlns:a16="http://schemas.microsoft.com/office/drawing/2014/main" id="{ED76BA7A-EE5D-48B9-8485-BE729E1A2EB7}"/>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94560ED2-D256-48EE-971A-27C2B778D8FC}"/>
              </a:ext>
            </a:extLst>
          </p:cNvPr>
          <p:cNvSpPr>
            <a:spLocks noGrp="1"/>
          </p:cNvSpPr>
          <p:nvPr>
            <p:ph type="sldNum" sz="quarter" idx="12"/>
          </p:nvPr>
        </p:nvSpPr>
        <p:spPr/>
        <p:txBody>
          <a:bodyPr/>
          <a:lstStyle/>
          <a:p>
            <a:fld id="{23F31123-BD0D-4EF5-85B8-DA06B2C5565E}" type="slidenum">
              <a:rPr lang="el-GR" smtClean="0"/>
              <a:t>‹#›</a:t>
            </a:fld>
            <a:endParaRPr lang="el-GR"/>
          </a:p>
        </p:txBody>
      </p:sp>
    </p:spTree>
    <p:extLst>
      <p:ext uri="{BB962C8B-B14F-4D97-AF65-F5344CB8AC3E}">
        <p14:creationId xmlns:p14="http://schemas.microsoft.com/office/powerpoint/2010/main" val="6647574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A563782-A5D4-431A-BECD-8B4EE18BEF10}"/>
              </a:ext>
            </a:extLst>
          </p:cNvPr>
          <p:cNvSpPr>
            <a:spLocks noGrp="1"/>
          </p:cNvSpPr>
          <p:nvPr>
            <p:ph type="title"/>
          </p:nvPr>
        </p:nvSpPr>
        <p:spPr>
          <a:xfrm>
            <a:off x="831850" y="1709738"/>
            <a:ext cx="10515600" cy="2852737"/>
          </a:xfrm>
        </p:spPr>
        <p:txBody>
          <a:bodyPr anchor="b"/>
          <a:lstStyle>
            <a:lvl1pPr>
              <a:defRPr sz="6000"/>
            </a:lvl1p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A4A2B6BB-53B2-426A-8630-8687F935107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Θέση ημερομηνίας 3">
            <a:extLst>
              <a:ext uri="{FF2B5EF4-FFF2-40B4-BE49-F238E27FC236}">
                <a16:creationId xmlns:a16="http://schemas.microsoft.com/office/drawing/2014/main" id="{BFBA2AED-E198-4D86-8297-22BDAF20FB67}"/>
              </a:ext>
            </a:extLst>
          </p:cNvPr>
          <p:cNvSpPr>
            <a:spLocks noGrp="1"/>
          </p:cNvSpPr>
          <p:nvPr>
            <p:ph type="dt" sz="half" idx="10"/>
          </p:nvPr>
        </p:nvSpPr>
        <p:spPr/>
        <p:txBody>
          <a:bodyPr/>
          <a:lstStyle/>
          <a:p>
            <a:fld id="{0A1A91DD-746E-4458-AAD8-96E1C683D442}" type="datetimeFigureOut">
              <a:rPr lang="el-GR" smtClean="0"/>
              <a:t>12/3/2022</a:t>
            </a:fld>
            <a:endParaRPr lang="el-GR"/>
          </a:p>
        </p:txBody>
      </p:sp>
      <p:sp>
        <p:nvSpPr>
          <p:cNvPr id="5" name="Θέση υποσέλιδου 4">
            <a:extLst>
              <a:ext uri="{FF2B5EF4-FFF2-40B4-BE49-F238E27FC236}">
                <a16:creationId xmlns:a16="http://schemas.microsoft.com/office/drawing/2014/main" id="{70905AA2-89A2-4E18-880B-4D4279B14D88}"/>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89F8C647-E1C0-4931-B458-6FCDC02DC413}"/>
              </a:ext>
            </a:extLst>
          </p:cNvPr>
          <p:cNvSpPr>
            <a:spLocks noGrp="1"/>
          </p:cNvSpPr>
          <p:nvPr>
            <p:ph type="sldNum" sz="quarter" idx="12"/>
          </p:nvPr>
        </p:nvSpPr>
        <p:spPr/>
        <p:txBody>
          <a:bodyPr/>
          <a:lstStyle/>
          <a:p>
            <a:fld id="{23F31123-BD0D-4EF5-85B8-DA06B2C5565E}" type="slidenum">
              <a:rPr lang="el-GR" smtClean="0"/>
              <a:t>‹#›</a:t>
            </a:fld>
            <a:endParaRPr lang="el-GR"/>
          </a:p>
        </p:txBody>
      </p:sp>
    </p:spTree>
    <p:extLst>
      <p:ext uri="{BB962C8B-B14F-4D97-AF65-F5344CB8AC3E}">
        <p14:creationId xmlns:p14="http://schemas.microsoft.com/office/powerpoint/2010/main" val="13043919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92D955B-8224-452F-A013-ED9D06217540}"/>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6E3A33FA-9723-4A6C-AEC3-D189E4DEEB5D}"/>
              </a:ext>
            </a:extLst>
          </p:cNvPr>
          <p:cNvSpPr>
            <a:spLocks noGrp="1"/>
          </p:cNvSpPr>
          <p:nvPr>
            <p:ph sz="half" idx="1"/>
          </p:nvPr>
        </p:nvSpPr>
        <p:spPr>
          <a:xfrm>
            <a:off x="838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περιεχομένου 3">
            <a:extLst>
              <a:ext uri="{FF2B5EF4-FFF2-40B4-BE49-F238E27FC236}">
                <a16:creationId xmlns:a16="http://schemas.microsoft.com/office/drawing/2014/main" id="{756A3556-93DC-426A-B5A9-947233A0DB11}"/>
              </a:ext>
            </a:extLst>
          </p:cNvPr>
          <p:cNvSpPr>
            <a:spLocks noGrp="1"/>
          </p:cNvSpPr>
          <p:nvPr>
            <p:ph sz="half" idx="2"/>
          </p:nvPr>
        </p:nvSpPr>
        <p:spPr>
          <a:xfrm>
            <a:off x="6172200" y="1825625"/>
            <a:ext cx="5181600" cy="435133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ημερομηνίας 4">
            <a:extLst>
              <a:ext uri="{FF2B5EF4-FFF2-40B4-BE49-F238E27FC236}">
                <a16:creationId xmlns:a16="http://schemas.microsoft.com/office/drawing/2014/main" id="{F6DECA7E-2D80-4FD1-A9BA-D090FDCF80CD}"/>
              </a:ext>
            </a:extLst>
          </p:cNvPr>
          <p:cNvSpPr>
            <a:spLocks noGrp="1"/>
          </p:cNvSpPr>
          <p:nvPr>
            <p:ph type="dt" sz="half" idx="10"/>
          </p:nvPr>
        </p:nvSpPr>
        <p:spPr/>
        <p:txBody>
          <a:bodyPr/>
          <a:lstStyle/>
          <a:p>
            <a:fld id="{0A1A91DD-746E-4458-AAD8-96E1C683D442}" type="datetimeFigureOut">
              <a:rPr lang="el-GR" smtClean="0"/>
              <a:t>12/3/2022</a:t>
            </a:fld>
            <a:endParaRPr lang="el-GR"/>
          </a:p>
        </p:txBody>
      </p:sp>
      <p:sp>
        <p:nvSpPr>
          <p:cNvPr id="6" name="Θέση υποσέλιδου 5">
            <a:extLst>
              <a:ext uri="{FF2B5EF4-FFF2-40B4-BE49-F238E27FC236}">
                <a16:creationId xmlns:a16="http://schemas.microsoft.com/office/drawing/2014/main" id="{C4DBA1F5-2CE5-4A7E-B9DF-BF39006D451A}"/>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787A1F95-BFFA-4F24-AB58-8613E3C09E0D}"/>
              </a:ext>
            </a:extLst>
          </p:cNvPr>
          <p:cNvSpPr>
            <a:spLocks noGrp="1"/>
          </p:cNvSpPr>
          <p:nvPr>
            <p:ph type="sldNum" sz="quarter" idx="12"/>
          </p:nvPr>
        </p:nvSpPr>
        <p:spPr/>
        <p:txBody>
          <a:bodyPr/>
          <a:lstStyle/>
          <a:p>
            <a:fld id="{23F31123-BD0D-4EF5-85B8-DA06B2C5565E}" type="slidenum">
              <a:rPr lang="el-GR" smtClean="0"/>
              <a:t>‹#›</a:t>
            </a:fld>
            <a:endParaRPr lang="el-GR"/>
          </a:p>
        </p:txBody>
      </p:sp>
    </p:spTree>
    <p:extLst>
      <p:ext uri="{BB962C8B-B14F-4D97-AF65-F5344CB8AC3E}">
        <p14:creationId xmlns:p14="http://schemas.microsoft.com/office/powerpoint/2010/main" val="30287474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6184A18-8D21-46A6-811F-DB281964A33C}"/>
              </a:ext>
            </a:extLst>
          </p:cNvPr>
          <p:cNvSpPr>
            <a:spLocks noGrp="1"/>
          </p:cNvSpPr>
          <p:nvPr>
            <p:ph type="title"/>
          </p:nvPr>
        </p:nvSpPr>
        <p:spPr>
          <a:xfrm>
            <a:off x="839788" y="365125"/>
            <a:ext cx="10515600" cy="1325563"/>
          </a:xfrm>
        </p:spPr>
        <p:txBody>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14EE2779-65DD-4E6B-A5EA-AC01E339738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Θέση περιεχομένου 3">
            <a:extLst>
              <a:ext uri="{FF2B5EF4-FFF2-40B4-BE49-F238E27FC236}">
                <a16:creationId xmlns:a16="http://schemas.microsoft.com/office/drawing/2014/main" id="{05BB2073-31B9-417C-AB84-4FF7F14A06F9}"/>
              </a:ext>
            </a:extLst>
          </p:cNvPr>
          <p:cNvSpPr>
            <a:spLocks noGrp="1"/>
          </p:cNvSpPr>
          <p:nvPr>
            <p:ph sz="half" idx="2"/>
          </p:nvPr>
        </p:nvSpPr>
        <p:spPr>
          <a:xfrm>
            <a:off x="839788" y="2505075"/>
            <a:ext cx="5157787"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5" name="Θέση κειμένου 4">
            <a:extLst>
              <a:ext uri="{FF2B5EF4-FFF2-40B4-BE49-F238E27FC236}">
                <a16:creationId xmlns:a16="http://schemas.microsoft.com/office/drawing/2014/main" id="{8D140D05-1B7E-46D6-AE40-DEB2C3DAC68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Θέση περιεχομένου 5">
            <a:extLst>
              <a:ext uri="{FF2B5EF4-FFF2-40B4-BE49-F238E27FC236}">
                <a16:creationId xmlns:a16="http://schemas.microsoft.com/office/drawing/2014/main" id="{0EF43AA7-969D-4748-966B-48B95FCF683A}"/>
              </a:ext>
            </a:extLst>
          </p:cNvPr>
          <p:cNvSpPr>
            <a:spLocks noGrp="1"/>
          </p:cNvSpPr>
          <p:nvPr>
            <p:ph sz="quarter" idx="4"/>
          </p:nvPr>
        </p:nvSpPr>
        <p:spPr>
          <a:xfrm>
            <a:off x="6172200" y="2505075"/>
            <a:ext cx="5183188" cy="3684588"/>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7" name="Θέση ημερομηνίας 6">
            <a:extLst>
              <a:ext uri="{FF2B5EF4-FFF2-40B4-BE49-F238E27FC236}">
                <a16:creationId xmlns:a16="http://schemas.microsoft.com/office/drawing/2014/main" id="{BEA8C0A5-C737-4168-B8FC-4811F9372A2B}"/>
              </a:ext>
            </a:extLst>
          </p:cNvPr>
          <p:cNvSpPr>
            <a:spLocks noGrp="1"/>
          </p:cNvSpPr>
          <p:nvPr>
            <p:ph type="dt" sz="half" idx="10"/>
          </p:nvPr>
        </p:nvSpPr>
        <p:spPr/>
        <p:txBody>
          <a:bodyPr/>
          <a:lstStyle/>
          <a:p>
            <a:fld id="{0A1A91DD-746E-4458-AAD8-96E1C683D442}" type="datetimeFigureOut">
              <a:rPr lang="el-GR" smtClean="0"/>
              <a:t>12/3/2022</a:t>
            </a:fld>
            <a:endParaRPr lang="el-GR"/>
          </a:p>
        </p:txBody>
      </p:sp>
      <p:sp>
        <p:nvSpPr>
          <p:cNvPr id="8" name="Θέση υποσέλιδου 7">
            <a:extLst>
              <a:ext uri="{FF2B5EF4-FFF2-40B4-BE49-F238E27FC236}">
                <a16:creationId xmlns:a16="http://schemas.microsoft.com/office/drawing/2014/main" id="{A1650BFF-5F5C-42A8-9FE4-7450B7F020FE}"/>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05D8D589-717F-4A69-9253-73EC0EFA4A4C}"/>
              </a:ext>
            </a:extLst>
          </p:cNvPr>
          <p:cNvSpPr>
            <a:spLocks noGrp="1"/>
          </p:cNvSpPr>
          <p:nvPr>
            <p:ph type="sldNum" sz="quarter" idx="12"/>
          </p:nvPr>
        </p:nvSpPr>
        <p:spPr/>
        <p:txBody>
          <a:bodyPr/>
          <a:lstStyle/>
          <a:p>
            <a:fld id="{23F31123-BD0D-4EF5-85B8-DA06B2C5565E}" type="slidenum">
              <a:rPr lang="el-GR" smtClean="0"/>
              <a:t>‹#›</a:t>
            </a:fld>
            <a:endParaRPr lang="el-GR"/>
          </a:p>
        </p:txBody>
      </p:sp>
    </p:spTree>
    <p:extLst>
      <p:ext uri="{BB962C8B-B14F-4D97-AF65-F5344CB8AC3E}">
        <p14:creationId xmlns:p14="http://schemas.microsoft.com/office/powerpoint/2010/main" val="18289492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2EA7AF5-FD9B-41A9-8B84-8772B8EFC9CE}"/>
              </a:ext>
            </a:extLst>
          </p:cNvPr>
          <p:cNvSpPr>
            <a:spLocks noGrp="1"/>
          </p:cNvSpPr>
          <p:nvPr>
            <p:ph type="title"/>
          </p:nvPr>
        </p:nvSpPr>
        <p:spPr/>
        <p:txBody>
          <a:bodyPr/>
          <a:lstStyle/>
          <a:p>
            <a:r>
              <a:rPr lang="el-GR"/>
              <a:t>Κάντε κλικ για να επεξεργαστείτε τον τίτλο υποδείγματος</a:t>
            </a:r>
          </a:p>
        </p:txBody>
      </p:sp>
      <p:sp>
        <p:nvSpPr>
          <p:cNvPr id="3" name="Θέση ημερομηνίας 2">
            <a:extLst>
              <a:ext uri="{FF2B5EF4-FFF2-40B4-BE49-F238E27FC236}">
                <a16:creationId xmlns:a16="http://schemas.microsoft.com/office/drawing/2014/main" id="{1C200BF5-86DF-46B5-8B42-564F57B1518D}"/>
              </a:ext>
            </a:extLst>
          </p:cNvPr>
          <p:cNvSpPr>
            <a:spLocks noGrp="1"/>
          </p:cNvSpPr>
          <p:nvPr>
            <p:ph type="dt" sz="half" idx="10"/>
          </p:nvPr>
        </p:nvSpPr>
        <p:spPr/>
        <p:txBody>
          <a:bodyPr/>
          <a:lstStyle/>
          <a:p>
            <a:fld id="{0A1A91DD-746E-4458-AAD8-96E1C683D442}" type="datetimeFigureOut">
              <a:rPr lang="el-GR" smtClean="0"/>
              <a:t>12/3/2022</a:t>
            </a:fld>
            <a:endParaRPr lang="el-GR"/>
          </a:p>
        </p:txBody>
      </p:sp>
      <p:sp>
        <p:nvSpPr>
          <p:cNvPr id="4" name="Θέση υποσέλιδου 3">
            <a:extLst>
              <a:ext uri="{FF2B5EF4-FFF2-40B4-BE49-F238E27FC236}">
                <a16:creationId xmlns:a16="http://schemas.microsoft.com/office/drawing/2014/main" id="{DF1724F2-940F-4CAE-8C19-478513120C05}"/>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0F182B54-8212-4B31-8455-1F2478CF6AC4}"/>
              </a:ext>
            </a:extLst>
          </p:cNvPr>
          <p:cNvSpPr>
            <a:spLocks noGrp="1"/>
          </p:cNvSpPr>
          <p:nvPr>
            <p:ph type="sldNum" sz="quarter" idx="12"/>
          </p:nvPr>
        </p:nvSpPr>
        <p:spPr/>
        <p:txBody>
          <a:bodyPr/>
          <a:lstStyle/>
          <a:p>
            <a:fld id="{23F31123-BD0D-4EF5-85B8-DA06B2C5565E}" type="slidenum">
              <a:rPr lang="el-GR" smtClean="0"/>
              <a:t>‹#›</a:t>
            </a:fld>
            <a:endParaRPr lang="el-GR"/>
          </a:p>
        </p:txBody>
      </p:sp>
    </p:spTree>
    <p:extLst>
      <p:ext uri="{BB962C8B-B14F-4D97-AF65-F5344CB8AC3E}">
        <p14:creationId xmlns:p14="http://schemas.microsoft.com/office/powerpoint/2010/main" val="33238284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FCC944FC-5B67-41FE-9F0D-979593883442}"/>
              </a:ext>
            </a:extLst>
          </p:cNvPr>
          <p:cNvSpPr>
            <a:spLocks noGrp="1"/>
          </p:cNvSpPr>
          <p:nvPr>
            <p:ph type="dt" sz="half" idx="10"/>
          </p:nvPr>
        </p:nvSpPr>
        <p:spPr/>
        <p:txBody>
          <a:bodyPr/>
          <a:lstStyle/>
          <a:p>
            <a:fld id="{0A1A91DD-746E-4458-AAD8-96E1C683D442}" type="datetimeFigureOut">
              <a:rPr lang="el-GR" smtClean="0"/>
              <a:t>12/3/2022</a:t>
            </a:fld>
            <a:endParaRPr lang="el-GR"/>
          </a:p>
        </p:txBody>
      </p:sp>
      <p:sp>
        <p:nvSpPr>
          <p:cNvPr id="3" name="Θέση υποσέλιδου 2">
            <a:extLst>
              <a:ext uri="{FF2B5EF4-FFF2-40B4-BE49-F238E27FC236}">
                <a16:creationId xmlns:a16="http://schemas.microsoft.com/office/drawing/2014/main" id="{C7EB034A-77AA-4637-AA5B-D0FCC1B5BD60}"/>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C060CECF-F5F5-49D4-BF39-6B9846F22D2C}"/>
              </a:ext>
            </a:extLst>
          </p:cNvPr>
          <p:cNvSpPr>
            <a:spLocks noGrp="1"/>
          </p:cNvSpPr>
          <p:nvPr>
            <p:ph type="sldNum" sz="quarter" idx="12"/>
          </p:nvPr>
        </p:nvSpPr>
        <p:spPr/>
        <p:txBody>
          <a:bodyPr/>
          <a:lstStyle/>
          <a:p>
            <a:fld id="{23F31123-BD0D-4EF5-85B8-DA06B2C5565E}" type="slidenum">
              <a:rPr lang="el-GR" smtClean="0"/>
              <a:t>‹#›</a:t>
            </a:fld>
            <a:endParaRPr lang="el-GR"/>
          </a:p>
        </p:txBody>
      </p:sp>
    </p:spTree>
    <p:extLst>
      <p:ext uri="{BB962C8B-B14F-4D97-AF65-F5344CB8AC3E}">
        <p14:creationId xmlns:p14="http://schemas.microsoft.com/office/powerpoint/2010/main" val="39140819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3679E62-EE61-47C0-90CB-2A7A760CA11B}"/>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περιεχομένου 2">
            <a:extLst>
              <a:ext uri="{FF2B5EF4-FFF2-40B4-BE49-F238E27FC236}">
                <a16:creationId xmlns:a16="http://schemas.microsoft.com/office/drawing/2014/main" id="{C8243C3C-89D2-4F41-8CC6-93DB6AF8FF0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κειμένου 3">
            <a:extLst>
              <a:ext uri="{FF2B5EF4-FFF2-40B4-BE49-F238E27FC236}">
                <a16:creationId xmlns:a16="http://schemas.microsoft.com/office/drawing/2014/main" id="{DBE33258-7797-4232-AF5F-DD4E13306E8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30BFD119-859A-4087-8B9B-B2E442AF43AB}"/>
              </a:ext>
            </a:extLst>
          </p:cNvPr>
          <p:cNvSpPr>
            <a:spLocks noGrp="1"/>
          </p:cNvSpPr>
          <p:nvPr>
            <p:ph type="dt" sz="half" idx="10"/>
          </p:nvPr>
        </p:nvSpPr>
        <p:spPr/>
        <p:txBody>
          <a:bodyPr/>
          <a:lstStyle/>
          <a:p>
            <a:fld id="{0A1A91DD-746E-4458-AAD8-96E1C683D442}" type="datetimeFigureOut">
              <a:rPr lang="el-GR" smtClean="0"/>
              <a:t>12/3/2022</a:t>
            </a:fld>
            <a:endParaRPr lang="el-GR"/>
          </a:p>
        </p:txBody>
      </p:sp>
      <p:sp>
        <p:nvSpPr>
          <p:cNvPr id="6" name="Θέση υποσέλιδου 5">
            <a:extLst>
              <a:ext uri="{FF2B5EF4-FFF2-40B4-BE49-F238E27FC236}">
                <a16:creationId xmlns:a16="http://schemas.microsoft.com/office/drawing/2014/main" id="{07A954A0-C34C-4BE2-8058-673927FFB408}"/>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1D7795F9-90A2-4DE0-98F5-13CD74B789B7}"/>
              </a:ext>
            </a:extLst>
          </p:cNvPr>
          <p:cNvSpPr>
            <a:spLocks noGrp="1"/>
          </p:cNvSpPr>
          <p:nvPr>
            <p:ph type="sldNum" sz="quarter" idx="12"/>
          </p:nvPr>
        </p:nvSpPr>
        <p:spPr/>
        <p:txBody>
          <a:bodyPr/>
          <a:lstStyle/>
          <a:p>
            <a:fld id="{23F31123-BD0D-4EF5-85B8-DA06B2C5565E}" type="slidenum">
              <a:rPr lang="el-GR" smtClean="0"/>
              <a:t>‹#›</a:t>
            </a:fld>
            <a:endParaRPr lang="el-GR"/>
          </a:p>
        </p:txBody>
      </p:sp>
    </p:spTree>
    <p:extLst>
      <p:ext uri="{BB962C8B-B14F-4D97-AF65-F5344CB8AC3E}">
        <p14:creationId xmlns:p14="http://schemas.microsoft.com/office/powerpoint/2010/main" val="31392525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0ACC841-6DCF-4F39-944A-81DE31C55FDA}"/>
              </a:ext>
            </a:extLst>
          </p:cNvPr>
          <p:cNvSpPr>
            <a:spLocks noGrp="1"/>
          </p:cNvSpPr>
          <p:nvPr>
            <p:ph type="title"/>
          </p:nvPr>
        </p:nvSpPr>
        <p:spPr>
          <a:xfrm>
            <a:off x="839788" y="457200"/>
            <a:ext cx="3932237" cy="1600200"/>
          </a:xfrm>
        </p:spPr>
        <p:txBody>
          <a:bodyPr anchor="b"/>
          <a:lstStyle>
            <a:lvl1pPr>
              <a:defRPr sz="3200"/>
            </a:lvl1pPr>
          </a:lstStyle>
          <a:p>
            <a:r>
              <a:rPr lang="el-GR"/>
              <a:t>Κάντε κλικ για να επεξεργαστείτε τον τίτλο υποδείγματος</a:t>
            </a:r>
          </a:p>
        </p:txBody>
      </p:sp>
      <p:sp>
        <p:nvSpPr>
          <p:cNvPr id="3" name="Θέση εικόνας 2">
            <a:extLst>
              <a:ext uri="{FF2B5EF4-FFF2-40B4-BE49-F238E27FC236}">
                <a16:creationId xmlns:a16="http://schemas.microsoft.com/office/drawing/2014/main" id="{3CCD3EA0-BC7E-4CDF-85E6-C2E8652DBDA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FFCE3DF0-1042-41E8-A1CC-5EFC21DA31B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Θέση ημερομηνίας 4">
            <a:extLst>
              <a:ext uri="{FF2B5EF4-FFF2-40B4-BE49-F238E27FC236}">
                <a16:creationId xmlns:a16="http://schemas.microsoft.com/office/drawing/2014/main" id="{3135E2BC-F569-4926-8348-3A4D7F7CFCB8}"/>
              </a:ext>
            </a:extLst>
          </p:cNvPr>
          <p:cNvSpPr>
            <a:spLocks noGrp="1"/>
          </p:cNvSpPr>
          <p:nvPr>
            <p:ph type="dt" sz="half" idx="10"/>
          </p:nvPr>
        </p:nvSpPr>
        <p:spPr/>
        <p:txBody>
          <a:bodyPr/>
          <a:lstStyle/>
          <a:p>
            <a:fld id="{0A1A91DD-746E-4458-AAD8-96E1C683D442}" type="datetimeFigureOut">
              <a:rPr lang="el-GR" smtClean="0"/>
              <a:t>12/3/2022</a:t>
            </a:fld>
            <a:endParaRPr lang="el-GR"/>
          </a:p>
        </p:txBody>
      </p:sp>
      <p:sp>
        <p:nvSpPr>
          <p:cNvPr id="6" name="Θέση υποσέλιδου 5">
            <a:extLst>
              <a:ext uri="{FF2B5EF4-FFF2-40B4-BE49-F238E27FC236}">
                <a16:creationId xmlns:a16="http://schemas.microsoft.com/office/drawing/2014/main" id="{D55F0786-23DB-40D6-94DF-0C67BD7D0826}"/>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2B43590D-FA40-466C-A53F-6BE628516231}"/>
              </a:ext>
            </a:extLst>
          </p:cNvPr>
          <p:cNvSpPr>
            <a:spLocks noGrp="1"/>
          </p:cNvSpPr>
          <p:nvPr>
            <p:ph type="sldNum" sz="quarter" idx="12"/>
          </p:nvPr>
        </p:nvSpPr>
        <p:spPr/>
        <p:txBody>
          <a:bodyPr/>
          <a:lstStyle/>
          <a:p>
            <a:fld id="{23F31123-BD0D-4EF5-85B8-DA06B2C5565E}" type="slidenum">
              <a:rPr lang="el-GR" smtClean="0"/>
              <a:t>‹#›</a:t>
            </a:fld>
            <a:endParaRPr lang="el-GR"/>
          </a:p>
        </p:txBody>
      </p:sp>
    </p:spTree>
    <p:extLst>
      <p:ext uri="{BB962C8B-B14F-4D97-AF65-F5344CB8AC3E}">
        <p14:creationId xmlns:p14="http://schemas.microsoft.com/office/powerpoint/2010/main" val="22313712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7EEDC8C8-2F84-48F3-940A-94B5093563C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p>
        </p:txBody>
      </p:sp>
      <p:sp>
        <p:nvSpPr>
          <p:cNvPr id="3" name="Θέση κειμένου 2">
            <a:extLst>
              <a:ext uri="{FF2B5EF4-FFF2-40B4-BE49-F238E27FC236}">
                <a16:creationId xmlns:a16="http://schemas.microsoft.com/office/drawing/2014/main" id="{F6A71955-799E-4AB2-A2A9-FA3A9D3E1B2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4" name="Θέση ημερομηνίας 3">
            <a:extLst>
              <a:ext uri="{FF2B5EF4-FFF2-40B4-BE49-F238E27FC236}">
                <a16:creationId xmlns:a16="http://schemas.microsoft.com/office/drawing/2014/main" id="{1716A9DB-DD35-42BF-9AF7-99D1ED5B2B0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A1A91DD-746E-4458-AAD8-96E1C683D442}" type="datetimeFigureOut">
              <a:rPr lang="el-GR" smtClean="0"/>
              <a:t>12/3/2022</a:t>
            </a:fld>
            <a:endParaRPr lang="el-GR"/>
          </a:p>
        </p:txBody>
      </p:sp>
      <p:sp>
        <p:nvSpPr>
          <p:cNvPr id="5" name="Θέση υποσέλιδου 4">
            <a:extLst>
              <a:ext uri="{FF2B5EF4-FFF2-40B4-BE49-F238E27FC236}">
                <a16:creationId xmlns:a16="http://schemas.microsoft.com/office/drawing/2014/main" id="{9541E579-8604-467B-95E6-13098996668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34DAB0FC-7A4B-4C5C-B639-3AFF7C1CE2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F31123-BD0D-4EF5-85B8-DA06B2C5565E}" type="slidenum">
              <a:rPr lang="el-GR" smtClean="0"/>
              <a:t>‹#›</a:t>
            </a:fld>
            <a:endParaRPr lang="el-GR"/>
          </a:p>
        </p:txBody>
      </p:sp>
    </p:spTree>
    <p:extLst>
      <p:ext uri="{BB962C8B-B14F-4D97-AF65-F5344CB8AC3E}">
        <p14:creationId xmlns:p14="http://schemas.microsoft.com/office/powerpoint/2010/main" val="40351288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artic.gr/impresionismos/" TargetMode="External"/><Relationship Id="rId2" Type="http://schemas.openxmlformats.org/officeDocument/2006/relationships/hyperlink" Target="https://impresionismos.wordpress.com/%CE%BC%CE%BF%CF%85%CF%83%CE%B9%CE%BA%CF%8C%CF%82-%CE%B9%CE%BC%CF%80%CF%81%CE%B5%CF%83%CE%B9%CE%BF%CE%BD%CE%B9%CF%83%CE%BC%CF%8C%CF%82/" TargetMode="External"/><Relationship Id="rId1" Type="http://schemas.openxmlformats.org/officeDocument/2006/relationships/slideLayout" Target="../slideLayouts/slideLayout2.xml"/><Relationship Id="rId6" Type="http://schemas.openxmlformats.org/officeDocument/2006/relationships/hyperlink" Target="http://lenageorgali.blogspot.com/2014/05/1920.html" TargetMode="External"/><Relationship Id="rId5" Type="http://schemas.openxmlformats.org/officeDocument/2006/relationships/hyperlink" Target="https://www.britannica.com/art/Impressionism-music" TargetMode="External"/><Relationship Id="rId4" Type="http://schemas.openxmlformats.org/officeDocument/2006/relationships/hyperlink" Target="https://elsito.gr/index.php/arts/item/624-impresionismo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Θέση περιεχομένου 4" descr="Εικόνα που περιέχει άνδρας, άτομο, ντύσιμο, κουστούμι&#10;&#10;Περιγραφή που δημιουργήθηκε αυτόματα">
            <a:extLst>
              <a:ext uri="{FF2B5EF4-FFF2-40B4-BE49-F238E27FC236}">
                <a16:creationId xmlns:a16="http://schemas.microsoft.com/office/drawing/2014/main" id="{1D32C7EE-B20D-4731-A9D3-B6D62FDF669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64952" y="643467"/>
            <a:ext cx="10462095" cy="5571066"/>
          </a:xfrm>
          <a:prstGeom prst="rect">
            <a:avLst/>
          </a:prstGeom>
        </p:spPr>
      </p:pic>
      <p:sp>
        <p:nvSpPr>
          <p:cNvPr id="6" name="Ορθογώνιο: Στρογγύλεμα επάνω γωνιών 5">
            <a:extLst>
              <a:ext uri="{FF2B5EF4-FFF2-40B4-BE49-F238E27FC236}">
                <a16:creationId xmlns:a16="http://schemas.microsoft.com/office/drawing/2014/main" id="{00195F13-A94D-49FA-8E9C-7995B8835E62}"/>
              </a:ext>
            </a:extLst>
          </p:cNvPr>
          <p:cNvSpPr/>
          <p:nvPr/>
        </p:nvSpPr>
        <p:spPr>
          <a:xfrm>
            <a:off x="864952" y="98637"/>
            <a:ext cx="10462095" cy="609600"/>
          </a:xfrm>
          <a:prstGeom prst="round2SameRect">
            <a:avLst/>
          </a:prstGeom>
          <a:solidFill>
            <a:schemeClr val="accent5">
              <a:lumMod val="40000"/>
              <a:lumOff val="6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3600" b="1" dirty="0">
                <a:solidFill>
                  <a:schemeClr val="tx1"/>
                </a:solidFill>
              </a:rPr>
              <a:t>ΙΜΠΡΕΣΙΟΝΙΣΜΟΣ (19</a:t>
            </a:r>
            <a:r>
              <a:rPr lang="el-GR" sz="3600" b="1" baseline="30000" dirty="0">
                <a:solidFill>
                  <a:schemeClr val="tx1"/>
                </a:solidFill>
              </a:rPr>
              <a:t>ος</a:t>
            </a:r>
            <a:r>
              <a:rPr lang="el-GR" sz="3600" b="1" dirty="0">
                <a:solidFill>
                  <a:schemeClr val="tx1"/>
                </a:solidFill>
              </a:rPr>
              <a:t> – 20</a:t>
            </a:r>
            <a:r>
              <a:rPr lang="el-GR" sz="3600" b="1" baseline="30000" dirty="0">
                <a:solidFill>
                  <a:schemeClr val="tx1"/>
                </a:solidFill>
              </a:rPr>
              <a:t>ος</a:t>
            </a:r>
            <a:r>
              <a:rPr lang="el-GR" sz="3600" b="1" dirty="0">
                <a:solidFill>
                  <a:schemeClr val="tx1"/>
                </a:solidFill>
              </a:rPr>
              <a:t> αι.)</a:t>
            </a:r>
          </a:p>
        </p:txBody>
      </p:sp>
    </p:spTree>
    <p:extLst>
      <p:ext uri="{BB962C8B-B14F-4D97-AF65-F5344CB8AC3E}">
        <p14:creationId xmlns:p14="http://schemas.microsoft.com/office/powerpoint/2010/main" val="31383737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AC24A3E9-3B67-4145-9B9D-F91D7F61252F}"/>
              </a:ext>
            </a:extLst>
          </p:cNvPr>
          <p:cNvSpPr>
            <a:spLocks noGrp="1"/>
          </p:cNvSpPr>
          <p:nvPr>
            <p:ph idx="1"/>
          </p:nvPr>
        </p:nvSpPr>
        <p:spPr/>
        <p:txBody>
          <a:bodyPr>
            <a:normAutofit/>
          </a:bodyPr>
          <a:lstStyle/>
          <a:p>
            <a:pPr marL="0" indent="0" algn="just">
              <a:buNone/>
            </a:pPr>
            <a:r>
              <a:rPr lang="el-GR" sz="3200" i="1" dirty="0">
                <a:effectLst>
                  <a:outerShdw blurRad="38100" dist="38100" dir="2700000" algn="tl">
                    <a:srgbClr val="000000">
                      <a:alpha val="43137"/>
                    </a:srgbClr>
                  </a:outerShdw>
                </a:effectLst>
              </a:rPr>
              <a:t>Άλλοι εκπρόσωποι του Ιμπρεσιονισμού:</a:t>
            </a:r>
          </a:p>
          <a:p>
            <a:pPr marL="0" indent="0" algn="just">
              <a:buNone/>
            </a:pPr>
            <a:endParaRPr lang="el-GR" dirty="0"/>
          </a:p>
          <a:p>
            <a:pPr marL="0" indent="0" algn="just">
              <a:buNone/>
            </a:pPr>
            <a:r>
              <a:rPr lang="el-GR" b="1" dirty="0"/>
              <a:t>Άλμπερτ Ρουσσέλ </a:t>
            </a:r>
            <a:r>
              <a:rPr lang="el-GR" dirty="0"/>
              <a:t>(</a:t>
            </a:r>
            <a:r>
              <a:rPr lang="de-DE" dirty="0"/>
              <a:t>Albert Roussel): </a:t>
            </a:r>
            <a:r>
              <a:rPr lang="el-GR" dirty="0"/>
              <a:t>Γάλλος συνθέτης, αξιωματικός του Ναυτικού, ο οποίος ασχολήθηκε αργότερα αποκλειστικά με τη μουσική. Σπούδασε ως το 1898 και έγινε καθηγητής της αντιστίξεως από το 1902 ως το 1913. Χωρίς να παρασυρθεί από τον αυστηρό ακαδημαϊσμό που διδάχθηκε στη σχολή, ο Ρουσσέλ αναδείχθηκε κυρίως στη δεύτερη δεκαετία του 20ου αι ως συνθέτης, επηρεασμένος από τον Ντεμπυσσύ. </a:t>
            </a:r>
          </a:p>
        </p:txBody>
      </p:sp>
      <p:sp>
        <p:nvSpPr>
          <p:cNvPr id="4" name="Τίτλος 3">
            <a:extLst>
              <a:ext uri="{FF2B5EF4-FFF2-40B4-BE49-F238E27FC236}">
                <a16:creationId xmlns:a16="http://schemas.microsoft.com/office/drawing/2014/main" id="{171A30BB-722E-4034-B66D-DAC71EB3499C}"/>
              </a:ext>
            </a:extLst>
          </p:cNvPr>
          <p:cNvSpPr>
            <a:spLocks noGrp="1"/>
          </p:cNvSpPr>
          <p:nvPr>
            <p:ph type="title"/>
          </p:nvPr>
        </p:nvSpPr>
        <p:spPr>
          <a:xfrm>
            <a:off x="838200" y="365125"/>
            <a:ext cx="10515600" cy="1325563"/>
          </a:xfrm>
          <a:prstGeom prst="round2SameRect">
            <a:avLst/>
          </a:prstGeom>
          <a:solidFill>
            <a:schemeClr val="accent5">
              <a:lumMod val="40000"/>
              <a:lumOff val="6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3600" b="1" dirty="0">
                <a:solidFill>
                  <a:schemeClr val="tx1"/>
                </a:solidFill>
              </a:rPr>
              <a:t>ΙΜΠΡΕΣΙΟΝΙΣΜΟΣ (19</a:t>
            </a:r>
            <a:r>
              <a:rPr lang="el-GR" sz="3600" b="1" baseline="30000" dirty="0">
                <a:solidFill>
                  <a:schemeClr val="tx1"/>
                </a:solidFill>
              </a:rPr>
              <a:t>ος</a:t>
            </a:r>
            <a:r>
              <a:rPr lang="el-GR" sz="3600" b="1" dirty="0">
                <a:solidFill>
                  <a:schemeClr val="tx1"/>
                </a:solidFill>
              </a:rPr>
              <a:t> – 20</a:t>
            </a:r>
            <a:r>
              <a:rPr lang="el-GR" sz="3600" b="1" baseline="30000" dirty="0">
                <a:solidFill>
                  <a:schemeClr val="tx1"/>
                </a:solidFill>
              </a:rPr>
              <a:t>ος</a:t>
            </a:r>
            <a:r>
              <a:rPr lang="el-GR" sz="3600" b="1" dirty="0">
                <a:solidFill>
                  <a:schemeClr val="tx1"/>
                </a:solidFill>
              </a:rPr>
              <a:t> αι.)</a:t>
            </a:r>
          </a:p>
        </p:txBody>
      </p:sp>
    </p:spTree>
    <p:extLst>
      <p:ext uri="{BB962C8B-B14F-4D97-AF65-F5344CB8AC3E}">
        <p14:creationId xmlns:p14="http://schemas.microsoft.com/office/powerpoint/2010/main" val="17517296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1">
            <a:extLst>
              <a:ext uri="{FF2B5EF4-FFF2-40B4-BE49-F238E27FC236}">
                <a16:creationId xmlns:a16="http://schemas.microsoft.com/office/drawing/2014/main" id="{80DF40B2-80F7-4E71-B46C-284163F3654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Τίτλος 3">
            <a:extLst>
              <a:ext uri="{FF2B5EF4-FFF2-40B4-BE49-F238E27FC236}">
                <a16:creationId xmlns:a16="http://schemas.microsoft.com/office/drawing/2014/main" id="{171A30BB-722E-4034-B66D-DAC71EB3499C}"/>
              </a:ext>
            </a:extLst>
          </p:cNvPr>
          <p:cNvSpPr>
            <a:spLocks noGrp="1"/>
          </p:cNvSpPr>
          <p:nvPr>
            <p:ph type="title"/>
          </p:nvPr>
        </p:nvSpPr>
        <p:spPr>
          <a:xfrm>
            <a:off x="838199" y="548464"/>
            <a:ext cx="3807187" cy="2228074"/>
          </a:xfrm>
          <a:prstGeom prst="round2SameRect">
            <a:avLst/>
          </a:prstGeom>
        </p:spPr>
        <p:style>
          <a:lnRef idx="2">
            <a:schemeClr val="accent1">
              <a:shade val="50000"/>
            </a:schemeClr>
          </a:lnRef>
          <a:fillRef idx="1">
            <a:schemeClr val="accent1"/>
          </a:fillRef>
          <a:effectRef idx="0">
            <a:schemeClr val="accent1"/>
          </a:effectRef>
          <a:fontRef idx="minor">
            <a:schemeClr val="lt1"/>
          </a:fontRef>
        </p:style>
        <p:txBody>
          <a:bodyPr rtlCol="0">
            <a:normAutofit/>
          </a:bodyPr>
          <a:lstStyle/>
          <a:p>
            <a:r>
              <a:rPr lang="el-GR" sz="3400" b="1"/>
              <a:t>ΙΜΠΡΕΣΙΟΝΙΣΜΟΣ (19</a:t>
            </a:r>
            <a:r>
              <a:rPr lang="el-GR" sz="3400" b="1" baseline="30000"/>
              <a:t>ος</a:t>
            </a:r>
            <a:r>
              <a:rPr lang="el-GR" sz="3400" b="1"/>
              <a:t> – 20</a:t>
            </a:r>
            <a:r>
              <a:rPr lang="el-GR" sz="3400" b="1" baseline="30000"/>
              <a:t>ος</a:t>
            </a:r>
            <a:r>
              <a:rPr lang="el-GR" sz="3400" b="1"/>
              <a:t> αι.)</a:t>
            </a:r>
          </a:p>
        </p:txBody>
      </p:sp>
      <p:sp>
        <p:nvSpPr>
          <p:cNvPr id="6" name="Ορθογώνιο: Στρογγύλεμα γωνιών 5">
            <a:extLst>
              <a:ext uri="{FF2B5EF4-FFF2-40B4-BE49-F238E27FC236}">
                <a16:creationId xmlns:a16="http://schemas.microsoft.com/office/drawing/2014/main" id="{A6FA280F-8043-4B78-B7A5-10350EC992B9}"/>
              </a:ext>
            </a:extLst>
          </p:cNvPr>
          <p:cNvSpPr/>
          <p:nvPr/>
        </p:nvSpPr>
        <p:spPr>
          <a:xfrm>
            <a:off x="838199" y="2962279"/>
            <a:ext cx="3807187" cy="97910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15" name="Content Placeholder 8">
            <a:extLst>
              <a:ext uri="{FF2B5EF4-FFF2-40B4-BE49-F238E27FC236}">
                <a16:creationId xmlns:a16="http://schemas.microsoft.com/office/drawing/2014/main" id="{E36C0AC1-53D5-449A-B6A3-BA2EE1C88433}"/>
              </a:ext>
            </a:extLst>
          </p:cNvPr>
          <p:cNvSpPr>
            <a:spLocks noGrp="1"/>
          </p:cNvSpPr>
          <p:nvPr>
            <p:ph idx="1"/>
          </p:nvPr>
        </p:nvSpPr>
        <p:spPr>
          <a:xfrm>
            <a:off x="838201" y="2962279"/>
            <a:ext cx="3799425" cy="3143241"/>
          </a:xfrm>
        </p:spPr>
        <p:txBody>
          <a:bodyPr>
            <a:normAutofit/>
          </a:bodyPr>
          <a:lstStyle/>
          <a:p>
            <a:pPr marL="0" indent="0">
              <a:buNone/>
            </a:pPr>
            <a:r>
              <a:rPr lang="el-GR" b="1" dirty="0"/>
              <a:t>Άλμπερτ Ρουσσέλ (1869- 1937)</a:t>
            </a:r>
            <a:endParaRPr lang="en-US" b="1" dirty="0"/>
          </a:p>
        </p:txBody>
      </p:sp>
      <p:pic>
        <p:nvPicPr>
          <p:cNvPr id="5" name="Θέση περιεχομένου 4" descr="Εικόνα που περιέχει κείμενο&#10;&#10;Περιγραφή που δημιουργήθηκε αυτόματα">
            <a:extLst>
              <a:ext uri="{FF2B5EF4-FFF2-40B4-BE49-F238E27FC236}">
                <a16:creationId xmlns:a16="http://schemas.microsoft.com/office/drawing/2014/main" id="{34E98EDF-C1A7-4427-A986-D378474A033F}"/>
              </a:ext>
            </a:extLst>
          </p:cNvPr>
          <p:cNvPicPr>
            <a:picLocks noChangeAspect="1"/>
          </p:cNvPicPr>
          <p:nvPr/>
        </p:nvPicPr>
        <p:blipFill rotWithShape="1">
          <a:blip r:embed="rId2">
            <a:extLst>
              <a:ext uri="{28A0092B-C50C-407E-A947-70E740481C1C}">
                <a14:useLocalDpi xmlns:a14="http://schemas.microsoft.com/office/drawing/2010/main" val="0"/>
              </a:ext>
            </a:extLst>
          </a:blip>
          <a:srcRect t="1682" r="-1" b="36680"/>
          <a:stretch/>
        </p:blipFill>
        <p:spPr>
          <a:xfrm>
            <a:off x="5010386" y="10"/>
            <a:ext cx="7181613" cy="6857990"/>
          </a:xfrm>
          <a:prstGeom prst="rect">
            <a:avLst/>
          </a:prstGeom>
          <a:effectLst/>
        </p:spPr>
      </p:pic>
    </p:spTree>
    <p:extLst>
      <p:ext uri="{BB962C8B-B14F-4D97-AF65-F5344CB8AC3E}">
        <p14:creationId xmlns:p14="http://schemas.microsoft.com/office/powerpoint/2010/main" val="28422650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AC24A3E9-3B67-4145-9B9D-F91D7F61252F}"/>
              </a:ext>
            </a:extLst>
          </p:cNvPr>
          <p:cNvSpPr>
            <a:spLocks noGrp="1"/>
          </p:cNvSpPr>
          <p:nvPr>
            <p:ph idx="1"/>
          </p:nvPr>
        </p:nvSpPr>
        <p:spPr/>
        <p:txBody>
          <a:bodyPr>
            <a:normAutofit/>
          </a:bodyPr>
          <a:lstStyle/>
          <a:p>
            <a:pPr marL="0" indent="0" algn="just">
              <a:buNone/>
            </a:pPr>
            <a:r>
              <a:rPr lang="el-GR" b="1" dirty="0"/>
              <a:t>Αιμίλιος Ριάδης</a:t>
            </a:r>
            <a:r>
              <a:rPr lang="el-GR" dirty="0"/>
              <a:t>: (καλλιτεχνικό ψευδώνυμο του Αιμίλιου Κούη ή Κου). Έλληνας συνθέτης. Σπούδασε στη Θεσσαλονίκη καθώς και στο Μόναχο, και για ένα χρονικό διάστημα έμεινε στο Παρίσι, όπου μελέτησε με τον Μορίς Ραβέλ και συνδέθηκε με τους κύκλους των Γάλλων ιμπρεσιονιστών, που έπαιξαν σημαντικό ρόλο στη διαμόρφωση της καλλιτεχνικής του προσωπικότητας.</a:t>
            </a:r>
          </a:p>
          <a:p>
            <a:pPr marL="0" indent="0" algn="just">
              <a:buNone/>
            </a:pPr>
            <a:r>
              <a:rPr lang="el-GR" dirty="0"/>
              <a:t>Γύρω στο 1915 εγκαταστάθηκε μόνιμα στη Θεσσαλονίκη, όπου διορίστηκε καθηγητής πιάνου του εκεί Ωδείου, του οποίου αργότερα διετέλεσε επί πλέον και υποδιευθυντής.</a:t>
            </a:r>
          </a:p>
        </p:txBody>
      </p:sp>
      <p:sp>
        <p:nvSpPr>
          <p:cNvPr id="4" name="Τίτλος 3">
            <a:extLst>
              <a:ext uri="{FF2B5EF4-FFF2-40B4-BE49-F238E27FC236}">
                <a16:creationId xmlns:a16="http://schemas.microsoft.com/office/drawing/2014/main" id="{171A30BB-722E-4034-B66D-DAC71EB3499C}"/>
              </a:ext>
            </a:extLst>
          </p:cNvPr>
          <p:cNvSpPr>
            <a:spLocks noGrp="1"/>
          </p:cNvSpPr>
          <p:nvPr>
            <p:ph type="title"/>
          </p:nvPr>
        </p:nvSpPr>
        <p:spPr>
          <a:xfrm>
            <a:off x="838200" y="365125"/>
            <a:ext cx="10515600" cy="1325563"/>
          </a:xfrm>
          <a:prstGeom prst="round2SameRect">
            <a:avLst/>
          </a:prstGeom>
          <a:solidFill>
            <a:schemeClr val="accent5">
              <a:lumMod val="40000"/>
              <a:lumOff val="6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3600" b="1" dirty="0">
                <a:solidFill>
                  <a:schemeClr val="tx1"/>
                </a:solidFill>
              </a:rPr>
              <a:t>ΙΜΠΡΕΣΙΟΝΙΣΜΟΣ (19</a:t>
            </a:r>
            <a:r>
              <a:rPr lang="el-GR" sz="3600" b="1" baseline="30000" dirty="0">
                <a:solidFill>
                  <a:schemeClr val="tx1"/>
                </a:solidFill>
              </a:rPr>
              <a:t>ος</a:t>
            </a:r>
            <a:r>
              <a:rPr lang="el-GR" sz="3600" b="1" dirty="0">
                <a:solidFill>
                  <a:schemeClr val="tx1"/>
                </a:solidFill>
              </a:rPr>
              <a:t> – 20</a:t>
            </a:r>
            <a:r>
              <a:rPr lang="el-GR" sz="3600" b="1" baseline="30000" dirty="0">
                <a:solidFill>
                  <a:schemeClr val="tx1"/>
                </a:solidFill>
              </a:rPr>
              <a:t>ος</a:t>
            </a:r>
            <a:r>
              <a:rPr lang="el-GR" sz="3600" b="1" dirty="0">
                <a:solidFill>
                  <a:schemeClr val="tx1"/>
                </a:solidFill>
              </a:rPr>
              <a:t> αι.)</a:t>
            </a:r>
          </a:p>
        </p:txBody>
      </p:sp>
    </p:spTree>
    <p:extLst>
      <p:ext uri="{BB962C8B-B14F-4D97-AF65-F5344CB8AC3E}">
        <p14:creationId xmlns:p14="http://schemas.microsoft.com/office/powerpoint/2010/main" val="321878669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AC24A3E9-3B67-4145-9B9D-F91D7F61252F}"/>
              </a:ext>
            </a:extLst>
          </p:cNvPr>
          <p:cNvSpPr>
            <a:spLocks noGrp="1"/>
          </p:cNvSpPr>
          <p:nvPr>
            <p:ph idx="1"/>
          </p:nvPr>
        </p:nvSpPr>
        <p:spPr/>
        <p:txBody>
          <a:bodyPr>
            <a:normAutofit/>
          </a:bodyPr>
          <a:lstStyle/>
          <a:p>
            <a:pPr marL="0" indent="0" algn="just">
              <a:buNone/>
            </a:pPr>
            <a:endParaRPr lang="el-GR" dirty="0"/>
          </a:p>
          <a:p>
            <a:pPr marL="0" indent="0" algn="just">
              <a:buNone/>
            </a:pPr>
            <a:r>
              <a:rPr lang="el-GR" dirty="0"/>
              <a:t>Ο Ριάδης φαίνεται πως ασχολήθηκε με όλα τα είδη μουσικής, όπερα, συμφωνική μουσική, μουσική δωματίου, μουσική για πιάνο κλπ. Ωστόσο ο μέχρι υπερβολής εκλεκτισμός του δεν του επέτρεψε να αφήσει παρά ένα δημιουργικό έργο πολύ αποσπασματικό.</a:t>
            </a:r>
          </a:p>
        </p:txBody>
      </p:sp>
      <p:sp>
        <p:nvSpPr>
          <p:cNvPr id="4" name="Τίτλος 3">
            <a:extLst>
              <a:ext uri="{FF2B5EF4-FFF2-40B4-BE49-F238E27FC236}">
                <a16:creationId xmlns:a16="http://schemas.microsoft.com/office/drawing/2014/main" id="{171A30BB-722E-4034-B66D-DAC71EB3499C}"/>
              </a:ext>
            </a:extLst>
          </p:cNvPr>
          <p:cNvSpPr>
            <a:spLocks noGrp="1"/>
          </p:cNvSpPr>
          <p:nvPr>
            <p:ph type="title"/>
          </p:nvPr>
        </p:nvSpPr>
        <p:spPr>
          <a:xfrm>
            <a:off x="838200" y="365125"/>
            <a:ext cx="10515600" cy="1325563"/>
          </a:xfrm>
          <a:prstGeom prst="round2SameRect">
            <a:avLst/>
          </a:prstGeom>
          <a:solidFill>
            <a:schemeClr val="accent5">
              <a:lumMod val="40000"/>
              <a:lumOff val="6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3600" b="1" dirty="0">
                <a:solidFill>
                  <a:schemeClr val="tx1"/>
                </a:solidFill>
              </a:rPr>
              <a:t>ΙΜΠΡΕΣΙΟΝΙΣΜΟΣ (19</a:t>
            </a:r>
            <a:r>
              <a:rPr lang="el-GR" sz="3600" b="1" baseline="30000" dirty="0">
                <a:solidFill>
                  <a:schemeClr val="tx1"/>
                </a:solidFill>
              </a:rPr>
              <a:t>ος</a:t>
            </a:r>
            <a:r>
              <a:rPr lang="el-GR" sz="3600" b="1" dirty="0">
                <a:solidFill>
                  <a:schemeClr val="tx1"/>
                </a:solidFill>
              </a:rPr>
              <a:t> – 20</a:t>
            </a:r>
            <a:r>
              <a:rPr lang="el-GR" sz="3600" b="1" baseline="30000" dirty="0">
                <a:solidFill>
                  <a:schemeClr val="tx1"/>
                </a:solidFill>
              </a:rPr>
              <a:t>ος</a:t>
            </a:r>
            <a:r>
              <a:rPr lang="el-GR" sz="3600" b="1" dirty="0">
                <a:solidFill>
                  <a:schemeClr val="tx1"/>
                </a:solidFill>
              </a:rPr>
              <a:t> αι.)</a:t>
            </a:r>
          </a:p>
        </p:txBody>
      </p:sp>
    </p:spTree>
    <p:extLst>
      <p:ext uri="{BB962C8B-B14F-4D97-AF65-F5344CB8AC3E}">
        <p14:creationId xmlns:p14="http://schemas.microsoft.com/office/powerpoint/2010/main" val="24365448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11">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Τίτλος 3">
            <a:extLst>
              <a:ext uri="{FF2B5EF4-FFF2-40B4-BE49-F238E27FC236}">
                <a16:creationId xmlns:a16="http://schemas.microsoft.com/office/drawing/2014/main" id="{171A30BB-722E-4034-B66D-DAC71EB3499C}"/>
              </a:ext>
            </a:extLst>
          </p:cNvPr>
          <p:cNvSpPr>
            <a:spLocks noGrp="1"/>
          </p:cNvSpPr>
          <p:nvPr>
            <p:ph type="title"/>
          </p:nvPr>
        </p:nvSpPr>
        <p:spPr>
          <a:xfrm>
            <a:off x="6412121" y="321734"/>
            <a:ext cx="5136412" cy="1135737"/>
          </a:xfrm>
          <a:prstGeom prst="round2SameRect">
            <a:avLst/>
          </a:prstGeom>
        </p:spPr>
        <p:style>
          <a:lnRef idx="2">
            <a:schemeClr val="accent1">
              <a:shade val="50000"/>
            </a:schemeClr>
          </a:lnRef>
          <a:fillRef idx="1">
            <a:schemeClr val="accent1"/>
          </a:fillRef>
          <a:effectRef idx="0">
            <a:schemeClr val="accent1"/>
          </a:effectRef>
          <a:fontRef idx="minor">
            <a:schemeClr val="lt1"/>
          </a:fontRef>
        </p:style>
        <p:txBody>
          <a:bodyPr rtlCol="0">
            <a:normAutofit/>
          </a:bodyPr>
          <a:lstStyle/>
          <a:p>
            <a:r>
              <a:rPr lang="el-GR" sz="3600" b="1" dirty="0"/>
              <a:t>ΙΜΠΡΕΣΙΟΝΙΣΜΟΣ (19</a:t>
            </a:r>
            <a:r>
              <a:rPr lang="el-GR" sz="3600" b="1" baseline="30000" dirty="0"/>
              <a:t>ος</a:t>
            </a:r>
            <a:r>
              <a:rPr lang="el-GR" sz="3600" b="1" dirty="0"/>
              <a:t> – 20</a:t>
            </a:r>
            <a:r>
              <a:rPr lang="el-GR" sz="3600" b="1" baseline="30000" dirty="0"/>
              <a:t>ος</a:t>
            </a:r>
            <a:r>
              <a:rPr lang="el-GR" sz="3600" b="1" dirty="0"/>
              <a:t> αι.)</a:t>
            </a:r>
          </a:p>
        </p:txBody>
      </p:sp>
      <p:pic>
        <p:nvPicPr>
          <p:cNvPr id="5" name="Θέση περιεχομένου 4" descr="Εικόνα που περιέχει κείμενο, άτομο, άνδρας, κουστούμι&#10;&#10;Περιγραφή που δημιουργήθηκε αυτόματα">
            <a:extLst>
              <a:ext uri="{FF2B5EF4-FFF2-40B4-BE49-F238E27FC236}">
                <a16:creationId xmlns:a16="http://schemas.microsoft.com/office/drawing/2014/main" id="{24DCFCC4-7C0A-4D06-AB7E-8DBC3EF046F9}"/>
              </a:ext>
            </a:extLst>
          </p:cNvPr>
          <p:cNvPicPr>
            <a:picLocks noChangeAspect="1"/>
          </p:cNvPicPr>
          <p:nvPr/>
        </p:nvPicPr>
        <p:blipFill rotWithShape="1">
          <a:blip r:embed="rId2">
            <a:extLst>
              <a:ext uri="{28A0092B-C50C-407E-A947-70E740481C1C}">
                <a14:useLocalDpi xmlns:a14="http://schemas.microsoft.com/office/drawing/2010/main" val="0"/>
              </a:ext>
            </a:extLst>
          </a:blip>
          <a:srcRect b="18921"/>
          <a:stretch/>
        </p:blipFill>
        <p:spPr>
          <a:xfrm>
            <a:off x="-2" y="10"/>
            <a:ext cx="5779884" cy="6857990"/>
          </a:xfrm>
          <a:prstGeom prst="rect">
            <a:avLst/>
          </a:prstGeom>
        </p:spPr>
      </p:pic>
      <p:grpSp>
        <p:nvGrpSpPr>
          <p:cNvPr id="14" name="Group 13">
            <a:extLst>
              <a:ext uri="{FF2B5EF4-FFF2-40B4-BE49-F238E27FC236}">
                <a16:creationId xmlns:a16="http://schemas.microsoft.com/office/drawing/2014/main" id="{07EAA094-9CF6-4695-958A-33D9BCAA947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flipH="1">
            <a:off x="1" y="713128"/>
            <a:ext cx="1068867" cy="2126625"/>
            <a:chOff x="10918968" y="713127"/>
            <a:chExt cx="1273032" cy="2532832"/>
          </a:xfrm>
        </p:grpSpPr>
        <p:sp>
          <p:nvSpPr>
            <p:cNvPr id="15" name="Rectangle 14">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Isosceles Triangle 15">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 name="Ορθογώνιο: Στρογγύλεμα γωνιών 5">
            <a:extLst>
              <a:ext uri="{FF2B5EF4-FFF2-40B4-BE49-F238E27FC236}">
                <a16:creationId xmlns:a16="http://schemas.microsoft.com/office/drawing/2014/main" id="{4465F558-C234-436E-BF91-7D75C6555B18}"/>
              </a:ext>
            </a:extLst>
          </p:cNvPr>
          <p:cNvSpPr/>
          <p:nvPr/>
        </p:nvSpPr>
        <p:spPr>
          <a:xfrm>
            <a:off x="6412120" y="1686560"/>
            <a:ext cx="5136412" cy="2017581"/>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a:p>
        </p:txBody>
      </p:sp>
      <p:sp>
        <p:nvSpPr>
          <p:cNvPr id="9" name="Content Placeholder 8">
            <a:extLst>
              <a:ext uri="{FF2B5EF4-FFF2-40B4-BE49-F238E27FC236}">
                <a16:creationId xmlns:a16="http://schemas.microsoft.com/office/drawing/2014/main" id="{7FA995B4-F613-4452-9CFC-FDBACEF31F50}"/>
              </a:ext>
            </a:extLst>
          </p:cNvPr>
          <p:cNvSpPr>
            <a:spLocks noGrp="1"/>
          </p:cNvSpPr>
          <p:nvPr>
            <p:ph idx="1"/>
          </p:nvPr>
        </p:nvSpPr>
        <p:spPr>
          <a:xfrm>
            <a:off x="6412120" y="1782981"/>
            <a:ext cx="5136412" cy="4393982"/>
          </a:xfrm>
        </p:spPr>
        <p:txBody>
          <a:bodyPr>
            <a:normAutofit/>
          </a:bodyPr>
          <a:lstStyle/>
          <a:p>
            <a:pPr marL="0" indent="0">
              <a:buNone/>
            </a:pPr>
            <a:r>
              <a:rPr lang="el-GR" sz="2400" b="1" dirty="0"/>
              <a:t>Αιμίλιος Ριάδης </a:t>
            </a:r>
          </a:p>
          <a:p>
            <a:pPr marL="0" indent="0">
              <a:buNone/>
            </a:pPr>
            <a:r>
              <a:rPr lang="el-GR" sz="2000" b="1" dirty="0"/>
              <a:t>(Θεσσαλονίκη 1886 ή 1880-1935)</a:t>
            </a:r>
          </a:p>
          <a:p>
            <a:pPr>
              <a:buFont typeface="Courier New" panose="02070309020205020404" pitchFamily="49" charset="0"/>
              <a:buChar char="o"/>
            </a:pPr>
            <a:r>
              <a:rPr lang="el-GR" sz="2000" dirty="0"/>
              <a:t>Εκτός από τα τραγούδια του, μερικά από τα οποία έχουν εκδοθεί, λίγα σχετικά έργα του είναι ολοκληρωμένα.</a:t>
            </a:r>
            <a:endParaRPr lang="en-US" sz="2000" dirty="0"/>
          </a:p>
        </p:txBody>
      </p:sp>
      <p:sp>
        <p:nvSpPr>
          <p:cNvPr id="18" name="Isosceles Triangle 17">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1067618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27850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726477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5" name="Θέση περιεχομένου 4" descr="Εικόνα που περιέχει κείμενο, σχεδίαση&#10;&#10;Περιγραφή που δημιουργήθηκε αυτόματα">
            <a:extLst>
              <a:ext uri="{FF2B5EF4-FFF2-40B4-BE49-F238E27FC236}">
                <a16:creationId xmlns:a16="http://schemas.microsoft.com/office/drawing/2014/main" id="{72036C2E-96EC-4FAF-927B-C4F8F8CE0E3D}"/>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t="9255" b="16501"/>
          <a:stretch/>
        </p:blipFill>
        <p:spPr>
          <a:xfrm>
            <a:off x="20" y="1282"/>
            <a:ext cx="12191980" cy="6856718"/>
          </a:xfrm>
          <a:prstGeom prst="rect">
            <a:avLst/>
          </a:prstGeom>
        </p:spPr>
      </p:pic>
      <p:sp>
        <p:nvSpPr>
          <p:cNvPr id="6" name="Ορθογώνιο: Στρογγύλεμα διαγώνιων γωνιών 5">
            <a:extLst>
              <a:ext uri="{FF2B5EF4-FFF2-40B4-BE49-F238E27FC236}">
                <a16:creationId xmlns:a16="http://schemas.microsoft.com/office/drawing/2014/main" id="{021A1043-5621-47AD-B22C-0F52BD903643}"/>
              </a:ext>
            </a:extLst>
          </p:cNvPr>
          <p:cNvSpPr/>
          <p:nvPr/>
        </p:nvSpPr>
        <p:spPr>
          <a:xfrm>
            <a:off x="127000" y="5699760"/>
            <a:ext cx="11938000" cy="883920"/>
          </a:xfrm>
          <a:prstGeom prst="round2Diag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4000" b="1" dirty="0">
                <a:effectLst>
                  <a:outerShdw blurRad="38100" dist="38100" dir="2700000" algn="tl">
                    <a:srgbClr val="000000">
                      <a:alpha val="43137"/>
                    </a:srgbClr>
                  </a:outerShdw>
                </a:effectLst>
              </a:rPr>
              <a:t>ΟΛΓΑ ΣΤΑΥΡΟΥ Γ4</a:t>
            </a:r>
          </a:p>
        </p:txBody>
      </p:sp>
    </p:spTree>
    <p:extLst>
      <p:ext uri="{BB962C8B-B14F-4D97-AF65-F5344CB8AC3E}">
        <p14:creationId xmlns:p14="http://schemas.microsoft.com/office/powerpoint/2010/main" val="24638069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2AE940F-6EE9-49F2-86D6-C49E4D2C0847}"/>
              </a:ext>
            </a:extLst>
          </p:cNvPr>
          <p:cNvSpPr>
            <a:spLocks noGrp="1"/>
          </p:cNvSpPr>
          <p:nvPr>
            <p:ph type="title"/>
          </p:nvPr>
        </p:nvSpPr>
        <p:spPr/>
        <p:txBody>
          <a:bodyPr/>
          <a:lstStyle/>
          <a:p>
            <a:endParaRPr lang="el-GR" dirty="0"/>
          </a:p>
        </p:txBody>
      </p:sp>
      <p:sp>
        <p:nvSpPr>
          <p:cNvPr id="3" name="Θέση περιεχομένου 2">
            <a:extLst>
              <a:ext uri="{FF2B5EF4-FFF2-40B4-BE49-F238E27FC236}">
                <a16:creationId xmlns:a16="http://schemas.microsoft.com/office/drawing/2014/main" id="{5CD46D71-1CC9-4460-8853-519D87D8DFF9}"/>
              </a:ext>
            </a:extLst>
          </p:cNvPr>
          <p:cNvSpPr>
            <a:spLocks noGrp="1"/>
          </p:cNvSpPr>
          <p:nvPr>
            <p:ph idx="1"/>
          </p:nvPr>
        </p:nvSpPr>
        <p:spPr/>
        <p:txBody>
          <a:bodyPr/>
          <a:lstStyle/>
          <a:p>
            <a:r>
              <a:rPr lang="de-DE" dirty="0">
                <a:hlinkClick r:id="rId2"/>
              </a:rPr>
              <a:t>https://impresionismos.wordpress.com/%CE%BC%CE%BF%CF%85%CF%83%CE%B9%CE%BA%CF%8C%CF%82-%CE%B9%CE%BC%CF%80%CF%81%CE%B5%CF%83%CE%B9%CE%BF%CE%BD%CE%B9%CF%83%CE%BC%CF%8C%CF%82/</a:t>
            </a:r>
            <a:endParaRPr lang="el-GR" dirty="0"/>
          </a:p>
          <a:p>
            <a:r>
              <a:rPr lang="de-DE" dirty="0">
                <a:hlinkClick r:id="rId3"/>
              </a:rPr>
              <a:t>https://artic.gr/impresionismos/</a:t>
            </a:r>
            <a:endParaRPr lang="el-GR" dirty="0"/>
          </a:p>
          <a:p>
            <a:r>
              <a:rPr lang="de-DE" dirty="0">
                <a:hlinkClick r:id="rId4"/>
              </a:rPr>
              <a:t>https://elsito.gr/index.php/arts/item/624-impresionismos</a:t>
            </a:r>
            <a:endParaRPr lang="el-GR" dirty="0"/>
          </a:p>
          <a:p>
            <a:r>
              <a:rPr lang="de-DE" dirty="0">
                <a:hlinkClick r:id="rId5"/>
              </a:rPr>
              <a:t>https://www.britannica.com/art/Impressionism-music</a:t>
            </a:r>
            <a:endParaRPr lang="el-GR" dirty="0"/>
          </a:p>
          <a:p>
            <a:r>
              <a:rPr lang="de-DE" dirty="0">
                <a:hlinkClick r:id="rId6"/>
              </a:rPr>
              <a:t>http://lenageorgali.blogspot.com/2014/05/1920.html</a:t>
            </a:r>
            <a:endParaRPr lang="el-GR" dirty="0"/>
          </a:p>
        </p:txBody>
      </p:sp>
      <p:sp>
        <p:nvSpPr>
          <p:cNvPr id="4" name="Ορθογώνιο: Στρογγύλεμα επάνω γωνιών 3">
            <a:extLst>
              <a:ext uri="{FF2B5EF4-FFF2-40B4-BE49-F238E27FC236}">
                <a16:creationId xmlns:a16="http://schemas.microsoft.com/office/drawing/2014/main" id="{8F1838AA-3C97-42B8-AFF3-2A88C1A3901D}"/>
              </a:ext>
            </a:extLst>
          </p:cNvPr>
          <p:cNvSpPr/>
          <p:nvPr/>
        </p:nvSpPr>
        <p:spPr>
          <a:xfrm>
            <a:off x="838200" y="436880"/>
            <a:ext cx="10368280" cy="1188720"/>
          </a:xfrm>
          <a:prstGeom prst="round2Same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6600" b="1" i="1" dirty="0">
                <a:solidFill>
                  <a:schemeClr val="tx1"/>
                </a:solidFill>
                <a:effectLst>
                  <a:outerShdw blurRad="38100" dist="38100" dir="2700000" algn="tl">
                    <a:srgbClr val="000000">
                      <a:alpha val="43137"/>
                    </a:srgbClr>
                  </a:outerShdw>
                </a:effectLst>
              </a:rPr>
              <a:t>ΠΗΓΕΣ</a:t>
            </a:r>
          </a:p>
        </p:txBody>
      </p:sp>
    </p:spTree>
    <p:extLst>
      <p:ext uri="{BB962C8B-B14F-4D97-AF65-F5344CB8AC3E}">
        <p14:creationId xmlns:p14="http://schemas.microsoft.com/office/powerpoint/2010/main" val="19089435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AC24A3E9-3B67-4145-9B9D-F91D7F61252F}"/>
              </a:ext>
            </a:extLst>
          </p:cNvPr>
          <p:cNvSpPr>
            <a:spLocks noGrp="1"/>
          </p:cNvSpPr>
          <p:nvPr>
            <p:ph idx="1"/>
          </p:nvPr>
        </p:nvSpPr>
        <p:spPr/>
        <p:txBody>
          <a:bodyPr>
            <a:normAutofit lnSpcReduction="10000"/>
          </a:bodyPr>
          <a:lstStyle/>
          <a:p>
            <a:pPr marL="0" indent="0" algn="just">
              <a:buNone/>
            </a:pPr>
            <a:r>
              <a:rPr lang="el-GR" dirty="0"/>
              <a:t>Ο Ιμπρεσιονισμός είναι καλλιτεχνικό ρεύμα που ξεκίνησε στη Γαλλική ζωγραφική τη δεκαετία του 1860 (περίοδο της αυτοκρατορίας του Ναπολέοντα Γ'), επιδιώκοντας την απόδοση, με κατάλληλη τεχνοτροπία, όσο το δυνατόν πιο πιστά, της ψυχικής εντύπωσης της θέας ενός αντικειμένου που βρίσκεται στη φύση. </a:t>
            </a:r>
          </a:p>
          <a:p>
            <a:pPr marL="0" indent="0" algn="just">
              <a:buNone/>
            </a:pPr>
            <a:r>
              <a:rPr lang="el-GR" dirty="0"/>
              <a:t>Πήρε αυτή την ονομασία ύστερα από την πρώτη έκθεση, το 1874, μιας ομάδας ζωγράφων που περιλάμβανε τους Κλωντ Μονέ, Εντγκάρ Ντεγκά, Ωγκύστ Ρενουάρ, Καμίγ Πισσαρρό, Αλφρέντ Σισλέ, Πωλ Σεζάν, Αρμάν Γκιγιωμέν και την Μπερτ Μοριζό. Ένας από τους εκτιθέμενους εκεί πίνακες του Μονέ με τον τίτλο “Impression - soleil levant” (Eντύπωση - ανατολή ηλίου) ενέπνευσε στους κριτικούς  την ονομασία. </a:t>
            </a:r>
          </a:p>
          <a:p>
            <a:endParaRPr lang="el-GR" dirty="0"/>
          </a:p>
          <a:p>
            <a:endParaRPr lang="el-GR" dirty="0"/>
          </a:p>
        </p:txBody>
      </p:sp>
      <p:sp>
        <p:nvSpPr>
          <p:cNvPr id="4" name="Τίτλος 3">
            <a:extLst>
              <a:ext uri="{FF2B5EF4-FFF2-40B4-BE49-F238E27FC236}">
                <a16:creationId xmlns:a16="http://schemas.microsoft.com/office/drawing/2014/main" id="{171A30BB-722E-4034-B66D-DAC71EB3499C}"/>
              </a:ext>
            </a:extLst>
          </p:cNvPr>
          <p:cNvSpPr>
            <a:spLocks noGrp="1"/>
          </p:cNvSpPr>
          <p:nvPr>
            <p:ph type="title"/>
          </p:nvPr>
        </p:nvSpPr>
        <p:spPr>
          <a:xfrm>
            <a:off x="838200" y="365125"/>
            <a:ext cx="10515600" cy="1325563"/>
          </a:xfrm>
          <a:prstGeom prst="round2SameRect">
            <a:avLst/>
          </a:prstGeom>
          <a:solidFill>
            <a:schemeClr val="accent5">
              <a:lumMod val="40000"/>
              <a:lumOff val="6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3600" b="1" dirty="0">
                <a:solidFill>
                  <a:schemeClr val="tx1"/>
                </a:solidFill>
              </a:rPr>
              <a:t>ΙΜΠΡΕΣΙΟΝΙΣΜΟΣ (19</a:t>
            </a:r>
            <a:r>
              <a:rPr lang="el-GR" sz="3600" b="1" baseline="30000" dirty="0">
                <a:solidFill>
                  <a:schemeClr val="tx1"/>
                </a:solidFill>
              </a:rPr>
              <a:t>ος</a:t>
            </a:r>
            <a:r>
              <a:rPr lang="el-GR" sz="3600" b="1" dirty="0">
                <a:solidFill>
                  <a:schemeClr val="tx1"/>
                </a:solidFill>
              </a:rPr>
              <a:t> – 20</a:t>
            </a:r>
            <a:r>
              <a:rPr lang="el-GR" sz="3600" b="1" baseline="30000" dirty="0">
                <a:solidFill>
                  <a:schemeClr val="tx1"/>
                </a:solidFill>
              </a:rPr>
              <a:t>ος</a:t>
            </a:r>
            <a:r>
              <a:rPr lang="el-GR" sz="3600" b="1" dirty="0">
                <a:solidFill>
                  <a:schemeClr val="tx1"/>
                </a:solidFill>
              </a:rPr>
              <a:t> αι.)</a:t>
            </a:r>
          </a:p>
        </p:txBody>
      </p:sp>
    </p:spTree>
    <p:extLst>
      <p:ext uri="{BB962C8B-B14F-4D97-AF65-F5344CB8AC3E}">
        <p14:creationId xmlns:p14="http://schemas.microsoft.com/office/powerpoint/2010/main" val="5216727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7" name="Rectangle 10">
            <a:extLst>
              <a:ext uri="{FF2B5EF4-FFF2-40B4-BE49-F238E27FC236}">
                <a16:creationId xmlns:a16="http://schemas.microsoft.com/office/drawing/2014/main" id="{16C5FA50-8D52-4617-AF91-5C7B1C8352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43555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Τίτλος 3">
            <a:extLst>
              <a:ext uri="{FF2B5EF4-FFF2-40B4-BE49-F238E27FC236}">
                <a16:creationId xmlns:a16="http://schemas.microsoft.com/office/drawing/2014/main" id="{DCA59321-EBF4-4BC9-8AFE-93952635AFDE}"/>
              </a:ext>
            </a:extLst>
          </p:cNvPr>
          <p:cNvSpPr>
            <a:spLocks noGrp="1"/>
          </p:cNvSpPr>
          <p:nvPr>
            <p:ph type="title"/>
          </p:nvPr>
        </p:nvSpPr>
        <p:spPr>
          <a:xfrm>
            <a:off x="9093496" y="650240"/>
            <a:ext cx="2702264" cy="4763008"/>
          </a:xfrm>
          <a:prstGeom prst="round2SameRect">
            <a:avLst/>
          </a:prstGeom>
        </p:spPr>
        <p:style>
          <a:lnRef idx="2">
            <a:schemeClr val="accent1">
              <a:shade val="50000"/>
            </a:schemeClr>
          </a:lnRef>
          <a:fillRef idx="1">
            <a:schemeClr val="accent1"/>
          </a:fillRef>
          <a:effectRef idx="0">
            <a:schemeClr val="accent1"/>
          </a:effectRef>
          <a:fontRef idx="minor">
            <a:schemeClr val="lt1"/>
          </a:fontRef>
        </p:style>
        <p:txBody>
          <a:bodyPr vert="horz" lIns="91440" tIns="45720" rIns="91440" bIns="45720" rtlCol="0" anchor="ctr">
            <a:normAutofit fontScale="90000"/>
          </a:bodyPr>
          <a:lstStyle/>
          <a:p>
            <a:br>
              <a:rPr lang="en-US" sz="2300" b="1" dirty="0">
                <a:solidFill>
                  <a:srgbClr val="FFFFFF"/>
                </a:solidFill>
                <a:latin typeface="+mj-lt"/>
                <a:ea typeface="+mj-ea"/>
                <a:cs typeface="+mj-cs"/>
              </a:rPr>
            </a:br>
            <a:r>
              <a:rPr lang="en-US" sz="2700" b="1" dirty="0">
                <a:solidFill>
                  <a:srgbClr val="FFFFFF"/>
                </a:solidFill>
                <a:latin typeface="+mj-lt"/>
                <a:ea typeface="+mj-ea"/>
                <a:cs typeface="+mj-cs"/>
              </a:rPr>
              <a:t>ΙΜΠΡΕΣΙΟΝΙΣΜΟΣ (19</a:t>
            </a:r>
            <a:r>
              <a:rPr lang="en-US" sz="2700" b="1" baseline="30000" dirty="0">
                <a:solidFill>
                  <a:srgbClr val="FFFFFF"/>
                </a:solidFill>
                <a:latin typeface="+mj-lt"/>
                <a:ea typeface="+mj-ea"/>
                <a:cs typeface="+mj-cs"/>
              </a:rPr>
              <a:t>ος</a:t>
            </a:r>
            <a:r>
              <a:rPr lang="en-US" sz="2700" b="1" dirty="0">
                <a:solidFill>
                  <a:srgbClr val="FFFFFF"/>
                </a:solidFill>
                <a:latin typeface="+mj-lt"/>
                <a:ea typeface="+mj-ea"/>
                <a:cs typeface="+mj-cs"/>
              </a:rPr>
              <a:t> – 20</a:t>
            </a:r>
            <a:r>
              <a:rPr lang="en-US" sz="2700" b="1" baseline="30000" dirty="0">
                <a:solidFill>
                  <a:srgbClr val="FFFFFF"/>
                </a:solidFill>
                <a:latin typeface="+mj-lt"/>
                <a:ea typeface="+mj-ea"/>
                <a:cs typeface="+mj-cs"/>
              </a:rPr>
              <a:t>ος</a:t>
            </a:r>
            <a:r>
              <a:rPr lang="en-US" sz="2700" b="1" dirty="0">
                <a:solidFill>
                  <a:srgbClr val="FFFFFF"/>
                </a:solidFill>
                <a:latin typeface="+mj-lt"/>
                <a:ea typeface="+mj-ea"/>
                <a:cs typeface="+mj-cs"/>
              </a:rPr>
              <a:t> αι.)</a:t>
            </a:r>
            <a:br>
              <a:rPr lang="en-US" sz="2300" b="1" dirty="0">
                <a:solidFill>
                  <a:srgbClr val="FFFFFF"/>
                </a:solidFill>
                <a:latin typeface="+mj-lt"/>
                <a:ea typeface="+mj-ea"/>
                <a:cs typeface="+mj-cs"/>
              </a:rPr>
            </a:br>
            <a:br>
              <a:rPr lang="en-US" sz="2300" b="1" dirty="0">
                <a:solidFill>
                  <a:srgbClr val="FFFFFF"/>
                </a:solidFill>
                <a:latin typeface="+mj-lt"/>
                <a:ea typeface="+mj-ea"/>
                <a:cs typeface="+mj-cs"/>
              </a:rPr>
            </a:br>
            <a:br>
              <a:rPr lang="en-US" sz="2300" b="1" dirty="0">
                <a:solidFill>
                  <a:srgbClr val="FFFFFF"/>
                </a:solidFill>
                <a:latin typeface="+mj-lt"/>
                <a:ea typeface="+mj-ea"/>
                <a:cs typeface="+mj-cs"/>
              </a:rPr>
            </a:br>
            <a:r>
              <a:rPr lang="el-GR" sz="2300" b="1" dirty="0">
                <a:solidFill>
                  <a:srgbClr val="FFFFFF"/>
                </a:solidFill>
                <a:latin typeface="+mj-lt"/>
                <a:ea typeface="+mj-ea"/>
                <a:cs typeface="+mj-cs"/>
              </a:rPr>
              <a:t>«Εντύπωση- Ανατολή ηλίου»</a:t>
            </a:r>
            <a:br>
              <a:rPr lang="el-GR" sz="2300" b="1" dirty="0">
                <a:solidFill>
                  <a:srgbClr val="FFFFFF"/>
                </a:solidFill>
                <a:latin typeface="+mj-lt"/>
                <a:ea typeface="+mj-ea"/>
                <a:cs typeface="+mj-cs"/>
              </a:rPr>
            </a:br>
            <a:r>
              <a:rPr lang="en-US" sz="2300" b="1" dirty="0">
                <a:solidFill>
                  <a:srgbClr val="FFFFFF"/>
                </a:solidFill>
                <a:latin typeface="+mj-lt"/>
                <a:ea typeface="+mj-ea"/>
                <a:cs typeface="+mj-cs"/>
              </a:rPr>
              <a:t>Claude Monet</a:t>
            </a:r>
            <a:br>
              <a:rPr lang="en-US" sz="2300" b="1" dirty="0">
                <a:solidFill>
                  <a:srgbClr val="FFFFFF"/>
                </a:solidFill>
                <a:latin typeface="+mj-lt"/>
                <a:ea typeface="+mj-ea"/>
                <a:cs typeface="+mj-cs"/>
              </a:rPr>
            </a:br>
            <a:br>
              <a:rPr lang="en-US" sz="2300" b="1" dirty="0">
                <a:solidFill>
                  <a:srgbClr val="FFFFFF"/>
                </a:solidFill>
                <a:latin typeface="+mj-lt"/>
                <a:ea typeface="+mj-ea"/>
                <a:cs typeface="+mj-cs"/>
              </a:rPr>
            </a:br>
            <a:br>
              <a:rPr lang="en-US" sz="2300" b="1" dirty="0">
                <a:solidFill>
                  <a:srgbClr val="FFFFFF"/>
                </a:solidFill>
                <a:latin typeface="+mj-lt"/>
                <a:ea typeface="+mj-ea"/>
                <a:cs typeface="+mj-cs"/>
              </a:rPr>
            </a:br>
            <a:br>
              <a:rPr lang="en-US" sz="2300" b="1" dirty="0">
                <a:solidFill>
                  <a:srgbClr val="FFFFFF"/>
                </a:solidFill>
                <a:latin typeface="+mj-lt"/>
                <a:ea typeface="+mj-ea"/>
                <a:cs typeface="+mj-cs"/>
              </a:rPr>
            </a:br>
            <a:br>
              <a:rPr lang="en-US" sz="2300" b="1" dirty="0">
                <a:solidFill>
                  <a:srgbClr val="FFFFFF"/>
                </a:solidFill>
                <a:latin typeface="+mj-lt"/>
                <a:ea typeface="+mj-ea"/>
                <a:cs typeface="+mj-cs"/>
              </a:rPr>
            </a:br>
            <a:br>
              <a:rPr lang="en-US" sz="2300" b="1" dirty="0">
                <a:solidFill>
                  <a:srgbClr val="FFFFFF"/>
                </a:solidFill>
                <a:latin typeface="+mj-lt"/>
                <a:ea typeface="+mj-ea"/>
                <a:cs typeface="+mj-cs"/>
              </a:rPr>
            </a:br>
            <a:br>
              <a:rPr lang="en-US" sz="2300" b="1" dirty="0">
                <a:solidFill>
                  <a:srgbClr val="FFFFFF"/>
                </a:solidFill>
                <a:latin typeface="+mj-lt"/>
                <a:ea typeface="+mj-ea"/>
                <a:cs typeface="+mj-cs"/>
              </a:rPr>
            </a:br>
            <a:br>
              <a:rPr lang="en-US" sz="2300" b="1" dirty="0">
                <a:solidFill>
                  <a:srgbClr val="FFFFFF"/>
                </a:solidFill>
                <a:latin typeface="+mj-lt"/>
                <a:ea typeface="+mj-ea"/>
                <a:cs typeface="+mj-cs"/>
              </a:rPr>
            </a:br>
            <a:br>
              <a:rPr lang="en-US" sz="2300" b="1" dirty="0">
                <a:solidFill>
                  <a:srgbClr val="FFFFFF"/>
                </a:solidFill>
                <a:latin typeface="+mj-lt"/>
                <a:ea typeface="+mj-ea"/>
                <a:cs typeface="+mj-cs"/>
              </a:rPr>
            </a:br>
            <a:endParaRPr lang="en-US" sz="2300" b="1" dirty="0">
              <a:solidFill>
                <a:srgbClr val="FFFFFF"/>
              </a:solidFill>
              <a:latin typeface="+mj-lt"/>
              <a:ea typeface="+mj-ea"/>
              <a:cs typeface="+mj-cs"/>
            </a:endParaRPr>
          </a:p>
        </p:txBody>
      </p:sp>
      <p:sp>
        <p:nvSpPr>
          <p:cNvPr id="18" name="Rounded Rectangle 9">
            <a:extLst>
              <a:ext uri="{FF2B5EF4-FFF2-40B4-BE49-F238E27FC236}">
                <a16:creationId xmlns:a16="http://schemas.microsoft.com/office/drawing/2014/main" id="{E223798C-12AD-4B0C-A50C-D676347D67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3354" y="484632"/>
            <a:ext cx="8129016" cy="5724144"/>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Θέση περιεχομένου 5" descr="Εικόνα που περιέχει κείμενο, φύση&#10;&#10;Περιγραφή που δημιουργήθηκε αυτόματα">
            <a:extLst>
              <a:ext uri="{FF2B5EF4-FFF2-40B4-BE49-F238E27FC236}">
                <a16:creationId xmlns:a16="http://schemas.microsoft.com/office/drawing/2014/main" id="{64373884-DF2C-45F2-B6FD-07EB3E4A16F6}"/>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t="7075" b="6590"/>
          <a:stretch/>
        </p:blipFill>
        <p:spPr>
          <a:xfrm>
            <a:off x="976251" y="942538"/>
            <a:ext cx="7163222" cy="4808332"/>
          </a:xfrm>
          <a:prstGeom prst="rect">
            <a:avLst/>
          </a:prstGeom>
          <a:effectLst/>
        </p:spPr>
      </p:pic>
    </p:spTree>
    <p:extLst>
      <p:ext uri="{BB962C8B-B14F-4D97-AF65-F5344CB8AC3E}">
        <p14:creationId xmlns:p14="http://schemas.microsoft.com/office/powerpoint/2010/main" val="36574664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AC24A3E9-3B67-4145-9B9D-F91D7F61252F}"/>
              </a:ext>
            </a:extLst>
          </p:cNvPr>
          <p:cNvSpPr>
            <a:spLocks noGrp="1"/>
          </p:cNvSpPr>
          <p:nvPr>
            <p:ph idx="1"/>
          </p:nvPr>
        </p:nvSpPr>
        <p:spPr/>
        <p:txBody>
          <a:bodyPr>
            <a:normAutofit/>
          </a:bodyPr>
          <a:lstStyle/>
          <a:p>
            <a:pPr marL="0" indent="0" algn="just">
              <a:buNone/>
            </a:pPr>
            <a:r>
              <a:rPr lang="el-GR" dirty="0"/>
              <a:t>Οι πίνακες των ιμπρεσιονιστών με τις διακριτές τους πινελιές φάνταζαν σε πολλούς πρόχειροι και ημιτελείς. Ωστόσο, στόχος των ιμπρεσιονιστών δεν ήταν η ακριβής απεικόνιση ενός τοπίου, αλλά η απόδοση της εντύπωσης που τους δημιουργείτο κατά την παρατήρησή του. Όπως και οι εκφραστές της σχολής της Μπαρμπιζόν, οι ιμπρεσιονιστές ζωγράφιζαν κυρίως στο ύπαιθρο.</a:t>
            </a:r>
          </a:p>
          <a:p>
            <a:endParaRPr lang="el-GR" dirty="0"/>
          </a:p>
        </p:txBody>
      </p:sp>
      <p:sp>
        <p:nvSpPr>
          <p:cNvPr id="4" name="Τίτλος 3">
            <a:extLst>
              <a:ext uri="{FF2B5EF4-FFF2-40B4-BE49-F238E27FC236}">
                <a16:creationId xmlns:a16="http://schemas.microsoft.com/office/drawing/2014/main" id="{171A30BB-722E-4034-B66D-DAC71EB3499C}"/>
              </a:ext>
            </a:extLst>
          </p:cNvPr>
          <p:cNvSpPr>
            <a:spLocks noGrp="1"/>
          </p:cNvSpPr>
          <p:nvPr>
            <p:ph type="title"/>
          </p:nvPr>
        </p:nvSpPr>
        <p:spPr>
          <a:xfrm>
            <a:off x="838200" y="365125"/>
            <a:ext cx="10515600" cy="1325563"/>
          </a:xfrm>
          <a:prstGeom prst="round2SameRect">
            <a:avLst/>
          </a:prstGeom>
          <a:solidFill>
            <a:schemeClr val="accent5">
              <a:lumMod val="40000"/>
              <a:lumOff val="6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3600" b="1" dirty="0">
                <a:solidFill>
                  <a:schemeClr val="tx1"/>
                </a:solidFill>
              </a:rPr>
              <a:t>ΙΜΠΡΕΣΙΟΝΙΣΜΟΣ (19</a:t>
            </a:r>
            <a:r>
              <a:rPr lang="el-GR" sz="3600" b="1" baseline="30000" dirty="0">
                <a:solidFill>
                  <a:schemeClr val="tx1"/>
                </a:solidFill>
              </a:rPr>
              <a:t>ος</a:t>
            </a:r>
            <a:r>
              <a:rPr lang="el-GR" sz="3600" b="1" dirty="0">
                <a:solidFill>
                  <a:schemeClr val="tx1"/>
                </a:solidFill>
              </a:rPr>
              <a:t> – 20</a:t>
            </a:r>
            <a:r>
              <a:rPr lang="el-GR" sz="3600" b="1" baseline="30000" dirty="0">
                <a:solidFill>
                  <a:schemeClr val="tx1"/>
                </a:solidFill>
              </a:rPr>
              <a:t>ος</a:t>
            </a:r>
            <a:r>
              <a:rPr lang="el-GR" sz="3600" b="1" dirty="0">
                <a:solidFill>
                  <a:schemeClr val="tx1"/>
                </a:solidFill>
              </a:rPr>
              <a:t> αι.)</a:t>
            </a:r>
          </a:p>
        </p:txBody>
      </p:sp>
    </p:spTree>
    <p:extLst>
      <p:ext uri="{BB962C8B-B14F-4D97-AF65-F5344CB8AC3E}">
        <p14:creationId xmlns:p14="http://schemas.microsoft.com/office/powerpoint/2010/main" val="30474574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AC24A3E9-3B67-4145-9B9D-F91D7F61252F}"/>
              </a:ext>
            </a:extLst>
          </p:cNvPr>
          <p:cNvSpPr>
            <a:spLocks noGrp="1"/>
          </p:cNvSpPr>
          <p:nvPr>
            <p:ph idx="1"/>
          </p:nvPr>
        </p:nvSpPr>
        <p:spPr/>
        <p:txBody>
          <a:bodyPr>
            <a:normAutofit/>
          </a:bodyPr>
          <a:lstStyle/>
          <a:p>
            <a:pPr marL="0" indent="0" algn="just">
              <a:buNone/>
            </a:pPr>
            <a:r>
              <a:rPr lang="el-GR" dirty="0"/>
              <a:t>Όσον αφορά τη μουσική, κύριος εκπρόσωπος  του ιμπρεσιονισμού θεωρήθηκε ο Κλωντ Ντεμπυσσύ (Debussy) με το “Πρελούδιο στο απόγευμα ενός φαύνου” (1892), δίνοντας ιδιαίτερη προσοχή στα χρωματικά εφέ, τα προμελετημένα νεφελώδη τονικά σχήματα, τη στατική αρμονία και την αποφυγή δραματικού δυναμισμού, όπως π.χ. στον Μπετόβεν. Άλλοι συνθέτες που θεωρούνται ιμπρεσιονιστές είναι ο Ραβέλ, ο Ντίλιους (Delius), ο Ρεσπίγκι, ο Σκριάμπιν κ.ά.</a:t>
            </a:r>
          </a:p>
        </p:txBody>
      </p:sp>
      <p:sp>
        <p:nvSpPr>
          <p:cNvPr id="4" name="Τίτλος 3">
            <a:extLst>
              <a:ext uri="{FF2B5EF4-FFF2-40B4-BE49-F238E27FC236}">
                <a16:creationId xmlns:a16="http://schemas.microsoft.com/office/drawing/2014/main" id="{171A30BB-722E-4034-B66D-DAC71EB3499C}"/>
              </a:ext>
            </a:extLst>
          </p:cNvPr>
          <p:cNvSpPr>
            <a:spLocks noGrp="1"/>
          </p:cNvSpPr>
          <p:nvPr>
            <p:ph type="title"/>
          </p:nvPr>
        </p:nvSpPr>
        <p:spPr>
          <a:xfrm>
            <a:off x="838200" y="365125"/>
            <a:ext cx="10515600" cy="1325563"/>
          </a:xfrm>
          <a:prstGeom prst="round2SameRect">
            <a:avLst/>
          </a:prstGeom>
          <a:solidFill>
            <a:schemeClr val="accent5">
              <a:lumMod val="40000"/>
              <a:lumOff val="6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3600" b="1" dirty="0">
                <a:solidFill>
                  <a:schemeClr val="tx1"/>
                </a:solidFill>
              </a:rPr>
              <a:t>ΙΜΠΡΕΣΙΟΝΙΣΜΟΣ (19</a:t>
            </a:r>
            <a:r>
              <a:rPr lang="el-GR" sz="3600" b="1" baseline="30000" dirty="0">
                <a:solidFill>
                  <a:schemeClr val="tx1"/>
                </a:solidFill>
              </a:rPr>
              <a:t>ος</a:t>
            </a:r>
            <a:r>
              <a:rPr lang="el-GR" sz="3600" b="1" dirty="0">
                <a:solidFill>
                  <a:schemeClr val="tx1"/>
                </a:solidFill>
              </a:rPr>
              <a:t> – 20</a:t>
            </a:r>
            <a:r>
              <a:rPr lang="el-GR" sz="3600" b="1" baseline="30000" dirty="0">
                <a:solidFill>
                  <a:schemeClr val="tx1"/>
                </a:solidFill>
              </a:rPr>
              <a:t>ος</a:t>
            </a:r>
            <a:r>
              <a:rPr lang="el-GR" sz="3600" b="1" dirty="0">
                <a:solidFill>
                  <a:schemeClr val="tx1"/>
                </a:solidFill>
              </a:rPr>
              <a:t> αι.)</a:t>
            </a:r>
          </a:p>
        </p:txBody>
      </p:sp>
    </p:spTree>
    <p:extLst>
      <p:ext uri="{BB962C8B-B14F-4D97-AF65-F5344CB8AC3E}">
        <p14:creationId xmlns:p14="http://schemas.microsoft.com/office/powerpoint/2010/main" val="707082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useBgFill="1">
        <p:nvSpPr>
          <p:cNvPr id="11" name="!!BGRectangle">
            <a:extLst>
              <a:ext uri="{FF2B5EF4-FFF2-40B4-BE49-F238E27FC236}">
                <a16:creationId xmlns:a16="http://schemas.microsoft.com/office/drawing/2014/main" id="{9B76D444-2756-434F-AE61-96D69830C13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Θέση περιεχομένου 5" descr="Εικόνα που περιέχει κείμενο, άνδρας&#10;&#10;Περιγραφή που δημιουργήθηκε αυτόματα">
            <a:extLst>
              <a:ext uri="{FF2B5EF4-FFF2-40B4-BE49-F238E27FC236}">
                <a16:creationId xmlns:a16="http://schemas.microsoft.com/office/drawing/2014/main" id="{2BA0E2E9-2C75-443D-9472-7F9D984EA452}"/>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t="1983" b="6419"/>
          <a:stretch/>
        </p:blipFill>
        <p:spPr>
          <a:xfrm>
            <a:off x="391903" y="573678"/>
            <a:ext cx="5103206" cy="5710645"/>
          </a:xfrm>
          <a:prstGeom prst="rect">
            <a:avLst/>
          </a:prstGeom>
        </p:spPr>
      </p:pic>
      <p:sp>
        <p:nvSpPr>
          <p:cNvPr id="13" name="!!Line">
            <a:extLst>
              <a:ext uri="{FF2B5EF4-FFF2-40B4-BE49-F238E27FC236}">
                <a16:creationId xmlns:a16="http://schemas.microsoft.com/office/drawing/2014/main" id="{0AF80B57-54E2-4D01-8731-3F38B0C56C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08192" y="1417320"/>
            <a:ext cx="9144" cy="402336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Θέση κειμένου 3">
            <a:extLst>
              <a:ext uri="{FF2B5EF4-FFF2-40B4-BE49-F238E27FC236}">
                <a16:creationId xmlns:a16="http://schemas.microsoft.com/office/drawing/2014/main" id="{1D2A26A9-64EB-4A69-85A5-AF71BA2B8E42}"/>
              </a:ext>
            </a:extLst>
          </p:cNvPr>
          <p:cNvSpPr>
            <a:spLocks noGrp="1"/>
          </p:cNvSpPr>
          <p:nvPr>
            <p:ph type="body" sz="half" idx="2"/>
          </p:nvPr>
        </p:nvSpPr>
        <p:spPr>
          <a:xfrm>
            <a:off x="6688182" y="2894529"/>
            <a:ext cx="4887685" cy="3210179"/>
          </a:xfrm>
        </p:spPr>
        <p:txBody>
          <a:bodyPr vert="horz" lIns="91440" tIns="45720" rIns="91440" bIns="45720" rtlCol="0" anchor="t">
            <a:normAutofit/>
          </a:bodyPr>
          <a:lstStyle/>
          <a:p>
            <a:pPr algn="just"/>
            <a:r>
              <a:rPr lang="el-GR" sz="2400" i="1" dirty="0"/>
              <a:t>Η αγάπη του Ντεμπυσσύ για την τέχνη ξεκίνησε στα παιδικά του χρόνια. Παρακολουθούσε υπαίθριο κουκλοθέατρο στους δρόμους του Παρισιού ενώ θαύμαζε τον Σαίξπηρ και τον Ίψεν. Είχε μάλιστα επιχειρήσει, αν και χωρίς επιτυχία, τη συγγραφή ενός θεατρικού έργου.</a:t>
            </a:r>
            <a:endParaRPr lang="en-US" sz="2400" i="1" dirty="0"/>
          </a:p>
        </p:txBody>
      </p:sp>
      <p:sp>
        <p:nvSpPr>
          <p:cNvPr id="9" name="Τίτλος 3">
            <a:extLst>
              <a:ext uri="{FF2B5EF4-FFF2-40B4-BE49-F238E27FC236}">
                <a16:creationId xmlns:a16="http://schemas.microsoft.com/office/drawing/2014/main" id="{776407C2-C716-4C50-93B4-5E10FF6441AA}"/>
              </a:ext>
            </a:extLst>
          </p:cNvPr>
          <p:cNvSpPr>
            <a:spLocks noGrp="1"/>
          </p:cNvSpPr>
          <p:nvPr>
            <p:ph type="title"/>
          </p:nvPr>
        </p:nvSpPr>
        <p:spPr>
          <a:xfrm>
            <a:off x="6688138" y="933450"/>
            <a:ext cx="4887912" cy="1776413"/>
          </a:xfrm>
          <a:prstGeom prst="round2SameRect">
            <a:avLst/>
          </a:prstGeom>
          <a:solidFill>
            <a:schemeClr val="accent5">
              <a:lumMod val="40000"/>
              <a:lumOff val="6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3600" b="1" dirty="0">
                <a:solidFill>
                  <a:schemeClr val="tx1"/>
                </a:solidFill>
              </a:rPr>
              <a:t>ΙΜΠΡΕΣΙΟΝΙΣΜΟΣ </a:t>
            </a:r>
            <a:br>
              <a:rPr lang="en-US" sz="3600" b="1" dirty="0">
                <a:solidFill>
                  <a:schemeClr val="tx1"/>
                </a:solidFill>
              </a:rPr>
            </a:br>
            <a:r>
              <a:rPr lang="el-GR" sz="3600" b="1" dirty="0">
                <a:solidFill>
                  <a:schemeClr val="tx1"/>
                </a:solidFill>
              </a:rPr>
              <a:t>(19</a:t>
            </a:r>
            <a:r>
              <a:rPr lang="el-GR" sz="3600" b="1" baseline="30000" dirty="0">
                <a:solidFill>
                  <a:schemeClr val="tx1"/>
                </a:solidFill>
              </a:rPr>
              <a:t>ος</a:t>
            </a:r>
            <a:r>
              <a:rPr lang="el-GR" sz="3600" b="1" dirty="0">
                <a:solidFill>
                  <a:schemeClr val="tx1"/>
                </a:solidFill>
              </a:rPr>
              <a:t> – 20</a:t>
            </a:r>
            <a:r>
              <a:rPr lang="el-GR" sz="3600" b="1" baseline="30000" dirty="0">
                <a:solidFill>
                  <a:schemeClr val="tx1"/>
                </a:solidFill>
              </a:rPr>
              <a:t>ος</a:t>
            </a:r>
            <a:r>
              <a:rPr lang="el-GR" sz="3600" b="1" dirty="0">
                <a:solidFill>
                  <a:schemeClr val="tx1"/>
                </a:solidFill>
              </a:rPr>
              <a:t> αι.)</a:t>
            </a:r>
          </a:p>
        </p:txBody>
      </p:sp>
    </p:spTree>
    <p:extLst>
      <p:ext uri="{BB962C8B-B14F-4D97-AF65-F5344CB8AC3E}">
        <p14:creationId xmlns:p14="http://schemas.microsoft.com/office/powerpoint/2010/main" val="695955008"/>
      </p:ext>
    </p:extLst>
  </p:cSld>
  <p:clrMapOvr>
    <a:overrideClrMapping bg1="dk1" tx1="lt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AC24A3E9-3B67-4145-9B9D-F91D7F61252F}"/>
              </a:ext>
            </a:extLst>
          </p:cNvPr>
          <p:cNvSpPr>
            <a:spLocks noGrp="1"/>
          </p:cNvSpPr>
          <p:nvPr>
            <p:ph idx="1"/>
          </p:nvPr>
        </p:nvSpPr>
        <p:spPr/>
        <p:txBody>
          <a:bodyPr>
            <a:normAutofit/>
          </a:bodyPr>
          <a:lstStyle/>
          <a:p>
            <a:pPr marL="0" indent="0" algn="just">
              <a:buNone/>
            </a:pPr>
            <a:r>
              <a:rPr lang="el-GR" dirty="0"/>
              <a:t>Όσοι υποστηρίζουν τον χαρακτηρισμό του «ιμπρεσιονιστή» για τον Ντεμπισύ, προβάλλουν επιπλέον το επιχείρημα ότι στόχος της μουσικής του είναι να προκαλέσει συνειρμικές «εντυπώσεις και ειδικούς φωτισμούς»</a:t>
            </a:r>
            <a:r>
              <a:rPr lang="en-US" dirty="0"/>
              <a:t>. </a:t>
            </a:r>
            <a:r>
              <a:rPr lang="el-GR" dirty="0"/>
              <a:t>Αυτό σημαίνει πως δεν ήθελε να αποδώσει συγκεκριμένα συναισθήματα ή ιδέες, καθώς ο ιμπρεσιονισμός συνδέεται άρρηκτα με το απροσδιόριστο και το μυστηριώδες.</a:t>
            </a:r>
          </a:p>
        </p:txBody>
      </p:sp>
      <p:sp>
        <p:nvSpPr>
          <p:cNvPr id="4" name="Τίτλος 3">
            <a:extLst>
              <a:ext uri="{FF2B5EF4-FFF2-40B4-BE49-F238E27FC236}">
                <a16:creationId xmlns:a16="http://schemas.microsoft.com/office/drawing/2014/main" id="{171A30BB-722E-4034-B66D-DAC71EB3499C}"/>
              </a:ext>
            </a:extLst>
          </p:cNvPr>
          <p:cNvSpPr>
            <a:spLocks noGrp="1"/>
          </p:cNvSpPr>
          <p:nvPr>
            <p:ph type="title"/>
          </p:nvPr>
        </p:nvSpPr>
        <p:spPr>
          <a:xfrm>
            <a:off x="838200" y="365125"/>
            <a:ext cx="10515600" cy="1325563"/>
          </a:xfrm>
          <a:prstGeom prst="round2SameRect">
            <a:avLst/>
          </a:prstGeom>
          <a:solidFill>
            <a:schemeClr val="accent5">
              <a:lumMod val="40000"/>
              <a:lumOff val="6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3600" b="1" dirty="0">
                <a:solidFill>
                  <a:schemeClr val="tx1"/>
                </a:solidFill>
              </a:rPr>
              <a:t>ΙΜΠΡΕΣΙΟΝΙΣΜΟΣ (19</a:t>
            </a:r>
            <a:r>
              <a:rPr lang="el-GR" sz="3600" b="1" baseline="30000" dirty="0">
                <a:solidFill>
                  <a:schemeClr val="tx1"/>
                </a:solidFill>
              </a:rPr>
              <a:t>ος</a:t>
            </a:r>
            <a:r>
              <a:rPr lang="el-GR" sz="3600" b="1" dirty="0">
                <a:solidFill>
                  <a:schemeClr val="tx1"/>
                </a:solidFill>
              </a:rPr>
              <a:t> – 20</a:t>
            </a:r>
            <a:r>
              <a:rPr lang="el-GR" sz="3600" b="1" baseline="30000" dirty="0">
                <a:solidFill>
                  <a:schemeClr val="tx1"/>
                </a:solidFill>
              </a:rPr>
              <a:t>ος</a:t>
            </a:r>
            <a:r>
              <a:rPr lang="el-GR" sz="3600" b="1" dirty="0">
                <a:solidFill>
                  <a:schemeClr val="tx1"/>
                </a:solidFill>
              </a:rPr>
              <a:t> αι.)</a:t>
            </a:r>
          </a:p>
        </p:txBody>
      </p:sp>
    </p:spTree>
    <p:extLst>
      <p:ext uri="{BB962C8B-B14F-4D97-AF65-F5344CB8AC3E}">
        <p14:creationId xmlns:p14="http://schemas.microsoft.com/office/powerpoint/2010/main" val="3703510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AC24A3E9-3B67-4145-9B9D-F91D7F61252F}"/>
              </a:ext>
            </a:extLst>
          </p:cNvPr>
          <p:cNvSpPr>
            <a:spLocks noGrp="1"/>
          </p:cNvSpPr>
          <p:nvPr>
            <p:ph idx="1"/>
          </p:nvPr>
        </p:nvSpPr>
        <p:spPr/>
        <p:txBody>
          <a:bodyPr>
            <a:normAutofit/>
          </a:bodyPr>
          <a:lstStyle/>
          <a:p>
            <a:pPr marL="0" indent="0" algn="just">
              <a:buNone/>
            </a:pPr>
            <a:r>
              <a:rPr lang="el-GR" dirty="0"/>
              <a:t>Το 1893 ο Ντεμπυσσύ καταφεύγει στον θεατρικό συγγραφέα Maeterlinck, ζητώντας την άδεια να συνθέσει την πρώτη και μοναδική του όπερα βασισμένη στο έργο «Πελλέας και Μελισσάνθη». Η πρεμιέρα του ομώνυμου έργου έλαβε χώρα στις 30 Απριλίου 1902. Στην όπερα κυριαρχεί ατμόσφαιρα μυστηρίου και ελλοχεύουν κρυφά νοήματα. Η συμβολιστική ποίηση με την ελευθερία της επηρέασε τη μουσική γλώσσα του συνθέτη.</a:t>
            </a:r>
          </a:p>
        </p:txBody>
      </p:sp>
      <p:sp>
        <p:nvSpPr>
          <p:cNvPr id="4" name="Τίτλος 3">
            <a:extLst>
              <a:ext uri="{FF2B5EF4-FFF2-40B4-BE49-F238E27FC236}">
                <a16:creationId xmlns:a16="http://schemas.microsoft.com/office/drawing/2014/main" id="{171A30BB-722E-4034-B66D-DAC71EB3499C}"/>
              </a:ext>
            </a:extLst>
          </p:cNvPr>
          <p:cNvSpPr>
            <a:spLocks noGrp="1"/>
          </p:cNvSpPr>
          <p:nvPr>
            <p:ph type="title"/>
          </p:nvPr>
        </p:nvSpPr>
        <p:spPr>
          <a:xfrm>
            <a:off x="838200" y="365125"/>
            <a:ext cx="10515600" cy="1325563"/>
          </a:xfrm>
          <a:prstGeom prst="round2SameRect">
            <a:avLst/>
          </a:prstGeom>
          <a:solidFill>
            <a:schemeClr val="accent5">
              <a:lumMod val="40000"/>
              <a:lumOff val="6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3600" b="1" dirty="0">
                <a:solidFill>
                  <a:schemeClr val="tx1"/>
                </a:solidFill>
              </a:rPr>
              <a:t>ΙΜΠΡΕΣΙΟΝΙΣΜΟΣ (19</a:t>
            </a:r>
            <a:r>
              <a:rPr lang="el-GR" sz="3600" b="1" baseline="30000" dirty="0">
                <a:solidFill>
                  <a:schemeClr val="tx1"/>
                </a:solidFill>
              </a:rPr>
              <a:t>ος</a:t>
            </a:r>
            <a:r>
              <a:rPr lang="el-GR" sz="3600" b="1" dirty="0">
                <a:solidFill>
                  <a:schemeClr val="tx1"/>
                </a:solidFill>
              </a:rPr>
              <a:t> – 20</a:t>
            </a:r>
            <a:r>
              <a:rPr lang="el-GR" sz="3600" b="1" baseline="30000" dirty="0">
                <a:solidFill>
                  <a:schemeClr val="tx1"/>
                </a:solidFill>
              </a:rPr>
              <a:t>ος</a:t>
            </a:r>
            <a:r>
              <a:rPr lang="el-GR" sz="3600" b="1" dirty="0">
                <a:solidFill>
                  <a:schemeClr val="tx1"/>
                </a:solidFill>
              </a:rPr>
              <a:t> αι.)</a:t>
            </a:r>
          </a:p>
        </p:txBody>
      </p:sp>
    </p:spTree>
    <p:extLst>
      <p:ext uri="{BB962C8B-B14F-4D97-AF65-F5344CB8AC3E}">
        <p14:creationId xmlns:p14="http://schemas.microsoft.com/office/powerpoint/2010/main" val="42106756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AC24A3E9-3B67-4145-9B9D-F91D7F61252F}"/>
              </a:ext>
            </a:extLst>
          </p:cNvPr>
          <p:cNvSpPr>
            <a:spLocks noGrp="1"/>
          </p:cNvSpPr>
          <p:nvPr>
            <p:ph idx="1"/>
          </p:nvPr>
        </p:nvSpPr>
        <p:spPr/>
        <p:txBody>
          <a:bodyPr>
            <a:normAutofit/>
          </a:bodyPr>
          <a:lstStyle/>
          <a:p>
            <a:pPr marL="0" indent="0" algn="just">
              <a:buNone/>
            </a:pPr>
            <a:r>
              <a:rPr lang="el-GR" b="0" i="0" dirty="0">
                <a:solidFill>
                  <a:srgbClr val="222222"/>
                </a:solidFill>
                <a:effectLst/>
              </a:rPr>
              <a:t>Ο Ντεμπυσσύ δεν ακολούθησε τον δρόμο του πατέρα του που τον προόριζε για ναυτικό, έπλευσε όμως στη δική του θάλασσα και φώτισε τον ουρανό της μουσικής με τις νότες που κρέμασε αυτός για αστέρια. Η μουσική οφείλει στον Ντεμπυσσύ πολλά περισσότερα από όσα θα μπορούσε η οποιαδήποτε ετικέτα να περιγράψει. </a:t>
            </a:r>
            <a:endParaRPr lang="en-US" b="0" i="0" dirty="0">
              <a:solidFill>
                <a:srgbClr val="222222"/>
              </a:solidFill>
              <a:effectLst/>
            </a:endParaRPr>
          </a:p>
          <a:p>
            <a:pPr marL="0" indent="0" algn="just">
              <a:buNone/>
            </a:pPr>
            <a:r>
              <a:rPr lang="el-GR" b="0" i="0" dirty="0">
                <a:solidFill>
                  <a:srgbClr val="222222"/>
                </a:solidFill>
                <a:effectLst/>
              </a:rPr>
              <a:t>Ο Πολ Ντουκά (1865-1935) είχε δηλώσει το 1901: «Ο κ. Ντεμπυσσύ είναι αδύνατο να κατηγοριοποιηθεί. Ακούγοντας τη μουσική του θα έχουμε την ομιχλώδη εντύπωση ενός εφηβικού ονείρου και ίσως κάποιο απόγευμα ένας Φαύνος πλησιάσει να μας διηγηθεί το ξεκίνημα της μοντέρνας μουσικής</a:t>
            </a:r>
            <a:r>
              <a:rPr lang="el-GR" dirty="0">
                <a:solidFill>
                  <a:srgbClr val="222222"/>
                </a:solidFill>
              </a:rPr>
              <a:t>»</a:t>
            </a:r>
            <a:r>
              <a:rPr lang="el-GR" b="0" i="0" dirty="0">
                <a:solidFill>
                  <a:srgbClr val="222222"/>
                </a:solidFill>
                <a:effectLst/>
              </a:rPr>
              <a:t>.</a:t>
            </a:r>
            <a:endParaRPr lang="el-GR" dirty="0"/>
          </a:p>
        </p:txBody>
      </p:sp>
      <p:sp>
        <p:nvSpPr>
          <p:cNvPr id="4" name="Τίτλος 3">
            <a:extLst>
              <a:ext uri="{FF2B5EF4-FFF2-40B4-BE49-F238E27FC236}">
                <a16:creationId xmlns:a16="http://schemas.microsoft.com/office/drawing/2014/main" id="{171A30BB-722E-4034-B66D-DAC71EB3499C}"/>
              </a:ext>
            </a:extLst>
          </p:cNvPr>
          <p:cNvSpPr>
            <a:spLocks noGrp="1"/>
          </p:cNvSpPr>
          <p:nvPr>
            <p:ph type="title"/>
          </p:nvPr>
        </p:nvSpPr>
        <p:spPr>
          <a:xfrm>
            <a:off x="838200" y="365125"/>
            <a:ext cx="10515600" cy="1325563"/>
          </a:xfrm>
          <a:prstGeom prst="round2SameRect">
            <a:avLst/>
          </a:prstGeom>
          <a:solidFill>
            <a:schemeClr val="accent5">
              <a:lumMod val="40000"/>
              <a:lumOff val="60000"/>
            </a:schemeClr>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3600" b="1" dirty="0">
                <a:solidFill>
                  <a:schemeClr val="tx1"/>
                </a:solidFill>
              </a:rPr>
              <a:t>ΙΜΠΡΕΣΙΟΝΙΣΜΟΣ (19</a:t>
            </a:r>
            <a:r>
              <a:rPr lang="el-GR" sz="3600" b="1" baseline="30000" dirty="0">
                <a:solidFill>
                  <a:schemeClr val="tx1"/>
                </a:solidFill>
              </a:rPr>
              <a:t>ος</a:t>
            </a:r>
            <a:r>
              <a:rPr lang="el-GR" sz="3600" b="1" dirty="0">
                <a:solidFill>
                  <a:schemeClr val="tx1"/>
                </a:solidFill>
              </a:rPr>
              <a:t> – 20</a:t>
            </a:r>
            <a:r>
              <a:rPr lang="el-GR" sz="3600" b="1" baseline="30000" dirty="0">
                <a:solidFill>
                  <a:schemeClr val="tx1"/>
                </a:solidFill>
              </a:rPr>
              <a:t>ος</a:t>
            </a:r>
            <a:r>
              <a:rPr lang="el-GR" sz="3600" b="1" dirty="0">
                <a:solidFill>
                  <a:schemeClr val="tx1"/>
                </a:solidFill>
              </a:rPr>
              <a:t> αι.)</a:t>
            </a:r>
          </a:p>
        </p:txBody>
      </p:sp>
    </p:spTree>
    <p:extLst>
      <p:ext uri="{BB962C8B-B14F-4D97-AF65-F5344CB8AC3E}">
        <p14:creationId xmlns:p14="http://schemas.microsoft.com/office/powerpoint/2010/main" val="3906856127"/>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202</TotalTime>
  <Words>1023</Words>
  <Application>Microsoft Office PowerPoint</Application>
  <PresentationFormat>Ευρεία οθόνη</PresentationFormat>
  <Paragraphs>41</Paragraphs>
  <Slides>16</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16</vt:i4>
      </vt:variant>
    </vt:vector>
  </HeadingPairs>
  <TitlesOfParts>
    <vt:vector size="21" baseType="lpstr">
      <vt:lpstr>Arial</vt:lpstr>
      <vt:lpstr>Calibri</vt:lpstr>
      <vt:lpstr>Calibri Light</vt:lpstr>
      <vt:lpstr>Courier New</vt:lpstr>
      <vt:lpstr>Θέμα του Office</vt:lpstr>
      <vt:lpstr>Παρουσίαση του PowerPoint</vt:lpstr>
      <vt:lpstr>ΙΜΠΡΕΣΙΟΝΙΣΜΟΣ (19ος – 20ος αι.)</vt:lpstr>
      <vt:lpstr> ΙΜΠΡΕΣΙΟΝΙΣΜΟΣ (19ος – 20ος αι.)   «Εντύπωση- Ανατολή ηλίου» Claude Monet         </vt:lpstr>
      <vt:lpstr>ΙΜΠΡΕΣΙΟΝΙΣΜΟΣ (19ος – 20ος αι.)</vt:lpstr>
      <vt:lpstr>ΙΜΠΡΕΣΙΟΝΙΣΜΟΣ (19ος – 20ος αι.)</vt:lpstr>
      <vt:lpstr>ΙΜΠΡΕΣΙΟΝΙΣΜΟΣ  (19ος – 20ος αι.)</vt:lpstr>
      <vt:lpstr>ΙΜΠΡΕΣΙΟΝΙΣΜΟΣ (19ος – 20ος αι.)</vt:lpstr>
      <vt:lpstr>ΙΜΠΡΕΣΙΟΝΙΣΜΟΣ (19ος – 20ος αι.)</vt:lpstr>
      <vt:lpstr>ΙΜΠΡΕΣΙΟΝΙΣΜΟΣ (19ος – 20ος αι.)</vt:lpstr>
      <vt:lpstr>ΙΜΠΡΕΣΙΟΝΙΣΜΟΣ (19ος – 20ος αι.)</vt:lpstr>
      <vt:lpstr>ΙΜΠΡΕΣΙΟΝΙΣΜΟΣ (19ος – 20ος αι.)</vt:lpstr>
      <vt:lpstr>ΙΜΠΡΕΣΙΟΝΙΣΜΟΣ (19ος – 20ος αι.)</vt:lpstr>
      <vt:lpstr>ΙΜΠΡΕΣΙΟΝΙΣΜΟΣ (19ος – 20ος αι.)</vt:lpstr>
      <vt:lpstr>ΙΜΠΡΕΣΙΟΝΙΣΜΟΣ (19ος – 20ος αι.)</vt:lpstr>
      <vt:lpstr>Παρουσίαση του PowerPoint</vt:lpstr>
      <vt:lpstr>Παρουσίαση του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ΟΛΓΑ ΣΤΑΥΡΟΥ</dc:creator>
  <cp:lastModifiedBy>ΟΛΓΑ ΣΤΑΥΡΟΥ</cp:lastModifiedBy>
  <cp:revision>3</cp:revision>
  <dcterms:created xsi:type="dcterms:W3CDTF">2022-02-08T16:50:17Z</dcterms:created>
  <dcterms:modified xsi:type="dcterms:W3CDTF">2022-03-12T21:05:42Z</dcterms:modified>
</cp:coreProperties>
</file>