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1" r:id="rId14"/>
    <p:sldId id="270" r:id="rId15"/>
    <p:sldId id="272" r:id="rId16"/>
    <p:sldId id="273" r:id="rId17"/>
    <p:sldId id="274" r:id="rId18"/>
    <p:sldId id="275" r:id="rId19"/>
    <p:sldId id="276" r:id="rId20"/>
    <p:sldId id="288" r:id="rId21"/>
    <p:sldId id="289" r:id="rId22"/>
    <p:sldId id="290" r:id="rId23"/>
    <p:sldId id="291" r:id="rId24"/>
    <p:sldId id="292" r:id="rId25"/>
    <p:sldId id="293" r:id="rId26"/>
    <p:sldId id="294" r:id="rId27"/>
    <p:sldId id="295" r:id="rId28"/>
    <p:sldId id="296" r:id="rId29"/>
    <p:sldId id="297" r:id="rId30"/>
    <p:sldId id="298" r:id="rId31"/>
    <p:sldId id="278" r:id="rId32"/>
    <p:sldId id="279" r:id="rId33"/>
    <p:sldId id="281" r:id="rId34"/>
    <p:sldId id="282" r:id="rId35"/>
    <p:sldId id="299"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84479-65FD-475E-9BCB-84B318631119}" type="datetimeFigureOut">
              <a:rPr lang="el-GR" smtClean="0"/>
              <a:pPr/>
              <a:t>19/4/2016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5F6BEB-3E4C-4BF8-8590-3F4973A59DD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35F6BEB-3E4C-4BF8-8590-3F4973A59DDF}"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35F6BEB-3E4C-4BF8-8590-3F4973A59DDF}" type="slidenum">
              <a:rPr lang="el-GR" smtClean="0"/>
              <a:pPr/>
              <a:t>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954CED39-D45F-4E38-A31D-626C3E3B93CB}" type="datetimeFigureOut">
              <a:rPr lang="el-GR" smtClean="0"/>
              <a:pPr/>
              <a:t>19/4/2016</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A8079A75-EA27-478E-9966-FAE002F9E044}"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54CED39-D45F-4E38-A31D-626C3E3B93CB}" type="datetimeFigureOut">
              <a:rPr lang="el-GR" smtClean="0"/>
              <a:pPr/>
              <a:t>19/4/2016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8079A75-EA27-478E-9966-FAE002F9E04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54CED39-D45F-4E38-A31D-626C3E3B93CB}" type="datetimeFigureOut">
              <a:rPr lang="el-GR" smtClean="0"/>
              <a:pPr/>
              <a:t>19/4/2016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8079A75-EA27-478E-9966-FAE002F9E04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954CED39-D45F-4E38-A31D-626C3E3B93CB}" type="datetimeFigureOut">
              <a:rPr lang="el-GR" smtClean="0"/>
              <a:pPr/>
              <a:t>19/4/2016</a:t>
            </a:fld>
            <a:endParaRPr lang="el-GR"/>
          </a:p>
        </p:txBody>
      </p:sp>
      <p:sp>
        <p:nvSpPr>
          <p:cNvPr id="9" name="8 - Θέση αριθμού διαφάνειας"/>
          <p:cNvSpPr>
            <a:spLocks noGrp="1"/>
          </p:cNvSpPr>
          <p:nvPr>
            <p:ph type="sldNum" sz="quarter" idx="15"/>
          </p:nvPr>
        </p:nvSpPr>
        <p:spPr/>
        <p:txBody>
          <a:bodyPr rtlCol="0"/>
          <a:lstStyle/>
          <a:p>
            <a:fld id="{A8079A75-EA27-478E-9966-FAE002F9E044}"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954CED39-D45F-4E38-A31D-626C3E3B93CB}" type="datetimeFigureOut">
              <a:rPr lang="el-GR" smtClean="0"/>
              <a:pPr/>
              <a:t>19/4/2016</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A8079A75-EA27-478E-9966-FAE002F9E044}"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954CED39-D45F-4E38-A31D-626C3E3B93CB}" type="datetimeFigureOut">
              <a:rPr lang="el-GR" smtClean="0"/>
              <a:pPr/>
              <a:t>19/4/2016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8079A75-EA27-478E-9966-FAE002F9E044}"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954CED39-D45F-4E38-A31D-626C3E3B93CB}" type="datetimeFigureOut">
              <a:rPr lang="el-GR" smtClean="0"/>
              <a:pPr/>
              <a:t>19/4/2016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8079A75-EA27-478E-9966-FAE002F9E044}"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954CED39-D45F-4E38-A31D-626C3E3B93CB}" type="datetimeFigureOut">
              <a:rPr lang="el-GR" smtClean="0"/>
              <a:pPr/>
              <a:t>19/4/2016</a:t>
            </a:fld>
            <a:endParaRPr lang="el-GR"/>
          </a:p>
        </p:txBody>
      </p:sp>
      <p:sp>
        <p:nvSpPr>
          <p:cNvPr id="7" name="6 - Θέση αριθμού διαφάνειας"/>
          <p:cNvSpPr>
            <a:spLocks noGrp="1"/>
          </p:cNvSpPr>
          <p:nvPr>
            <p:ph type="sldNum" sz="quarter" idx="11"/>
          </p:nvPr>
        </p:nvSpPr>
        <p:spPr/>
        <p:txBody>
          <a:bodyPr rtlCol="0"/>
          <a:lstStyle/>
          <a:p>
            <a:fld id="{A8079A75-EA27-478E-9966-FAE002F9E044}"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54CED39-D45F-4E38-A31D-626C3E3B93CB}" type="datetimeFigureOut">
              <a:rPr lang="el-GR" smtClean="0"/>
              <a:pPr/>
              <a:t>19/4/2016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8079A75-EA27-478E-9966-FAE002F9E04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954CED39-D45F-4E38-A31D-626C3E3B93CB}" type="datetimeFigureOut">
              <a:rPr lang="el-GR" smtClean="0"/>
              <a:pPr/>
              <a:t>19/4/2016</a:t>
            </a:fld>
            <a:endParaRPr lang="el-GR"/>
          </a:p>
        </p:txBody>
      </p:sp>
      <p:sp>
        <p:nvSpPr>
          <p:cNvPr id="22" name="21 - Θέση αριθμού διαφάνειας"/>
          <p:cNvSpPr>
            <a:spLocks noGrp="1"/>
          </p:cNvSpPr>
          <p:nvPr>
            <p:ph type="sldNum" sz="quarter" idx="15"/>
          </p:nvPr>
        </p:nvSpPr>
        <p:spPr/>
        <p:txBody>
          <a:bodyPr rtlCol="0"/>
          <a:lstStyle/>
          <a:p>
            <a:fld id="{A8079A75-EA27-478E-9966-FAE002F9E044}"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954CED39-D45F-4E38-A31D-626C3E3B93CB}" type="datetimeFigureOut">
              <a:rPr lang="el-GR" smtClean="0"/>
              <a:pPr/>
              <a:t>19/4/2016</a:t>
            </a:fld>
            <a:endParaRPr lang="el-GR"/>
          </a:p>
        </p:txBody>
      </p:sp>
      <p:sp>
        <p:nvSpPr>
          <p:cNvPr id="18" name="17 - Θέση αριθμού διαφάνειας"/>
          <p:cNvSpPr>
            <a:spLocks noGrp="1"/>
          </p:cNvSpPr>
          <p:nvPr>
            <p:ph type="sldNum" sz="quarter" idx="11"/>
          </p:nvPr>
        </p:nvSpPr>
        <p:spPr/>
        <p:txBody>
          <a:bodyPr rtlCol="0"/>
          <a:lstStyle/>
          <a:p>
            <a:fld id="{A8079A75-EA27-478E-9966-FAE002F9E044}"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54CED39-D45F-4E38-A31D-626C3E3B93CB}" type="datetimeFigureOut">
              <a:rPr lang="el-GR" smtClean="0"/>
              <a:pPr/>
              <a:t>19/4/2016</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8079A75-EA27-478E-9966-FAE002F9E04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457200" y="274638"/>
            <a:ext cx="7467600" cy="1511288"/>
          </a:xfrm>
        </p:spPr>
        <p:txBody>
          <a:bodyPr/>
          <a:lstStyle/>
          <a:p>
            <a:r>
              <a:rPr lang="el-GR" b="1" dirty="0" smtClean="0">
                <a:solidFill>
                  <a:srgbClr val="C00000"/>
                </a:solidFill>
              </a:rPr>
              <a:t> </a:t>
            </a:r>
            <a:r>
              <a:rPr lang="el-GR" b="1" dirty="0" smtClean="0">
                <a:solidFill>
                  <a:srgbClr val="C00000"/>
                </a:solidFill>
                <a:latin typeface="Comic Sans MS" pitchFamily="66" charset="0"/>
              </a:rPr>
              <a:t>«ΦΟΒΑΤΑΙ Ο ΓΙΑΝΝΗΣ ΤΟ ΘΕΡΙΟ</a:t>
            </a:r>
            <a:r>
              <a:rPr lang="el-GR" dirty="0" smtClean="0">
                <a:solidFill>
                  <a:srgbClr val="C00000"/>
                </a:solidFill>
                <a:latin typeface="Comic Sans MS" pitchFamily="66" charset="0"/>
              </a:rPr>
              <a:t/>
            </a:r>
            <a:br>
              <a:rPr lang="el-GR" dirty="0" smtClean="0">
                <a:solidFill>
                  <a:srgbClr val="C00000"/>
                </a:solidFill>
                <a:latin typeface="Comic Sans MS" pitchFamily="66" charset="0"/>
              </a:rPr>
            </a:br>
            <a:r>
              <a:rPr lang="el-GR" b="1" dirty="0" smtClean="0">
                <a:solidFill>
                  <a:srgbClr val="C00000"/>
                </a:solidFill>
                <a:latin typeface="Comic Sans MS" pitchFamily="66" charset="0"/>
              </a:rPr>
              <a:t>     ΚΑΙ ΤΟ ΘΕΡΙΟ ΤΟ ΓΙΑΝΝΗ»</a:t>
            </a:r>
            <a:endParaRPr lang="el-GR" dirty="0">
              <a:solidFill>
                <a:srgbClr val="C00000"/>
              </a:solidFill>
              <a:latin typeface="Comic Sans MS" pitchFamily="66" charset="0"/>
            </a:endParaRPr>
          </a:p>
        </p:txBody>
      </p:sp>
      <p:sp>
        <p:nvSpPr>
          <p:cNvPr id="8" name="7 - Θέση περιεχομένου"/>
          <p:cNvSpPr>
            <a:spLocks noGrp="1"/>
          </p:cNvSpPr>
          <p:nvPr>
            <p:ph sz="quarter" idx="1"/>
          </p:nvPr>
        </p:nvSpPr>
        <p:spPr>
          <a:xfrm>
            <a:off x="357158" y="1500174"/>
            <a:ext cx="7467600" cy="4873752"/>
          </a:xfrm>
        </p:spPr>
        <p:txBody>
          <a:bodyPr/>
          <a:lstStyle/>
          <a:p>
            <a:pPr>
              <a:buNone/>
            </a:pPr>
            <a:r>
              <a:rPr lang="en-US" dirty="0" smtClean="0">
                <a:solidFill>
                  <a:srgbClr val="C00000"/>
                </a:solidFill>
              </a:rPr>
              <a:t> </a:t>
            </a:r>
            <a:endParaRPr lang="el-GR" dirty="0" smtClean="0">
              <a:solidFill>
                <a:srgbClr val="C00000"/>
              </a:solidFill>
            </a:endParaRPr>
          </a:p>
          <a:p>
            <a:pPr>
              <a:buNone/>
            </a:pPr>
            <a:r>
              <a:rPr lang="el-GR" b="1" dirty="0" smtClean="0">
                <a:solidFill>
                  <a:srgbClr val="C00000"/>
                </a:solidFill>
              </a:rPr>
              <a:t> </a:t>
            </a:r>
            <a:endParaRPr lang="el-GR" dirty="0" smtClean="0">
              <a:solidFill>
                <a:srgbClr val="C00000"/>
              </a:solidFill>
            </a:endParaRPr>
          </a:p>
          <a:p>
            <a:pPr>
              <a:buNone/>
            </a:pPr>
            <a:r>
              <a:rPr lang="el-GR" b="1" dirty="0" smtClean="0">
                <a:solidFill>
                  <a:schemeClr val="accent3"/>
                </a:solidFill>
                <a:latin typeface="Comic Sans MS" pitchFamily="66" charset="0"/>
              </a:rPr>
              <a:t>  Νίκησε τους φόβους σου, χαμήλωσε τους τόνους σου</a:t>
            </a:r>
            <a:endParaRPr lang="el-GR" dirty="0" smtClean="0">
              <a:solidFill>
                <a:schemeClr val="accent3"/>
              </a:solidFill>
              <a:latin typeface="Comic Sans MS" pitchFamily="66" charset="0"/>
            </a:endParaRPr>
          </a:p>
          <a:p>
            <a:pPr>
              <a:buNone/>
            </a:pPr>
            <a:endParaRPr lang="en-US" b="1" dirty="0" smtClean="0">
              <a:solidFill>
                <a:schemeClr val="accent3"/>
              </a:solidFill>
            </a:endParaRPr>
          </a:p>
          <a:p>
            <a:pPr>
              <a:buNone/>
            </a:pPr>
            <a:r>
              <a:rPr lang="el-GR" b="1" dirty="0" smtClean="0">
                <a:solidFill>
                  <a:schemeClr val="accent3"/>
                </a:solidFill>
                <a:latin typeface="Comic Sans MS" pitchFamily="66" charset="0"/>
              </a:rPr>
              <a:t>Παραμύθια παιδιών της Α’ Τάξης</a:t>
            </a:r>
            <a:endParaRPr lang="el-GR" dirty="0" smtClean="0">
              <a:solidFill>
                <a:schemeClr val="accent3"/>
              </a:solidFill>
              <a:latin typeface="Comic Sans MS" pitchFamily="66" charset="0"/>
            </a:endParaRPr>
          </a:p>
          <a:p>
            <a:pPr>
              <a:buNone/>
            </a:pPr>
            <a:r>
              <a:rPr lang="el-GR" b="1" dirty="0" smtClean="0">
                <a:solidFill>
                  <a:schemeClr val="accent3"/>
                </a:solidFill>
                <a:latin typeface="Comic Sans MS" pitchFamily="66" charset="0"/>
              </a:rPr>
              <a:t>        για σχολική βία</a:t>
            </a:r>
            <a:endParaRPr lang="el-GR" dirty="0" smtClean="0">
              <a:solidFill>
                <a:schemeClr val="accent3"/>
              </a:solidFill>
              <a:latin typeface="Comic Sans MS" pitchFamily="66" charset="0"/>
            </a:endParaRPr>
          </a:p>
          <a:p>
            <a:pPr>
              <a:buNone/>
            </a:pPr>
            <a:r>
              <a:rPr lang="el-GR" b="1" dirty="0" smtClean="0">
                <a:solidFill>
                  <a:schemeClr val="accent3"/>
                </a:solidFill>
                <a:latin typeface="Comic Sans MS" pitchFamily="66" charset="0"/>
              </a:rPr>
              <a:t>    1ο Γυμνάσιο Λαυρίου </a:t>
            </a:r>
            <a:endParaRPr lang="el-GR" dirty="0" smtClean="0">
              <a:solidFill>
                <a:schemeClr val="accent3"/>
              </a:solidFill>
              <a:latin typeface="Comic Sans MS" pitchFamily="66" charset="0"/>
            </a:endParaRPr>
          </a:p>
          <a:p>
            <a:pPr>
              <a:buNone/>
            </a:pPr>
            <a:r>
              <a:rPr lang="el-GR" b="1" dirty="0" smtClean="0">
                <a:solidFill>
                  <a:schemeClr val="accent3"/>
                </a:solidFill>
                <a:latin typeface="Comic Sans MS" pitchFamily="66" charset="0"/>
              </a:rPr>
              <a:t>Καθηγήτρια: Γεωργιάδου Ευαγγελία</a:t>
            </a:r>
            <a:endParaRPr lang="el-GR" dirty="0" smtClean="0">
              <a:solidFill>
                <a:schemeClr val="accent3"/>
              </a:solidFill>
              <a:latin typeface="Comic Sans MS" pitchFamily="66" charset="0"/>
            </a:endParaRPr>
          </a:p>
          <a:p>
            <a:endParaRPr lang="el-GR" dirty="0"/>
          </a:p>
        </p:txBody>
      </p:sp>
      <p:pic>
        <p:nvPicPr>
          <p:cNvPr id="9" name="8 - Εικόνα" descr="http://www.parathyro.com/wp-content/uploads/2015/11/12241643_1062691110421602_4873209567697927796_n.jpg"/>
          <p:cNvPicPr/>
          <p:nvPr/>
        </p:nvPicPr>
        <p:blipFill>
          <a:blip r:embed="rId3" cstate="print"/>
          <a:srcRect/>
          <a:stretch>
            <a:fillRect/>
          </a:stretch>
        </p:blipFill>
        <p:spPr bwMode="auto">
          <a:xfrm rot="691767">
            <a:off x="5692118" y="3035849"/>
            <a:ext cx="2648381" cy="327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6472254" cy="1225536"/>
          </a:xfrm>
        </p:spPr>
        <p:txBody>
          <a:bodyPr>
            <a:normAutofit fontScale="90000"/>
          </a:bodyPr>
          <a:lstStyle/>
          <a:p>
            <a:r>
              <a:rPr lang="el-GR" dirty="0" smtClean="0">
                <a:solidFill>
                  <a:schemeClr val="accent3"/>
                </a:solidFill>
              </a:rPr>
              <a:t>                            </a:t>
            </a:r>
            <a:r>
              <a:rPr lang="el-GR" sz="2200" dirty="0" smtClean="0">
                <a:solidFill>
                  <a:schemeClr val="accent3"/>
                </a:solidFill>
              </a:rPr>
              <a:t>8</a:t>
            </a:r>
            <a:r>
              <a:rPr lang="el-GR" sz="2200" baseline="30000" dirty="0" smtClean="0">
                <a:solidFill>
                  <a:schemeClr val="accent3"/>
                </a:solidFill>
              </a:rPr>
              <a:t>η</a:t>
            </a:r>
            <a:r>
              <a:rPr lang="el-GR" sz="2200" dirty="0" smtClean="0">
                <a:solidFill>
                  <a:schemeClr val="accent3"/>
                </a:solidFill>
              </a:rPr>
              <a:t> Ιστορία</a:t>
            </a:r>
            <a:br>
              <a:rPr lang="el-GR" sz="2200" dirty="0" smtClean="0">
                <a:solidFill>
                  <a:schemeClr val="accent3"/>
                </a:solidFill>
              </a:rPr>
            </a:br>
            <a:r>
              <a:rPr lang="el-GR" sz="2200" dirty="0" smtClean="0">
                <a:solidFill>
                  <a:schemeClr val="accent3"/>
                </a:solidFill>
              </a:rPr>
              <a:t>          Η ΔΗΜΙΟΥΡΓΙΑ ΜΙΑΣ ΠΑΡΕΑΣ ΜΕ ΒΟΗΘΕΙΑ</a:t>
            </a:r>
            <a:br>
              <a:rPr lang="el-GR" sz="2200" dirty="0" smtClean="0">
                <a:solidFill>
                  <a:schemeClr val="accent3"/>
                </a:solidFill>
              </a:rPr>
            </a:br>
            <a:r>
              <a:rPr lang="el-GR" sz="2200" dirty="0" smtClean="0">
                <a:solidFill>
                  <a:schemeClr val="accent3"/>
                </a:solidFill>
              </a:rPr>
              <a:t>                             ΕΛΕΝΗ ΠΑΓΚΙΔΟΥ Α2</a:t>
            </a:r>
            <a:endParaRPr lang="el-GR" sz="2200" dirty="0">
              <a:solidFill>
                <a:schemeClr val="accent3"/>
              </a:solidFill>
            </a:endParaRPr>
          </a:p>
        </p:txBody>
      </p:sp>
      <p:sp>
        <p:nvSpPr>
          <p:cNvPr id="3" name="2 - Θέση περιεχομένου"/>
          <p:cNvSpPr>
            <a:spLocks noGrp="1"/>
          </p:cNvSpPr>
          <p:nvPr>
            <p:ph sz="quarter" idx="1"/>
          </p:nvPr>
        </p:nvSpPr>
        <p:spPr>
          <a:xfrm>
            <a:off x="457200" y="2285992"/>
            <a:ext cx="7115196" cy="4572008"/>
          </a:xfrm>
        </p:spPr>
        <p:txBody>
          <a:bodyPr>
            <a:normAutofit fontScale="62500" lnSpcReduction="20000"/>
          </a:bodyPr>
          <a:lstStyle/>
          <a:p>
            <a:r>
              <a:rPr lang="el-GR" dirty="0" smtClean="0">
                <a:solidFill>
                  <a:schemeClr val="bg2">
                    <a:lumMod val="10000"/>
                  </a:schemeClr>
                </a:solidFill>
              </a:rPr>
              <a:t>Μια φορά κι έναν καιρό ήταν η </a:t>
            </a:r>
            <a:r>
              <a:rPr lang="el-GR" dirty="0" err="1" smtClean="0">
                <a:solidFill>
                  <a:schemeClr val="bg2">
                    <a:lumMod val="10000"/>
                  </a:schemeClr>
                </a:solidFill>
              </a:rPr>
              <a:t>Φιλίτσα</a:t>
            </a:r>
            <a:r>
              <a:rPr lang="el-GR" dirty="0" smtClean="0">
                <a:solidFill>
                  <a:schemeClr val="bg2">
                    <a:lumMod val="10000"/>
                  </a:schemeClr>
                </a:solidFill>
              </a:rPr>
              <a:t> η </a:t>
            </a:r>
            <a:r>
              <a:rPr lang="el-GR" dirty="0" err="1" smtClean="0">
                <a:solidFill>
                  <a:schemeClr val="bg2">
                    <a:lumMod val="10000"/>
                  </a:schemeClr>
                </a:solidFill>
              </a:rPr>
              <a:t>χελωνίτσα</a:t>
            </a:r>
            <a:r>
              <a:rPr lang="el-GR" dirty="0" smtClean="0">
                <a:solidFill>
                  <a:schemeClr val="bg2">
                    <a:lumMod val="10000"/>
                  </a:schemeClr>
                </a:solidFill>
              </a:rPr>
              <a:t> και η </a:t>
            </a:r>
            <a:r>
              <a:rPr lang="el-GR" dirty="0" err="1" smtClean="0">
                <a:solidFill>
                  <a:schemeClr val="bg2">
                    <a:lumMod val="10000"/>
                  </a:schemeClr>
                </a:solidFill>
              </a:rPr>
              <a:t>Φαίνια</a:t>
            </a:r>
            <a:r>
              <a:rPr lang="el-GR" dirty="0" smtClean="0">
                <a:solidFill>
                  <a:schemeClr val="bg2">
                    <a:lumMod val="10000"/>
                  </a:schemeClr>
                </a:solidFill>
              </a:rPr>
              <a:t> η αρκουδίτσα. Ήταν κολλητές, αλλά κανένα άλλο παιδί δεν έκανε παρέα με αυτές τις δύο κοπέλες, γιατί είχαν διαφορετικές απόψεις για όλα τα πράγματα. Επίσης η </a:t>
            </a:r>
            <a:r>
              <a:rPr lang="el-GR" dirty="0" err="1" smtClean="0">
                <a:solidFill>
                  <a:schemeClr val="bg2">
                    <a:lumMod val="10000"/>
                  </a:schemeClr>
                </a:solidFill>
              </a:rPr>
              <a:t>Ρίτσα</a:t>
            </a:r>
            <a:r>
              <a:rPr lang="el-GR" dirty="0" smtClean="0">
                <a:solidFill>
                  <a:schemeClr val="bg2">
                    <a:lumMod val="10000"/>
                  </a:schemeClr>
                </a:solidFill>
              </a:rPr>
              <a:t> η αλεπουδίτσα, που δεν τις συμπαθούσε, όλη μέρα σκάρωνε πονηριές για να τις εξευτελίζει μπροστά στα παιδιά, για να τις αντιπαθήσουν ακόμη περισσότερο. </a:t>
            </a:r>
          </a:p>
          <a:p>
            <a:r>
              <a:rPr lang="el-GR" dirty="0" smtClean="0">
                <a:solidFill>
                  <a:schemeClr val="bg2">
                    <a:lumMod val="10000"/>
                  </a:schemeClr>
                </a:solidFill>
              </a:rPr>
              <a:t>Ένα άλλο παιδί που τις αντιπαθούσε ήταν ο Ηλίας ο καρχαρίας. Δεν του άρεσε που ήταν τόσο καλές σε όλα και τις ζήλευε πάρα πολύ. Έτσι έλεγε φρικτά και κακά πράγματα για αυτές τις δύο κολλητές, κι επειδή ο Ηλίας ο καρχαρίας ήταν φίλος με όλα τα παιδιά, πίστευαν ότι τους έλεγε.</a:t>
            </a:r>
          </a:p>
          <a:p>
            <a:r>
              <a:rPr lang="el-GR" dirty="0" smtClean="0">
                <a:solidFill>
                  <a:schemeClr val="bg2">
                    <a:lumMod val="10000"/>
                  </a:schemeClr>
                </a:solidFill>
              </a:rPr>
              <a:t>Όμως υπήρχε ένα κορίτσι που ήταν πολύ σοφό, ευγενικό και συνεργάσιμο που το έλεγαν Μάγια  κουκουβάγια και που το συμπαθούσαν όλοι γι αυτούς τους λόγους. Πάντα προσπαθούσε να συμφιλιώσει όσα παιδιά μαλώνανε και πάντα το πετύχαινε αυτό, γιατί πάντα όποιο στόχο έβαζε, ήθελε να τον πετύχει. Έτσι πήρε την απόφαση να βοηθήσει τις δύο κολλητές να τα «βρούνε» με τους άλλους, λέγοντας σε όλους την αλήθεια, δηλαδή ότι ο Ηλίας ο καρχαρίας  και η </a:t>
            </a:r>
            <a:r>
              <a:rPr lang="el-GR" dirty="0" err="1" smtClean="0">
                <a:solidFill>
                  <a:schemeClr val="bg2">
                    <a:lumMod val="10000"/>
                  </a:schemeClr>
                </a:solidFill>
              </a:rPr>
              <a:t>Ρίτσα</a:t>
            </a:r>
            <a:r>
              <a:rPr lang="el-GR" dirty="0" smtClean="0">
                <a:solidFill>
                  <a:schemeClr val="bg2">
                    <a:lumMod val="10000"/>
                  </a:schemeClr>
                </a:solidFill>
              </a:rPr>
              <a:t> η αλεπουδίτσα τις ζήλευαν που ήταν σε όλα τόσο καλές. </a:t>
            </a:r>
          </a:p>
          <a:p>
            <a:r>
              <a:rPr lang="el-GR" dirty="0" smtClean="0">
                <a:solidFill>
                  <a:schemeClr val="bg2">
                    <a:lumMod val="10000"/>
                  </a:schemeClr>
                </a:solidFill>
              </a:rPr>
              <a:t>Όλα τα παιδιά την πίστεψαν κι έτσι την βοήθησαν να φτιάξει ένα σχέδιο. </a:t>
            </a:r>
          </a:p>
          <a:p>
            <a:r>
              <a:rPr lang="el-GR" dirty="0" smtClean="0">
                <a:solidFill>
                  <a:schemeClr val="bg2">
                    <a:lumMod val="10000"/>
                  </a:schemeClr>
                </a:solidFill>
              </a:rPr>
              <a:t>Τους έκλεισαν και τους τέσσερεις σε ένα δωμάτιο και τους άφησαν να λύσουν μόνοι τους   τις διαφορές τους. Κι έτσι γίνανε όλοι μια πολύ καλή παρέα. </a:t>
            </a:r>
          </a:p>
          <a:p>
            <a:endParaRPr lang="el-GR" dirty="0"/>
          </a:p>
        </p:txBody>
      </p:sp>
      <p:pic>
        <p:nvPicPr>
          <p:cNvPr id="4" name="3 - Εικόνα" descr="http://thumbs.dreamstime.com/t/%CE%BA%CE%AC%CF%81%CF%84%CE%B1-%CE%B7%CE%BC%CE%AD%CF%81%CE%B1%CF%82-%CE%B2%CE%B1-%CE%B5%CE%BD%CF%84%CE%AF%CE%BD%CE%BF%CF%85-%CE%BC%CE%B5-%CE%BC%CE%B9%CE%B1-%CE%B1-%CE%B5%CF%80%CE%BF%CF%8D-48987865.jpg"/>
          <p:cNvPicPr/>
          <p:nvPr/>
        </p:nvPicPr>
        <p:blipFill>
          <a:blip r:embed="rId2"/>
          <a:srcRect/>
          <a:stretch>
            <a:fillRect/>
          </a:stretch>
        </p:blipFill>
        <p:spPr bwMode="auto">
          <a:xfrm rot="689276">
            <a:off x="7480011" y="5197153"/>
            <a:ext cx="1527528" cy="1524000"/>
          </a:xfrm>
          <a:prstGeom prst="rect">
            <a:avLst/>
          </a:prstGeom>
          <a:noFill/>
          <a:ln w="9525">
            <a:noFill/>
            <a:miter lim="800000"/>
            <a:headEnd/>
            <a:tailEnd/>
          </a:ln>
        </p:spPr>
      </p:pic>
      <p:pic>
        <p:nvPicPr>
          <p:cNvPr id="5" name="4 - Εικόνα" descr="http://www.guiainfantil.com/uploads/ocio/Oso_zorro.jpg"/>
          <p:cNvPicPr/>
          <p:nvPr/>
        </p:nvPicPr>
        <p:blipFill>
          <a:blip r:embed="rId3"/>
          <a:srcRect/>
          <a:stretch>
            <a:fillRect/>
          </a:stretch>
        </p:blipFill>
        <p:spPr bwMode="auto">
          <a:xfrm>
            <a:off x="6572264" y="0"/>
            <a:ext cx="2571736" cy="22145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274638"/>
            <a:ext cx="7467600" cy="1439862"/>
          </a:xfrm>
        </p:spPr>
        <p:txBody>
          <a:bodyPr>
            <a:normAutofit fontScale="90000"/>
          </a:bodyPr>
          <a:lstStyle/>
          <a:p>
            <a:r>
              <a:rPr lang="en-US" dirty="0" smtClean="0">
                <a:solidFill>
                  <a:schemeClr val="accent3"/>
                </a:solidFill>
              </a:rPr>
              <a:t>                            </a:t>
            </a:r>
            <a:r>
              <a:rPr lang="el-GR" dirty="0" smtClean="0">
                <a:solidFill>
                  <a:schemeClr val="accent3"/>
                </a:solidFill>
              </a:rPr>
              <a:t> 9η  Ιστορία </a:t>
            </a:r>
            <a:br>
              <a:rPr lang="el-GR" dirty="0" smtClean="0">
                <a:solidFill>
                  <a:schemeClr val="accent3"/>
                </a:solidFill>
              </a:rPr>
            </a:br>
            <a:r>
              <a:rPr lang="el-GR" dirty="0" smtClean="0">
                <a:solidFill>
                  <a:schemeClr val="accent3"/>
                </a:solidFill>
              </a:rPr>
              <a:t>                    Η ΓΡΗΓΟΡΗ ΧΕΛΩΝΑ</a:t>
            </a:r>
            <a:br>
              <a:rPr lang="el-GR" dirty="0" smtClean="0">
                <a:solidFill>
                  <a:schemeClr val="accent3"/>
                </a:solidFill>
              </a:rPr>
            </a:br>
            <a:r>
              <a:rPr lang="el-GR" dirty="0" smtClean="0">
                <a:solidFill>
                  <a:schemeClr val="accent3"/>
                </a:solidFill>
              </a:rPr>
              <a:t>         ΔΗΜΗΤΡΗΣ ΘΕΟΔΩΡΟΠΟΥΛΟΣ</a:t>
            </a:r>
            <a:r>
              <a:rPr lang="en-US" dirty="0" smtClean="0">
                <a:solidFill>
                  <a:schemeClr val="accent3"/>
                </a:solidFill>
              </a:rPr>
              <a:t> A2</a:t>
            </a:r>
            <a:r>
              <a:rPr lang="el-GR" dirty="0" smtClean="0">
                <a:solidFill>
                  <a:schemeClr val="accent3"/>
                </a:solidFill>
              </a:rPr>
              <a:t> </a:t>
            </a:r>
            <a:endParaRPr lang="el-GR" dirty="0">
              <a:solidFill>
                <a:schemeClr val="accent3"/>
              </a:solidFill>
            </a:endParaRPr>
          </a:p>
        </p:txBody>
      </p:sp>
      <p:sp>
        <p:nvSpPr>
          <p:cNvPr id="3" name="2 - Θέση περιεχομένου"/>
          <p:cNvSpPr>
            <a:spLocks noGrp="1"/>
          </p:cNvSpPr>
          <p:nvPr>
            <p:ph sz="quarter" idx="4294967295"/>
          </p:nvPr>
        </p:nvSpPr>
        <p:spPr>
          <a:xfrm>
            <a:off x="214282" y="1714500"/>
            <a:ext cx="5357850" cy="5143500"/>
          </a:xfrm>
        </p:spPr>
        <p:txBody>
          <a:bodyPr>
            <a:normAutofit fontScale="85000" lnSpcReduction="10000"/>
          </a:bodyPr>
          <a:lstStyle/>
          <a:p>
            <a:pPr>
              <a:buNone/>
            </a:pPr>
            <a:endParaRPr lang="el-GR" dirty="0" smtClean="0"/>
          </a:p>
          <a:p>
            <a:endParaRPr lang="el-GR" dirty="0" smtClean="0">
              <a:solidFill>
                <a:schemeClr val="bg2">
                  <a:lumMod val="10000"/>
                </a:schemeClr>
              </a:solidFill>
            </a:endParaRPr>
          </a:p>
          <a:p>
            <a:r>
              <a:rPr lang="el-GR" dirty="0" smtClean="0">
                <a:solidFill>
                  <a:schemeClr val="bg2">
                    <a:lumMod val="10000"/>
                  </a:schemeClr>
                </a:solidFill>
              </a:rPr>
              <a:t>Μια φορά και έναν καιρό μια χελώνα, η </a:t>
            </a:r>
            <a:r>
              <a:rPr lang="el-GR" dirty="0" err="1" smtClean="0">
                <a:solidFill>
                  <a:schemeClr val="bg2">
                    <a:lumMod val="10000"/>
                  </a:schemeClr>
                </a:solidFill>
              </a:rPr>
              <a:t>Κίτσα</a:t>
            </a:r>
            <a:r>
              <a:rPr lang="el-GR" dirty="0" smtClean="0">
                <a:solidFill>
                  <a:schemeClr val="bg2">
                    <a:lumMod val="10000"/>
                  </a:schemeClr>
                </a:solidFill>
              </a:rPr>
              <a:t>, μετακόμισε στο δάσος και πήγε σ’ ένα σχολείο που είχε και λαγούς. Εκεί, από την πρώτη μέρα τα παιδιά άρχισαν να την κοροϊδεύουν  και να της λένε ότι είναι αργή και ότι δε μπορεί να τρέξει.</a:t>
            </a:r>
          </a:p>
          <a:p>
            <a:r>
              <a:rPr lang="el-GR" dirty="0" smtClean="0">
                <a:solidFill>
                  <a:schemeClr val="bg2">
                    <a:lumMod val="10000"/>
                  </a:schemeClr>
                </a:solidFill>
              </a:rPr>
              <a:t>Έτσι μια μέρα, η </a:t>
            </a:r>
            <a:r>
              <a:rPr lang="el-GR" dirty="0" err="1" smtClean="0">
                <a:solidFill>
                  <a:schemeClr val="bg2">
                    <a:lumMod val="10000"/>
                  </a:schemeClr>
                </a:solidFill>
              </a:rPr>
              <a:t>Κίτσα</a:t>
            </a:r>
            <a:r>
              <a:rPr lang="el-GR" dirty="0" smtClean="0">
                <a:solidFill>
                  <a:schemeClr val="bg2">
                    <a:lumMod val="10000"/>
                  </a:schemeClr>
                </a:solidFill>
              </a:rPr>
              <a:t> έκανε έναν αγώνα με τον λαγό, τον γρήγορο. Όταν ξεκίνησε ο  αγώνας, ο λαγός προσπέρασε πολύ την χελώνα και κάθισε να ξαποστάσει σε ένα δέντρο και εκεί τον πήρε ο ύπνος. Η χελώνα τον έφτασε και τον προσπέρασε και έτσι νίκησε το λαγό. Από τότε, όλα τα παιδιά άρχισαν να την εκτιμούν και να την αγαπούν.</a:t>
            </a:r>
            <a:endParaRPr lang="el-GR" dirty="0">
              <a:solidFill>
                <a:schemeClr val="bg2">
                  <a:lumMod val="10000"/>
                </a:schemeClr>
              </a:solidFill>
            </a:endParaRPr>
          </a:p>
        </p:txBody>
      </p:sp>
      <p:pic>
        <p:nvPicPr>
          <p:cNvPr id="5" name="4 - Εικόνα" descr="http://thumbs.dreamstime.com/z/%CF%87%CE%B5%CE%BB%CF%8E%CE%BD%CE%B1-%CF%84%CF%81%CE%B5%CE%BE%CE%AF%CE%BC%CE%B1%CF%84%CE%BF%CF%82-%CE%BB%CE%B1%CE%B3%CF%8E%CE%BD-8282150.jpg"/>
          <p:cNvPicPr/>
          <p:nvPr/>
        </p:nvPicPr>
        <p:blipFill>
          <a:blip r:embed="rId2"/>
          <a:srcRect/>
          <a:stretch>
            <a:fillRect/>
          </a:stretch>
        </p:blipFill>
        <p:spPr bwMode="auto">
          <a:xfrm>
            <a:off x="5500694" y="1785925"/>
            <a:ext cx="3143272" cy="3805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6072230" cy="1868478"/>
          </a:xfrm>
        </p:spPr>
        <p:txBody>
          <a:bodyPr>
            <a:normAutofit fontScale="90000"/>
          </a:bodyPr>
          <a:lstStyle/>
          <a:p>
            <a:r>
              <a:rPr lang="en-US" dirty="0" smtClean="0">
                <a:solidFill>
                  <a:schemeClr val="accent3"/>
                </a:solidFill>
              </a:rPr>
              <a:t>                            </a:t>
            </a:r>
            <a:r>
              <a:rPr lang="el-GR" dirty="0" smtClean="0">
                <a:solidFill>
                  <a:schemeClr val="accent3"/>
                </a:solidFill>
              </a:rPr>
              <a:t>10</a:t>
            </a:r>
            <a:r>
              <a:rPr lang="el-GR" baseline="30000" dirty="0" smtClean="0">
                <a:solidFill>
                  <a:schemeClr val="accent3"/>
                </a:solidFill>
              </a:rPr>
              <a:t>η </a:t>
            </a:r>
            <a:r>
              <a:rPr lang="el-GR" dirty="0" smtClean="0">
                <a:solidFill>
                  <a:schemeClr val="accent3"/>
                </a:solidFill>
              </a:rPr>
              <a:t> Ιστορία</a:t>
            </a:r>
            <a:br>
              <a:rPr lang="el-GR" dirty="0" smtClean="0">
                <a:solidFill>
                  <a:schemeClr val="accent3"/>
                </a:solidFill>
              </a:rPr>
            </a:br>
            <a:r>
              <a:rPr lang="el-GR" dirty="0" smtClean="0">
                <a:solidFill>
                  <a:schemeClr val="accent3"/>
                </a:solidFill>
              </a:rPr>
              <a:t>                  ΟΛΟΙ ΕΙΜΑΣΤΕ ΙΣΟΙ</a:t>
            </a:r>
            <a:br>
              <a:rPr lang="el-GR" dirty="0" smtClean="0">
                <a:solidFill>
                  <a:schemeClr val="accent3"/>
                </a:solidFill>
              </a:rPr>
            </a:br>
            <a:r>
              <a:rPr lang="el-GR" dirty="0" smtClean="0">
                <a:solidFill>
                  <a:schemeClr val="accent3"/>
                </a:solidFill>
              </a:rPr>
              <a:t>             ΠΗΝΕΛΟΠΗ ΑΡΑΟΥΖΟΥ Α2</a:t>
            </a:r>
            <a:r>
              <a:rPr lang="el-GR" dirty="0" smtClean="0"/>
              <a:t/>
            </a:r>
            <a:br>
              <a:rPr lang="el-GR" dirty="0" smtClean="0"/>
            </a:br>
            <a:endParaRPr lang="el-GR" dirty="0"/>
          </a:p>
        </p:txBody>
      </p:sp>
      <p:sp>
        <p:nvSpPr>
          <p:cNvPr id="3" name="2 - Θέση περιεχομένου"/>
          <p:cNvSpPr>
            <a:spLocks noGrp="1"/>
          </p:cNvSpPr>
          <p:nvPr>
            <p:ph sz="quarter" idx="1"/>
          </p:nvPr>
        </p:nvSpPr>
        <p:spPr>
          <a:xfrm>
            <a:off x="457200" y="1714488"/>
            <a:ext cx="5543560" cy="5143512"/>
          </a:xfrm>
        </p:spPr>
        <p:txBody>
          <a:bodyPr>
            <a:normAutofit fontScale="70000" lnSpcReduction="20000"/>
          </a:bodyPr>
          <a:lstStyle/>
          <a:p>
            <a:r>
              <a:rPr lang="el-GR" dirty="0" smtClean="0">
                <a:solidFill>
                  <a:schemeClr val="bg2">
                    <a:lumMod val="10000"/>
                  </a:schemeClr>
                </a:solidFill>
              </a:rPr>
              <a:t>Μια φορά και έναν καιρό ήταν ένα μικρό σκυλάκι, που δεν μεγάλωνε γρήγορα.</a:t>
            </a:r>
          </a:p>
          <a:p>
            <a:r>
              <a:rPr lang="el-GR" dirty="0" smtClean="0">
                <a:solidFill>
                  <a:schemeClr val="bg2">
                    <a:lumMod val="10000"/>
                  </a:schemeClr>
                </a:solidFill>
              </a:rPr>
              <a:t>Το πρωί το σκυλάκι αυτό έπρεπε να πάει στο καινούριο του σχολείο, διότι μόλις μετακόμισε μαζί με τους  γονείς του.</a:t>
            </a:r>
          </a:p>
          <a:p>
            <a:r>
              <a:rPr lang="el-GR" dirty="0" smtClean="0">
                <a:solidFill>
                  <a:schemeClr val="bg2">
                    <a:lumMod val="10000"/>
                  </a:schemeClr>
                </a:solidFill>
              </a:rPr>
              <a:t>Την ώρα της προσευχής, ένα-ένα τα σκυλάκια πήγαιναν στις σειρές τους. Μόλις έφτασε στη δική του σειρά,  το μικρό σκυλάκι κοίταξε τα υπόλοιπα και είδε ότι όλα ήταν πολύ πιο μεγάλα από κείνο.</a:t>
            </a:r>
          </a:p>
          <a:p>
            <a:r>
              <a:rPr lang="el-GR" dirty="0" smtClean="0">
                <a:solidFill>
                  <a:schemeClr val="bg2">
                    <a:lumMod val="10000"/>
                  </a:schemeClr>
                </a:solidFill>
              </a:rPr>
              <a:t>Η Διευθύντρια σύστησε το μικρό σκυλάκι στα υπόλοιπα, τα οποία το κοίταξαν και άρχισαν να γελάνε. Το σκυλάκι φοβήθηκε πολύ και άρχισε να κλαίει.</a:t>
            </a:r>
          </a:p>
          <a:p>
            <a:r>
              <a:rPr lang="el-GR" dirty="0" smtClean="0">
                <a:solidFill>
                  <a:schemeClr val="bg2">
                    <a:lumMod val="10000"/>
                  </a:schemeClr>
                </a:solidFill>
              </a:rPr>
              <a:t>Τότε η κυρία τους, φώναξε τον κύριο </a:t>
            </a:r>
            <a:r>
              <a:rPr lang="el-GR" dirty="0" err="1" smtClean="0">
                <a:solidFill>
                  <a:schemeClr val="bg2">
                    <a:lumMod val="10000"/>
                  </a:schemeClr>
                </a:solidFill>
              </a:rPr>
              <a:t>Ροξ</a:t>
            </a:r>
            <a:r>
              <a:rPr lang="el-GR" dirty="0" smtClean="0">
                <a:solidFill>
                  <a:schemeClr val="bg2">
                    <a:lumMod val="10000"/>
                  </a:schemeClr>
                </a:solidFill>
              </a:rPr>
              <a:t>, που ήταν πάρα πολύ μεγάλος. Μόλις τον είδαν τα σκυλιά άρχισαν να φωνάζουν και να κρύβονται. Η κυρία τους εξήγησε πως έτσι ένιωθε και το μικρό σκυλάκι. </a:t>
            </a:r>
          </a:p>
          <a:p>
            <a:r>
              <a:rPr lang="el-GR" dirty="0" smtClean="0">
                <a:solidFill>
                  <a:schemeClr val="bg2">
                    <a:lumMod val="10000"/>
                  </a:schemeClr>
                </a:solidFill>
              </a:rPr>
              <a:t>Τα σκυλιά κατάλαβαν γρήγορα το λάθος τους και ζήτησαν συγνώμη από το σκυλάκι. Το ρώτησαν αν ήθελε να γίνει φίλος τους. Εκείνο δέχτηκε και από τότε </a:t>
            </a:r>
            <a:r>
              <a:rPr lang="el-GR" dirty="0" err="1" smtClean="0">
                <a:solidFill>
                  <a:schemeClr val="bg2">
                    <a:lumMod val="10000"/>
                  </a:schemeClr>
                </a:solidFill>
              </a:rPr>
              <a:t>ζήσαν</a:t>
            </a:r>
            <a:r>
              <a:rPr lang="el-GR" dirty="0" smtClean="0">
                <a:solidFill>
                  <a:schemeClr val="bg2">
                    <a:lumMod val="10000"/>
                  </a:schemeClr>
                </a:solidFill>
              </a:rPr>
              <a:t> αυτοί καλά κι εμείς καλύτερα.</a:t>
            </a:r>
          </a:p>
          <a:p>
            <a:r>
              <a:rPr lang="el-GR" dirty="0" smtClean="0">
                <a:solidFill>
                  <a:schemeClr val="tx2">
                    <a:lumMod val="50000"/>
                  </a:schemeClr>
                </a:solidFill>
              </a:rPr>
              <a:t> </a:t>
            </a:r>
          </a:p>
          <a:p>
            <a:endParaRPr lang="el-GR" dirty="0"/>
          </a:p>
        </p:txBody>
      </p:sp>
      <p:pic>
        <p:nvPicPr>
          <p:cNvPr id="5" name="Picture 2" descr="http://www.pastryideas.gr/media/catalog/product/cache/1/image/9df78eab33525d08d6e5fb8d27136e95/2/4/24471b.jpg"/>
          <p:cNvPicPr>
            <a:picLocks noChangeAspect="1" noChangeArrowheads="1"/>
          </p:cNvPicPr>
          <p:nvPr/>
        </p:nvPicPr>
        <p:blipFill>
          <a:blip r:embed="rId2"/>
          <a:srcRect/>
          <a:stretch>
            <a:fillRect/>
          </a:stretch>
        </p:blipFill>
        <p:spPr bwMode="auto">
          <a:xfrm rot="1089489">
            <a:off x="6121834" y="584445"/>
            <a:ext cx="2551734" cy="3107577"/>
          </a:xfrm>
          <a:prstGeom prst="rect">
            <a:avLst/>
          </a:prstGeom>
          <a:noFill/>
        </p:spPr>
      </p:pic>
      <p:pic>
        <p:nvPicPr>
          <p:cNvPr id="3076" name="Picture 4" descr="http://perierga.gr/wp-content/uploads/2012/09/faceanimal8.jpg"/>
          <p:cNvPicPr>
            <a:picLocks noChangeAspect="1" noChangeArrowheads="1"/>
          </p:cNvPicPr>
          <p:nvPr/>
        </p:nvPicPr>
        <p:blipFill>
          <a:blip r:embed="rId3"/>
          <a:srcRect/>
          <a:stretch>
            <a:fillRect/>
          </a:stretch>
        </p:blipFill>
        <p:spPr bwMode="auto">
          <a:xfrm rot="360465">
            <a:off x="5703849" y="3578788"/>
            <a:ext cx="3164939" cy="307894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14338"/>
            <a:ext cx="7215238" cy="1857388"/>
          </a:xfrm>
        </p:spPr>
        <p:txBody>
          <a:bodyPr>
            <a:normAutofit/>
          </a:bodyPr>
          <a:lstStyle/>
          <a:p>
            <a:pPr>
              <a:lnSpc>
                <a:spcPts val="3240"/>
              </a:lnSpc>
            </a:pPr>
            <a:r>
              <a:rPr lang="el-GR" dirty="0" smtClean="0">
                <a:solidFill>
                  <a:schemeClr val="accent3"/>
                </a:solidFill>
              </a:rPr>
              <a:t>                                  11</a:t>
            </a:r>
            <a:r>
              <a:rPr lang="el-GR" baseline="30000" dirty="0" smtClean="0">
                <a:solidFill>
                  <a:schemeClr val="accent3"/>
                </a:solidFill>
              </a:rPr>
              <a:t>η</a:t>
            </a:r>
            <a:r>
              <a:rPr lang="el-GR" dirty="0" smtClean="0">
                <a:solidFill>
                  <a:schemeClr val="accent3"/>
                </a:solidFill>
              </a:rPr>
              <a:t>  Ιστορία</a:t>
            </a:r>
            <a:br>
              <a:rPr lang="el-GR" dirty="0" smtClean="0">
                <a:solidFill>
                  <a:schemeClr val="accent3"/>
                </a:solidFill>
              </a:rPr>
            </a:br>
            <a:r>
              <a:rPr lang="el-GR" dirty="0" smtClean="0">
                <a:solidFill>
                  <a:schemeClr val="accent3"/>
                </a:solidFill>
              </a:rPr>
              <a:t>                     Η ΦΙΛΙΑ ΕΙΝΑΙ ΤΟ ΚΛΕΙΔΙ</a:t>
            </a:r>
            <a:br>
              <a:rPr lang="el-GR" dirty="0" smtClean="0">
                <a:solidFill>
                  <a:schemeClr val="accent3"/>
                </a:solidFill>
              </a:rPr>
            </a:br>
            <a:r>
              <a:rPr lang="el-GR" dirty="0" smtClean="0">
                <a:solidFill>
                  <a:schemeClr val="accent3"/>
                </a:solidFill>
              </a:rPr>
              <a:t>                     ΣΤΑΥΡΟΥΛΑ ΠΩΧΟΥ Α3</a:t>
            </a:r>
            <a:endParaRPr lang="el-GR" dirty="0">
              <a:solidFill>
                <a:schemeClr val="accent3"/>
              </a:solidFill>
            </a:endParaRPr>
          </a:p>
        </p:txBody>
      </p:sp>
      <p:sp>
        <p:nvSpPr>
          <p:cNvPr id="3" name="2 - Θέση περιεχομένου"/>
          <p:cNvSpPr>
            <a:spLocks noGrp="1"/>
          </p:cNvSpPr>
          <p:nvPr>
            <p:ph sz="quarter" idx="1"/>
          </p:nvPr>
        </p:nvSpPr>
        <p:spPr>
          <a:xfrm>
            <a:off x="457200" y="1928802"/>
            <a:ext cx="6829444" cy="4545150"/>
          </a:xfrm>
        </p:spPr>
        <p:txBody>
          <a:bodyPr>
            <a:normAutofit fontScale="85000" lnSpcReduction="20000"/>
          </a:bodyPr>
          <a:lstStyle/>
          <a:p>
            <a:r>
              <a:rPr lang="el-GR" dirty="0" smtClean="0"/>
              <a:t> </a:t>
            </a:r>
          </a:p>
          <a:p>
            <a:r>
              <a:rPr lang="el-GR" dirty="0" smtClean="0">
                <a:solidFill>
                  <a:schemeClr val="bg2">
                    <a:lumMod val="10000"/>
                  </a:schemeClr>
                </a:solidFill>
              </a:rPr>
              <a:t>Μια φορά κι έναν καιρό ήταν σ’ ένα σχολείο διάφορα ζωάκια. Ανάμεσα σε αυτά ήταν και ένα λαγουδάκι, το οποίο ήταν φτωχό και γι’ αυτό δε του κάνανε παρέα. Μια μέρα ήρθε ο </a:t>
            </a:r>
            <a:r>
              <a:rPr lang="el-GR" dirty="0" err="1" smtClean="0">
                <a:solidFill>
                  <a:schemeClr val="bg2">
                    <a:lumMod val="10000"/>
                  </a:schemeClr>
                </a:solidFill>
              </a:rPr>
              <a:t>αρκούδος</a:t>
            </a:r>
            <a:r>
              <a:rPr lang="el-GR" dirty="0" smtClean="0">
                <a:solidFill>
                  <a:schemeClr val="bg2">
                    <a:lumMod val="10000"/>
                  </a:schemeClr>
                </a:solidFill>
              </a:rPr>
              <a:t> με την παρέα του και κορόιδευαν το λαγουδάκι, γιατί αυτοί είχαν περισσότερα χρήματα και πιο ακριβά ρούχα από το λαγουδάκι. </a:t>
            </a:r>
          </a:p>
          <a:p>
            <a:r>
              <a:rPr lang="el-GR" dirty="0" smtClean="0">
                <a:solidFill>
                  <a:schemeClr val="bg2">
                    <a:lumMod val="10000"/>
                  </a:schemeClr>
                </a:solidFill>
              </a:rPr>
              <a:t>Το λαγουδάκι πήγαινε σπίτι του και κλειδωνόταν στο δωμάτιό του και έκλαιγε, γιατί δεν είχε φίλους να το βοηθήσουν.</a:t>
            </a:r>
          </a:p>
          <a:p>
            <a:r>
              <a:rPr lang="el-GR" dirty="0" smtClean="0">
                <a:solidFill>
                  <a:schemeClr val="bg2">
                    <a:lumMod val="10000"/>
                  </a:schemeClr>
                </a:solidFill>
              </a:rPr>
              <a:t>Μια μέρα, καθόταν ήσυχα το λαγουδάκι σε μια γωνιά, μέχρι που ήρθε ο </a:t>
            </a:r>
            <a:r>
              <a:rPr lang="el-GR" dirty="0" err="1" smtClean="0">
                <a:solidFill>
                  <a:schemeClr val="bg2">
                    <a:lumMod val="10000"/>
                  </a:schemeClr>
                </a:solidFill>
              </a:rPr>
              <a:t>αρκούδος</a:t>
            </a:r>
            <a:r>
              <a:rPr lang="el-GR" dirty="0" smtClean="0">
                <a:solidFill>
                  <a:schemeClr val="bg2">
                    <a:lumMod val="10000"/>
                  </a:schemeClr>
                </a:solidFill>
              </a:rPr>
              <a:t> και άρχισε να το πειράζει. </a:t>
            </a:r>
          </a:p>
          <a:p>
            <a:r>
              <a:rPr lang="el-GR" dirty="0" smtClean="0">
                <a:solidFill>
                  <a:schemeClr val="bg2">
                    <a:lumMod val="10000"/>
                  </a:schemeClr>
                </a:solidFill>
              </a:rPr>
              <a:t>Ένα τιγράκι, είδε πως ο </a:t>
            </a:r>
            <a:r>
              <a:rPr lang="el-GR" dirty="0" err="1" smtClean="0">
                <a:solidFill>
                  <a:schemeClr val="bg2">
                    <a:lumMod val="10000"/>
                  </a:schemeClr>
                </a:solidFill>
              </a:rPr>
              <a:t>αρκούδος</a:t>
            </a:r>
            <a:r>
              <a:rPr lang="el-GR" dirty="0" smtClean="0">
                <a:solidFill>
                  <a:schemeClr val="bg2">
                    <a:lumMod val="10000"/>
                  </a:schemeClr>
                </a:solidFill>
              </a:rPr>
              <a:t> κορόιδευε το λαγουδάκι και του ζήτησε να φύγει, αλλιώς θα το έλεγε στη  Διευθύντρια του σχολείου. Είπε και στο λαγουδάκι να γίνουν φίλοι και από κει και πέρα, έκαναν παρέα </a:t>
            </a:r>
            <a:r>
              <a:rPr lang="el-GR" dirty="0" smtClean="0">
                <a:solidFill>
                  <a:schemeClr val="tx2">
                    <a:lumMod val="50000"/>
                  </a:schemeClr>
                </a:solidFill>
              </a:rPr>
              <a:t>πάντα μαζί. Ο </a:t>
            </a:r>
            <a:r>
              <a:rPr lang="el-GR" dirty="0" err="1" smtClean="0">
                <a:solidFill>
                  <a:schemeClr val="tx2">
                    <a:lumMod val="50000"/>
                  </a:schemeClr>
                </a:solidFill>
              </a:rPr>
              <a:t>αρκούδος</a:t>
            </a:r>
            <a:r>
              <a:rPr lang="el-GR" dirty="0" smtClean="0">
                <a:solidFill>
                  <a:schemeClr val="tx2">
                    <a:lumMod val="50000"/>
                  </a:schemeClr>
                </a:solidFill>
              </a:rPr>
              <a:t> δεν τον </a:t>
            </a:r>
            <a:r>
              <a:rPr lang="el-GR" dirty="0" err="1" smtClean="0">
                <a:solidFill>
                  <a:schemeClr val="tx2">
                    <a:lumMod val="50000"/>
                  </a:schemeClr>
                </a:solidFill>
              </a:rPr>
              <a:t>ξαναπείραξε</a:t>
            </a:r>
            <a:r>
              <a:rPr lang="el-GR" dirty="0" smtClean="0">
                <a:solidFill>
                  <a:schemeClr val="tx2">
                    <a:lumMod val="50000"/>
                  </a:schemeClr>
                </a:solidFill>
              </a:rPr>
              <a:t> ποτέ.</a:t>
            </a:r>
          </a:p>
          <a:p>
            <a:endParaRPr lang="el-GR" dirty="0"/>
          </a:p>
        </p:txBody>
      </p:sp>
      <p:pic>
        <p:nvPicPr>
          <p:cNvPr id="4" name="3 - Εικόνα" descr="http://2.bp.blogspot.com/-fmHxIf0-U_0/Tb0KMwHryYI/AAAAAAAAAKM/9lnu6Ei_teY/s1600/arkouda.jpg"/>
          <p:cNvPicPr/>
          <p:nvPr/>
        </p:nvPicPr>
        <p:blipFill>
          <a:blip r:embed="rId2"/>
          <a:srcRect/>
          <a:stretch>
            <a:fillRect/>
          </a:stretch>
        </p:blipFill>
        <p:spPr bwMode="auto">
          <a:xfrm rot="410762">
            <a:off x="6972367" y="3357784"/>
            <a:ext cx="1646971" cy="2144890"/>
          </a:xfrm>
          <a:prstGeom prst="rect">
            <a:avLst/>
          </a:prstGeom>
          <a:noFill/>
          <a:ln w="9525">
            <a:noFill/>
            <a:miter lim="800000"/>
            <a:headEnd/>
            <a:tailEnd/>
          </a:ln>
        </p:spPr>
      </p:pic>
      <p:pic>
        <p:nvPicPr>
          <p:cNvPr id="5" name="4 - Εικόνα" descr="http://cdn.grid.fotosearch.com/CSP/CSP541/k5417934.jpg"/>
          <p:cNvPicPr/>
          <p:nvPr/>
        </p:nvPicPr>
        <p:blipFill>
          <a:blip r:embed="rId3"/>
          <a:srcRect/>
          <a:stretch>
            <a:fillRect/>
          </a:stretch>
        </p:blipFill>
        <p:spPr bwMode="auto">
          <a:xfrm>
            <a:off x="500034" y="285728"/>
            <a:ext cx="1928826" cy="1704975"/>
          </a:xfrm>
          <a:prstGeom prst="rect">
            <a:avLst/>
          </a:prstGeom>
          <a:noFill/>
          <a:ln w="9525">
            <a:noFill/>
            <a:miter lim="800000"/>
            <a:headEnd/>
            <a:tailEnd/>
          </a:ln>
        </p:spPr>
      </p:pic>
      <p:pic>
        <p:nvPicPr>
          <p:cNvPr id="7" name="6 - Εικόνα" descr="http://png.clipart.me/previews/448/cute-little-tiger-head-material-16686.jpg"/>
          <p:cNvPicPr/>
          <p:nvPr/>
        </p:nvPicPr>
        <p:blipFill>
          <a:blip r:embed="rId4"/>
          <a:srcRect/>
          <a:stretch>
            <a:fillRect/>
          </a:stretch>
        </p:blipFill>
        <p:spPr bwMode="auto">
          <a:xfrm rot="363180">
            <a:off x="6994497" y="1250445"/>
            <a:ext cx="1859970" cy="15756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7467600" cy="1214446"/>
          </a:xfrm>
        </p:spPr>
        <p:txBody>
          <a:bodyPr>
            <a:normAutofit fontScale="90000"/>
          </a:bodyPr>
          <a:lstStyle/>
          <a:p>
            <a:r>
              <a:rPr lang="el-GR" dirty="0" smtClean="0">
                <a:solidFill>
                  <a:schemeClr val="accent3"/>
                </a:solidFill>
              </a:rPr>
              <a:t>                           12 η Ιστορία</a:t>
            </a:r>
            <a:br>
              <a:rPr lang="el-GR" dirty="0" smtClean="0">
                <a:solidFill>
                  <a:schemeClr val="accent3"/>
                </a:solidFill>
              </a:rPr>
            </a:br>
            <a:r>
              <a:rPr lang="el-GR" dirty="0" smtClean="0">
                <a:solidFill>
                  <a:schemeClr val="accent3"/>
                </a:solidFill>
              </a:rPr>
              <a:t>               ΟΙ ΤΣΑΚΩΜΟΙ ΣΤΟ ΣΠΙΤΙ</a:t>
            </a:r>
            <a:br>
              <a:rPr lang="el-GR" dirty="0" smtClean="0">
                <a:solidFill>
                  <a:schemeClr val="accent3"/>
                </a:solidFill>
              </a:rPr>
            </a:br>
            <a:r>
              <a:rPr lang="el-GR" dirty="0" smtClean="0">
                <a:solidFill>
                  <a:schemeClr val="accent3"/>
                </a:solidFill>
              </a:rPr>
              <a:t>               ΧΑΡΑ- ΓΕΩΡΓΙΑ ΠΤΙΝΗ Α2</a:t>
            </a:r>
            <a:endParaRPr lang="el-GR" dirty="0">
              <a:solidFill>
                <a:schemeClr val="accent3"/>
              </a:solidFill>
            </a:endParaRPr>
          </a:p>
        </p:txBody>
      </p:sp>
      <p:sp>
        <p:nvSpPr>
          <p:cNvPr id="3" name="2 - Θέση περιεχομένου"/>
          <p:cNvSpPr>
            <a:spLocks noGrp="1"/>
          </p:cNvSpPr>
          <p:nvPr>
            <p:ph sz="quarter" idx="1"/>
          </p:nvPr>
        </p:nvSpPr>
        <p:spPr>
          <a:xfrm>
            <a:off x="457200" y="2000240"/>
            <a:ext cx="5686436" cy="5143536"/>
          </a:xfrm>
        </p:spPr>
        <p:txBody>
          <a:bodyPr>
            <a:normAutofit fontScale="77500" lnSpcReduction="20000"/>
          </a:bodyPr>
          <a:lstStyle/>
          <a:p>
            <a:r>
              <a:rPr lang="el-GR" dirty="0" smtClean="0"/>
              <a:t>Μια φορά κι έναν καιρό ήταν δύο αδέλφια, ο </a:t>
            </a:r>
            <a:r>
              <a:rPr lang="el-GR" dirty="0" err="1" smtClean="0"/>
              <a:t>Ρίας</a:t>
            </a:r>
            <a:r>
              <a:rPr lang="el-GR" dirty="0" smtClean="0"/>
              <a:t> ο καρχαρίας και η </a:t>
            </a:r>
            <a:r>
              <a:rPr lang="el-GR" dirty="0" err="1" smtClean="0"/>
              <a:t>Λώνα</a:t>
            </a:r>
            <a:r>
              <a:rPr lang="el-GR" dirty="0" smtClean="0"/>
              <a:t> η χελώνα. Τσακωνόντουσαν όλη μέρα κι όλη νύχτα για πολύ ασήμαντα πράγματα, όπως ποιος θα κάτσει στην μπροστινή θέση του αυτοκινήτου ή ποιος θα τελειώσει το γάλα του ποιο γρήγορα για να πάει σχολείο.</a:t>
            </a:r>
          </a:p>
          <a:p>
            <a:r>
              <a:rPr lang="el-GR" dirty="0" smtClean="0"/>
              <a:t>Η μαμά τους, η Βάγια η κουκουβάγια, τους ζήτησε να πάψουν να τσακώνονται επιτέλους. Η </a:t>
            </a:r>
            <a:r>
              <a:rPr lang="el-GR" dirty="0" err="1" smtClean="0"/>
              <a:t>Λώνα</a:t>
            </a:r>
            <a:r>
              <a:rPr lang="el-GR" dirty="0" smtClean="0"/>
              <a:t> η χελώνα την άκουσε αμέσως ενώ ο </a:t>
            </a:r>
            <a:r>
              <a:rPr lang="el-GR" dirty="0" err="1" smtClean="0"/>
              <a:t>Ρίας</a:t>
            </a:r>
            <a:r>
              <a:rPr lang="el-GR" dirty="0" smtClean="0"/>
              <a:t> ο καρχαρίας, έδινε πάντα αφορμές για καυγά. </a:t>
            </a:r>
          </a:p>
          <a:p>
            <a:r>
              <a:rPr lang="el-GR" dirty="0" smtClean="0"/>
              <a:t>Ευτυχώς για τον </a:t>
            </a:r>
            <a:r>
              <a:rPr lang="el-GR" dirty="0" err="1" smtClean="0"/>
              <a:t>Ρία</a:t>
            </a:r>
            <a:r>
              <a:rPr lang="el-GR" dirty="0" smtClean="0"/>
              <a:t>, η αδελφή του η </a:t>
            </a:r>
            <a:r>
              <a:rPr lang="el-GR" dirty="0" err="1" smtClean="0"/>
              <a:t>Λώνα</a:t>
            </a:r>
            <a:r>
              <a:rPr lang="el-GR" dirty="0" smtClean="0"/>
              <a:t> υποχωρούσε πάντα, για να μη γίνονται τσακωμοί, αυτός όμως έδινε συνέχεια αφορμές. </a:t>
            </a:r>
          </a:p>
          <a:p>
            <a:r>
              <a:rPr lang="el-GR" dirty="0" smtClean="0"/>
              <a:t>Η μαμά τους, η Βάγια έμεινε πολύ ευχαριστημένη από τη μικρή της κόρη και τη συμπεριφορά της, αυτό όμως δε σημαίνει ότι δε λατρεύει και τα δύο της παιδιά, άσχετα με το χαρακτήρα τους.    </a:t>
            </a:r>
          </a:p>
          <a:p>
            <a:r>
              <a:rPr lang="el-GR" dirty="0" smtClean="0"/>
              <a:t> </a:t>
            </a:r>
          </a:p>
          <a:p>
            <a:endParaRPr lang="el-GR" dirty="0"/>
          </a:p>
        </p:txBody>
      </p:sp>
      <p:pic>
        <p:nvPicPr>
          <p:cNvPr id="4" name="3 - Εικόνα" descr="http://img2.xn--kxadfld7dtbug.com/%CE%9A%CE%B1%CF%81%CF%87%CE%B1%CF%81%CE%AF%CE%B1%CF%82_509b8c1f1ca4a-p.gif"/>
          <p:cNvPicPr/>
          <p:nvPr/>
        </p:nvPicPr>
        <p:blipFill>
          <a:blip r:embed="rId2"/>
          <a:srcRect/>
          <a:stretch>
            <a:fillRect/>
          </a:stretch>
        </p:blipFill>
        <p:spPr bwMode="auto">
          <a:xfrm rot="635230">
            <a:off x="6258265" y="151379"/>
            <a:ext cx="1924055" cy="2981325"/>
          </a:xfrm>
          <a:prstGeom prst="rect">
            <a:avLst/>
          </a:prstGeom>
          <a:noFill/>
          <a:ln w="9525">
            <a:noFill/>
            <a:miter lim="800000"/>
            <a:headEnd/>
            <a:tailEnd/>
          </a:ln>
        </p:spPr>
      </p:pic>
      <p:pic>
        <p:nvPicPr>
          <p:cNvPr id="5" name="4 - Εικόνα" descr="http://png.clipart.me/graphics/previews/156/happy-sea-turtle-cartoon_156399980.jpg"/>
          <p:cNvPicPr/>
          <p:nvPr/>
        </p:nvPicPr>
        <p:blipFill>
          <a:blip r:embed="rId3"/>
          <a:srcRect/>
          <a:stretch>
            <a:fillRect/>
          </a:stretch>
        </p:blipFill>
        <p:spPr bwMode="auto">
          <a:xfrm rot="760580">
            <a:off x="6104536" y="3571701"/>
            <a:ext cx="2228850" cy="249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7467600" cy="1357322"/>
          </a:xfrm>
        </p:spPr>
        <p:txBody>
          <a:bodyPr>
            <a:normAutofit fontScale="90000"/>
          </a:bodyPr>
          <a:lstStyle/>
          <a:p>
            <a:r>
              <a:rPr lang="el-GR" dirty="0" smtClean="0"/>
              <a:t>                       </a:t>
            </a:r>
            <a:r>
              <a:rPr lang="el-GR" dirty="0" smtClean="0">
                <a:solidFill>
                  <a:schemeClr val="accent3"/>
                </a:solidFill>
              </a:rPr>
              <a:t>   13</a:t>
            </a:r>
            <a:r>
              <a:rPr lang="el-GR" baseline="30000" dirty="0" smtClean="0">
                <a:solidFill>
                  <a:schemeClr val="accent3"/>
                </a:solidFill>
              </a:rPr>
              <a:t>η</a:t>
            </a:r>
            <a:r>
              <a:rPr lang="el-GR" dirty="0" smtClean="0">
                <a:solidFill>
                  <a:schemeClr val="accent3"/>
                </a:solidFill>
              </a:rPr>
              <a:t> Ιστορία</a:t>
            </a:r>
            <a:br>
              <a:rPr lang="el-GR" dirty="0" smtClean="0">
                <a:solidFill>
                  <a:schemeClr val="accent3"/>
                </a:solidFill>
              </a:rPr>
            </a:br>
            <a:r>
              <a:rPr lang="el-GR" dirty="0" smtClean="0">
                <a:solidFill>
                  <a:schemeClr val="accent3"/>
                </a:solidFill>
              </a:rPr>
              <a:t>                 ΣΑΡΗΓΙΑΝΝΗ ΖΩΗ  Α3</a:t>
            </a:r>
            <a:br>
              <a:rPr lang="el-GR" dirty="0" smtClean="0">
                <a:solidFill>
                  <a:schemeClr val="accent3"/>
                </a:solidFill>
              </a:rPr>
            </a:br>
            <a:r>
              <a:rPr lang="el-GR" dirty="0" smtClean="0">
                <a:solidFill>
                  <a:schemeClr val="accent3"/>
                </a:solidFill>
              </a:rPr>
              <a:t>                          ΟΙ ΑΓΩΝΕΣ</a:t>
            </a:r>
            <a:r>
              <a:rPr lang="el-GR" dirty="0" smtClean="0"/>
              <a:t/>
            </a:r>
            <a:br>
              <a:rPr lang="el-GR" dirty="0" smtClean="0"/>
            </a:br>
            <a:endParaRPr lang="el-GR" dirty="0"/>
          </a:p>
        </p:txBody>
      </p:sp>
      <p:sp>
        <p:nvSpPr>
          <p:cNvPr id="3" name="2 - Θέση περιεχομένου"/>
          <p:cNvSpPr>
            <a:spLocks noGrp="1"/>
          </p:cNvSpPr>
          <p:nvPr>
            <p:ph sz="quarter" idx="1"/>
          </p:nvPr>
        </p:nvSpPr>
        <p:spPr>
          <a:xfrm>
            <a:off x="457200" y="1785926"/>
            <a:ext cx="5900750" cy="5072074"/>
          </a:xfrm>
        </p:spPr>
        <p:txBody>
          <a:bodyPr>
            <a:normAutofit fontScale="85000" lnSpcReduction="20000"/>
          </a:bodyPr>
          <a:lstStyle/>
          <a:p>
            <a:r>
              <a:rPr lang="el-GR" dirty="0" smtClean="0">
                <a:solidFill>
                  <a:schemeClr val="bg2">
                    <a:lumMod val="10000"/>
                  </a:schemeClr>
                </a:solidFill>
              </a:rPr>
              <a:t>Σε μια γειτονιά πουλιών, κοντά στον Αμαζόνιο, τα μικρά πουλάκια και τα μεγάλα, έπαιζαν το αγαπημένο τους παιχνίδι, που ήταν αγώνες «πετάγματος». Όποιο πουλί κατάφερνε να πετάξει, πιο ψηλά και πιο γρήγορα από τα άλλα, θα ήταν ο νικητής.</a:t>
            </a:r>
          </a:p>
          <a:p>
            <a:r>
              <a:rPr lang="el-GR" dirty="0" smtClean="0">
                <a:solidFill>
                  <a:schemeClr val="bg2">
                    <a:lumMod val="10000"/>
                  </a:schemeClr>
                </a:solidFill>
              </a:rPr>
              <a:t>Μια μέρα όμως μετακόμισαν στη γειτονιά τους κάτι κότες. Έτσι τα μικρά κοτοπουλάκια, πήγαν το απόγευμα στη γειτονιά να παίξουν με τα άλλα πουλιά. Εκείνα άρχισαν να κοροϊδεύουν τα κοτοπουλάκια, επειδή δε μπορούσαν να πετάξουν.</a:t>
            </a:r>
          </a:p>
          <a:p>
            <a:r>
              <a:rPr lang="el-GR" dirty="0" smtClean="0">
                <a:solidFill>
                  <a:schemeClr val="bg2">
                    <a:lumMod val="10000"/>
                  </a:schemeClr>
                </a:solidFill>
              </a:rPr>
              <a:t>Τα κοτοπουλάκια, πολύ στενοχωρημένα, αποφάσισαν να το πουν στους γονείς τους, οι οποίοι οργάνωσαν αμέσως αγώνες τρεξίματος, στους οποίους φυσικά  νίκησαν οι κότες.</a:t>
            </a:r>
          </a:p>
          <a:p>
            <a:r>
              <a:rPr lang="el-GR" dirty="0" smtClean="0">
                <a:solidFill>
                  <a:schemeClr val="bg2">
                    <a:lumMod val="10000"/>
                  </a:schemeClr>
                </a:solidFill>
              </a:rPr>
              <a:t>Τότε τα άλλα πουλιά κατάλαβαν το λάθος τους και από τότε έπαιζαν όλοι μαζί αγαπημένοι</a:t>
            </a:r>
            <a:r>
              <a:rPr lang="el-GR" dirty="0" smtClean="0"/>
              <a:t>.</a:t>
            </a:r>
          </a:p>
          <a:p>
            <a:endParaRPr lang="el-GR" dirty="0"/>
          </a:p>
        </p:txBody>
      </p:sp>
      <p:pic>
        <p:nvPicPr>
          <p:cNvPr id="4" name="3 - Εικόνα" descr="http://static6.depositphotos.com/1009516/560/v/950/depositphotos_5604138-Collection-of-four-seamless-patterns-with-birds-and-flowers.jpg?download=true"/>
          <p:cNvPicPr/>
          <p:nvPr/>
        </p:nvPicPr>
        <p:blipFill>
          <a:blip r:embed="rId2" cstate="print"/>
          <a:srcRect/>
          <a:stretch>
            <a:fillRect/>
          </a:stretch>
        </p:blipFill>
        <p:spPr bwMode="auto">
          <a:xfrm rot="352898">
            <a:off x="6345922" y="108082"/>
            <a:ext cx="2628820" cy="3438525"/>
          </a:xfrm>
          <a:prstGeom prst="rect">
            <a:avLst/>
          </a:prstGeom>
          <a:noFill/>
          <a:ln w="9525">
            <a:noFill/>
            <a:miter lim="800000"/>
            <a:headEnd/>
            <a:tailEnd/>
          </a:ln>
        </p:spPr>
      </p:pic>
      <p:pic>
        <p:nvPicPr>
          <p:cNvPr id="5" name="4 - Εικόνα" descr="http://fscomps.fotosearch.com/compc/UNN/UNN761/u15412837.jpg"/>
          <p:cNvPicPr/>
          <p:nvPr/>
        </p:nvPicPr>
        <p:blipFill>
          <a:blip r:embed="rId3"/>
          <a:srcRect/>
          <a:stretch>
            <a:fillRect/>
          </a:stretch>
        </p:blipFill>
        <p:spPr bwMode="auto">
          <a:xfrm>
            <a:off x="6286512" y="3929066"/>
            <a:ext cx="2505075"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2082792"/>
          </a:xfrm>
        </p:spPr>
        <p:txBody>
          <a:bodyPr>
            <a:normAutofit/>
          </a:bodyPr>
          <a:lstStyle/>
          <a:p>
            <a:r>
              <a:rPr lang="el-GR" dirty="0" smtClean="0"/>
              <a:t>                       </a:t>
            </a:r>
            <a:r>
              <a:rPr lang="el-GR" dirty="0" smtClean="0">
                <a:solidFill>
                  <a:schemeClr val="accent3"/>
                </a:solidFill>
              </a:rPr>
              <a:t>14</a:t>
            </a:r>
            <a:r>
              <a:rPr lang="el-GR" baseline="30000" dirty="0" smtClean="0">
                <a:solidFill>
                  <a:schemeClr val="accent3"/>
                </a:solidFill>
              </a:rPr>
              <a:t>η</a:t>
            </a:r>
            <a:r>
              <a:rPr lang="el-GR" dirty="0" smtClean="0">
                <a:solidFill>
                  <a:schemeClr val="accent3"/>
                </a:solidFill>
              </a:rPr>
              <a:t> Ιστορία</a:t>
            </a:r>
            <a:br>
              <a:rPr lang="el-GR" dirty="0" smtClean="0">
                <a:solidFill>
                  <a:schemeClr val="accent3"/>
                </a:solidFill>
              </a:rPr>
            </a:br>
            <a:r>
              <a:rPr lang="el-GR" dirty="0" smtClean="0">
                <a:solidFill>
                  <a:schemeClr val="accent3"/>
                </a:solidFill>
              </a:rPr>
              <a:t>                 ΤΟ ΜΙΚΡΟ ΣΚΥΛΑΚΙ</a:t>
            </a:r>
            <a:br>
              <a:rPr lang="el-GR" dirty="0" smtClean="0">
                <a:solidFill>
                  <a:schemeClr val="accent3"/>
                </a:solidFill>
              </a:rPr>
            </a:br>
            <a:r>
              <a:rPr lang="el-GR" dirty="0" smtClean="0">
                <a:solidFill>
                  <a:schemeClr val="accent3"/>
                </a:solidFill>
              </a:rPr>
              <a:t>               ΒΑΣΩ ΣΟΥΛΑΚΕΛΗ  Α3</a:t>
            </a:r>
            <a:r>
              <a:rPr lang="el-GR" dirty="0" smtClean="0"/>
              <a:t/>
            </a:r>
            <a:br>
              <a:rPr lang="el-GR" dirty="0" smtClean="0"/>
            </a:br>
            <a:endParaRPr lang="el-GR" dirty="0"/>
          </a:p>
        </p:txBody>
      </p:sp>
      <p:sp>
        <p:nvSpPr>
          <p:cNvPr id="3" name="2 - Θέση περιεχομένου"/>
          <p:cNvSpPr>
            <a:spLocks noGrp="1"/>
          </p:cNvSpPr>
          <p:nvPr>
            <p:ph sz="quarter" idx="1"/>
          </p:nvPr>
        </p:nvSpPr>
        <p:spPr>
          <a:xfrm>
            <a:off x="0" y="2143116"/>
            <a:ext cx="5429256" cy="4714884"/>
          </a:xfrm>
        </p:spPr>
        <p:txBody>
          <a:bodyPr>
            <a:normAutofit fontScale="85000" lnSpcReduction="10000"/>
          </a:bodyPr>
          <a:lstStyle/>
          <a:p>
            <a:r>
              <a:rPr lang="el-GR" dirty="0" smtClean="0">
                <a:solidFill>
                  <a:schemeClr val="bg2">
                    <a:lumMod val="10000"/>
                  </a:schemeClr>
                </a:solidFill>
              </a:rPr>
              <a:t>Μια φορά κι έναν καιρό ήταν ένα μικρό σκυλάκι που πρόσφατα είχε αλλάξει σχολείο και τα παιδιά του καινούριου σχολείου δεν το ήθελαν , γιατί  ήταν διαφορετικό και μικρό. Το κορόιδευαν και εκείνο ένιωθε  άσχημα. </a:t>
            </a:r>
          </a:p>
          <a:p>
            <a:r>
              <a:rPr lang="el-GR" dirty="0" smtClean="0">
                <a:solidFill>
                  <a:schemeClr val="bg2">
                    <a:lumMod val="10000"/>
                  </a:schemeClr>
                </a:solidFill>
              </a:rPr>
              <a:t>Μια μέρα το μικρό σκυλάκι τους ρώτησε: «γιατί με κοροϊδεύετε;» και εκείνα του απάντησαν πως δε το ήθελαν επειδή ήταν διαφορετικό και μικρό.</a:t>
            </a:r>
          </a:p>
          <a:p>
            <a:r>
              <a:rPr lang="el-GR" dirty="0" smtClean="0">
                <a:solidFill>
                  <a:schemeClr val="bg2">
                    <a:lumMod val="10000"/>
                  </a:schemeClr>
                </a:solidFill>
              </a:rPr>
              <a:t>Όταν μια μέρα ένα από τα μεγάλα σκυλιά σκόνταψε και χτύπησε, το μικρό σκυλάκι πήγε και το βοήθησε. Από τότε όλα τα σκυλιά του έκαναν παρέα , γιατί βοήθησε το φίλο τους, αλλά και γιατί είχε καλή καρδιά</a:t>
            </a:r>
            <a:r>
              <a:rPr lang="el-GR" dirty="0" smtClean="0"/>
              <a:t>. </a:t>
            </a:r>
          </a:p>
          <a:p>
            <a:endParaRPr lang="el-GR" dirty="0"/>
          </a:p>
        </p:txBody>
      </p:sp>
      <p:pic>
        <p:nvPicPr>
          <p:cNvPr id="4" name="3 - Εικόνα" descr="http://myanimations.gr/gifs/skilaki.gif"/>
          <p:cNvPicPr/>
          <p:nvPr/>
        </p:nvPicPr>
        <p:blipFill>
          <a:blip r:embed="rId2"/>
          <a:srcRect/>
          <a:stretch>
            <a:fillRect/>
          </a:stretch>
        </p:blipFill>
        <p:spPr bwMode="auto">
          <a:xfrm>
            <a:off x="642910" y="0"/>
            <a:ext cx="1676400" cy="2171700"/>
          </a:xfrm>
          <a:prstGeom prst="rect">
            <a:avLst/>
          </a:prstGeom>
          <a:noFill/>
          <a:ln w="9525">
            <a:noFill/>
            <a:miter lim="800000"/>
            <a:headEnd/>
            <a:tailEnd/>
          </a:ln>
        </p:spPr>
      </p:pic>
      <p:pic>
        <p:nvPicPr>
          <p:cNvPr id="5" name="4 - Εικόνα" descr="http://www.design-web.com.ua/wp-content/uploads/2012/06/Funny-dogs.jpg"/>
          <p:cNvPicPr/>
          <p:nvPr/>
        </p:nvPicPr>
        <p:blipFill>
          <a:blip r:embed="rId3"/>
          <a:srcRect/>
          <a:stretch>
            <a:fillRect/>
          </a:stretch>
        </p:blipFill>
        <p:spPr bwMode="auto">
          <a:xfrm rot="498263">
            <a:off x="5207205" y="2079356"/>
            <a:ext cx="3462092" cy="36281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7467600" cy="1071570"/>
          </a:xfrm>
        </p:spPr>
        <p:txBody>
          <a:bodyPr>
            <a:normAutofit fontScale="90000"/>
          </a:bodyPr>
          <a:lstStyle/>
          <a:p>
            <a:r>
              <a:rPr lang="el-GR" dirty="0" smtClean="0">
                <a:solidFill>
                  <a:schemeClr val="accent3"/>
                </a:solidFill>
              </a:rPr>
              <a:t> </a:t>
            </a:r>
            <a:r>
              <a:rPr lang="en-US" dirty="0" smtClean="0">
                <a:solidFill>
                  <a:schemeClr val="accent3"/>
                </a:solidFill>
              </a:rPr>
              <a:t>                         </a:t>
            </a:r>
            <a:r>
              <a:rPr lang="el-GR" dirty="0" smtClean="0">
                <a:solidFill>
                  <a:schemeClr val="accent3"/>
                </a:solidFill>
              </a:rPr>
              <a:t>15</a:t>
            </a:r>
            <a:r>
              <a:rPr lang="el-GR" baseline="30000" dirty="0" smtClean="0">
                <a:solidFill>
                  <a:schemeClr val="accent3"/>
                </a:solidFill>
              </a:rPr>
              <a:t>η</a:t>
            </a:r>
            <a:r>
              <a:rPr lang="el-GR" dirty="0" smtClean="0">
                <a:solidFill>
                  <a:schemeClr val="accent3"/>
                </a:solidFill>
              </a:rPr>
              <a:t>   Ιστορία</a:t>
            </a:r>
            <a:br>
              <a:rPr lang="el-GR" dirty="0" smtClean="0">
                <a:solidFill>
                  <a:schemeClr val="accent3"/>
                </a:solidFill>
              </a:rPr>
            </a:br>
            <a:r>
              <a:rPr lang="el-GR" dirty="0" smtClean="0">
                <a:solidFill>
                  <a:schemeClr val="accent3"/>
                </a:solidFill>
              </a:rPr>
              <a:t> </a:t>
            </a:r>
            <a:r>
              <a:rPr lang="en-US" dirty="0" smtClean="0">
                <a:solidFill>
                  <a:schemeClr val="accent3"/>
                </a:solidFill>
              </a:rPr>
              <a:t>            </a:t>
            </a:r>
            <a:r>
              <a:rPr lang="el-GR" dirty="0" smtClean="0">
                <a:solidFill>
                  <a:schemeClr val="accent3"/>
                </a:solidFill>
              </a:rPr>
              <a:t> ΛΕΙΑ Η ΚΟΝΤΟΜΑΛΛΟΥΣΑ </a:t>
            </a:r>
            <a:br>
              <a:rPr lang="el-GR" dirty="0" smtClean="0">
                <a:solidFill>
                  <a:schemeClr val="accent3"/>
                </a:solidFill>
              </a:rPr>
            </a:br>
            <a:r>
              <a:rPr lang="el-GR" dirty="0" smtClean="0">
                <a:solidFill>
                  <a:schemeClr val="accent3"/>
                </a:solidFill>
              </a:rPr>
              <a:t>                   </a:t>
            </a:r>
            <a:r>
              <a:rPr lang="en-US" dirty="0" smtClean="0">
                <a:solidFill>
                  <a:schemeClr val="accent3"/>
                </a:solidFill>
              </a:rPr>
              <a:t> </a:t>
            </a:r>
            <a:r>
              <a:rPr lang="el-GR" dirty="0" smtClean="0">
                <a:solidFill>
                  <a:schemeClr val="accent3"/>
                </a:solidFill>
              </a:rPr>
              <a:t> ΘΕΚΛΑ ΣΥΡΑΚΑ  Α3</a:t>
            </a:r>
            <a:endParaRPr lang="el-GR" dirty="0">
              <a:solidFill>
                <a:schemeClr val="accent3"/>
              </a:solidFill>
            </a:endParaRPr>
          </a:p>
        </p:txBody>
      </p:sp>
      <p:sp>
        <p:nvSpPr>
          <p:cNvPr id="3" name="2 - Θέση περιεχομένου"/>
          <p:cNvSpPr>
            <a:spLocks noGrp="1"/>
          </p:cNvSpPr>
          <p:nvPr>
            <p:ph sz="quarter" idx="1"/>
          </p:nvPr>
        </p:nvSpPr>
        <p:spPr>
          <a:xfrm>
            <a:off x="457200" y="1500174"/>
            <a:ext cx="6543692" cy="5357826"/>
          </a:xfrm>
        </p:spPr>
        <p:txBody>
          <a:bodyPr>
            <a:normAutofit fontScale="70000" lnSpcReduction="20000"/>
          </a:bodyPr>
          <a:lstStyle/>
          <a:p>
            <a:r>
              <a:rPr lang="el-GR" dirty="0" smtClean="0">
                <a:solidFill>
                  <a:schemeClr val="bg2">
                    <a:lumMod val="10000"/>
                  </a:schemeClr>
                </a:solidFill>
              </a:rPr>
              <a:t>Μια φορά κι έναν καιρό ήταν ένα τιγράκι που είχε γραφτεί σ’ ένα σχολείο, που όλα τα τιγράκια είχαν πάρα πολύ μακριά μαλλιά, ενώ εκείνη τα είχε πολύ κοντά . </a:t>
            </a:r>
          </a:p>
          <a:p>
            <a:r>
              <a:rPr lang="el-GR" dirty="0" smtClean="0">
                <a:solidFill>
                  <a:schemeClr val="bg2">
                    <a:lumMod val="10000"/>
                  </a:schemeClr>
                </a:solidFill>
              </a:rPr>
              <a:t>Όταν πήγε πρώτη μέρα στο σχολείο, όλοι την κοιτούσαν περίεργα. Όλα τα τιγράκια την κορόιδευαν. Εκείνη στενοχωριόταν, αλλά δε την ένοιαζε και πολύ.</a:t>
            </a:r>
          </a:p>
          <a:p>
            <a:r>
              <a:rPr lang="el-GR" dirty="0" smtClean="0">
                <a:solidFill>
                  <a:schemeClr val="bg2">
                    <a:lumMod val="10000"/>
                  </a:schemeClr>
                </a:solidFill>
              </a:rPr>
              <a:t>Μια μέρα ένα τιγράκι, η Λούσα η χρυσομαλλούσα, ρώτησε την Λεία γιατί έχει τόσο κοντά μαλλιά κι εκείνη της απάντησε πως τα έκοψε και πως της αρέσουν</a:t>
            </a:r>
            <a:r>
              <a:rPr lang="en-US" dirty="0" smtClean="0">
                <a:solidFill>
                  <a:schemeClr val="bg2">
                    <a:lumMod val="10000"/>
                  </a:schemeClr>
                </a:solidFill>
              </a:rPr>
              <a:t> </a:t>
            </a:r>
            <a:r>
              <a:rPr lang="el-GR" dirty="0" smtClean="0">
                <a:solidFill>
                  <a:schemeClr val="bg2">
                    <a:lumMod val="10000"/>
                  </a:schemeClr>
                </a:solidFill>
              </a:rPr>
              <a:t>τα κοντά. Τότε η Λούσα η χρυσομαλλούσα άρχισε να φωνάζει και να της λέει , μαζί με τα άλλα τιγράκια να φύγει από το σχολείο, γιατί δε θέλουν τίγρεις με κοντά μαλλιά εκεί. Η Λεία τότε απευθύνθηκε στην Διευθύντρια αλλά και στη μητέρα της. </a:t>
            </a:r>
          </a:p>
          <a:p>
            <a:r>
              <a:rPr lang="el-GR" dirty="0" smtClean="0">
                <a:solidFill>
                  <a:schemeClr val="bg2">
                    <a:lumMod val="10000"/>
                  </a:schemeClr>
                </a:solidFill>
              </a:rPr>
              <a:t>Η Διευθύντρια για να κάνει τα τιγράκια να καταλάβουν ότι είναι όλα ίδια και δε διαφέρουν πουθενά, όταν κοιμόντουσαν τους έκοψε τα μακριά μαλλιά τους, στο ίδιο ύψος των μαλλιών της Λείας.</a:t>
            </a:r>
          </a:p>
          <a:p>
            <a:r>
              <a:rPr lang="el-GR" dirty="0" smtClean="0">
                <a:solidFill>
                  <a:schemeClr val="bg2">
                    <a:lumMod val="10000"/>
                  </a:schemeClr>
                </a:solidFill>
              </a:rPr>
              <a:t>Το άλλο πρωί, όταν ξύπνησαν τα τιγράκια, αν και παραξενεύτηκαν γι’ αυτό που είχε συμβεί, είδαν ότι όλα ήταν ίδια μεταξύ τους. Κατάλαβαν το λάθος τους και ζήτησαν συγνώμη από τη Λεία. Από τότε τα μαλλιά τους μάκραιναν ταυτόχρονα και όλα έγιναν φίλοι μεταξύ τους. Και ζήσανε αυτοί καλά κι εμείς καλύτερα.</a:t>
            </a:r>
          </a:p>
          <a:p>
            <a:endParaRPr lang="el-GR" dirty="0"/>
          </a:p>
        </p:txBody>
      </p:sp>
      <p:pic>
        <p:nvPicPr>
          <p:cNvPr id="4" name="3 - Εικόνα" descr="http://www.webweaver.nu/clipart/img/nature/cats/big/tiger-birthday.gif"/>
          <p:cNvPicPr/>
          <p:nvPr/>
        </p:nvPicPr>
        <p:blipFill>
          <a:blip r:embed="rId2"/>
          <a:srcRect/>
          <a:stretch>
            <a:fillRect/>
          </a:stretch>
        </p:blipFill>
        <p:spPr bwMode="auto">
          <a:xfrm rot="796427">
            <a:off x="7143768" y="428605"/>
            <a:ext cx="1714512" cy="2286015"/>
          </a:xfrm>
          <a:prstGeom prst="rect">
            <a:avLst/>
          </a:prstGeom>
          <a:noFill/>
          <a:ln w="9525">
            <a:noFill/>
            <a:miter lim="800000"/>
            <a:headEnd/>
            <a:tailEnd/>
          </a:ln>
        </p:spPr>
      </p:pic>
      <p:pic>
        <p:nvPicPr>
          <p:cNvPr id="5" name="4 - Εικόνα" descr="http://images.clipartlogo.com/files/images/38/387428/scissors-clip-art_t.jpg"/>
          <p:cNvPicPr/>
          <p:nvPr/>
        </p:nvPicPr>
        <p:blipFill>
          <a:blip r:embed="rId3"/>
          <a:srcRect/>
          <a:stretch>
            <a:fillRect/>
          </a:stretch>
        </p:blipFill>
        <p:spPr bwMode="auto">
          <a:xfrm rot="876473">
            <a:off x="6946505" y="3698029"/>
            <a:ext cx="1330029" cy="2571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85794"/>
            <a:ext cx="8258204" cy="1000132"/>
          </a:xfrm>
        </p:spPr>
        <p:txBody>
          <a:bodyPr>
            <a:normAutofit fontScale="90000"/>
          </a:bodyPr>
          <a:lstStyle/>
          <a:p>
            <a:r>
              <a:rPr lang="el-GR" sz="2600" dirty="0" smtClean="0"/>
              <a:t>                                </a:t>
            </a:r>
            <a:r>
              <a:rPr lang="el-GR" sz="2600" dirty="0" smtClean="0">
                <a:solidFill>
                  <a:schemeClr val="accent3"/>
                </a:solidFill>
              </a:rPr>
              <a:t>16η  Ιστορία</a:t>
            </a:r>
            <a:br>
              <a:rPr lang="el-GR" sz="2600" dirty="0" smtClean="0">
                <a:solidFill>
                  <a:schemeClr val="accent3"/>
                </a:solidFill>
              </a:rPr>
            </a:br>
            <a:r>
              <a:rPr lang="el-GR" sz="2600" dirty="0" smtClean="0">
                <a:solidFill>
                  <a:schemeClr val="accent3"/>
                </a:solidFill>
              </a:rPr>
              <a:t>                 ΜΙΑ ΚΟΝΤΗ ΚΑΜΗΛΟΠΑΡΔΑΛΗ</a:t>
            </a:r>
            <a:br>
              <a:rPr lang="el-GR" sz="2600" dirty="0" smtClean="0">
                <a:solidFill>
                  <a:schemeClr val="accent3"/>
                </a:solidFill>
              </a:rPr>
            </a:br>
            <a:r>
              <a:rPr lang="el-GR" sz="2100" dirty="0" smtClean="0">
                <a:solidFill>
                  <a:schemeClr val="accent3"/>
                </a:solidFill>
              </a:rPr>
              <a:t>ΕΠΑΜΕΙΝΩΝΔΑΣ, ΜΙΛΤΙΑΔΗΣ, ΓΙΩΡΓΟΣ Π., ΓΙΩΡΓΩΣ Μ., ΣΩΤΗΡΗΣ. Α1</a:t>
            </a:r>
            <a:r>
              <a:rPr lang="el-GR" dirty="0" smtClean="0"/>
              <a:t/>
            </a:r>
            <a:br>
              <a:rPr lang="el-GR" dirty="0" smtClean="0"/>
            </a:br>
            <a:endParaRPr lang="el-GR" dirty="0"/>
          </a:p>
        </p:txBody>
      </p:sp>
      <p:sp>
        <p:nvSpPr>
          <p:cNvPr id="3" name="2 - Θέση περιεχομένου"/>
          <p:cNvSpPr>
            <a:spLocks noGrp="1"/>
          </p:cNvSpPr>
          <p:nvPr>
            <p:ph sz="quarter" idx="1"/>
          </p:nvPr>
        </p:nvSpPr>
        <p:spPr>
          <a:xfrm>
            <a:off x="0" y="1571612"/>
            <a:ext cx="6286512" cy="5286388"/>
          </a:xfrm>
        </p:spPr>
        <p:txBody>
          <a:bodyPr>
            <a:normAutofit fontScale="77500" lnSpcReduction="20000"/>
          </a:bodyPr>
          <a:lstStyle/>
          <a:p>
            <a:r>
              <a:rPr lang="el-GR" dirty="0" smtClean="0">
                <a:solidFill>
                  <a:schemeClr val="bg2">
                    <a:lumMod val="10000"/>
                  </a:schemeClr>
                </a:solidFill>
              </a:rPr>
              <a:t>Μια φορά κι έναν καιρό , στα βάθη της Αφρικής, σε ένα κρυφό σχολείο, ζούσε μια κοντή καμηλοπάρδαλη. Ο λαιμός της ήταν τόσο κοντός που δεν έφτανε να φάει. Όλα τα παιδιά στο σχολείο την κορόιδευαν και την γελοιοποιούσαν χωρίς σταματημό. </a:t>
            </a:r>
          </a:p>
          <a:p>
            <a:r>
              <a:rPr lang="el-GR" dirty="0" smtClean="0">
                <a:solidFill>
                  <a:schemeClr val="bg2">
                    <a:lumMod val="10000"/>
                  </a:schemeClr>
                </a:solidFill>
              </a:rPr>
              <a:t>Την έλεγαν </a:t>
            </a:r>
            <a:r>
              <a:rPr lang="el-GR" dirty="0" err="1" smtClean="0">
                <a:solidFill>
                  <a:schemeClr val="bg2">
                    <a:lumMod val="10000"/>
                  </a:schemeClr>
                </a:solidFill>
              </a:rPr>
              <a:t>Σόρτι</a:t>
            </a:r>
            <a:r>
              <a:rPr lang="el-GR" dirty="0" smtClean="0">
                <a:solidFill>
                  <a:schemeClr val="bg2">
                    <a:lumMod val="10000"/>
                  </a:schemeClr>
                </a:solidFill>
              </a:rPr>
              <a:t> και κάθε μέρα την φοβέριζαν ο </a:t>
            </a:r>
            <a:r>
              <a:rPr lang="el-GR" dirty="0" err="1" smtClean="0">
                <a:solidFill>
                  <a:schemeClr val="bg2">
                    <a:lumMod val="10000"/>
                  </a:schemeClr>
                </a:solidFill>
              </a:rPr>
              <a:t>Λιζάρντ</a:t>
            </a:r>
            <a:r>
              <a:rPr lang="el-GR" dirty="0" smtClean="0">
                <a:solidFill>
                  <a:schemeClr val="bg2">
                    <a:lumMod val="10000"/>
                  </a:schemeClr>
                </a:solidFill>
              </a:rPr>
              <a:t> ο σαύρας και ο </a:t>
            </a:r>
            <a:r>
              <a:rPr lang="el-GR" dirty="0" err="1" smtClean="0">
                <a:solidFill>
                  <a:schemeClr val="bg2">
                    <a:lumMod val="10000"/>
                  </a:schemeClr>
                </a:solidFill>
              </a:rPr>
              <a:t>Γουλφ</a:t>
            </a:r>
            <a:r>
              <a:rPr lang="el-GR" dirty="0" smtClean="0">
                <a:solidFill>
                  <a:schemeClr val="bg2">
                    <a:lumMod val="10000"/>
                  </a:schemeClr>
                </a:solidFill>
              </a:rPr>
              <a:t> ο λύκος. Της έλεγαν πως αν πει πουθενά αυτά που της κάνουν , θα πείραζαν την οικογένειά της.</a:t>
            </a:r>
          </a:p>
          <a:p>
            <a:r>
              <a:rPr lang="el-GR" dirty="0" smtClean="0">
                <a:solidFill>
                  <a:schemeClr val="bg2">
                    <a:lumMod val="10000"/>
                  </a:schemeClr>
                </a:solidFill>
              </a:rPr>
              <a:t>Μια βροχερή μέρα , πήρε θάρρος και πήγε σε αυτά τα αγενή παιδιά. Έτρεμε από το φόβο της, όμως ένα κρυφό συναίσθημα της έλεγε να το αντιμετωπίσει. Τους φώναξε με δυνατή φωνή και αυτοί νευριασμένοι πήγαν κοντά της, έτοιμοι να την χτυπήσουν. Τότε όλο το σχολείο πήγε δίπλα της, για να της συμπαρασταθεί.</a:t>
            </a:r>
          </a:p>
          <a:p>
            <a:r>
              <a:rPr lang="el-GR" dirty="0" smtClean="0">
                <a:solidFill>
                  <a:schemeClr val="bg2">
                    <a:lumMod val="10000"/>
                  </a:schemeClr>
                </a:solidFill>
              </a:rPr>
              <a:t>Κάποια παιδιά πήγαν στο γραφείο του Διευθυντή </a:t>
            </a:r>
            <a:r>
              <a:rPr lang="el-GR" dirty="0" err="1" smtClean="0">
                <a:solidFill>
                  <a:schemeClr val="bg2">
                    <a:lumMod val="10000"/>
                  </a:schemeClr>
                </a:solidFill>
              </a:rPr>
              <a:t>Ουρακοντάγκου</a:t>
            </a:r>
            <a:r>
              <a:rPr lang="el-GR" dirty="0" smtClean="0">
                <a:solidFill>
                  <a:schemeClr val="bg2">
                    <a:lumMod val="10000"/>
                  </a:schemeClr>
                </a:solidFill>
              </a:rPr>
              <a:t> και του τα είπαν όλα.  Ο Διευθυντής πήγε έξω και είδε τι έγινε. Δάκρυσε με τη δύναμη και τη φιλία των συμμαθητών της </a:t>
            </a:r>
            <a:r>
              <a:rPr lang="el-GR" dirty="0" err="1" smtClean="0">
                <a:solidFill>
                  <a:schemeClr val="bg2">
                    <a:lumMod val="10000"/>
                  </a:schemeClr>
                </a:solidFill>
              </a:rPr>
              <a:t>Σόρτι</a:t>
            </a:r>
            <a:r>
              <a:rPr lang="el-GR" dirty="0" smtClean="0">
                <a:solidFill>
                  <a:schemeClr val="bg2">
                    <a:lumMod val="10000"/>
                  </a:schemeClr>
                </a:solidFill>
              </a:rPr>
              <a:t>.  Όσο για τους νταήδες τιμωρήθηκαν και δε </a:t>
            </a:r>
            <a:r>
              <a:rPr lang="el-GR" dirty="0" err="1" smtClean="0">
                <a:solidFill>
                  <a:schemeClr val="bg2">
                    <a:lumMod val="10000"/>
                  </a:schemeClr>
                </a:solidFill>
              </a:rPr>
              <a:t>ξαναπείραξαν</a:t>
            </a:r>
            <a:r>
              <a:rPr lang="el-GR" dirty="0" smtClean="0">
                <a:solidFill>
                  <a:schemeClr val="bg2">
                    <a:lumMod val="10000"/>
                  </a:schemeClr>
                </a:solidFill>
              </a:rPr>
              <a:t> ποτέ </a:t>
            </a:r>
            <a:r>
              <a:rPr lang="el-GR" dirty="0" smtClean="0"/>
              <a:t>κανένα. </a:t>
            </a:r>
          </a:p>
          <a:p>
            <a:endParaRPr lang="el-GR" dirty="0"/>
          </a:p>
        </p:txBody>
      </p:sp>
      <p:pic>
        <p:nvPicPr>
          <p:cNvPr id="4" name="3 - Εικόνα" descr="http://png.clipart.me/previews/d15/cartoon-giraffe-graphics-31870.jpg"/>
          <p:cNvPicPr/>
          <p:nvPr/>
        </p:nvPicPr>
        <p:blipFill>
          <a:blip r:embed="rId2"/>
          <a:srcRect/>
          <a:stretch>
            <a:fillRect/>
          </a:stretch>
        </p:blipFill>
        <p:spPr bwMode="auto">
          <a:xfrm rot="709195">
            <a:off x="6246306" y="2227476"/>
            <a:ext cx="2459795" cy="24704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14480" y="785794"/>
            <a:ext cx="6615130" cy="785818"/>
          </a:xfrm>
        </p:spPr>
        <p:txBody>
          <a:bodyPr>
            <a:normAutofit fontScale="90000"/>
          </a:bodyPr>
          <a:lstStyle/>
          <a:p>
            <a:r>
              <a:rPr lang="el-GR" sz="2400" dirty="0" smtClean="0"/>
              <a:t>                       </a:t>
            </a:r>
            <a:r>
              <a:rPr lang="el-GR" sz="2200" dirty="0" smtClean="0">
                <a:solidFill>
                  <a:schemeClr val="accent3"/>
                </a:solidFill>
              </a:rPr>
              <a:t>17η Ιστορία </a:t>
            </a:r>
            <a:br>
              <a:rPr lang="el-GR" sz="2200" dirty="0" smtClean="0">
                <a:solidFill>
                  <a:schemeClr val="accent3"/>
                </a:solidFill>
              </a:rPr>
            </a:br>
            <a:r>
              <a:rPr lang="el-GR" sz="2200" dirty="0" smtClean="0">
                <a:solidFill>
                  <a:schemeClr val="accent3"/>
                </a:solidFill>
              </a:rPr>
              <a:t>                ΙΣΤΟΡΙΑ  ΓΙΑ  ΑΡΚΟΥΔΑ</a:t>
            </a:r>
            <a:br>
              <a:rPr lang="el-GR" sz="2200" dirty="0" smtClean="0">
                <a:solidFill>
                  <a:schemeClr val="accent3"/>
                </a:solidFill>
              </a:rPr>
            </a:br>
            <a:r>
              <a:rPr lang="el-GR" sz="2200" dirty="0" smtClean="0">
                <a:solidFill>
                  <a:schemeClr val="accent3"/>
                </a:solidFill>
              </a:rPr>
              <a:t>                   ΤΑΣΟΣ ΣΑΡΡΑΣ Α3</a:t>
            </a:r>
            <a:r>
              <a:rPr lang="el-GR" dirty="0" smtClean="0"/>
              <a:t/>
            </a:r>
            <a:br>
              <a:rPr lang="el-GR" dirty="0" smtClean="0"/>
            </a:br>
            <a:endParaRPr lang="el-GR" dirty="0"/>
          </a:p>
        </p:txBody>
      </p:sp>
      <p:sp>
        <p:nvSpPr>
          <p:cNvPr id="3" name="2 - Θέση περιεχομένου"/>
          <p:cNvSpPr>
            <a:spLocks noGrp="1"/>
          </p:cNvSpPr>
          <p:nvPr>
            <p:ph sz="quarter" idx="1"/>
          </p:nvPr>
        </p:nvSpPr>
        <p:spPr>
          <a:xfrm>
            <a:off x="0" y="857232"/>
            <a:ext cx="9144000" cy="6000768"/>
          </a:xfrm>
        </p:spPr>
        <p:txBody>
          <a:bodyPr>
            <a:normAutofit fontScale="62500" lnSpcReduction="20000"/>
          </a:bodyPr>
          <a:lstStyle/>
          <a:p>
            <a:pPr>
              <a:buNone/>
            </a:pPr>
            <a:r>
              <a:rPr lang="el-GR" dirty="0" smtClean="0"/>
              <a:t> </a:t>
            </a:r>
          </a:p>
          <a:p>
            <a:r>
              <a:rPr lang="el-GR" dirty="0" smtClean="0"/>
              <a:t>Μια φορά κι έναν καιρό ήταν ένα αρκουδάκι, το οποίο πέρασε στο Πανεπιστήμιο, Ήταν φοβερά χαρούμενο κι αυτό και η οικογένειά του, που το Σεπτέμβρη θα άρχιζε τη σχολή του. </a:t>
            </a:r>
          </a:p>
          <a:p>
            <a:r>
              <a:rPr lang="el-GR" dirty="0" smtClean="0"/>
              <a:t>Αυτή η μέρα ήρθε και το αρκουδάκι ήταν έτοιμο να αρχίσει τα μαθήματά του. Μόλις μπήκε στο χώρο του Πανεπιστημίου, παρατήρησε ότι όλοι οι μαθητές ήταν λιοντάρια, κάτι που τον έκανε να απορήσει. </a:t>
            </a:r>
          </a:p>
          <a:p>
            <a:r>
              <a:rPr lang="el-GR" dirty="0" smtClean="0"/>
              <a:t>Η χρονιά άρχισε πολύ καλά για το αρκουδάκι, μάλιστα δεν υπήρχε καθηγητής που να έχει παράπονο από το αυτό. </a:t>
            </a:r>
          </a:p>
          <a:p>
            <a:r>
              <a:rPr lang="el-GR" dirty="0" smtClean="0"/>
              <a:t>Όταν ήρθε η μέρα των βαθμών του πρώτου τριμήνου, όλα άλλαξαν. Το αρκουδάκι έβγαλε μέσο όρο 9,5 και αυτός ήταν ο μεγαλύτερος βαθμός όλου του Πανεπιστημίου. Αυτό έγινε η αιτία τα υπόλοιπα ζώα να τον κοροϊδεύουν. Το αρκουδάκι δεν έδινε σημασία στην αρχή, όταν όμως αυτό γινόταν επανειλημμένα, άρχισε να τον ενοχλεί πάρα πολύ. Μάλιστα τον βρίζανε, τον χτύπαγαν και έγραφαν βρισιές στο θρανίο του.  Έτσι σταμάτησε να διαβάζει, με αποτέλεσμα να πέσει ο βαθμός του. </a:t>
            </a:r>
          </a:p>
          <a:p>
            <a:r>
              <a:rPr lang="el-GR" dirty="0" smtClean="0"/>
              <a:t>Μια μέρα μίλησε με ένα λιοντάρι, το οποίο ήταν διαφορετικό από τα άλλα. Αυτό του είπε: </a:t>
            </a:r>
          </a:p>
          <a:p>
            <a:r>
              <a:rPr lang="el-GR" dirty="0" smtClean="0"/>
              <a:t>-Γιατί δεν διαβάζεις πλέον;</a:t>
            </a:r>
          </a:p>
          <a:p>
            <a:r>
              <a:rPr lang="el-GR" dirty="0" smtClean="0"/>
              <a:t>-Γιατί με κοροϊδεύουν και με χτυπάνε, επειδή έβγαλα καλό βαθμό, απάντησε το αρκουδάκι.</a:t>
            </a:r>
          </a:p>
          <a:p>
            <a:r>
              <a:rPr lang="el-GR" dirty="0" smtClean="0"/>
              <a:t>-Ε, και τι σε ενδιαφέρει ; Πίστεψέ με κι εμένα τα ίδια μου λέγανε πέρυσι.</a:t>
            </a:r>
          </a:p>
          <a:p>
            <a:r>
              <a:rPr lang="el-GR" dirty="0" smtClean="0"/>
              <a:t>-Ναι αλλά εσύ δεν έπεσες στα μαθήματά σου. Πως τα κατάφερες;</a:t>
            </a:r>
          </a:p>
          <a:p>
            <a:r>
              <a:rPr lang="el-GR" dirty="0" smtClean="0"/>
              <a:t>-Πολύ απλό. Δεν έδωσα σημασία. Αυτό πρέπει να κάνεις κι εσύ, να μην ασχολείσαι με τα λόγια των άλλων.</a:t>
            </a:r>
          </a:p>
          <a:p>
            <a:r>
              <a:rPr lang="el-GR" dirty="0" smtClean="0"/>
              <a:t>-Όντως έχεις δίκιο, αυτό θα κάνω. </a:t>
            </a:r>
          </a:p>
          <a:p>
            <a:r>
              <a:rPr lang="el-GR" dirty="0" smtClean="0"/>
              <a:t>Έτσι το αρκουδάκι επέστρεψε στις υποχρεώσεις του και μάλιστα ανέβασε και το βαθμό του σε 10. Έτσι σιγά-σιγά άρχισε να βρίσκει και φίλους.</a:t>
            </a:r>
          </a:p>
          <a:p>
            <a:r>
              <a:rPr lang="el-GR" dirty="0" smtClean="0"/>
              <a:t>Από τα παραπάνω, το μήνυμα που μπορεί να δοθεί, είναι ότι δεν πρέπει να ασχολούμαστε με τα λόγια των γύρων μας, διότι κάποιοι θέλουν το κακό μας και όχι το καλό   μας. Εξάλλου κανένας δεν μπορεί να μας καταστρέψει τα όνειρα, αν εμείς δεν του το επιτρέψουμε. </a:t>
            </a:r>
          </a:p>
          <a:p>
            <a:endParaRPr lang="el-GR" dirty="0"/>
          </a:p>
        </p:txBody>
      </p:sp>
      <p:pic>
        <p:nvPicPr>
          <p:cNvPr id="4" name="3 - Εικόνα" descr="http://images.clipartlogo.com/files/images/19/194559/teddy-bear-with-heart_t"/>
          <p:cNvPicPr/>
          <p:nvPr/>
        </p:nvPicPr>
        <p:blipFill>
          <a:blip r:embed="rId2"/>
          <a:srcRect/>
          <a:stretch>
            <a:fillRect/>
          </a:stretch>
        </p:blipFill>
        <p:spPr bwMode="auto">
          <a:xfrm rot="813649">
            <a:off x="8059286" y="122289"/>
            <a:ext cx="983330" cy="981669"/>
          </a:xfrm>
          <a:prstGeom prst="rect">
            <a:avLst/>
          </a:prstGeom>
          <a:noFill/>
          <a:ln w="9525">
            <a:noFill/>
            <a:miter lim="800000"/>
            <a:headEnd/>
            <a:tailEnd/>
          </a:ln>
        </p:spPr>
      </p:pic>
      <p:pic>
        <p:nvPicPr>
          <p:cNvPr id="5" name="4 - Εικόνα" descr="http://images.clipartlogo.com/files/images/19/194559/teddy-bear-with-heart_t"/>
          <p:cNvPicPr/>
          <p:nvPr/>
        </p:nvPicPr>
        <p:blipFill>
          <a:blip r:embed="rId2"/>
          <a:srcRect/>
          <a:stretch>
            <a:fillRect/>
          </a:stretch>
        </p:blipFill>
        <p:spPr bwMode="auto">
          <a:xfrm rot="20813549">
            <a:off x="1170040" y="98712"/>
            <a:ext cx="983330" cy="981669"/>
          </a:xfrm>
          <a:prstGeom prst="rect">
            <a:avLst/>
          </a:prstGeom>
          <a:noFill/>
          <a:ln w="9525">
            <a:noFill/>
            <a:miter lim="800000"/>
            <a:headEnd/>
            <a:tailEnd/>
          </a:ln>
        </p:spPr>
      </p:pic>
      <p:pic>
        <p:nvPicPr>
          <p:cNvPr id="6" name="5 - Εικόνα" descr="http://images.clipartlogo.com/files/images/19/194559/teddy-bear-with-heart_t"/>
          <p:cNvPicPr/>
          <p:nvPr/>
        </p:nvPicPr>
        <p:blipFill>
          <a:blip r:embed="rId2"/>
          <a:srcRect/>
          <a:stretch>
            <a:fillRect/>
          </a:stretch>
        </p:blipFill>
        <p:spPr bwMode="auto">
          <a:xfrm rot="813649">
            <a:off x="8078164" y="3553566"/>
            <a:ext cx="866858" cy="9496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368412"/>
          </a:xfrm>
        </p:spPr>
        <p:txBody>
          <a:bodyPr>
            <a:normAutofit/>
          </a:bodyPr>
          <a:lstStyle/>
          <a:p>
            <a:r>
              <a:rPr lang="el-GR" dirty="0" smtClean="0">
                <a:solidFill>
                  <a:schemeClr val="accent3"/>
                </a:solidFill>
              </a:rPr>
              <a:t>                 ΜΕΡΟΣ   ΠΡΩΤΟ</a:t>
            </a:r>
            <a:br>
              <a:rPr lang="el-GR" dirty="0" smtClean="0">
                <a:solidFill>
                  <a:schemeClr val="accent3"/>
                </a:solidFill>
              </a:rPr>
            </a:br>
            <a:r>
              <a:rPr lang="el-GR" dirty="0" smtClean="0">
                <a:solidFill>
                  <a:schemeClr val="accent3"/>
                </a:solidFill>
              </a:rPr>
              <a:t>         ΙΣΤΟΡΙΕΣ ΤΩΝ ΠΑΙΔΙΩΝ         </a:t>
            </a:r>
            <a:endParaRPr lang="el-GR" dirty="0">
              <a:solidFill>
                <a:srgbClr val="C00000"/>
              </a:solidFill>
            </a:endParaRPr>
          </a:p>
        </p:txBody>
      </p:sp>
      <p:sp>
        <p:nvSpPr>
          <p:cNvPr id="3" name="2 - Θέση περιεχομένου"/>
          <p:cNvSpPr>
            <a:spLocks noGrp="1"/>
          </p:cNvSpPr>
          <p:nvPr>
            <p:ph sz="quarter" idx="1"/>
          </p:nvPr>
        </p:nvSpPr>
        <p:spPr>
          <a:xfrm>
            <a:off x="500034" y="1643050"/>
            <a:ext cx="7467600" cy="4873752"/>
          </a:xfrm>
        </p:spPr>
        <p:txBody>
          <a:bodyPr>
            <a:normAutofit fontScale="70000" lnSpcReduction="20000"/>
          </a:bodyPr>
          <a:lstStyle/>
          <a:p>
            <a:pPr>
              <a:buNone/>
            </a:pPr>
            <a:r>
              <a:rPr lang="el-GR" b="1" dirty="0" smtClean="0"/>
              <a:t> </a:t>
            </a:r>
            <a:endParaRPr lang="el-GR" dirty="0" smtClean="0">
              <a:solidFill>
                <a:schemeClr val="accent3"/>
              </a:solidFill>
            </a:endParaRPr>
          </a:p>
          <a:p>
            <a:pPr>
              <a:buNone/>
            </a:pPr>
            <a:r>
              <a:rPr lang="el-GR" b="1" dirty="0" smtClean="0">
                <a:solidFill>
                  <a:schemeClr val="accent3"/>
                </a:solidFill>
              </a:rPr>
              <a:t> </a:t>
            </a:r>
            <a:endParaRPr lang="el-GR" dirty="0" smtClean="0">
              <a:solidFill>
                <a:schemeClr val="accent3"/>
              </a:solidFill>
            </a:endParaRPr>
          </a:p>
          <a:p>
            <a:pPr>
              <a:buNone/>
            </a:pPr>
            <a:r>
              <a:rPr lang="el-GR" b="1" dirty="0" smtClean="0">
                <a:solidFill>
                  <a:schemeClr val="bg2">
                    <a:lumMod val="10000"/>
                  </a:schemeClr>
                </a:solidFill>
              </a:rPr>
              <a:t>     ΚΑΠΟΙΑ ΕΙΣΑΓΩΓΙΚΑ</a:t>
            </a:r>
            <a:endParaRPr lang="el-GR" dirty="0" smtClean="0">
              <a:solidFill>
                <a:schemeClr val="bg2">
                  <a:lumMod val="10000"/>
                </a:schemeClr>
              </a:solidFill>
            </a:endParaRPr>
          </a:p>
          <a:p>
            <a:r>
              <a:rPr lang="el-GR" b="1" dirty="0" smtClean="0">
                <a:solidFill>
                  <a:schemeClr val="bg2">
                    <a:lumMod val="10000"/>
                  </a:schemeClr>
                </a:solidFill>
              </a:rPr>
              <a:t>Τα παιδιά της Α’ Γυμνασίου του σχολείου μας, στα πλαίσια του μαθήματος της Σχολικής και Κοινωνικής Ζωής, αφήνοντας τη φαντασία τους και το συγγραφικό ταλέντο τους ελεύθερα, κι αφού συζήτησαν, έμαθαν, έπαιξαν και ζωγράφισαν, έγραψαν τις δικές τους ιστορίες για το σχολικό εκφοβισμό.</a:t>
            </a:r>
            <a:endParaRPr lang="el-GR" dirty="0" smtClean="0">
              <a:solidFill>
                <a:schemeClr val="bg2">
                  <a:lumMod val="10000"/>
                </a:schemeClr>
              </a:solidFill>
            </a:endParaRPr>
          </a:p>
          <a:p>
            <a:r>
              <a:rPr lang="el-GR" b="1" dirty="0" smtClean="0">
                <a:solidFill>
                  <a:schemeClr val="bg2">
                    <a:lumMod val="10000"/>
                  </a:schemeClr>
                </a:solidFill>
              </a:rPr>
              <a:t>Τα παιδιά αναζητούν λύσεις στο πρόβλημα, και αποδεικνύουν με τις ιστορίες τους, ότι γνωρίζουν καλά τι είναι σχολικός εκφοβισμός και πως μπορεί να αντιμετωπιστεί.</a:t>
            </a:r>
            <a:endParaRPr lang="el-GR" dirty="0" smtClean="0">
              <a:solidFill>
                <a:schemeClr val="bg2">
                  <a:lumMod val="10000"/>
                </a:schemeClr>
              </a:solidFill>
            </a:endParaRPr>
          </a:p>
          <a:p>
            <a:r>
              <a:rPr lang="el-GR" b="1" dirty="0" smtClean="0">
                <a:solidFill>
                  <a:schemeClr val="bg2">
                    <a:lumMod val="10000"/>
                  </a:schemeClr>
                </a:solidFill>
              </a:rPr>
              <a:t>Απολαύστε τη φαντασία των παιδιών και συγχωρήστε τα τυχών λαθάκια τους. Αξίζουν ένα μεγάλο «μπράβο» για όλη την προσπάθειά τους.</a:t>
            </a:r>
            <a:endParaRPr lang="el-GR" dirty="0" smtClean="0">
              <a:solidFill>
                <a:schemeClr val="bg2">
                  <a:lumMod val="10000"/>
                </a:schemeClr>
              </a:solidFill>
            </a:endParaRPr>
          </a:p>
          <a:p>
            <a:r>
              <a:rPr lang="el-GR" b="1" dirty="0" smtClean="0">
                <a:solidFill>
                  <a:schemeClr val="bg2">
                    <a:lumMod val="10000"/>
                  </a:schemeClr>
                </a:solidFill>
              </a:rPr>
              <a:t>                                                                                                                                                                         Η σειρά με την οποία παρουσιάζονται οι ιστορίες, είναι τελείως τυχαία.</a:t>
            </a:r>
            <a:endParaRPr lang="en-US" b="1" dirty="0" smtClean="0">
              <a:solidFill>
                <a:schemeClr val="bg2">
                  <a:lumMod val="10000"/>
                </a:schemeClr>
              </a:solidFill>
            </a:endParaRPr>
          </a:p>
          <a:p>
            <a:pPr>
              <a:buNone/>
            </a:pPr>
            <a:r>
              <a:rPr lang="en-US" b="1" dirty="0" smtClean="0">
                <a:solidFill>
                  <a:schemeClr val="bg2">
                    <a:lumMod val="10000"/>
                  </a:schemeClr>
                </a:solidFill>
              </a:rPr>
              <a:t>                                                   </a:t>
            </a:r>
            <a:r>
              <a:rPr lang="el-GR" b="1" dirty="0" smtClean="0">
                <a:solidFill>
                  <a:schemeClr val="bg2">
                    <a:lumMod val="10000"/>
                  </a:schemeClr>
                </a:solidFill>
              </a:rPr>
              <a:t>Η Καθηγήτρια, Γεωργιάδου Ευαγγελία</a:t>
            </a:r>
            <a:endParaRPr lang="el-GR" dirty="0">
              <a:solidFill>
                <a:schemeClr val="bg2">
                  <a:lumMod val="10000"/>
                </a:schemeClr>
              </a:solidFill>
            </a:endParaRPr>
          </a:p>
        </p:txBody>
      </p:sp>
      <p:pic>
        <p:nvPicPr>
          <p:cNvPr id="4" name="3 - Εικόνα" descr="http://www.paramithia.net/book2.jpg"/>
          <p:cNvPicPr/>
          <p:nvPr/>
        </p:nvPicPr>
        <p:blipFill>
          <a:blip r:embed="rId2" cstate="print"/>
          <a:srcRect/>
          <a:stretch>
            <a:fillRect/>
          </a:stretch>
        </p:blipFill>
        <p:spPr bwMode="auto">
          <a:xfrm rot="926980">
            <a:off x="6360253" y="393909"/>
            <a:ext cx="2189518" cy="172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274638"/>
            <a:ext cx="7467600" cy="1143000"/>
          </a:xfrm>
        </p:spPr>
        <p:txBody>
          <a:bodyPr>
            <a:normAutofit fontScale="90000"/>
          </a:bodyPr>
          <a:lstStyle/>
          <a:p>
            <a:r>
              <a:rPr lang="el-GR" dirty="0" smtClean="0"/>
              <a:t> </a:t>
            </a:r>
            <a:r>
              <a:rPr lang="en-US" dirty="0" smtClean="0"/>
              <a:t>                         </a:t>
            </a:r>
            <a:r>
              <a:rPr lang="el-GR" dirty="0" smtClean="0">
                <a:solidFill>
                  <a:schemeClr val="accent3"/>
                </a:solidFill>
              </a:rPr>
              <a:t>18</a:t>
            </a:r>
            <a:r>
              <a:rPr lang="el-GR" baseline="30000" dirty="0" smtClean="0">
                <a:solidFill>
                  <a:schemeClr val="accent3"/>
                </a:solidFill>
              </a:rPr>
              <a:t>η</a:t>
            </a:r>
            <a:r>
              <a:rPr lang="el-GR" dirty="0" smtClean="0">
                <a:solidFill>
                  <a:schemeClr val="accent3"/>
                </a:solidFill>
              </a:rPr>
              <a:t> Ιστορία</a:t>
            </a:r>
            <a:br>
              <a:rPr lang="el-GR" dirty="0" smtClean="0">
                <a:solidFill>
                  <a:schemeClr val="accent3"/>
                </a:solidFill>
              </a:rPr>
            </a:br>
            <a:r>
              <a:rPr lang="en-US" dirty="0" smtClean="0">
                <a:solidFill>
                  <a:schemeClr val="accent3"/>
                </a:solidFill>
              </a:rPr>
              <a:t>   </a:t>
            </a:r>
            <a:r>
              <a:rPr lang="el-GR" dirty="0" smtClean="0">
                <a:solidFill>
                  <a:schemeClr val="accent3"/>
                </a:solidFill>
              </a:rPr>
              <a:t>Η ΧΕΛΩΝΑ ΠΟΥ ΛΑΤΡΕΥΕΙ ΤΟΝ ΣΤΙΒΟ</a:t>
            </a:r>
            <a:br>
              <a:rPr lang="el-GR" dirty="0" smtClean="0">
                <a:solidFill>
                  <a:schemeClr val="accent3"/>
                </a:solidFill>
              </a:rPr>
            </a:br>
            <a:r>
              <a:rPr lang="el-GR" dirty="0" smtClean="0">
                <a:solidFill>
                  <a:schemeClr val="accent3"/>
                </a:solidFill>
              </a:rPr>
              <a:t>               ΔΗΜΗΤΡΗΣ ΡΟΥΣΆΚΗΣ</a:t>
            </a:r>
            <a:r>
              <a:rPr lang="en-US" dirty="0" smtClean="0">
                <a:solidFill>
                  <a:schemeClr val="accent3"/>
                </a:solidFill>
              </a:rPr>
              <a:t> A3</a:t>
            </a:r>
            <a:endParaRPr lang="el-GR" dirty="0">
              <a:solidFill>
                <a:schemeClr val="accent3"/>
              </a:solidFill>
            </a:endParaRPr>
          </a:p>
        </p:txBody>
      </p:sp>
      <p:sp>
        <p:nvSpPr>
          <p:cNvPr id="3" name="2 - Θέση περιεχομένου"/>
          <p:cNvSpPr>
            <a:spLocks noGrp="1"/>
          </p:cNvSpPr>
          <p:nvPr>
            <p:ph sz="quarter" idx="4294967295"/>
          </p:nvPr>
        </p:nvSpPr>
        <p:spPr>
          <a:xfrm>
            <a:off x="0" y="1428736"/>
            <a:ext cx="6357950" cy="5045089"/>
          </a:xfrm>
        </p:spPr>
        <p:txBody>
          <a:bodyPr>
            <a:normAutofit fontScale="85000" lnSpcReduction="10000"/>
          </a:bodyPr>
          <a:lstStyle/>
          <a:p>
            <a:r>
              <a:rPr lang="el-GR" dirty="0" smtClean="0"/>
              <a:t> </a:t>
            </a:r>
          </a:p>
          <a:p>
            <a:r>
              <a:rPr lang="el-GR" dirty="0" smtClean="0">
                <a:solidFill>
                  <a:schemeClr val="bg2">
                    <a:lumMod val="10000"/>
                  </a:schemeClr>
                </a:solidFill>
              </a:rPr>
              <a:t>Ήταν κάποτε ένα χελωνάκι που του άρεσε πολύ ο στίβος. </a:t>
            </a:r>
          </a:p>
          <a:p>
            <a:r>
              <a:rPr lang="el-GR" dirty="0" smtClean="0">
                <a:solidFill>
                  <a:schemeClr val="bg2">
                    <a:lumMod val="10000"/>
                  </a:schemeClr>
                </a:solidFill>
              </a:rPr>
              <a:t>Μια μέρα το χελωνάκι, επειδή ήταν αργό, έχασε από το λιονταράκι και όλοι οι συμμαθητές του το κορόιδευαν. Κι αυτό έκλαιγε.</a:t>
            </a:r>
          </a:p>
          <a:p>
            <a:r>
              <a:rPr lang="el-GR" dirty="0" smtClean="0">
                <a:solidFill>
                  <a:schemeClr val="bg2">
                    <a:lumMod val="10000"/>
                  </a:schemeClr>
                </a:solidFill>
              </a:rPr>
              <a:t>Μια μέρα που το χελωνάκι ήταν στο δωμάτιό του και έκλαιγε, το είδαν οι δικοί του, τον ρώτησαν τι έχει και τους είπε την αλήθεια.</a:t>
            </a:r>
          </a:p>
          <a:p>
            <a:r>
              <a:rPr lang="el-GR" dirty="0" smtClean="0">
                <a:solidFill>
                  <a:schemeClr val="bg2">
                    <a:lumMod val="10000"/>
                  </a:schemeClr>
                </a:solidFill>
              </a:rPr>
              <a:t>Την επόμενη μέρα, οι γονείς του πήγαν στο σχολείο και μίλησαν στην Διευθύντρια. Η Διευθύντρια μίλησε στα παιδιά και τους είπε πως δεν είναι καλό αυτό που κάνουν και πως όλοι μας είμαστε ίδιοι. </a:t>
            </a:r>
          </a:p>
          <a:p>
            <a:r>
              <a:rPr lang="el-GR" dirty="0" smtClean="0">
                <a:solidFill>
                  <a:schemeClr val="bg2">
                    <a:lumMod val="10000"/>
                  </a:schemeClr>
                </a:solidFill>
              </a:rPr>
              <a:t>Την επόμενη μέρα, τα παιδιά του κάνανε παρέα και έπαιζαν μαζί, όλη μέρα</a:t>
            </a:r>
            <a:r>
              <a:rPr lang="el-GR" dirty="0" smtClean="0"/>
              <a:t>.</a:t>
            </a:r>
          </a:p>
          <a:p>
            <a:r>
              <a:rPr lang="el-GR" dirty="0" smtClean="0"/>
              <a:t> </a:t>
            </a:r>
          </a:p>
          <a:p>
            <a:endParaRPr lang="el-GR" dirty="0"/>
          </a:p>
        </p:txBody>
      </p:sp>
      <p:pic>
        <p:nvPicPr>
          <p:cNvPr id="4" name="3 - Εικόνα" descr="http://4.bp.blogspot.com/-FSZUQxPWgMM/Ua-GfmfhoJI/AAAAAAAAGAw/Af1AjXzueKQ/s200/144.jpg"/>
          <p:cNvPicPr/>
          <p:nvPr/>
        </p:nvPicPr>
        <p:blipFill>
          <a:blip r:embed="rId2"/>
          <a:srcRect/>
          <a:stretch>
            <a:fillRect/>
          </a:stretch>
        </p:blipFill>
        <p:spPr bwMode="auto">
          <a:xfrm rot="367527">
            <a:off x="6485800" y="1732167"/>
            <a:ext cx="2445515" cy="323302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6357950" cy="1143000"/>
          </a:xfrm>
        </p:spPr>
        <p:txBody>
          <a:bodyPr>
            <a:normAutofit fontScale="90000"/>
          </a:bodyPr>
          <a:lstStyle/>
          <a:p>
            <a:r>
              <a:rPr lang="el-GR" dirty="0" smtClean="0"/>
              <a:t> </a:t>
            </a:r>
            <a:r>
              <a:rPr lang="en-US" dirty="0" smtClean="0"/>
              <a:t>                            </a:t>
            </a:r>
            <a:r>
              <a:rPr lang="el-GR" dirty="0" smtClean="0">
                <a:solidFill>
                  <a:schemeClr val="accent3"/>
                </a:solidFill>
              </a:rPr>
              <a:t>19</a:t>
            </a:r>
            <a:r>
              <a:rPr lang="el-GR" baseline="30000" dirty="0" smtClean="0">
                <a:solidFill>
                  <a:schemeClr val="accent3"/>
                </a:solidFill>
              </a:rPr>
              <a:t>η</a:t>
            </a:r>
            <a:r>
              <a:rPr lang="el-GR" dirty="0" smtClean="0">
                <a:solidFill>
                  <a:schemeClr val="accent3"/>
                </a:solidFill>
              </a:rPr>
              <a:t> Ιστορία</a:t>
            </a:r>
            <a:br>
              <a:rPr lang="el-GR" dirty="0" smtClean="0">
                <a:solidFill>
                  <a:schemeClr val="accent3"/>
                </a:solidFill>
              </a:rPr>
            </a:br>
            <a:r>
              <a:rPr lang="el-GR" dirty="0" smtClean="0">
                <a:solidFill>
                  <a:schemeClr val="accent3"/>
                </a:solidFill>
              </a:rPr>
              <a:t>                          ΤΟ ΠΙΓΚΟΥΙΝΑΚΙ</a:t>
            </a:r>
            <a:br>
              <a:rPr lang="el-GR" dirty="0" smtClean="0">
                <a:solidFill>
                  <a:schemeClr val="accent3"/>
                </a:solidFill>
              </a:rPr>
            </a:br>
            <a:r>
              <a:rPr lang="el-GR" dirty="0" smtClean="0">
                <a:solidFill>
                  <a:schemeClr val="accent3"/>
                </a:solidFill>
              </a:rPr>
              <a:t>                       ΧΡΗΣΤΟΣ ΦΙΛΙΠΠΟΥ</a:t>
            </a:r>
            <a:r>
              <a:rPr lang="en-US" dirty="0" smtClean="0">
                <a:solidFill>
                  <a:schemeClr val="accent3"/>
                </a:solidFill>
              </a:rPr>
              <a:t> A3</a:t>
            </a:r>
            <a:endParaRPr lang="el-GR" dirty="0">
              <a:solidFill>
                <a:schemeClr val="accent3"/>
              </a:solidFill>
            </a:endParaRPr>
          </a:p>
        </p:txBody>
      </p:sp>
      <p:sp>
        <p:nvSpPr>
          <p:cNvPr id="3" name="2 - Θέση περιεχομένου"/>
          <p:cNvSpPr>
            <a:spLocks noGrp="1"/>
          </p:cNvSpPr>
          <p:nvPr>
            <p:ph sz="quarter" idx="1"/>
          </p:nvPr>
        </p:nvSpPr>
        <p:spPr>
          <a:xfrm>
            <a:off x="457200" y="1600200"/>
            <a:ext cx="5686436" cy="4873752"/>
          </a:xfrm>
        </p:spPr>
        <p:txBody>
          <a:bodyPr>
            <a:normAutofit lnSpcReduction="10000"/>
          </a:bodyPr>
          <a:lstStyle/>
          <a:p>
            <a:r>
              <a:rPr lang="el-GR" dirty="0" smtClean="0">
                <a:solidFill>
                  <a:schemeClr val="bg2">
                    <a:lumMod val="10000"/>
                  </a:schemeClr>
                </a:solidFill>
              </a:rPr>
              <a:t>Μια φορά κι έναν καιρό , ένα </a:t>
            </a:r>
            <a:r>
              <a:rPr lang="el-GR" dirty="0" err="1" smtClean="0">
                <a:solidFill>
                  <a:schemeClr val="bg2">
                    <a:lumMod val="10000"/>
                  </a:schemeClr>
                </a:solidFill>
              </a:rPr>
              <a:t>πιγκουινάκι</a:t>
            </a:r>
            <a:r>
              <a:rPr lang="el-GR" dirty="0" smtClean="0">
                <a:solidFill>
                  <a:schemeClr val="bg2">
                    <a:lumMod val="10000"/>
                  </a:schemeClr>
                </a:solidFill>
              </a:rPr>
              <a:t> πήγε για πρώτη φορά σχολείο. </a:t>
            </a:r>
          </a:p>
          <a:p>
            <a:r>
              <a:rPr lang="el-GR" dirty="0" smtClean="0">
                <a:solidFill>
                  <a:schemeClr val="bg2">
                    <a:lumMod val="10000"/>
                  </a:schemeClr>
                </a:solidFill>
              </a:rPr>
              <a:t>Οι άλλοι πιγκουίνοι ήταν με κανονική μύτη, ενώ αυτό το </a:t>
            </a:r>
            <a:r>
              <a:rPr lang="el-GR" dirty="0" err="1" smtClean="0">
                <a:solidFill>
                  <a:schemeClr val="bg2">
                    <a:lumMod val="10000"/>
                  </a:schemeClr>
                </a:solidFill>
              </a:rPr>
              <a:t>πιγκουινάκι</a:t>
            </a:r>
            <a:r>
              <a:rPr lang="el-GR" dirty="0" smtClean="0">
                <a:solidFill>
                  <a:schemeClr val="bg2">
                    <a:lumMod val="10000"/>
                  </a:schemeClr>
                </a:solidFill>
              </a:rPr>
              <a:t> ήταν με </a:t>
            </a:r>
            <a:r>
              <a:rPr lang="el-GR" dirty="0" err="1" smtClean="0">
                <a:solidFill>
                  <a:schemeClr val="bg2">
                    <a:lumMod val="10000"/>
                  </a:schemeClr>
                </a:solidFill>
              </a:rPr>
              <a:t>κοκκινούλα</a:t>
            </a:r>
            <a:r>
              <a:rPr lang="el-GR" dirty="0" smtClean="0">
                <a:solidFill>
                  <a:schemeClr val="bg2">
                    <a:lumMod val="10000"/>
                  </a:schemeClr>
                </a:solidFill>
              </a:rPr>
              <a:t> μύτη και όλοι οι πιγκουίνοι το κορόιδευαν και το βάραγαν πολύ καιρό.</a:t>
            </a:r>
          </a:p>
          <a:p>
            <a:r>
              <a:rPr lang="el-GR" dirty="0" smtClean="0">
                <a:solidFill>
                  <a:schemeClr val="bg2">
                    <a:lumMod val="10000"/>
                  </a:schemeClr>
                </a:solidFill>
              </a:rPr>
              <a:t>Έτσι το είπε στους γονείς του κι αυτοί το είπαν στη Διευθύντρια. Η Διευθύντρια δεν τους μάλωσε, αλλά όταν κοιμήθηκαν, τους έβαψε την μύτη τους κόκκινη και από τότε </a:t>
            </a:r>
            <a:r>
              <a:rPr lang="el-GR" dirty="0" err="1" smtClean="0">
                <a:solidFill>
                  <a:schemeClr val="bg2">
                    <a:lumMod val="10000"/>
                  </a:schemeClr>
                </a:solidFill>
              </a:rPr>
              <a:t>γίναν</a:t>
            </a:r>
            <a:r>
              <a:rPr lang="el-GR" dirty="0" smtClean="0">
                <a:solidFill>
                  <a:schemeClr val="bg2">
                    <a:lumMod val="10000"/>
                  </a:schemeClr>
                </a:solidFill>
              </a:rPr>
              <a:t> όλοι ίδιοι και έπαιζαν αγαπημένοι.</a:t>
            </a:r>
          </a:p>
          <a:p>
            <a:endParaRPr lang="el-GR" dirty="0"/>
          </a:p>
        </p:txBody>
      </p:sp>
      <p:pic>
        <p:nvPicPr>
          <p:cNvPr id="4" name="3 - Εικόνα" descr="http://fscomps.fotosearch.com/compc/CSP/CSP469/k4699485.jpg"/>
          <p:cNvPicPr/>
          <p:nvPr/>
        </p:nvPicPr>
        <p:blipFill>
          <a:blip r:embed="rId2"/>
          <a:srcRect/>
          <a:stretch>
            <a:fillRect/>
          </a:stretch>
        </p:blipFill>
        <p:spPr bwMode="auto">
          <a:xfrm rot="412511">
            <a:off x="6355633" y="149482"/>
            <a:ext cx="2647950" cy="2505075"/>
          </a:xfrm>
          <a:prstGeom prst="rect">
            <a:avLst/>
          </a:prstGeom>
          <a:noFill/>
          <a:ln w="9525">
            <a:noFill/>
            <a:miter lim="800000"/>
            <a:headEnd/>
            <a:tailEnd/>
          </a:ln>
        </p:spPr>
      </p:pic>
      <p:pic>
        <p:nvPicPr>
          <p:cNvPr id="5" name="4 - Εικόνα" descr="https://encrypted-tbn3.gstatic.com/images?q=tbn:ANd9GcTV0WAnkf6-3LMV-0vGxhH0PBt7ri0xFaqRnx27YJ_obboiyqTlmw"/>
          <p:cNvPicPr/>
          <p:nvPr/>
        </p:nvPicPr>
        <p:blipFill>
          <a:blip r:embed="rId3"/>
          <a:srcRect/>
          <a:stretch>
            <a:fillRect/>
          </a:stretch>
        </p:blipFill>
        <p:spPr bwMode="auto">
          <a:xfrm>
            <a:off x="6215074" y="4500570"/>
            <a:ext cx="2757483" cy="20193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88" y="0"/>
            <a:ext cx="8072494" cy="1857364"/>
          </a:xfrm>
        </p:spPr>
        <p:txBody>
          <a:bodyPr>
            <a:normAutofit/>
          </a:bodyPr>
          <a:lstStyle/>
          <a:p>
            <a:r>
              <a:rPr lang="en-US" dirty="0" smtClean="0"/>
              <a:t>                             </a:t>
            </a:r>
            <a:r>
              <a:rPr lang="el-GR" dirty="0" smtClean="0">
                <a:solidFill>
                  <a:schemeClr val="accent3"/>
                </a:solidFill>
              </a:rPr>
              <a:t>20</a:t>
            </a:r>
            <a:r>
              <a:rPr lang="el-GR" baseline="30000" dirty="0" smtClean="0">
                <a:solidFill>
                  <a:schemeClr val="accent3"/>
                </a:solidFill>
              </a:rPr>
              <a:t>η</a:t>
            </a:r>
            <a:r>
              <a:rPr lang="el-GR" dirty="0" smtClean="0">
                <a:solidFill>
                  <a:schemeClr val="accent3"/>
                </a:solidFill>
              </a:rPr>
              <a:t> Ιστορία</a:t>
            </a:r>
            <a:br>
              <a:rPr lang="el-GR" dirty="0" smtClean="0">
                <a:solidFill>
                  <a:schemeClr val="accent3"/>
                </a:solidFill>
              </a:rPr>
            </a:br>
            <a:r>
              <a:rPr lang="el-GR" dirty="0" smtClean="0">
                <a:solidFill>
                  <a:schemeClr val="accent3"/>
                </a:solidFill>
              </a:rPr>
              <a:t>                 ΤΟ ΜΑΥΡΟ ΕΛΕΦΑΝΤΑΚΙ</a:t>
            </a:r>
            <a:br>
              <a:rPr lang="el-GR" dirty="0" smtClean="0">
                <a:solidFill>
                  <a:schemeClr val="accent3"/>
                </a:solidFill>
              </a:rPr>
            </a:br>
            <a:r>
              <a:rPr lang="el-GR" dirty="0" smtClean="0">
                <a:solidFill>
                  <a:schemeClr val="accent3"/>
                </a:solidFill>
              </a:rPr>
              <a:t>                   ΚΩΝΣΤΑΝΤΙΝΟΣ ΤΣΙΠΑ</a:t>
            </a:r>
            <a:r>
              <a:rPr lang="en-US" dirty="0" smtClean="0">
                <a:solidFill>
                  <a:schemeClr val="accent3"/>
                </a:solidFill>
              </a:rPr>
              <a:t> A3</a:t>
            </a:r>
            <a:r>
              <a:rPr lang="en-US" dirty="0" smtClean="0"/>
              <a:t> </a:t>
            </a:r>
            <a:endParaRPr lang="el-GR" dirty="0"/>
          </a:p>
        </p:txBody>
      </p:sp>
      <p:sp>
        <p:nvSpPr>
          <p:cNvPr id="3" name="2 - Θέση περιεχομένου"/>
          <p:cNvSpPr>
            <a:spLocks noGrp="1"/>
          </p:cNvSpPr>
          <p:nvPr>
            <p:ph sz="quarter" idx="1"/>
          </p:nvPr>
        </p:nvSpPr>
        <p:spPr>
          <a:xfrm>
            <a:off x="457200" y="2428868"/>
            <a:ext cx="5114932" cy="4429132"/>
          </a:xfrm>
        </p:spPr>
        <p:txBody>
          <a:bodyPr/>
          <a:lstStyle/>
          <a:p>
            <a:r>
              <a:rPr lang="el-GR" dirty="0" smtClean="0">
                <a:solidFill>
                  <a:schemeClr val="bg2">
                    <a:lumMod val="10000"/>
                  </a:schemeClr>
                </a:solidFill>
              </a:rPr>
              <a:t>Σ’ ένα σχολείο ήρθε ένας καινούριος μαθητής, που τα παιδιά τον κορόιδευαν, γιατί ήταν ένας μαύρος ελέφαντας.</a:t>
            </a:r>
          </a:p>
          <a:p>
            <a:r>
              <a:rPr lang="el-GR" dirty="0" smtClean="0">
                <a:solidFill>
                  <a:schemeClr val="bg2">
                    <a:lumMod val="10000"/>
                  </a:schemeClr>
                </a:solidFill>
              </a:rPr>
              <a:t>Πήγε λοιπόν και είπε στη Διευθύντρια αυτά που έγιναν, και εκείνη εξήγησε στα παιδιά ότι αυτό που έκαναν, ήταν πολύ κακό. Από τότε τα παιδιά, όχι μόνο δεν τον κορόιδευαν, αλλά του έκαναν και παρέα.</a:t>
            </a:r>
          </a:p>
          <a:p>
            <a:endParaRPr lang="el-GR" dirty="0"/>
          </a:p>
        </p:txBody>
      </p:sp>
      <p:pic>
        <p:nvPicPr>
          <p:cNvPr id="4" name="3 - Εικόνα" descr="http://cdn.grid.fotosearch.com/CSP/CSP996/k17957453.jpg"/>
          <p:cNvPicPr/>
          <p:nvPr/>
        </p:nvPicPr>
        <p:blipFill>
          <a:blip r:embed="rId2"/>
          <a:srcRect/>
          <a:stretch>
            <a:fillRect/>
          </a:stretch>
        </p:blipFill>
        <p:spPr bwMode="auto">
          <a:xfrm rot="1000197">
            <a:off x="6392257" y="497369"/>
            <a:ext cx="2276475" cy="2066925"/>
          </a:xfrm>
          <a:prstGeom prst="rect">
            <a:avLst/>
          </a:prstGeom>
          <a:noFill/>
          <a:ln w="9525">
            <a:noFill/>
            <a:miter lim="800000"/>
            <a:headEnd/>
            <a:tailEnd/>
          </a:ln>
        </p:spPr>
      </p:pic>
      <p:pic>
        <p:nvPicPr>
          <p:cNvPr id="5" name="4 - Εικόνα" descr="http://asset.tovima.gr/vimawebstatic/13C88600AFC6DCA222B6DF6644C0D982.jpg"/>
          <p:cNvPicPr/>
          <p:nvPr/>
        </p:nvPicPr>
        <p:blipFill>
          <a:blip r:embed="rId3"/>
          <a:srcRect/>
          <a:stretch>
            <a:fillRect/>
          </a:stretch>
        </p:blipFill>
        <p:spPr bwMode="auto">
          <a:xfrm rot="20993329">
            <a:off x="5658491" y="3126052"/>
            <a:ext cx="3286116" cy="25622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71480"/>
            <a:ext cx="8286808" cy="857256"/>
          </a:xfrm>
        </p:spPr>
        <p:txBody>
          <a:bodyPr>
            <a:normAutofit fontScale="90000"/>
          </a:bodyPr>
          <a:lstStyle/>
          <a:p>
            <a:r>
              <a:rPr lang="en-US" dirty="0" smtClean="0"/>
              <a:t>                                        </a:t>
            </a:r>
            <a:r>
              <a:rPr lang="el-GR" dirty="0" smtClean="0"/>
              <a:t> </a:t>
            </a:r>
            <a:r>
              <a:rPr lang="el-GR" dirty="0" smtClean="0">
                <a:solidFill>
                  <a:schemeClr val="accent3"/>
                </a:solidFill>
              </a:rPr>
              <a:t>21</a:t>
            </a:r>
            <a:r>
              <a:rPr lang="el-GR" baseline="30000" dirty="0" smtClean="0">
                <a:solidFill>
                  <a:schemeClr val="accent3"/>
                </a:solidFill>
              </a:rPr>
              <a:t>η</a:t>
            </a:r>
            <a:r>
              <a:rPr lang="el-GR" dirty="0" smtClean="0">
                <a:solidFill>
                  <a:schemeClr val="accent3"/>
                </a:solidFill>
              </a:rPr>
              <a:t> Ιστορία</a:t>
            </a:r>
            <a:br>
              <a:rPr lang="el-GR" dirty="0" smtClean="0">
                <a:solidFill>
                  <a:schemeClr val="accent3"/>
                </a:solidFill>
              </a:rPr>
            </a:br>
            <a:r>
              <a:rPr lang="el-GR" dirty="0" smtClean="0">
                <a:solidFill>
                  <a:schemeClr val="accent3"/>
                </a:solidFill>
              </a:rPr>
              <a:t>                                 Ο ΜΕΓΑΛΟΣ ΚΑΥΓΑΣ</a:t>
            </a:r>
            <a:br>
              <a:rPr lang="el-GR" dirty="0" smtClean="0">
                <a:solidFill>
                  <a:schemeClr val="accent3"/>
                </a:solidFill>
              </a:rPr>
            </a:br>
            <a:r>
              <a:rPr lang="el-GR" dirty="0" smtClean="0">
                <a:solidFill>
                  <a:schemeClr val="accent3"/>
                </a:solidFill>
              </a:rPr>
              <a:t>                                ΑΓΓΕΛΙΚΗ ΤΡΙΚΑΛΙΩΤΗ Α3</a:t>
            </a:r>
            <a:endParaRPr lang="el-GR" dirty="0">
              <a:solidFill>
                <a:schemeClr val="accent3"/>
              </a:solidFill>
            </a:endParaRPr>
          </a:p>
        </p:txBody>
      </p:sp>
      <p:sp>
        <p:nvSpPr>
          <p:cNvPr id="3" name="2 - Θέση περιεχομένου"/>
          <p:cNvSpPr>
            <a:spLocks noGrp="1"/>
          </p:cNvSpPr>
          <p:nvPr>
            <p:ph sz="quarter" idx="1"/>
          </p:nvPr>
        </p:nvSpPr>
        <p:spPr>
          <a:xfrm>
            <a:off x="3357554" y="1600200"/>
            <a:ext cx="5357850" cy="5257800"/>
          </a:xfrm>
        </p:spPr>
        <p:txBody>
          <a:bodyPr>
            <a:normAutofit fontScale="77500" lnSpcReduction="20000"/>
          </a:bodyPr>
          <a:lstStyle/>
          <a:p>
            <a:r>
              <a:rPr lang="el-GR" dirty="0" smtClean="0"/>
              <a:t>Μια μέρα στο σχολείο των παπαγάλων, οι παπαγάλοι είχαν γυμναστική. </a:t>
            </a:r>
          </a:p>
          <a:p>
            <a:r>
              <a:rPr lang="el-GR" dirty="0" smtClean="0"/>
              <a:t>Ένας παπαγάλος όμως έκανε κλεψιές στο ποδόσφαιρο. Τότε ο πιο μεγάλος παπαγάλος, που ήταν ο αρχηγός της άλλης ομάδας, αλλά και όλου του σχολείου, του έκανε μεγάλο καυγά.</a:t>
            </a:r>
          </a:p>
          <a:p>
            <a:r>
              <a:rPr lang="el-GR" dirty="0" smtClean="0"/>
              <a:t>Οι άλλοι παπαγάλοι τον ρώτησαν γιατί κάνει έτσι κι εκείνος απάντησε: « εγώ είμαι ο αρχηγός και δεν ανέχομαι να με κοροϊδεύει ένας μικρός και άσχημος παπαγάλος.</a:t>
            </a:r>
          </a:p>
          <a:p>
            <a:r>
              <a:rPr lang="el-GR" dirty="0" smtClean="0"/>
              <a:t>Τότε όλοι άρχισαν να νιώθουν πολύ μειονεκτικά και επειδή αυτό δε μπορούσε να συνεχιστεί, απευθύνθηκαν στη Διευθύντρια. </a:t>
            </a:r>
          </a:p>
          <a:p>
            <a:r>
              <a:rPr lang="el-GR" dirty="0" smtClean="0"/>
              <a:t>Εκείνη του μίλησε και του εξήγησε, πως όλα αυτά που έκανε ήταν πολύ άσχημα.</a:t>
            </a:r>
          </a:p>
          <a:p>
            <a:r>
              <a:rPr lang="el-GR" dirty="0" smtClean="0"/>
              <a:t>Έτσι μετά όλοι οι παπαγάλοι ήταν αγαπημένοι και κανείς δεν ήταν αρχηγός.</a:t>
            </a:r>
          </a:p>
          <a:p>
            <a:endParaRPr lang="el-GR" dirty="0"/>
          </a:p>
        </p:txBody>
      </p:sp>
      <p:pic>
        <p:nvPicPr>
          <p:cNvPr id="4" name="3 - Εικόνα" descr="http://www.tovima.gr/files/1/2012/12/27/african-grey-parrots-for-sale.jpg"/>
          <p:cNvPicPr/>
          <p:nvPr/>
        </p:nvPicPr>
        <p:blipFill>
          <a:blip r:embed="rId2"/>
          <a:srcRect/>
          <a:stretch>
            <a:fillRect/>
          </a:stretch>
        </p:blipFill>
        <p:spPr bwMode="auto">
          <a:xfrm>
            <a:off x="500034" y="357166"/>
            <a:ext cx="2867025" cy="2543175"/>
          </a:xfrm>
          <a:prstGeom prst="rect">
            <a:avLst/>
          </a:prstGeom>
          <a:noFill/>
          <a:ln w="9525">
            <a:noFill/>
            <a:miter lim="800000"/>
            <a:headEnd/>
            <a:tailEnd/>
          </a:ln>
        </p:spPr>
      </p:pic>
      <p:pic>
        <p:nvPicPr>
          <p:cNvPr id="5" name="4 - Εικόνα" descr="http://images.forwallpaper.com/files/thumbs/preview/61/610182__a-parrots-painting_p.jpg"/>
          <p:cNvPicPr/>
          <p:nvPr/>
        </p:nvPicPr>
        <p:blipFill>
          <a:blip r:embed="rId3"/>
          <a:srcRect/>
          <a:stretch>
            <a:fillRect/>
          </a:stretch>
        </p:blipFill>
        <p:spPr bwMode="auto">
          <a:xfrm rot="21062765">
            <a:off x="393040" y="2800857"/>
            <a:ext cx="3143272" cy="25431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solidFill>
                  <a:schemeClr val="accent3"/>
                </a:solidFill>
              </a:rPr>
              <a:t>                            </a:t>
            </a:r>
            <a:r>
              <a:rPr lang="el-GR" dirty="0" smtClean="0">
                <a:solidFill>
                  <a:schemeClr val="accent3"/>
                </a:solidFill>
              </a:rPr>
              <a:t> 22</a:t>
            </a:r>
            <a:r>
              <a:rPr lang="el-GR" baseline="30000" dirty="0" smtClean="0">
                <a:solidFill>
                  <a:schemeClr val="accent3"/>
                </a:solidFill>
              </a:rPr>
              <a:t>η </a:t>
            </a:r>
            <a:r>
              <a:rPr lang="el-GR" dirty="0" smtClean="0">
                <a:solidFill>
                  <a:schemeClr val="accent3"/>
                </a:solidFill>
              </a:rPr>
              <a:t>Ιστορία</a:t>
            </a:r>
            <a:br>
              <a:rPr lang="el-GR" dirty="0" smtClean="0">
                <a:solidFill>
                  <a:schemeClr val="accent3"/>
                </a:solidFill>
              </a:rPr>
            </a:br>
            <a:r>
              <a:rPr lang="el-GR" dirty="0" smtClean="0">
                <a:solidFill>
                  <a:schemeClr val="accent3"/>
                </a:solidFill>
              </a:rPr>
              <a:t>               ΔΙΑΓΩΝΙΣΜΟΣ ΣΤΟ ΣΧΟΛΕΙΟ</a:t>
            </a:r>
            <a:br>
              <a:rPr lang="el-GR" dirty="0" smtClean="0">
                <a:solidFill>
                  <a:schemeClr val="accent3"/>
                </a:solidFill>
              </a:rPr>
            </a:br>
            <a:r>
              <a:rPr lang="el-GR" dirty="0" smtClean="0">
                <a:solidFill>
                  <a:schemeClr val="accent3"/>
                </a:solidFill>
              </a:rPr>
              <a:t>                       ΓΕΩΡΓΙΑ ΤΑΤΑΚΗ Α3</a:t>
            </a:r>
            <a:endParaRPr lang="el-GR" dirty="0">
              <a:solidFill>
                <a:schemeClr val="accent3"/>
              </a:solidFill>
            </a:endParaRPr>
          </a:p>
        </p:txBody>
      </p:sp>
      <p:sp>
        <p:nvSpPr>
          <p:cNvPr id="3" name="2 - Θέση περιεχομένου"/>
          <p:cNvSpPr>
            <a:spLocks noGrp="1"/>
          </p:cNvSpPr>
          <p:nvPr>
            <p:ph sz="quarter" idx="1"/>
          </p:nvPr>
        </p:nvSpPr>
        <p:spPr>
          <a:xfrm>
            <a:off x="457200" y="1600200"/>
            <a:ext cx="5400684" cy="4873752"/>
          </a:xfrm>
        </p:spPr>
        <p:txBody>
          <a:bodyPr>
            <a:normAutofit fontScale="62500" lnSpcReduction="20000"/>
          </a:bodyPr>
          <a:lstStyle/>
          <a:p>
            <a:r>
              <a:rPr lang="el-GR" dirty="0" smtClean="0">
                <a:solidFill>
                  <a:schemeClr val="bg2">
                    <a:lumMod val="10000"/>
                  </a:schemeClr>
                </a:solidFill>
              </a:rPr>
              <a:t>Κάποτε, ήταν ένα σχολείο, το οποίο είχε μέσα διαφόρων ειδών πουλιά, τα οποία διοργάνωναν έναν διαγωνισμό , για το πιο πουλί θα πετάξει πιο ψηλά. </a:t>
            </a:r>
          </a:p>
          <a:p>
            <a:r>
              <a:rPr lang="el-GR" dirty="0" smtClean="0">
                <a:solidFill>
                  <a:schemeClr val="bg2">
                    <a:lumMod val="10000"/>
                  </a:schemeClr>
                </a:solidFill>
              </a:rPr>
              <a:t>Μια εβδομάδα πριν αρχίσει ο διαγωνισμός, γράφτηκε στο σχολείο ένα καινούριο  πουλί. Τα υπόλοιπα πουλιά τον υποδεχτήκανε ψυχρά, διότι αυτό το πουλί ήταν διαφορετικό , καθώς πετούσε πιο χαμηλά.</a:t>
            </a:r>
          </a:p>
          <a:p>
            <a:r>
              <a:rPr lang="el-GR" dirty="0" smtClean="0">
                <a:solidFill>
                  <a:schemeClr val="bg2">
                    <a:lumMod val="10000"/>
                  </a:schemeClr>
                </a:solidFill>
              </a:rPr>
              <a:t>Μετά από μια εβδομάδα, φτάνει η μέρα του διαγωνισμού και σ’ αυτόν συμμετείχαν όλων των ειδών τα πουλιά, ακόμη κι εκείνο που πετούσε χαμηλότερα. Ένα-ένα με τη σειρά τους περνούσαν με ευκολία τα εμπόδια. Όταν όμως έφτασε και η σειρά του πουλιού που πετούσε χαμηλότερα, δεν πέρασε κανένα εμπόδιο,  εκτός από το πρώτο που ήταν χαμηλό. Όλα τα πουλιά του μιλούσαν άσχημα, διότι ήταν η τελευταία τους ευκαιρία να κερδίσουν.</a:t>
            </a:r>
          </a:p>
          <a:p>
            <a:r>
              <a:rPr lang="el-GR" dirty="0" smtClean="0">
                <a:solidFill>
                  <a:schemeClr val="bg2">
                    <a:lumMod val="10000"/>
                  </a:schemeClr>
                </a:solidFill>
              </a:rPr>
              <a:t>Όταν το άκουσαν αυτό οι κριτές τα απέκλεισαν όλα από το παιχνίδι και τους εξήγησαν ότι όλα τα πουλιά είναι ίδια μεταξύ τους και δεν έχει σημασία,  ποιο πετάει χαμηλότερα.</a:t>
            </a:r>
          </a:p>
          <a:p>
            <a:r>
              <a:rPr lang="el-GR" dirty="0" smtClean="0">
                <a:solidFill>
                  <a:schemeClr val="bg2">
                    <a:lumMod val="10000"/>
                  </a:schemeClr>
                </a:solidFill>
              </a:rPr>
              <a:t>Τότε τα πουλιά κατάλαβαν το λάθος τους και ζήτησαν συγνώμη και από τότε προσπαθούσαν να μάθουν στο πουλάκι που πετούσε χαμηλά, να πετάει πιο ψηλά, σαν μια ομάδα.</a:t>
            </a:r>
          </a:p>
          <a:p>
            <a:endParaRPr lang="el-GR" dirty="0"/>
          </a:p>
        </p:txBody>
      </p:sp>
      <p:pic>
        <p:nvPicPr>
          <p:cNvPr id="4" name="Picture 2" descr="http://images.clipartlogo.com/files/ss/thumb/115/115528213/various-colorful-birds-set_small.jpg"/>
          <p:cNvPicPr>
            <a:picLocks noChangeAspect="1" noChangeArrowheads="1"/>
          </p:cNvPicPr>
          <p:nvPr/>
        </p:nvPicPr>
        <p:blipFill>
          <a:blip r:embed="rId2"/>
          <a:srcRect/>
          <a:stretch>
            <a:fillRect/>
          </a:stretch>
        </p:blipFill>
        <p:spPr bwMode="auto">
          <a:xfrm rot="428917">
            <a:off x="6125714" y="1024296"/>
            <a:ext cx="2857520" cy="2762261"/>
          </a:xfrm>
          <a:prstGeom prst="rect">
            <a:avLst/>
          </a:prstGeom>
          <a:noFill/>
        </p:spPr>
      </p:pic>
      <p:pic>
        <p:nvPicPr>
          <p:cNvPr id="5" name="Picture 4" descr="http://files.ornithologiki.gr/images/oiwnos36/m_fwnes.gif"/>
          <p:cNvPicPr>
            <a:picLocks noChangeAspect="1" noChangeArrowheads="1"/>
          </p:cNvPicPr>
          <p:nvPr/>
        </p:nvPicPr>
        <p:blipFill>
          <a:blip r:embed="rId3"/>
          <a:srcRect/>
          <a:stretch>
            <a:fillRect/>
          </a:stretch>
        </p:blipFill>
        <p:spPr bwMode="auto">
          <a:xfrm>
            <a:off x="6072198" y="3929066"/>
            <a:ext cx="2381250" cy="247650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t>
            </a:r>
            <a:r>
              <a:rPr lang="el-GR" dirty="0" smtClean="0">
                <a:solidFill>
                  <a:schemeClr val="accent3"/>
                </a:solidFill>
              </a:rPr>
              <a:t>23 η Ιστορία</a:t>
            </a:r>
            <a:br>
              <a:rPr lang="el-GR" dirty="0" smtClean="0">
                <a:solidFill>
                  <a:schemeClr val="accent3"/>
                </a:solidFill>
              </a:rPr>
            </a:br>
            <a:r>
              <a:rPr lang="el-GR" dirty="0" smtClean="0">
                <a:solidFill>
                  <a:schemeClr val="accent3"/>
                </a:solidFill>
              </a:rPr>
              <a:t>               ΜΠΑΡΝΙ , ΤΟ ΓΟΥΡΟΥΝΆΚΙ</a:t>
            </a:r>
            <a:br>
              <a:rPr lang="el-GR" dirty="0" smtClean="0">
                <a:solidFill>
                  <a:schemeClr val="accent3"/>
                </a:solidFill>
              </a:rPr>
            </a:br>
            <a:r>
              <a:rPr lang="el-GR" dirty="0" smtClean="0">
                <a:solidFill>
                  <a:schemeClr val="accent3"/>
                </a:solidFill>
              </a:rPr>
              <a:t>                        ΣΙΟΥΤΗ ΟΛΓΑ Α3</a:t>
            </a:r>
            <a:endParaRPr lang="el-GR" dirty="0">
              <a:solidFill>
                <a:schemeClr val="accent3"/>
              </a:solidFill>
            </a:endParaRPr>
          </a:p>
        </p:txBody>
      </p:sp>
      <p:sp>
        <p:nvSpPr>
          <p:cNvPr id="3" name="2 - Θέση περιεχομένου"/>
          <p:cNvSpPr>
            <a:spLocks noGrp="1"/>
          </p:cNvSpPr>
          <p:nvPr>
            <p:ph sz="quarter" idx="1"/>
          </p:nvPr>
        </p:nvSpPr>
        <p:spPr>
          <a:xfrm>
            <a:off x="3143240" y="1600200"/>
            <a:ext cx="5643602" cy="5043510"/>
          </a:xfrm>
        </p:spPr>
        <p:txBody>
          <a:bodyPr>
            <a:normAutofit fontScale="77500" lnSpcReduction="20000"/>
          </a:bodyPr>
          <a:lstStyle/>
          <a:p>
            <a:r>
              <a:rPr lang="el-GR" dirty="0" smtClean="0"/>
              <a:t>Ήταν κάποτε ένα γουρουνάκι, που το έλεγαν </a:t>
            </a:r>
            <a:r>
              <a:rPr lang="el-GR" dirty="0" err="1" smtClean="0"/>
              <a:t>Μπάρνι</a:t>
            </a:r>
            <a:r>
              <a:rPr lang="el-GR" dirty="0" smtClean="0"/>
              <a:t>. Ο </a:t>
            </a:r>
            <a:r>
              <a:rPr lang="el-GR" dirty="0" err="1" smtClean="0"/>
              <a:t>Μπάρνι</a:t>
            </a:r>
            <a:r>
              <a:rPr lang="el-GR" dirty="0" smtClean="0"/>
              <a:t> είχε πρόσφατα μετακομίσει και γράφτηκε στο δημοτικό σχολείο. </a:t>
            </a:r>
          </a:p>
          <a:p>
            <a:r>
              <a:rPr lang="el-GR" dirty="0" smtClean="0"/>
              <a:t>Παρόλο που ο </a:t>
            </a:r>
            <a:r>
              <a:rPr lang="el-GR" dirty="0" err="1" smtClean="0"/>
              <a:t>Μπάρνι</a:t>
            </a:r>
            <a:r>
              <a:rPr lang="el-GR" dirty="0" smtClean="0"/>
              <a:t> ήταν έκτη δημοτικού και ήταν αρκετά μεγαλόσωμος, οι συμμαθητές του τον κορόιδευαν για τη θρησκεία του. Τα υπόλοιπα ζωάκια ήταν χριστιανοί ορθόδοξοι, ενώ εκείνος ήταν καθολικός. Έτσι έκαναν τον </a:t>
            </a:r>
            <a:r>
              <a:rPr lang="el-GR" dirty="0" err="1" smtClean="0"/>
              <a:t>Μπάρνι</a:t>
            </a:r>
            <a:r>
              <a:rPr lang="el-GR" dirty="0" smtClean="0"/>
              <a:t> νιώθει άσχημα και πολλές φορές να μη θέλει να πάει σχολείο.</a:t>
            </a:r>
          </a:p>
          <a:p>
            <a:r>
              <a:rPr lang="el-GR" dirty="0" smtClean="0"/>
              <a:t>Οι γονείς του αποφάσισαν να απευθυνθούν στη Διευθύντρια, την κυρία </a:t>
            </a:r>
            <a:r>
              <a:rPr lang="el-GR" dirty="0" err="1" smtClean="0"/>
              <a:t>Ρία</a:t>
            </a:r>
            <a:r>
              <a:rPr lang="el-GR" dirty="0" smtClean="0"/>
              <a:t> την </a:t>
            </a:r>
            <a:r>
              <a:rPr lang="el-GR" dirty="0" err="1" smtClean="0"/>
              <a:t>ελεφαντίνα</a:t>
            </a:r>
            <a:r>
              <a:rPr lang="el-GR" dirty="0" smtClean="0"/>
              <a:t>. Η κυρία </a:t>
            </a:r>
            <a:r>
              <a:rPr lang="el-GR" dirty="0" err="1" smtClean="0"/>
              <a:t>Ρία</a:t>
            </a:r>
            <a:r>
              <a:rPr lang="el-GR" dirty="0" smtClean="0"/>
              <a:t> έδειξε μεγάλη κατανόηση στο πρόβλημα και αποφάσισε να μιλήσει στα ζωάκια. </a:t>
            </a:r>
          </a:p>
          <a:p>
            <a:r>
              <a:rPr lang="el-GR" dirty="0" smtClean="0"/>
              <a:t>Μετά από μια, μεγάλης διάρκειας, κουβέντα, τα ζωάκια κατάλαβαν ότι δεν πρέπει να κοροϊδεύουν και να κρίνουν κάποιον από την εμφάνισή του, τη θρησκεία του ή το χρώμα του.</a:t>
            </a:r>
          </a:p>
          <a:p>
            <a:endParaRPr lang="el-GR" dirty="0"/>
          </a:p>
        </p:txBody>
      </p:sp>
      <p:pic>
        <p:nvPicPr>
          <p:cNvPr id="4" name="3 - Εικόνα" descr="http://www.e-shop.gr/images/BKS/BIG/BKS.0000949.jpg"/>
          <p:cNvPicPr/>
          <p:nvPr/>
        </p:nvPicPr>
        <p:blipFill>
          <a:blip r:embed="rId2"/>
          <a:srcRect/>
          <a:stretch>
            <a:fillRect/>
          </a:stretch>
        </p:blipFill>
        <p:spPr bwMode="auto">
          <a:xfrm rot="21128450">
            <a:off x="182959" y="1838536"/>
            <a:ext cx="3057525" cy="28860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368412"/>
          </a:xfrm>
        </p:spPr>
        <p:txBody>
          <a:bodyPr>
            <a:normAutofit fontScale="90000"/>
          </a:bodyPr>
          <a:lstStyle/>
          <a:p>
            <a:r>
              <a:rPr lang="en-US" dirty="0" smtClean="0">
                <a:solidFill>
                  <a:schemeClr val="accent3"/>
                </a:solidFill>
              </a:rPr>
              <a:t>                        </a:t>
            </a:r>
            <a:r>
              <a:rPr lang="el-GR" dirty="0" smtClean="0">
                <a:solidFill>
                  <a:schemeClr val="accent3"/>
                </a:solidFill>
              </a:rPr>
              <a:t>24</a:t>
            </a:r>
            <a:r>
              <a:rPr lang="el-GR" baseline="30000" dirty="0" smtClean="0">
                <a:solidFill>
                  <a:schemeClr val="accent3"/>
                </a:solidFill>
              </a:rPr>
              <a:t>η</a:t>
            </a:r>
            <a:r>
              <a:rPr lang="el-GR" dirty="0" smtClean="0">
                <a:solidFill>
                  <a:schemeClr val="accent3"/>
                </a:solidFill>
              </a:rPr>
              <a:t>  Ιστορία</a:t>
            </a:r>
            <a:r>
              <a:rPr lang="en-US" dirty="0" smtClean="0">
                <a:solidFill>
                  <a:schemeClr val="accent3"/>
                </a:solidFill>
              </a:rPr>
              <a:t/>
            </a:r>
            <a:br>
              <a:rPr lang="en-US" dirty="0" smtClean="0">
                <a:solidFill>
                  <a:schemeClr val="accent3"/>
                </a:solidFill>
              </a:rPr>
            </a:br>
            <a:r>
              <a:rPr lang="en-US" dirty="0" smtClean="0">
                <a:solidFill>
                  <a:schemeClr val="accent3"/>
                </a:solidFill>
              </a:rPr>
              <a:t>  </a:t>
            </a:r>
            <a:r>
              <a:rPr lang="el-GR" dirty="0" smtClean="0">
                <a:solidFill>
                  <a:schemeClr val="accent3"/>
                </a:solidFill>
              </a:rPr>
              <a:t> Η ΟΜΑΔΑ ΜΠΑΣΚΕΤ ΚΑΙ ΤΟ ΜΥΡΜΗΓΚΙ </a:t>
            </a:r>
            <a:br>
              <a:rPr lang="el-GR" dirty="0" smtClean="0">
                <a:solidFill>
                  <a:schemeClr val="accent3"/>
                </a:solidFill>
              </a:rPr>
            </a:br>
            <a:r>
              <a:rPr lang="el-GR" dirty="0" smtClean="0">
                <a:solidFill>
                  <a:schemeClr val="accent3"/>
                </a:solidFill>
              </a:rPr>
              <a:t>                  ΓΙΩΡΓΟΣ ΤΣΙΡΙΓΩΤΗΣ Α3</a:t>
            </a:r>
            <a:endParaRPr lang="el-GR" dirty="0">
              <a:solidFill>
                <a:schemeClr val="accent3"/>
              </a:solidFill>
            </a:endParaRPr>
          </a:p>
        </p:txBody>
      </p:sp>
      <p:sp>
        <p:nvSpPr>
          <p:cNvPr id="3" name="2 - Θέση περιεχομένου"/>
          <p:cNvSpPr>
            <a:spLocks noGrp="1"/>
          </p:cNvSpPr>
          <p:nvPr>
            <p:ph sz="quarter" idx="1"/>
          </p:nvPr>
        </p:nvSpPr>
        <p:spPr>
          <a:xfrm>
            <a:off x="457200" y="1600200"/>
            <a:ext cx="6186502" cy="5043510"/>
          </a:xfrm>
        </p:spPr>
        <p:txBody>
          <a:bodyPr>
            <a:normAutofit fontScale="85000" lnSpcReduction="20000"/>
          </a:bodyPr>
          <a:lstStyle/>
          <a:p>
            <a:r>
              <a:rPr lang="el-GR" dirty="0" smtClean="0">
                <a:solidFill>
                  <a:schemeClr val="bg2">
                    <a:lumMod val="10000"/>
                  </a:schemeClr>
                </a:solidFill>
              </a:rPr>
              <a:t>Κάποτε ήταν ένα μυρμήγκι που του άρεσε το μπάσκετ. Μια μέρα είπε στους γονείς του να το γράψουν στην τοπική ομάδα μπάσκετ.</a:t>
            </a:r>
          </a:p>
          <a:p>
            <a:r>
              <a:rPr lang="el-GR" dirty="0" smtClean="0">
                <a:solidFill>
                  <a:schemeClr val="bg2">
                    <a:lumMod val="10000"/>
                  </a:schemeClr>
                </a:solidFill>
              </a:rPr>
              <a:t>Το μυρμήγκι ήταν πάρα πολύ καλό στο μπάσκετ, αλλά οι συμπαίκτες  του τον κορόιδευαν για το ύψος του και τον έλεγαν «κοντοστούπη» και «σπόρο». Συνέχιζαν να τον περιπαίζουν για πολύ. </a:t>
            </a:r>
          </a:p>
          <a:p>
            <a:r>
              <a:rPr lang="el-GR" dirty="0" smtClean="0">
                <a:solidFill>
                  <a:schemeClr val="bg2">
                    <a:lumMod val="10000"/>
                  </a:schemeClr>
                </a:solidFill>
              </a:rPr>
              <a:t>Το μυρμήγκι δεν άντεξε άλλο και είπε στους γονείς του το πρόβλημά του. Η μητέρα του με τη σειρά της , πήγε στον προπονητή και του είπε τι συνέβαινε.</a:t>
            </a:r>
          </a:p>
          <a:p>
            <a:r>
              <a:rPr lang="el-GR" dirty="0" smtClean="0">
                <a:solidFill>
                  <a:schemeClr val="bg2">
                    <a:lumMod val="10000"/>
                  </a:schemeClr>
                </a:solidFill>
              </a:rPr>
              <a:t>Ο προπονητής , την επόμενη μέρα, εξήγησε στους παίκτες του, ότι το ύψος δεν παίζει ρόλο, αλλά η αντοχή, η ψυχή και η αγάπη για το άθλημα.</a:t>
            </a:r>
          </a:p>
          <a:p>
            <a:r>
              <a:rPr lang="el-GR" dirty="0" smtClean="0">
                <a:solidFill>
                  <a:schemeClr val="bg2">
                    <a:lumMod val="10000"/>
                  </a:schemeClr>
                </a:solidFill>
              </a:rPr>
              <a:t>Οι συμπαίκτες του μυρμηγκιού, από εκείνη την ημέρα, φέρονταν καλά στο μυρμήγκι και όλοι ήταν ευτυχισμένοι.</a:t>
            </a:r>
          </a:p>
          <a:p>
            <a:endParaRPr lang="el-GR" dirty="0"/>
          </a:p>
        </p:txBody>
      </p:sp>
      <p:pic>
        <p:nvPicPr>
          <p:cNvPr id="4" name="3 - Εικόνα" descr="http://cdn.grid.fotosearch.com/CSP/CSP992/k12842651.jpg"/>
          <p:cNvPicPr/>
          <p:nvPr/>
        </p:nvPicPr>
        <p:blipFill>
          <a:blip r:embed="rId2"/>
          <a:srcRect/>
          <a:stretch>
            <a:fillRect/>
          </a:stretch>
        </p:blipFill>
        <p:spPr bwMode="auto">
          <a:xfrm rot="20646508">
            <a:off x="6423633" y="1869712"/>
            <a:ext cx="2429955" cy="206924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582726"/>
          </a:xfrm>
        </p:spPr>
        <p:txBody>
          <a:bodyPr>
            <a:normAutofit fontScale="90000"/>
          </a:bodyPr>
          <a:lstStyle/>
          <a:p>
            <a:r>
              <a:rPr lang="en-US" dirty="0" smtClean="0"/>
              <a:t>                              </a:t>
            </a:r>
            <a:r>
              <a:rPr lang="el-GR" dirty="0" smtClean="0">
                <a:solidFill>
                  <a:schemeClr val="accent3"/>
                </a:solidFill>
              </a:rPr>
              <a:t>25</a:t>
            </a:r>
            <a:r>
              <a:rPr lang="el-GR" baseline="30000" dirty="0" smtClean="0">
                <a:solidFill>
                  <a:schemeClr val="accent3"/>
                </a:solidFill>
              </a:rPr>
              <a:t>η</a:t>
            </a:r>
            <a:r>
              <a:rPr lang="el-GR" dirty="0" smtClean="0">
                <a:solidFill>
                  <a:schemeClr val="accent3"/>
                </a:solidFill>
              </a:rPr>
              <a:t> Ιστορία</a:t>
            </a:r>
            <a:br>
              <a:rPr lang="el-GR" dirty="0" smtClean="0">
                <a:solidFill>
                  <a:schemeClr val="accent3"/>
                </a:solidFill>
              </a:rPr>
            </a:br>
            <a:r>
              <a:rPr lang="el-GR" dirty="0" smtClean="0">
                <a:solidFill>
                  <a:schemeClr val="accent3"/>
                </a:solidFill>
              </a:rPr>
              <a:t>               ΕΝΑ ΑΤΥΧΗΜΑ ΑΠΡΟΣΜΕΝΟ</a:t>
            </a:r>
            <a:br>
              <a:rPr lang="el-GR" dirty="0" smtClean="0">
                <a:solidFill>
                  <a:schemeClr val="accent3"/>
                </a:solidFill>
              </a:rPr>
            </a:br>
            <a:r>
              <a:rPr lang="el-GR" dirty="0" smtClean="0">
                <a:solidFill>
                  <a:schemeClr val="accent3"/>
                </a:solidFill>
              </a:rPr>
              <a:t>                     ΒΑΣΙΛΙΑ ΧΑΣΙΩΤΗ Α3</a:t>
            </a:r>
            <a:r>
              <a:rPr lang="el-GR" dirty="0" smtClean="0"/>
              <a:t/>
            </a:r>
            <a:br>
              <a:rPr lang="el-GR" dirty="0" smtClean="0"/>
            </a:br>
            <a:endParaRPr lang="el-GR" dirty="0"/>
          </a:p>
        </p:txBody>
      </p:sp>
      <p:sp>
        <p:nvSpPr>
          <p:cNvPr id="3" name="2 - Θέση περιεχομένου"/>
          <p:cNvSpPr>
            <a:spLocks noGrp="1"/>
          </p:cNvSpPr>
          <p:nvPr>
            <p:ph sz="quarter" idx="1"/>
          </p:nvPr>
        </p:nvSpPr>
        <p:spPr>
          <a:xfrm>
            <a:off x="457200" y="1428736"/>
            <a:ext cx="5400684" cy="5429264"/>
          </a:xfrm>
        </p:spPr>
        <p:txBody>
          <a:bodyPr>
            <a:normAutofit fontScale="85000" lnSpcReduction="20000"/>
          </a:bodyPr>
          <a:lstStyle/>
          <a:p>
            <a:r>
              <a:rPr lang="el-GR" dirty="0" smtClean="0">
                <a:solidFill>
                  <a:schemeClr val="bg2">
                    <a:lumMod val="10000"/>
                  </a:schemeClr>
                </a:solidFill>
              </a:rPr>
              <a:t>Μια φορά κι έναν καιρό ήταν ένα σχολείο με ζώα. Ήταν όλα </a:t>
            </a:r>
            <a:r>
              <a:rPr lang="el-GR" dirty="0" err="1" smtClean="0">
                <a:solidFill>
                  <a:schemeClr val="bg2">
                    <a:lumMod val="10000"/>
                  </a:schemeClr>
                </a:solidFill>
              </a:rPr>
              <a:t>ελεφαντάκια</a:t>
            </a:r>
            <a:r>
              <a:rPr lang="el-GR" dirty="0" smtClean="0">
                <a:solidFill>
                  <a:schemeClr val="bg2">
                    <a:lumMod val="10000"/>
                  </a:schemeClr>
                </a:solidFill>
              </a:rPr>
              <a:t>. Υπήρχε κι ένα </a:t>
            </a:r>
            <a:r>
              <a:rPr lang="el-GR" dirty="0" err="1" smtClean="0">
                <a:solidFill>
                  <a:schemeClr val="bg2">
                    <a:lumMod val="10000"/>
                  </a:schemeClr>
                </a:solidFill>
              </a:rPr>
              <a:t>ελεφαντάκι</a:t>
            </a:r>
            <a:r>
              <a:rPr lang="el-GR" dirty="0" smtClean="0">
                <a:solidFill>
                  <a:schemeClr val="bg2">
                    <a:lumMod val="10000"/>
                  </a:schemeClr>
                </a:solidFill>
              </a:rPr>
              <a:t> που δεν το συμπαθούσαν, επειδή είχε μεγάλη προβοσκίδα. </a:t>
            </a:r>
          </a:p>
          <a:p>
            <a:r>
              <a:rPr lang="el-GR" dirty="0" smtClean="0">
                <a:solidFill>
                  <a:schemeClr val="bg2">
                    <a:lumMod val="10000"/>
                  </a:schemeClr>
                </a:solidFill>
              </a:rPr>
              <a:t>Μια μέρα που είχε γενέθλια κάποιο </a:t>
            </a:r>
            <a:r>
              <a:rPr lang="el-GR" dirty="0" err="1" smtClean="0">
                <a:solidFill>
                  <a:schemeClr val="bg2">
                    <a:lumMod val="10000"/>
                  </a:schemeClr>
                </a:solidFill>
              </a:rPr>
              <a:t>ελεφαντάκι</a:t>
            </a:r>
            <a:r>
              <a:rPr lang="el-GR" dirty="0" smtClean="0">
                <a:solidFill>
                  <a:schemeClr val="bg2">
                    <a:lumMod val="10000"/>
                  </a:schemeClr>
                </a:solidFill>
              </a:rPr>
              <a:t>, κάλεσε όλα τα άλλα στο σπίτι του, ακόμα κι αυτό που δεν συμπαθούσαν. Κάποια στιγμή βγήκαν όλα έξω να παίξουν μήλα  κι άφησαν το </a:t>
            </a:r>
            <a:r>
              <a:rPr lang="el-GR" dirty="0" err="1" smtClean="0">
                <a:solidFill>
                  <a:schemeClr val="bg2">
                    <a:lumMod val="10000"/>
                  </a:schemeClr>
                </a:solidFill>
              </a:rPr>
              <a:t>ελεφαντάκι</a:t>
            </a:r>
            <a:r>
              <a:rPr lang="el-GR" dirty="0" smtClean="0">
                <a:solidFill>
                  <a:schemeClr val="bg2">
                    <a:lumMod val="10000"/>
                  </a:schemeClr>
                </a:solidFill>
              </a:rPr>
              <a:t> που δε συμπαθούσαν, μόνο του.  </a:t>
            </a:r>
          </a:p>
          <a:p>
            <a:r>
              <a:rPr lang="el-GR" dirty="0" smtClean="0">
                <a:solidFill>
                  <a:schemeClr val="bg2">
                    <a:lumMod val="10000"/>
                  </a:schemeClr>
                </a:solidFill>
              </a:rPr>
              <a:t>Καθώς παίζανε πέταξαν τη μπάλα πέρα μακριά στο δρόμο. Τότε αποφάσισαν να στείλουν το </a:t>
            </a:r>
            <a:r>
              <a:rPr lang="el-GR" dirty="0" err="1" smtClean="0">
                <a:solidFill>
                  <a:schemeClr val="bg2">
                    <a:lumMod val="10000"/>
                  </a:schemeClr>
                </a:solidFill>
              </a:rPr>
              <a:t>ελεφαντάκι</a:t>
            </a:r>
            <a:r>
              <a:rPr lang="el-GR" dirty="0" smtClean="0">
                <a:solidFill>
                  <a:schemeClr val="bg2">
                    <a:lumMod val="10000"/>
                  </a:schemeClr>
                </a:solidFill>
              </a:rPr>
              <a:t> που δε συμπαθούσαν , να πάει να πιάσει τη μπάλα. Όμως πετάχτηκε ένα αμάξι με φόρα και πάτησε το </a:t>
            </a:r>
            <a:r>
              <a:rPr lang="el-GR" dirty="0" err="1" smtClean="0">
                <a:solidFill>
                  <a:schemeClr val="bg2">
                    <a:lumMod val="10000"/>
                  </a:schemeClr>
                </a:solidFill>
              </a:rPr>
              <a:t>ελεφαντάκι</a:t>
            </a:r>
            <a:r>
              <a:rPr lang="el-GR" dirty="0" smtClean="0">
                <a:solidFill>
                  <a:schemeClr val="bg2">
                    <a:lumMod val="10000"/>
                  </a:schemeClr>
                </a:solidFill>
              </a:rPr>
              <a:t>. Το πήγαν στο νοσοκομείο, μα είχε πέσει σε κώμα.</a:t>
            </a:r>
          </a:p>
          <a:p>
            <a:r>
              <a:rPr lang="el-GR" dirty="0" smtClean="0">
                <a:solidFill>
                  <a:schemeClr val="bg2">
                    <a:lumMod val="10000"/>
                  </a:schemeClr>
                </a:solidFill>
              </a:rPr>
              <a:t>Όλοι είχαν </a:t>
            </a:r>
            <a:r>
              <a:rPr lang="el-GR" dirty="0" err="1" smtClean="0">
                <a:solidFill>
                  <a:schemeClr val="bg2">
                    <a:lumMod val="10000"/>
                  </a:schemeClr>
                </a:solidFill>
              </a:rPr>
              <a:t>στενοχωρεθεί</a:t>
            </a:r>
            <a:r>
              <a:rPr lang="el-GR" dirty="0" smtClean="0">
                <a:solidFill>
                  <a:schemeClr val="bg2">
                    <a:lumMod val="10000"/>
                  </a:schemeClr>
                </a:solidFill>
              </a:rPr>
              <a:t>, έκλαιγαν και είχαν μετανιώσει. Ευτυχώς συνήλθε και από τότε όλα τα </a:t>
            </a:r>
            <a:r>
              <a:rPr lang="el-GR" dirty="0" err="1" smtClean="0">
                <a:solidFill>
                  <a:schemeClr val="bg2">
                    <a:lumMod val="10000"/>
                  </a:schemeClr>
                </a:solidFill>
              </a:rPr>
              <a:t>ελεφαντάκια</a:t>
            </a:r>
            <a:r>
              <a:rPr lang="el-GR" dirty="0" smtClean="0">
                <a:solidFill>
                  <a:schemeClr val="bg2">
                    <a:lumMod val="10000"/>
                  </a:schemeClr>
                </a:solidFill>
              </a:rPr>
              <a:t> του έκαναν παρέα.</a:t>
            </a:r>
          </a:p>
          <a:p>
            <a:endParaRPr lang="el-GR" dirty="0"/>
          </a:p>
        </p:txBody>
      </p:sp>
      <p:pic>
        <p:nvPicPr>
          <p:cNvPr id="4" name="3 - Εικόνα" descr="http://www.stickerman.gr/1462-home_default/%CE%B5%CE%BB%CE%B5%CF%86%CE%B1%CE%BD%CF%84%CE%B1%CE%BA%CE%B9.jpg"/>
          <p:cNvPicPr/>
          <p:nvPr/>
        </p:nvPicPr>
        <p:blipFill>
          <a:blip r:embed="rId2"/>
          <a:srcRect/>
          <a:stretch>
            <a:fillRect/>
          </a:stretch>
        </p:blipFill>
        <p:spPr bwMode="auto">
          <a:xfrm>
            <a:off x="6000760" y="2071678"/>
            <a:ext cx="2857520" cy="328614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43106" y="274638"/>
            <a:ext cx="7286676" cy="1225536"/>
          </a:xfrm>
        </p:spPr>
        <p:txBody>
          <a:bodyPr>
            <a:normAutofit fontScale="90000"/>
          </a:bodyPr>
          <a:lstStyle/>
          <a:p>
            <a:r>
              <a:rPr lang="en-US" dirty="0" smtClean="0"/>
              <a:t>                           </a:t>
            </a:r>
            <a:r>
              <a:rPr lang="el-GR" dirty="0" smtClean="0"/>
              <a:t> </a:t>
            </a:r>
            <a:r>
              <a:rPr lang="el-GR" dirty="0" smtClean="0">
                <a:solidFill>
                  <a:schemeClr val="accent3"/>
                </a:solidFill>
              </a:rPr>
              <a:t>26</a:t>
            </a:r>
            <a:r>
              <a:rPr lang="el-GR" baseline="30000" dirty="0" smtClean="0">
                <a:solidFill>
                  <a:schemeClr val="accent3"/>
                </a:solidFill>
              </a:rPr>
              <a:t>η</a:t>
            </a:r>
            <a:r>
              <a:rPr lang="el-GR" dirty="0" smtClean="0">
                <a:solidFill>
                  <a:schemeClr val="accent3"/>
                </a:solidFill>
              </a:rPr>
              <a:t> Ιστορία</a:t>
            </a:r>
            <a:br>
              <a:rPr lang="el-GR" dirty="0" smtClean="0">
                <a:solidFill>
                  <a:schemeClr val="accent3"/>
                </a:solidFill>
              </a:rPr>
            </a:br>
            <a:r>
              <a:rPr lang="el-GR" dirty="0" smtClean="0">
                <a:solidFill>
                  <a:schemeClr val="accent3"/>
                </a:solidFill>
              </a:rPr>
              <a:t>                  Η ΦΙΛΙΑ ΔΕΝ ΕΧΕΙ ΧΡΩΜΑ</a:t>
            </a:r>
            <a:br>
              <a:rPr lang="el-GR" dirty="0" smtClean="0">
                <a:solidFill>
                  <a:schemeClr val="accent3"/>
                </a:solidFill>
              </a:rPr>
            </a:br>
            <a:r>
              <a:rPr lang="el-GR" dirty="0" smtClean="0">
                <a:solidFill>
                  <a:schemeClr val="accent3"/>
                </a:solidFill>
              </a:rPr>
              <a:t>                         ΣΤΕΛΛΑ ΠΥΡΛΑΚΗ</a:t>
            </a:r>
            <a:endParaRPr lang="el-GR" dirty="0">
              <a:solidFill>
                <a:schemeClr val="accent3"/>
              </a:solidFill>
            </a:endParaRPr>
          </a:p>
        </p:txBody>
      </p:sp>
      <p:sp>
        <p:nvSpPr>
          <p:cNvPr id="3" name="2 - Θέση περιεχομένου"/>
          <p:cNvSpPr>
            <a:spLocks noGrp="1"/>
          </p:cNvSpPr>
          <p:nvPr>
            <p:ph sz="quarter" idx="1"/>
          </p:nvPr>
        </p:nvSpPr>
        <p:spPr>
          <a:xfrm>
            <a:off x="4357686" y="357166"/>
            <a:ext cx="4786314" cy="6500834"/>
          </a:xfrm>
        </p:spPr>
        <p:txBody>
          <a:bodyPr>
            <a:normAutofit fontScale="70000" lnSpcReduction="20000"/>
          </a:bodyPr>
          <a:lstStyle/>
          <a:p>
            <a:endParaRPr lang="el-GR" dirty="0" smtClean="0">
              <a:solidFill>
                <a:schemeClr val="bg2">
                  <a:lumMod val="10000"/>
                </a:schemeClr>
              </a:solidFill>
            </a:endParaRPr>
          </a:p>
          <a:p>
            <a:r>
              <a:rPr lang="el-GR" dirty="0" smtClean="0">
                <a:solidFill>
                  <a:schemeClr val="bg2">
                    <a:lumMod val="10000"/>
                  </a:schemeClr>
                </a:solidFill>
              </a:rPr>
              <a:t>Μια φορά κι έναν καιρό ήταν μια </a:t>
            </a:r>
            <a:r>
              <a:rPr lang="el-GR" dirty="0" err="1" smtClean="0">
                <a:solidFill>
                  <a:schemeClr val="bg2">
                    <a:lumMod val="10000"/>
                  </a:schemeClr>
                </a:solidFill>
              </a:rPr>
              <a:t>κουνελοοικογένεια</a:t>
            </a:r>
            <a:r>
              <a:rPr lang="el-GR" dirty="0" smtClean="0">
                <a:solidFill>
                  <a:schemeClr val="bg2">
                    <a:lumMod val="10000"/>
                  </a:schemeClr>
                </a:solidFill>
              </a:rPr>
              <a:t>, που μόλις είχε μετακομίσει στην Αφρική και συγκεκριμένα στον Αμαζόνιο και το κουνελάκι ο Κώστας, μαζί με τη μεγαλύτερη αδελφή του, πήγαν  στο σχολείο. </a:t>
            </a:r>
          </a:p>
          <a:p>
            <a:r>
              <a:rPr lang="el-GR" dirty="0" smtClean="0">
                <a:solidFill>
                  <a:schemeClr val="bg2">
                    <a:lumMod val="10000"/>
                  </a:schemeClr>
                </a:solidFill>
              </a:rPr>
              <a:t>Εκεί δεν τον δέχτηκαν τα παιδιά, γιατί πίστευαν πως τα κουνέλια είναι αδύναμα και τρομάζουν με το παραμικρό. Ο Κώστας προσπάθησε να τους δείξει πως είναι πιο δυνατός απ’ όσο πίστευαν. Όσο όμως και να προσπαθούσε, τόσο τον κορόιδευαν.</a:t>
            </a:r>
          </a:p>
          <a:p>
            <a:r>
              <a:rPr lang="el-GR" dirty="0" smtClean="0">
                <a:solidFill>
                  <a:schemeClr val="bg2">
                    <a:lumMod val="10000"/>
                  </a:schemeClr>
                </a:solidFill>
              </a:rPr>
              <a:t>Ο Κώστας δε το έβαζε κάτω και κάποια στιγμή πήγε και είπε στην αδελφή του τι πέρναγε. Η αδελφή του πήγε και έκανε παρατήρηση στα παιδιά. Εκείνα καταλάβανε  το λάθος τους και ζήτησαν συγνώμη από το κουνελάκι. Αυτό χάρηκε που έκανε καινούριους φίλους και  που δε χρειάστηκε να πάρουν μέρος οι γονείς του . Αυτοί τα έμαθαν όλα και είπαν στο κουνελάκι να τους μιλάει για ότι του συμβαίνει, για να μπορέσουν να τον βοηθήσουν.</a:t>
            </a:r>
          </a:p>
          <a:p>
            <a:endParaRPr lang="el-GR" dirty="0"/>
          </a:p>
        </p:txBody>
      </p:sp>
      <p:pic>
        <p:nvPicPr>
          <p:cNvPr id="4" name="3 - Εικόνα" descr="http://www.athensmagazine.gr/photos/articles/thumbs_large/4ed5b7c716e5cf302a94e5fd8abb48c5.jpg"/>
          <p:cNvPicPr/>
          <p:nvPr/>
        </p:nvPicPr>
        <p:blipFill>
          <a:blip r:embed="rId2"/>
          <a:srcRect/>
          <a:stretch>
            <a:fillRect/>
          </a:stretch>
        </p:blipFill>
        <p:spPr bwMode="auto">
          <a:xfrm rot="20708794">
            <a:off x="622819" y="2120590"/>
            <a:ext cx="3571884" cy="30956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143932" cy="1225536"/>
          </a:xfrm>
        </p:spPr>
        <p:txBody>
          <a:bodyPr>
            <a:normAutofit fontScale="90000"/>
          </a:bodyPr>
          <a:lstStyle/>
          <a:p>
            <a:r>
              <a:rPr lang="en-US" dirty="0" smtClean="0">
                <a:solidFill>
                  <a:schemeClr val="accent3"/>
                </a:solidFill>
              </a:rPr>
              <a:t>                           </a:t>
            </a:r>
            <a:r>
              <a:rPr lang="el-GR" dirty="0" smtClean="0">
                <a:solidFill>
                  <a:schemeClr val="accent3"/>
                </a:solidFill>
              </a:rPr>
              <a:t> 27</a:t>
            </a:r>
            <a:r>
              <a:rPr lang="el-GR" baseline="30000" dirty="0" smtClean="0">
                <a:solidFill>
                  <a:schemeClr val="accent3"/>
                </a:solidFill>
              </a:rPr>
              <a:t>η</a:t>
            </a:r>
            <a:r>
              <a:rPr lang="el-GR" dirty="0" smtClean="0">
                <a:solidFill>
                  <a:schemeClr val="accent3"/>
                </a:solidFill>
              </a:rPr>
              <a:t> Ιστορία</a:t>
            </a:r>
            <a:br>
              <a:rPr lang="el-GR" dirty="0" smtClean="0">
                <a:solidFill>
                  <a:schemeClr val="accent3"/>
                </a:solidFill>
              </a:rPr>
            </a:br>
            <a:r>
              <a:rPr lang="el-GR" dirty="0" smtClean="0">
                <a:solidFill>
                  <a:schemeClr val="accent3"/>
                </a:solidFill>
              </a:rPr>
              <a:t>        ΟΛΟΙ ΈΧΟΥΜΕ ΤΑΛΕΝΤΑ ΚΑΙ ΑΔΥΝΑΜΙΕΣ</a:t>
            </a:r>
            <a:br>
              <a:rPr lang="el-GR" dirty="0" smtClean="0">
                <a:solidFill>
                  <a:schemeClr val="accent3"/>
                </a:solidFill>
              </a:rPr>
            </a:br>
            <a:r>
              <a:rPr lang="el-GR" dirty="0" smtClean="0">
                <a:solidFill>
                  <a:schemeClr val="accent3"/>
                </a:solidFill>
              </a:rPr>
              <a:t>                   ΒΙΒΙΑΝ ΣΤΑΥΡΙΔΑΚΗ Α3</a:t>
            </a:r>
            <a:endParaRPr lang="el-GR" dirty="0">
              <a:solidFill>
                <a:schemeClr val="accent3"/>
              </a:solidFill>
            </a:endParaRPr>
          </a:p>
        </p:txBody>
      </p:sp>
      <p:sp>
        <p:nvSpPr>
          <p:cNvPr id="3" name="2 - Θέση περιεχομένου"/>
          <p:cNvSpPr>
            <a:spLocks noGrp="1"/>
          </p:cNvSpPr>
          <p:nvPr>
            <p:ph sz="quarter" idx="1"/>
          </p:nvPr>
        </p:nvSpPr>
        <p:spPr>
          <a:xfrm>
            <a:off x="0" y="1600200"/>
            <a:ext cx="5643570" cy="5257800"/>
          </a:xfrm>
        </p:spPr>
        <p:txBody>
          <a:bodyPr>
            <a:normAutofit fontScale="70000" lnSpcReduction="20000"/>
          </a:bodyPr>
          <a:lstStyle/>
          <a:p>
            <a:r>
              <a:rPr lang="el-GR" dirty="0" smtClean="0">
                <a:solidFill>
                  <a:schemeClr val="bg2">
                    <a:lumMod val="10000"/>
                  </a:schemeClr>
                </a:solidFill>
              </a:rPr>
              <a:t>Μια φορά κι έναν καιρό, σ ’ένα </a:t>
            </a:r>
            <a:r>
              <a:rPr lang="el-GR" dirty="0" err="1" smtClean="0">
                <a:solidFill>
                  <a:schemeClr val="bg2">
                    <a:lumMod val="10000"/>
                  </a:schemeClr>
                </a:solidFill>
              </a:rPr>
              <a:t>ζωοχωριό</a:t>
            </a:r>
            <a:r>
              <a:rPr lang="el-GR" dirty="0" smtClean="0">
                <a:solidFill>
                  <a:schemeClr val="bg2">
                    <a:lumMod val="10000"/>
                  </a:schemeClr>
                </a:solidFill>
              </a:rPr>
              <a:t> υπήρχε μια σχολική </a:t>
            </a:r>
            <a:r>
              <a:rPr lang="el-GR" dirty="0" err="1" smtClean="0">
                <a:solidFill>
                  <a:schemeClr val="bg2">
                    <a:lumMod val="10000"/>
                  </a:schemeClr>
                </a:solidFill>
              </a:rPr>
              <a:t>ζωοτάξη</a:t>
            </a:r>
            <a:r>
              <a:rPr lang="el-GR" dirty="0" smtClean="0">
                <a:solidFill>
                  <a:schemeClr val="bg2">
                    <a:lumMod val="10000"/>
                  </a:schemeClr>
                </a:solidFill>
              </a:rPr>
              <a:t> με καρακάξες. Στην τάξη υπήρχε και ένα καναρίνι,  που επειδή δεν ήξερε να διαβάζει, δεχόταν ρατσισμό και βία.</a:t>
            </a:r>
          </a:p>
          <a:p>
            <a:r>
              <a:rPr lang="el-GR" dirty="0" smtClean="0">
                <a:solidFill>
                  <a:schemeClr val="bg2">
                    <a:lumMod val="10000"/>
                  </a:schemeClr>
                </a:solidFill>
              </a:rPr>
              <a:t>Καθώς η κατάσταση χειροτέρευε , το καναρίνι αποφάσισε να αλλάξει σχολείο, πιστεύοντας πως θα νιώσει καλύτερα. Στη νέα του ζωολογική τάξη, που είχε χελιδόνια, όλοι το δέχονταν με τις αδυναμίες του και προσπαθούσαν να το βοηθήσουν.</a:t>
            </a:r>
          </a:p>
          <a:p>
            <a:r>
              <a:rPr lang="el-GR" dirty="0" smtClean="0">
                <a:solidFill>
                  <a:schemeClr val="bg2">
                    <a:lumMod val="10000"/>
                  </a:schemeClr>
                </a:solidFill>
              </a:rPr>
              <a:t>Μόλις ανακάλυψαν πως το καναρίνι είχε ταλέντο στην μουσική και το τραγούδι, πήραν μέρος σ’ ένα διαγωνισμό, που διοργάνωνε το κράτος, με βραβείο στον νικητή , την ανακαίνιση του σχολείου. </a:t>
            </a:r>
          </a:p>
          <a:p>
            <a:r>
              <a:rPr lang="el-GR" dirty="0" smtClean="0">
                <a:solidFill>
                  <a:schemeClr val="bg2">
                    <a:lumMod val="10000"/>
                  </a:schemeClr>
                </a:solidFill>
              </a:rPr>
              <a:t>Η μέρα του διαγωνισμού έφτασε και το καναρίνι, τραγουδώντας με τη γλυκιά φωνή του, κατέκτησε την πρώτη θέση, αφήνοντας άφωνους   όλους τους </a:t>
            </a:r>
            <a:r>
              <a:rPr lang="el-GR" dirty="0" err="1" smtClean="0">
                <a:solidFill>
                  <a:schemeClr val="bg2">
                    <a:lumMod val="10000"/>
                  </a:schemeClr>
                </a:solidFill>
              </a:rPr>
              <a:t>ζωοθεατές</a:t>
            </a:r>
            <a:r>
              <a:rPr lang="el-GR" dirty="0" smtClean="0">
                <a:solidFill>
                  <a:schemeClr val="bg2">
                    <a:lumMod val="10000"/>
                  </a:schemeClr>
                </a:solidFill>
              </a:rPr>
              <a:t> και όλους τους </a:t>
            </a:r>
            <a:r>
              <a:rPr lang="el-GR" dirty="0" err="1" smtClean="0">
                <a:solidFill>
                  <a:schemeClr val="bg2">
                    <a:lumMod val="10000"/>
                  </a:schemeClr>
                </a:solidFill>
              </a:rPr>
              <a:t>ζωοκριτές</a:t>
            </a:r>
            <a:r>
              <a:rPr lang="el-GR" dirty="0" smtClean="0">
                <a:solidFill>
                  <a:schemeClr val="bg2">
                    <a:lumMod val="10000"/>
                  </a:schemeClr>
                </a:solidFill>
              </a:rPr>
              <a:t>. </a:t>
            </a:r>
          </a:p>
          <a:p>
            <a:r>
              <a:rPr lang="el-GR" dirty="0" smtClean="0">
                <a:solidFill>
                  <a:schemeClr val="bg2">
                    <a:lumMod val="10000"/>
                  </a:schemeClr>
                </a:solidFill>
              </a:rPr>
              <a:t>Οι καρακάξες το παρακαλούσαν να γυρίσει στο παλιό του σχολείο, ώστε να πάρουν το βραβείο στον επόμενο διαγωνισμό, μα  ήταν πια αργά!!!</a:t>
            </a:r>
          </a:p>
          <a:p>
            <a:endParaRPr lang="el-GR" dirty="0"/>
          </a:p>
        </p:txBody>
      </p:sp>
      <p:pic>
        <p:nvPicPr>
          <p:cNvPr id="4" name="3 - Εικόνα" descr="http://www.newsbeast.gr/files/1/2015/03/05/animals18.jpg"/>
          <p:cNvPicPr/>
          <p:nvPr/>
        </p:nvPicPr>
        <p:blipFill>
          <a:blip r:embed="rId2"/>
          <a:srcRect/>
          <a:stretch>
            <a:fillRect/>
          </a:stretch>
        </p:blipFill>
        <p:spPr bwMode="auto">
          <a:xfrm rot="473452">
            <a:off x="5643570" y="2000240"/>
            <a:ext cx="3057520" cy="247649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85728"/>
            <a:ext cx="7286676" cy="1143000"/>
          </a:xfrm>
        </p:spPr>
        <p:txBody>
          <a:bodyPr>
            <a:normAutofit fontScale="90000"/>
          </a:bodyPr>
          <a:lstStyle/>
          <a:p>
            <a:r>
              <a:rPr lang="el-GR" dirty="0" smtClean="0">
                <a:solidFill>
                  <a:srgbClr val="C00000"/>
                </a:solidFill>
              </a:rPr>
              <a:t> </a:t>
            </a:r>
            <a:r>
              <a:rPr lang="en-US" dirty="0" smtClean="0">
                <a:solidFill>
                  <a:srgbClr val="C00000"/>
                </a:solidFill>
              </a:rPr>
              <a:t>                                  </a:t>
            </a:r>
            <a:r>
              <a:rPr lang="el-GR" dirty="0" smtClean="0">
                <a:solidFill>
                  <a:srgbClr val="C00000"/>
                </a:solidFill>
              </a:rPr>
              <a:t>1η Ιστορία</a:t>
            </a:r>
            <a:br>
              <a:rPr lang="el-GR" dirty="0" smtClean="0">
                <a:solidFill>
                  <a:srgbClr val="C00000"/>
                </a:solidFill>
              </a:rPr>
            </a:br>
            <a:r>
              <a:rPr lang="el-GR" dirty="0" smtClean="0">
                <a:solidFill>
                  <a:srgbClr val="C00000"/>
                </a:solidFill>
              </a:rPr>
              <a:t>                         ΡΑΤΣΙΣΜΟΣ ΧΩΡΙΣ ΟΥΣΙΑ</a:t>
            </a:r>
            <a:br>
              <a:rPr lang="el-GR" dirty="0" smtClean="0">
                <a:solidFill>
                  <a:srgbClr val="C00000"/>
                </a:solidFill>
              </a:rPr>
            </a:br>
            <a:r>
              <a:rPr lang="el-GR" dirty="0" smtClean="0">
                <a:solidFill>
                  <a:srgbClr val="C00000"/>
                </a:solidFill>
              </a:rPr>
              <a:t>                            ΒΑΖΑΙΟΥ ΕΙΡΗΑΝΝΑ, Α2</a:t>
            </a:r>
            <a:endParaRPr lang="el-GR" dirty="0">
              <a:solidFill>
                <a:srgbClr val="C00000"/>
              </a:solidFill>
            </a:endParaRPr>
          </a:p>
        </p:txBody>
      </p:sp>
      <p:sp>
        <p:nvSpPr>
          <p:cNvPr id="3" name="2 - Θέση περιεχομένου"/>
          <p:cNvSpPr>
            <a:spLocks noGrp="1"/>
          </p:cNvSpPr>
          <p:nvPr>
            <p:ph sz="quarter" idx="1"/>
          </p:nvPr>
        </p:nvSpPr>
        <p:spPr>
          <a:xfrm>
            <a:off x="457200" y="2071678"/>
            <a:ext cx="8186766" cy="4786322"/>
          </a:xfrm>
        </p:spPr>
        <p:txBody>
          <a:bodyPr>
            <a:normAutofit fontScale="62500" lnSpcReduction="20000"/>
          </a:bodyPr>
          <a:lstStyle/>
          <a:p>
            <a:pPr>
              <a:buNone/>
            </a:pPr>
            <a:r>
              <a:rPr lang="el-GR" dirty="0" smtClean="0">
                <a:solidFill>
                  <a:srgbClr val="C00000"/>
                </a:solidFill>
              </a:rPr>
              <a:t> </a:t>
            </a:r>
          </a:p>
          <a:p>
            <a:r>
              <a:rPr lang="el-GR" dirty="0" smtClean="0">
                <a:solidFill>
                  <a:schemeClr val="bg2">
                    <a:lumMod val="10000"/>
                  </a:schemeClr>
                </a:solidFill>
              </a:rPr>
              <a:t>Σε ένα μέρος , πολύ απομακρυσμένο από τον τόπο μας, υπήρχε ένα σχολείο για Καγκουρό. Τα αγόρια φορούσαν μπλε φούτερ, ενώ τα κορίτσια φορούσαν ροζ.</a:t>
            </a:r>
          </a:p>
          <a:p>
            <a:r>
              <a:rPr lang="el-GR" dirty="0" smtClean="0">
                <a:solidFill>
                  <a:schemeClr val="bg2">
                    <a:lumMod val="10000"/>
                  </a:schemeClr>
                </a:solidFill>
              </a:rPr>
              <a:t>Μια μέρα όμως , μια οικογένεια από </a:t>
            </a:r>
            <a:r>
              <a:rPr lang="el-GR" dirty="0" err="1" smtClean="0">
                <a:solidFill>
                  <a:schemeClr val="bg2">
                    <a:lumMod val="10000"/>
                  </a:schemeClr>
                </a:solidFill>
              </a:rPr>
              <a:t>Κοάλα</a:t>
            </a:r>
            <a:r>
              <a:rPr lang="el-GR" dirty="0" smtClean="0">
                <a:solidFill>
                  <a:schemeClr val="bg2">
                    <a:lumMod val="10000"/>
                  </a:schemeClr>
                </a:solidFill>
              </a:rPr>
              <a:t> μετακόμισε στην περιοχή αυτή , που υπήρχε σχολείο μόνο για Καγκουρό.</a:t>
            </a:r>
          </a:p>
          <a:p>
            <a:r>
              <a:rPr lang="en-US" dirty="0" smtClean="0">
                <a:solidFill>
                  <a:schemeClr val="bg2">
                    <a:lumMod val="10000"/>
                  </a:schemeClr>
                </a:solidFill>
              </a:rPr>
              <a:t>T</a:t>
            </a:r>
            <a:r>
              <a:rPr lang="el-GR" dirty="0" smtClean="0">
                <a:solidFill>
                  <a:schemeClr val="bg2">
                    <a:lumMod val="10000"/>
                  </a:schemeClr>
                </a:solidFill>
              </a:rPr>
              <a:t>ην πρώτη μέρα στο σχολείο, το μικρό </a:t>
            </a:r>
            <a:r>
              <a:rPr lang="el-GR" dirty="0" err="1" smtClean="0">
                <a:solidFill>
                  <a:schemeClr val="bg2">
                    <a:lumMod val="10000"/>
                  </a:schemeClr>
                </a:solidFill>
              </a:rPr>
              <a:t>Κοάλα</a:t>
            </a:r>
            <a:r>
              <a:rPr lang="el-GR" dirty="0" smtClean="0">
                <a:solidFill>
                  <a:schemeClr val="bg2">
                    <a:lumMod val="10000"/>
                  </a:schemeClr>
                </a:solidFill>
              </a:rPr>
              <a:t> την πέρασε μέσα στην τάξη κλαίγοντας. Την δυσάρεστη αυτή κατάσταση την προκάλεσαν οι συμμαθητές  του, οι οποίοι τον κορόιδευαν για τα ρούχα και το χρώμα του.</a:t>
            </a:r>
          </a:p>
          <a:p>
            <a:r>
              <a:rPr lang="el-GR" dirty="0" smtClean="0">
                <a:solidFill>
                  <a:schemeClr val="bg2">
                    <a:lumMod val="10000"/>
                  </a:schemeClr>
                </a:solidFill>
              </a:rPr>
              <a:t>Στην αρχή το μικρό </a:t>
            </a:r>
            <a:r>
              <a:rPr lang="el-GR" dirty="0" err="1" smtClean="0">
                <a:solidFill>
                  <a:schemeClr val="bg2">
                    <a:lumMod val="10000"/>
                  </a:schemeClr>
                </a:solidFill>
              </a:rPr>
              <a:t>Κοάλα</a:t>
            </a:r>
            <a:r>
              <a:rPr lang="el-GR" dirty="0" smtClean="0">
                <a:solidFill>
                  <a:schemeClr val="bg2">
                    <a:lumMod val="10000"/>
                  </a:schemeClr>
                </a:solidFill>
              </a:rPr>
              <a:t> δεν μίλησε σε κανέναν γι’ αυτό. Όταν όμως πέρασε η πρώτη βδομάδα και είδε ότι αυτό συνεχιζόταν, αποφάσισε να μιλήσει στον πατέρα του και στη μητέρα του.</a:t>
            </a:r>
          </a:p>
          <a:p>
            <a:r>
              <a:rPr lang="el-GR" dirty="0" smtClean="0">
                <a:solidFill>
                  <a:schemeClr val="bg2">
                    <a:lumMod val="10000"/>
                  </a:schemeClr>
                </a:solidFill>
              </a:rPr>
              <a:t>Οι γονείς του, χωρίς δισταγμό, την επόμενη μέρα μίλησαν με τη Διευθύντρια. Εκείνη παρατήρησε αμέσως την κατάσταση και μίλησε, χωρίς καθυστέρηση στους συμμαθητές του </a:t>
            </a:r>
            <a:r>
              <a:rPr lang="el-GR" dirty="0" err="1" smtClean="0">
                <a:solidFill>
                  <a:schemeClr val="bg2">
                    <a:lumMod val="10000"/>
                  </a:schemeClr>
                </a:solidFill>
              </a:rPr>
              <a:t>Κοάλα</a:t>
            </a:r>
            <a:r>
              <a:rPr lang="el-GR" dirty="0" smtClean="0">
                <a:solidFill>
                  <a:schemeClr val="bg2">
                    <a:lumMod val="10000"/>
                  </a:schemeClr>
                </a:solidFill>
              </a:rPr>
              <a:t>, τα Καγκουρό. </a:t>
            </a:r>
          </a:p>
          <a:p>
            <a:r>
              <a:rPr lang="el-GR" dirty="0" smtClean="0">
                <a:solidFill>
                  <a:schemeClr val="bg2">
                    <a:lumMod val="10000"/>
                  </a:schemeClr>
                </a:solidFill>
              </a:rPr>
              <a:t>Τα Καγκουρό φάνηκαν έκπληκτα, όταν άκουσαν τη Διευθύντριά τους να τους  μαλώνει για την συμπεριφορά τους απέναντι στο </a:t>
            </a:r>
            <a:r>
              <a:rPr lang="el-GR" dirty="0" err="1" smtClean="0">
                <a:solidFill>
                  <a:schemeClr val="bg2">
                    <a:lumMod val="10000"/>
                  </a:schemeClr>
                </a:solidFill>
              </a:rPr>
              <a:t>Κοάλα</a:t>
            </a:r>
            <a:r>
              <a:rPr lang="el-GR" dirty="0" smtClean="0">
                <a:solidFill>
                  <a:schemeClr val="bg2">
                    <a:lumMod val="10000"/>
                  </a:schemeClr>
                </a:solidFill>
              </a:rPr>
              <a:t>. Κατάλαβαν το λάθος τους και ζήτησαν ταπεινά συγνώμη από το συμμαθητή τους. Ποτέ ξανά δεν κορόιδεψαν  ή μίλησαν άσχημα στο </a:t>
            </a:r>
            <a:r>
              <a:rPr lang="el-GR" dirty="0" err="1" smtClean="0">
                <a:solidFill>
                  <a:schemeClr val="bg2">
                    <a:lumMod val="10000"/>
                  </a:schemeClr>
                </a:solidFill>
              </a:rPr>
              <a:t>Κοάλα</a:t>
            </a:r>
            <a:r>
              <a:rPr lang="el-GR" dirty="0" smtClean="0">
                <a:solidFill>
                  <a:schemeClr val="bg2">
                    <a:lumMod val="10000"/>
                  </a:schemeClr>
                </a:solidFill>
              </a:rPr>
              <a:t>.</a:t>
            </a:r>
          </a:p>
          <a:p>
            <a:r>
              <a:rPr lang="el-GR" dirty="0" smtClean="0">
                <a:solidFill>
                  <a:schemeClr val="bg2">
                    <a:lumMod val="10000"/>
                  </a:schemeClr>
                </a:solidFill>
              </a:rPr>
              <a:t>Κατάλαβαν πως ανεξάρτητα από το χρώμα και τα ρούχα, ήταν κι’ αυτό ένα ζώο σαν κι’ αυτά.</a:t>
            </a:r>
          </a:p>
          <a:p>
            <a:r>
              <a:rPr lang="el-GR" dirty="0" smtClean="0">
                <a:solidFill>
                  <a:schemeClr val="bg2">
                    <a:lumMod val="10000"/>
                  </a:schemeClr>
                </a:solidFill>
              </a:rPr>
              <a:t>Από εκείνη την ημέρα, όλοι ήταν φίλοι  με το </a:t>
            </a:r>
            <a:r>
              <a:rPr lang="el-GR" dirty="0" err="1" smtClean="0">
                <a:solidFill>
                  <a:schemeClr val="bg2">
                    <a:lumMod val="10000"/>
                  </a:schemeClr>
                </a:solidFill>
              </a:rPr>
              <a:t>Κοάλα</a:t>
            </a:r>
            <a:r>
              <a:rPr lang="el-GR" dirty="0" smtClean="0">
                <a:solidFill>
                  <a:schemeClr val="bg2">
                    <a:lumMod val="10000"/>
                  </a:schemeClr>
                </a:solidFill>
              </a:rPr>
              <a:t>, έπαιζαν και χαίρονταν μαζί του.</a:t>
            </a:r>
          </a:p>
          <a:p>
            <a:endParaRPr lang="el-GR" dirty="0"/>
          </a:p>
        </p:txBody>
      </p:sp>
      <p:pic>
        <p:nvPicPr>
          <p:cNvPr id="4" name="3 - Εικόνα" descr="https://encrypted-tbn2.gstatic.com/images?q=tbn:ANd9GcRbCVuHWE6c6_iOfQ5XD5GqzHpBAvXqCcPb8b-g6kRASkzEM6vSAFM-OxY"/>
          <p:cNvPicPr/>
          <p:nvPr/>
        </p:nvPicPr>
        <p:blipFill>
          <a:blip r:embed="rId3"/>
          <a:srcRect/>
          <a:stretch>
            <a:fillRect/>
          </a:stretch>
        </p:blipFill>
        <p:spPr bwMode="auto">
          <a:xfrm rot="20994718">
            <a:off x="428596" y="214290"/>
            <a:ext cx="2000264" cy="1919310"/>
          </a:xfrm>
          <a:prstGeom prst="rect">
            <a:avLst/>
          </a:prstGeom>
          <a:blipFill>
            <a:blip r:embed="rId4"/>
            <a:tile tx="0" ty="0" sx="100000" sy="100000" flip="none" algn="tl"/>
          </a:blip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7467600" cy="1214446"/>
          </a:xfrm>
        </p:spPr>
        <p:txBody>
          <a:bodyPr>
            <a:normAutofit fontScale="90000"/>
          </a:bodyPr>
          <a:lstStyle/>
          <a:p>
            <a:r>
              <a:rPr lang="en-US" dirty="0" smtClean="0"/>
              <a:t>                         </a:t>
            </a:r>
            <a:r>
              <a:rPr lang="el-GR" dirty="0" smtClean="0">
                <a:solidFill>
                  <a:schemeClr val="accent3"/>
                </a:solidFill>
              </a:rPr>
              <a:t>28η </a:t>
            </a:r>
            <a:r>
              <a:rPr lang="el-GR" dirty="0" smtClean="0">
                <a:solidFill>
                  <a:schemeClr val="accent3"/>
                </a:solidFill>
              </a:rPr>
              <a:t>Ιστορία</a:t>
            </a:r>
            <a:br>
              <a:rPr lang="el-GR" dirty="0" smtClean="0">
                <a:solidFill>
                  <a:schemeClr val="accent3"/>
                </a:solidFill>
              </a:rPr>
            </a:br>
            <a:r>
              <a:rPr lang="el-GR" dirty="0" smtClean="0">
                <a:solidFill>
                  <a:schemeClr val="accent3"/>
                </a:solidFill>
              </a:rPr>
              <a:t>               </a:t>
            </a:r>
            <a:r>
              <a:rPr lang="el-GR" dirty="0" smtClean="0">
                <a:solidFill>
                  <a:schemeClr val="accent3"/>
                </a:solidFill>
              </a:rPr>
              <a:t> </a:t>
            </a:r>
            <a:r>
              <a:rPr lang="en-US" dirty="0" smtClean="0">
                <a:solidFill>
                  <a:schemeClr val="accent3"/>
                </a:solidFill>
              </a:rPr>
              <a:t>   </a:t>
            </a:r>
            <a:r>
              <a:rPr lang="el-GR" dirty="0" smtClean="0">
                <a:solidFill>
                  <a:schemeClr val="accent3"/>
                </a:solidFill>
              </a:rPr>
              <a:t> </a:t>
            </a:r>
            <a:r>
              <a:rPr lang="el-GR" dirty="0" smtClean="0">
                <a:solidFill>
                  <a:schemeClr val="accent3"/>
                </a:solidFill>
              </a:rPr>
              <a:t>ΩΡΑΙΑ ΚΟΙΜΩΜΕΝΗ</a:t>
            </a:r>
            <a:br>
              <a:rPr lang="el-GR" dirty="0" smtClean="0">
                <a:solidFill>
                  <a:schemeClr val="accent3"/>
                </a:solidFill>
              </a:rPr>
            </a:br>
            <a:r>
              <a:rPr lang="el-GR" dirty="0" smtClean="0">
                <a:solidFill>
                  <a:schemeClr val="accent3"/>
                </a:solidFill>
              </a:rPr>
              <a:t>         </a:t>
            </a:r>
            <a:r>
              <a:rPr lang="el-GR" dirty="0" smtClean="0">
                <a:solidFill>
                  <a:schemeClr val="accent3"/>
                </a:solidFill>
              </a:rPr>
              <a:t> </a:t>
            </a:r>
            <a:r>
              <a:rPr lang="el-GR" dirty="0" smtClean="0">
                <a:solidFill>
                  <a:schemeClr val="accent3"/>
                </a:solidFill>
              </a:rPr>
              <a:t>ΑΝΤΩΝΗΣ ΧΑΤΖΗΓΝΑΤΙΑΔΗΣ Α3</a:t>
            </a:r>
            <a:r>
              <a:rPr lang="el-GR" dirty="0" smtClean="0"/>
              <a:t/>
            </a:r>
            <a:br>
              <a:rPr lang="el-GR" dirty="0" smtClean="0"/>
            </a:br>
            <a:endParaRPr lang="el-GR" dirty="0"/>
          </a:p>
        </p:txBody>
      </p:sp>
      <p:sp>
        <p:nvSpPr>
          <p:cNvPr id="3" name="2 - Θέση περιεχομένου"/>
          <p:cNvSpPr>
            <a:spLocks noGrp="1"/>
          </p:cNvSpPr>
          <p:nvPr>
            <p:ph sz="quarter" idx="1"/>
          </p:nvPr>
        </p:nvSpPr>
        <p:spPr>
          <a:xfrm>
            <a:off x="0" y="1500174"/>
            <a:ext cx="7000892" cy="5357826"/>
          </a:xfrm>
        </p:spPr>
        <p:txBody>
          <a:bodyPr>
            <a:normAutofit fontScale="62500" lnSpcReduction="20000"/>
          </a:bodyPr>
          <a:lstStyle/>
          <a:p>
            <a:r>
              <a:rPr lang="el-GR" dirty="0" smtClean="0"/>
              <a:t> </a:t>
            </a:r>
          </a:p>
          <a:p>
            <a:r>
              <a:rPr lang="el-GR" dirty="0" smtClean="0"/>
              <a:t>Σε ένα σχολείο, στη ζούγκλα, αποφάσισε ο Διευθυντής, με άλλους δύο δασκάλους, να κάνουν ένα θεατρικό έργο, την «ωραία κοιμωμένη». </a:t>
            </a:r>
          </a:p>
          <a:p>
            <a:r>
              <a:rPr lang="el-GR" dirty="0" smtClean="0"/>
              <a:t>Όλα τα κορίτσια πήραν θέση, για να προσπαθήσουν να παίξουν στο έργο. Οι δάσκαλοι διάλεξαν τη </a:t>
            </a:r>
            <a:r>
              <a:rPr lang="el-GR" dirty="0" err="1" smtClean="0"/>
              <a:t>Ζένια</a:t>
            </a:r>
            <a:r>
              <a:rPr lang="el-GR" dirty="0" smtClean="0"/>
              <a:t> την </a:t>
            </a:r>
            <a:r>
              <a:rPr lang="el-GR" dirty="0" err="1" smtClean="0"/>
              <a:t>ιπποποταμίνα</a:t>
            </a:r>
            <a:r>
              <a:rPr lang="el-GR" dirty="0" smtClean="0"/>
              <a:t> να παίξει το ρόλο, επειδή έκανε πολύ καλά πως κοιμάται και τίποτε δεν την ενοχλούσε σ’ αυτό. Ακόμη και τύμπανα να χτύπαγες κοντά στα αφτιά της, δεν θα την ενοχλούσαν. </a:t>
            </a:r>
          </a:p>
          <a:p>
            <a:r>
              <a:rPr lang="el-GR" dirty="0" smtClean="0"/>
              <a:t>Όμως στο </a:t>
            </a:r>
            <a:r>
              <a:rPr lang="en-US" dirty="0" err="1" smtClean="0"/>
              <a:t>facezoo</a:t>
            </a:r>
            <a:r>
              <a:rPr lang="el-GR" dirty="0" smtClean="0"/>
              <a:t>, στην ιστοσελίδα του σχολείου, ανώνυμα, οι περισσότεροι την ενοχλούσαν και την κορόιδευαν. Έλεγαν πως το έργο θα έπρεπε να το λένε η «βρωμερή κοιμωμένη» και τα παιδιά πήγαιναν και την έβριζαν.  </a:t>
            </a:r>
          </a:p>
          <a:p>
            <a:r>
              <a:rPr lang="el-GR" dirty="0" smtClean="0"/>
              <a:t>Η </a:t>
            </a:r>
            <a:r>
              <a:rPr lang="el-GR" dirty="0" err="1" smtClean="0"/>
              <a:t>ιπποποταμίνα</a:t>
            </a:r>
            <a:r>
              <a:rPr lang="el-GR" dirty="0" smtClean="0"/>
              <a:t> στενοχωρήθηκε τόσο, που δεν πατούσε το πόδι της στο σχολείο. Οι φίλοι της ανησύχησαν πολύ, αλλά δεν την έβρισκαν πουθενά. </a:t>
            </a:r>
          </a:p>
          <a:p>
            <a:r>
              <a:rPr lang="el-GR" dirty="0" smtClean="0"/>
              <a:t>Οι φίλοι της που δούλευαν για το έργο, έτυχε να δουν μια αφίσα, που έγραφε «η βρωμερή κοιμωμένη» και όταν έμαθαν ποια  έγραψε την αφίσα, σχεδίαζαν να την κάνουν να νιώσει κι αυτή  το ίδιο άσχημα με τη φίλη τους, την </a:t>
            </a:r>
            <a:r>
              <a:rPr lang="el-GR" dirty="0" err="1" smtClean="0"/>
              <a:t>Ζένια</a:t>
            </a:r>
            <a:r>
              <a:rPr lang="el-GR" dirty="0" smtClean="0"/>
              <a:t>. Την ώρα της παράστασης άλλαξαν τις αφίσες με κακά σχόλια γι’ αυτήν και όλοι από κάτω γέλαγαν μαζί της.</a:t>
            </a:r>
          </a:p>
          <a:p>
            <a:r>
              <a:rPr lang="el-GR" dirty="0" smtClean="0"/>
              <a:t>Αυτή έφυγε από τη σκηνή κλαίγοντας και πήγε να βρει τη </a:t>
            </a:r>
            <a:r>
              <a:rPr lang="el-GR" dirty="0" err="1" smtClean="0"/>
              <a:t>Ζένια</a:t>
            </a:r>
            <a:r>
              <a:rPr lang="el-GR" dirty="0" smtClean="0"/>
              <a:t> την </a:t>
            </a:r>
            <a:r>
              <a:rPr lang="el-GR" dirty="0" err="1" smtClean="0"/>
              <a:t>ιπποποταμίνα</a:t>
            </a:r>
            <a:r>
              <a:rPr lang="el-GR" dirty="0" smtClean="0"/>
              <a:t>, για να της ζητήσει συγνώμη. Η </a:t>
            </a:r>
            <a:r>
              <a:rPr lang="el-GR" dirty="0" err="1" smtClean="0"/>
              <a:t>Ζένια</a:t>
            </a:r>
            <a:r>
              <a:rPr lang="el-GR" dirty="0" smtClean="0"/>
              <a:t>  δέχτηκε τη συγνώμη και από τότε έγιναν κολλητές.</a:t>
            </a:r>
          </a:p>
          <a:p>
            <a:endParaRPr lang="el-GR" dirty="0"/>
          </a:p>
        </p:txBody>
      </p:sp>
      <p:pic>
        <p:nvPicPr>
          <p:cNvPr id="4" name="3 - Εικόνα" descr="http://cdn.grid.fotosearch.com/CSP/CSP501/k5016270.jpg"/>
          <p:cNvPicPr/>
          <p:nvPr/>
        </p:nvPicPr>
        <p:blipFill>
          <a:blip r:embed="rId2"/>
          <a:srcRect/>
          <a:stretch>
            <a:fillRect/>
          </a:stretch>
        </p:blipFill>
        <p:spPr bwMode="auto">
          <a:xfrm>
            <a:off x="6838956" y="4724400"/>
            <a:ext cx="2305044" cy="2133600"/>
          </a:xfrm>
          <a:prstGeom prst="rect">
            <a:avLst/>
          </a:prstGeom>
          <a:noFill/>
          <a:ln w="9525">
            <a:noFill/>
            <a:miter lim="800000"/>
            <a:headEnd/>
            <a:tailEnd/>
          </a:ln>
        </p:spPr>
      </p:pic>
      <p:pic>
        <p:nvPicPr>
          <p:cNvPr id="5" name="4 - Εικόνα" descr="http://cdn.grid.fotosearch.com/CSP/CSP501/k5016270.jpg"/>
          <p:cNvPicPr/>
          <p:nvPr/>
        </p:nvPicPr>
        <p:blipFill>
          <a:blip r:embed="rId2"/>
          <a:srcRect/>
          <a:stretch>
            <a:fillRect/>
          </a:stretch>
        </p:blipFill>
        <p:spPr bwMode="auto">
          <a:xfrm>
            <a:off x="7286644" y="357166"/>
            <a:ext cx="1233474" cy="128588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6400816" cy="1143000"/>
          </a:xfrm>
        </p:spPr>
        <p:txBody>
          <a:bodyPr>
            <a:normAutofit fontScale="90000"/>
          </a:bodyPr>
          <a:lstStyle/>
          <a:p>
            <a:r>
              <a:rPr lang="el-GR" dirty="0" smtClean="0"/>
              <a:t>            </a:t>
            </a:r>
            <a:r>
              <a:rPr lang="el-GR" dirty="0" smtClean="0">
                <a:solidFill>
                  <a:schemeClr val="accent3"/>
                </a:solidFill>
              </a:rPr>
              <a:t>     ΜΕΡΟΣ   ΔΕΥΤΕΡΟ</a:t>
            </a:r>
            <a:br>
              <a:rPr lang="el-GR" dirty="0" smtClean="0">
                <a:solidFill>
                  <a:schemeClr val="accent3"/>
                </a:solidFill>
              </a:rPr>
            </a:br>
            <a:r>
              <a:rPr lang="el-GR" dirty="0" smtClean="0">
                <a:solidFill>
                  <a:schemeClr val="accent3"/>
                </a:solidFill>
              </a:rPr>
              <a:t>        ΣΥΝΑΙΣΘΗΜΑΤΑ ΤΩΝ ΠΑΙΔΙΩΝ</a:t>
            </a:r>
            <a:endParaRPr lang="el-GR" dirty="0">
              <a:solidFill>
                <a:schemeClr val="accent3"/>
              </a:solidFill>
            </a:endParaRPr>
          </a:p>
        </p:txBody>
      </p:sp>
      <p:sp>
        <p:nvSpPr>
          <p:cNvPr id="3" name="2 - Θέση περιεχομένου"/>
          <p:cNvSpPr>
            <a:spLocks noGrp="1"/>
          </p:cNvSpPr>
          <p:nvPr>
            <p:ph sz="quarter" idx="1"/>
          </p:nvPr>
        </p:nvSpPr>
        <p:spPr>
          <a:xfrm>
            <a:off x="457200" y="1600200"/>
            <a:ext cx="6472254" cy="4873752"/>
          </a:xfrm>
        </p:spPr>
        <p:txBody>
          <a:bodyPr>
            <a:normAutofit/>
          </a:bodyPr>
          <a:lstStyle/>
          <a:p>
            <a:r>
              <a:rPr lang="el-GR" dirty="0" smtClean="0">
                <a:solidFill>
                  <a:schemeClr val="bg2">
                    <a:lumMod val="10000"/>
                  </a:schemeClr>
                </a:solidFill>
              </a:rPr>
              <a:t>Παρακάτω καταγράφονται όλα  αυτά που ένιωσαν τα παιδιά, μετά από εκδήλωση του σχολείου, σχετική   με τη σχολική βία. Το αισιόδοξο είναι ότι δεν έγραψαν μόνο αρνητικά συναισθήματα.</a:t>
            </a:r>
            <a:endParaRPr lang="el-GR" dirty="0">
              <a:solidFill>
                <a:schemeClr val="bg2">
                  <a:lumMod val="10000"/>
                </a:schemeClr>
              </a:solidFill>
            </a:endParaRPr>
          </a:p>
        </p:txBody>
      </p:sp>
      <p:pic>
        <p:nvPicPr>
          <p:cNvPr id="10242" name="Picture 2" descr="http://www.infokids.gr/wp-content/uploads/2014/10/1......png"/>
          <p:cNvPicPr>
            <a:picLocks noChangeAspect="1" noChangeArrowheads="1"/>
          </p:cNvPicPr>
          <p:nvPr/>
        </p:nvPicPr>
        <p:blipFill>
          <a:blip r:embed="rId2"/>
          <a:srcRect/>
          <a:stretch>
            <a:fillRect/>
          </a:stretch>
        </p:blipFill>
        <p:spPr bwMode="auto">
          <a:xfrm>
            <a:off x="3357554" y="3643314"/>
            <a:ext cx="4357718" cy="3214686"/>
          </a:xfrm>
          <a:prstGeom prst="rect">
            <a:avLst/>
          </a:prstGeom>
          <a:noFill/>
        </p:spPr>
      </p:pic>
      <p:pic>
        <p:nvPicPr>
          <p:cNvPr id="5" name="Picture 10" descr="https://s-media-cache-ak0.pinimg.com/236x/f2/aa/7e/f2aa7e5307a67d372cd97f7755d42d3f.jpg"/>
          <p:cNvPicPr>
            <a:picLocks noChangeAspect="1" noChangeArrowheads="1"/>
          </p:cNvPicPr>
          <p:nvPr/>
        </p:nvPicPr>
        <p:blipFill>
          <a:blip r:embed="rId3"/>
          <a:srcRect/>
          <a:stretch>
            <a:fillRect/>
          </a:stretch>
        </p:blipFill>
        <p:spPr bwMode="auto">
          <a:xfrm rot="20235971">
            <a:off x="367467" y="3810983"/>
            <a:ext cx="2510139" cy="2242040"/>
          </a:xfrm>
          <a:prstGeom prst="rect">
            <a:avLst/>
          </a:prstGeom>
          <a:noFill/>
        </p:spPr>
      </p:pic>
      <p:pic>
        <p:nvPicPr>
          <p:cNvPr id="6" name="Picture 14" descr="http://freemind.gr/wp-content/uploads/2014/01/%CE%BC%CE%B1%CE%B6%CE%AF%CF%83%CE%B1%CF%82-300x194.jpg"/>
          <p:cNvPicPr>
            <a:picLocks noChangeAspect="1" noChangeArrowheads="1"/>
          </p:cNvPicPr>
          <p:nvPr/>
        </p:nvPicPr>
        <p:blipFill>
          <a:blip r:embed="rId4"/>
          <a:srcRect/>
          <a:stretch>
            <a:fillRect/>
          </a:stretch>
        </p:blipFill>
        <p:spPr bwMode="auto">
          <a:xfrm rot="465284">
            <a:off x="6554548" y="358508"/>
            <a:ext cx="2384091" cy="184785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7467600" cy="785794"/>
          </a:xfrm>
        </p:spPr>
        <p:txBody>
          <a:bodyPr/>
          <a:lstStyle/>
          <a:p>
            <a:r>
              <a:rPr lang="el-GR" dirty="0" smtClean="0"/>
              <a:t>       </a:t>
            </a:r>
            <a:r>
              <a:rPr lang="el-GR" dirty="0" smtClean="0">
                <a:solidFill>
                  <a:schemeClr val="accent3"/>
                </a:solidFill>
              </a:rPr>
              <a:t>Το αλφαβητάριο των συναισθημάτων</a:t>
            </a:r>
            <a:endParaRPr lang="el-GR" dirty="0">
              <a:solidFill>
                <a:schemeClr val="accent3"/>
              </a:solidFill>
            </a:endParaRPr>
          </a:p>
        </p:txBody>
      </p:sp>
      <p:sp>
        <p:nvSpPr>
          <p:cNvPr id="3" name="2 - Θέση περιεχομένου"/>
          <p:cNvSpPr>
            <a:spLocks noGrp="1"/>
          </p:cNvSpPr>
          <p:nvPr>
            <p:ph sz="quarter" idx="1"/>
          </p:nvPr>
        </p:nvSpPr>
        <p:spPr>
          <a:xfrm>
            <a:off x="285720" y="857232"/>
            <a:ext cx="8858280" cy="6143668"/>
          </a:xfrm>
        </p:spPr>
        <p:txBody>
          <a:bodyPr>
            <a:normAutofit fontScale="77500" lnSpcReduction="20000"/>
          </a:bodyPr>
          <a:lstStyle/>
          <a:p>
            <a:pPr>
              <a:buNone/>
            </a:pPr>
            <a:r>
              <a:rPr lang="el-GR" dirty="0" smtClean="0">
                <a:solidFill>
                  <a:schemeClr val="accent3"/>
                </a:solidFill>
              </a:rPr>
              <a:t>Α…</a:t>
            </a:r>
          </a:p>
          <a:p>
            <a:pPr>
              <a:buNone/>
            </a:pPr>
            <a:r>
              <a:rPr lang="el-GR" dirty="0" smtClean="0"/>
              <a:t>    </a:t>
            </a:r>
            <a:r>
              <a:rPr lang="el-GR" sz="2200" dirty="0" smtClean="0"/>
              <a:t>απογοήτευση, αποφασιστικότητα, ανασφάλεια, αθλιότητα, αδυναμία, αυτοπεποίθηση,  άγχος, αυτογνωσία, αγανάκτηση, απορία, αλληλεγγύη, αγάπη, αμηχανία, αναστάτωση, αδιέξοδο.</a:t>
            </a:r>
          </a:p>
          <a:p>
            <a:pPr>
              <a:buNone/>
            </a:pPr>
            <a:r>
              <a:rPr lang="el-GR" sz="2200" dirty="0" smtClean="0">
                <a:solidFill>
                  <a:schemeClr val="accent3"/>
                </a:solidFill>
              </a:rPr>
              <a:t>Β…</a:t>
            </a:r>
          </a:p>
          <a:p>
            <a:pPr>
              <a:buNone/>
            </a:pPr>
            <a:r>
              <a:rPr lang="el-GR" sz="2200" dirty="0" smtClean="0"/>
              <a:t>     βούληση, βαρεμάρα, βιασύνη, βασανισμός. </a:t>
            </a:r>
          </a:p>
          <a:p>
            <a:pPr>
              <a:buNone/>
            </a:pPr>
            <a:r>
              <a:rPr lang="el-GR" sz="2200" dirty="0" smtClean="0">
                <a:solidFill>
                  <a:schemeClr val="accent3"/>
                </a:solidFill>
              </a:rPr>
              <a:t>Γ…</a:t>
            </a:r>
          </a:p>
          <a:p>
            <a:pPr>
              <a:buNone/>
            </a:pPr>
            <a:r>
              <a:rPr lang="el-GR" sz="2200" dirty="0" smtClean="0"/>
              <a:t>     γαλήνη, γενναιότητα, γοητεία, γκρίνια.</a:t>
            </a:r>
          </a:p>
          <a:p>
            <a:pPr>
              <a:buNone/>
            </a:pPr>
            <a:r>
              <a:rPr lang="el-GR" sz="2200" dirty="0" smtClean="0">
                <a:solidFill>
                  <a:schemeClr val="accent3"/>
                </a:solidFill>
              </a:rPr>
              <a:t>Δ…</a:t>
            </a:r>
          </a:p>
          <a:p>
            <a:pPr>
              <a:buNone/>
            </a:pPr>
            <a:r>
              <a:rPr lang="el-GR" sz="2200" dirty="0" smtClean="0"/>
              <a:t>     δύναμη, διαφορετικότητα, δέος, δυστυχία, δυσαρέσκεια, διδαχή, διασκέδαση, δημιουργικότητα, </a:t>
            </a:r>
          </a:p>
          <a:p>
            <a:pPr>
              <a:buNone/>
            </a:pPr>
            <a:r>
              <a:rPr lang="el-GR" sz="2200" dirty="0" smtClean="0">
                <a:solidFill>
                  <a:schemeClr val="accent3"/>
                </a:solidFill>
              </a:rPr>
              <a:t>Ε…</a:t>
            </a:r>
          </a:p>
          <a:p>
            <a:pPr>
              <a:buNone/>
            </a:pPr>
            <a:r>
              <a:rPr lang="el-GR" sz="2200" dirty="0" smtClean="0"/>
              <a:t>     ενθουσιασμός, ενόχληση, ελπίδα, ευτυχία, ευγνωμοσύνη, εμπιστοσύνη, ελευθερία, ευαισθησία, ειρήνη, ευγένεια, ενεργητικότητα, ενοχή, εγκατάλειψη. </a:t>
            </a:r>
          </a:p>
          <a:p>
            <a:pPr>
              <a:buNone/>
            </a:pPr>
            <a:r>
              <a:rPr lang="el-GR" sz="2200" dirty="0" smtClean="0">
                <a:solidFill>
                  <a:schemeClr val="accent3"/>
                </a:solidFill>
              </a:rPr>
              <a:t>Ζ…</a:t>
            </a:r>
          </a:p>
          <a:p>
            <a:pPr>
              <a:buNone/>
            </a:pPr>
            <a:r>
              <a:rPr lang="el-GR" sz="2200" dirty="0" smtClean="0"/>
              <a:t>      ζήλεια, ζωντάνια.</a:t>
            </a:r>
          </a:p>
          <a:p>
            <a:pPr>
              <a:buNone/>
            </a:pPr>
            <a:r>
              <a:rPr lang="el-GR" sz="2200" dirty="0" smtClean="0">
                <a:solidFill>
                  <a:schemeClr val="accent3"/>
                </a:solidFill>
              </a:rPr>
              <a:t>Η…</a:t>
            </a:r>
          </a:p>
          <a:p>
            <a:pPr>
              <a:buNone/>
            </a:pPr>
            <a:r>
              <a:rPr lang="el-GR" sz="2200" dirty="0" smtClean="0"/>
              <a:t>       ήττα, ηρεμία, ήθος, ηλιαχτίδα, ηλιθιότητα.</a:t>
            </a:r>
          </a:p>
          <a:p>
            <a:pPr>
              <a:buNone/>
            </a:pPr>
            <a:r>
              <a:rPr lang="el-GR" sz="2200" dirty="0" smtClean="0">
                <a:solidFill>
                  <a:schemeClr val="accent3"/>
                </a:solidFill>
              </a:rPr>
              <a:t>Θ….</a:t>
            </a:r>
          </a:p>
          <a:p>
            <a:pPr>
              <a:buNone/>
            </a:pPr>
            <a:r>
              <a:rPr lang="el-GR" sz="2200" dirty="0" smtClean="0"/>
              <a:t>       θλίψη, θέληση, θάρρος, θαλπωρή,   θυμός, θαυμασμός</a:t>
            </a:r>
          </a:p>
          <a:p>
            <a:pPr>
              <a:buNone/>
            </a:pPr>
            <a:endParaRPr lang="el-GR" dirty="0" smtClean="0"/>
          </a:p>
          <a:p>
            <a:pPr>
              <a:buNone/>
            </a:pPr>
            <a:r>
              <a:rPr lang="el-GR" dirty="0" smtClean="0"/>
              <a:t>      </a:t>
            </a:r>
          </a:p>
          <a:p>
            <a:endParaRPr lang="el-GR" dirty="0"/>
          </a:p>
        </p:txBody>
      </p:sp>
      <p:pic>
        <p:nvPicPr>
          <p:cNvPr id="5" name="Picture 6" descr="Αποτέλεσμα εικόνας για εικονες συναισθηματα"/>
          <p:cNvPicPr>
            <a:picLocks noChangeAspect="1" noChangeArrowheads="1"/>
          </p:cNvPicPr>
          <p:nvPr/>
        </p:nvPicPr>
        <p:blipFill>
          <a:blip r:embed="rId2"/>
          <a:srcRect/>
          <a:stretch>
            <a:fillRect/>
          </a:stretch>
        </p:blipFill>
        <p:spPr bwMode="auto">
          <a:xfrm rot="210783">
            <a:off x="6143636" y="4643446"/>
            <a:ext cx="2643206" cy="207170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274638"/>
            <a:ext cx="7067576" cy="511156"/>
          </a:xfrm>
        </p:spPr>
        <p:txBody>
          <a:bodyPr>
            <a:normAutofit fontScale="90000"/>
          </a:bodyPr>
          <a:lstStyle/>
          <a:p>
            <a:r>
              <a:rPr lang="el-GR" dirty="0" smtClean="0">
                <a:solidFill>
                  <a:schemeClr val="accent3"/>
                </a:solidFill>
              </a:rPr>
              <a:t>Το αλφαβητάριο των συναισθημάτων</a:t>
            </a:r>
            <a:endParaRPr lang="el-GR" dirty="0"/>
          </a:p>
        </p:txBody>
      </p:sp>
      <p:sp>
        <p:nvSpPr>
          <p:cNvPr id="3" name="2 - Θέση περιεχομένου"/>
          <p:cNvSpPr>
            <a:spLocks noGrp="1"/>
          </p:cNvSpPr>
          <p:nvPr>
            <p:ph sz="quarter" idx="1"/>
          </p:nvPr>
        </p:nvSpPr>
        <p:spPr>
          <a:xfrm>
            <a:off x="357158" y="714356"/>
            <a:ext cx="8786842" cy="6143644"/>
          </a:xfrm>
        </p:spPr>
        <p:txBody>
          <a:bodyPr>
            <a:normAutofit fontScale="77500" lnSpcReduction="20000"/>
          </a:bodyPr>
          <a:lstStyle/>
          <a:p>
            <a:pPr>
              <a:buNone/>
            </a:pPr>
            <a:r>
              <a:rPr lang="el-GR" sz="2200" dirty="0" smtClean="0">
                <a:solidFill>
                  <a:schemeClr val="accent3"/>
                </a:solidFill>
              </a:rPr>
              <a:t>Ι…</a:t>
            </a:r>
          </a:p>
          <a:p>
            <a:pPr>
              <a:buNone/>
            </a:pPr>
            <a:r>
              <a:rPr lang="el-GR" sz="2200" dirty="0" smtClean="0"/>
              <a:t>     ικανοποίηση, ισότητα, ιδιοφυΐα. </a:t>
            </a:r>
          </a:p>
          <a:p>
            <a:pPr>
              <a:buNone/>
            </a:pPr>
            <a:r>
              <a:rPr lang="el-GR" sz="2200" dirty="0" smtClean="0">
                <a:solidFill>
                  <a:schemeClr val="accent3"/>
                </a:solidFill>
              </a:rPr>
              <a:t>Κ…</a:t>
            </a:r>
          </a:p>
          <a:p>
            <a:pPr>
              <a:buNone/>
            </a:pPr>
            <a:r>
              <a:rPr lang="el-GR" sz="2200" dirty="0" smtClean="0"/>
              <a:t>      καταπίεση, κυκλοθυμία, καχυποψία, καλοσύνη,</a:t>
            </a:r>
          </a:p>
          <a:p>
            <a:pPr>
              <a:buNone/>
            </a:pPr>
            <a:r>
              <a:rPr lang="el-GR" sz="2200" dirty="0" smtClean="0"/>
              <a:t>      </a:t>
            </a:r>
            <a:r>
              <a:rPr lang="el-GR" sz="2200" dirty="0" err="1" smtClean="0"/>
              <a:t>κτητικότητα</a:t>
            </a:r>
            <a:r>
              <a:rPr lang="el-GR" sz="2200" dirty="0" smtClean="0"/>
              <a:t>, κακία, κούραση, κατάθλιψη, κατανόηση.</a:t>
            </a:r>
          </a:p>
          <a:p>
            <a:pPr>
              <a:buNone/>
            </a:pPr>
            <a:r>
              <a:rPr lang="el-GR" sz="2200" dirty="0" smtClean="0">
                <a:solidFill>
                  <a:schemeClr val="accent3"/>
                </a:solidFill>
              </a:rPr>
              <a:t>Λ…</a:t>
            </a:r>
          </a:p>
          <a:p>
            <a:pPr>
              <a:buNone/>
            </a:pPr>
            <a:r>
              <a:rPr lang="el-GR" sz="2200" dirty="0" smtClean="0"/>
              <a:t>      λύπη, λογική, λατρεία, λαχτάρα.</a:t>
            </a:r>
          </a:p>
          <a:p>
            <a:pPr>
              <a:buNone/>
            </a:pPr>
            <a:r>
              <a:rPr lang="el-GR" sz="2200" dirty="0" smtClean="0">
                <a:solidFill>
                  <a:schemeClr val="accent3"/>
                </a:solidFill>
              </a:rPr>
              <a:t>Μ…</a:t>
            </a:r>
          </a:p>
          <a:p>
            <a:pPr>
              <a:buNone/>
            </a:pPr>
            <a:r>
              <a:rPr lang="el-GR" sz="2200" dirty="0" smtClean="0"/>
              <a:t>      μίσος, μετάνοια, μοναξιά, μελαγχολία, μιζέρια.</a:t>
            </a:r>
          </a:p>
          <a:p>
            <a:pPr>
              <a:buNone/>
            </a:pPr>
            <a:r>
              <a:rPr lang="el-GR" sz="2200" dirty="0" smtClean="0">
                <a:solidFill>
                  <a:schemeClr val="accent3"/>
                </a:solidFill>
              </a:rPr>
              <a:t>Ν…</a:t>
            </a:r>
          </a:p>
          <a:p>
            <a:pPr>
              <a:buNone/>
            </a:pPr>
            <a:r>
              <a:rPr lang="el-GR" sz="2200" dirty="0" smtClean="0"/>
              <a:t>      νευρικότητα, νηφαλιότητα, νοσταλγία, ντροπή, νύστα, </a:t>
            </a:r>
          </a:p>
          <a:p>
            <a:pPr>
              <a:buNone/>
            </a:pPr>
            <a:r>
              <a:rPr lang="el-GR" sz="2200" dirty="0" smtClean="0"/>
              <a:t>       νοημοσύνη.</a:t>
            </a:r>
          </a:p>
          <a:p>
            <a:pPr>
              <a:buNone/>
            </a:pPr>
            <a:r>
              <a:rPr lang="el-GR" sz="2200" b="1" dirty="0" smtClean="0">
                <a:solidFill>
                  <a:schemeClr val="accent3"/>
                </a:solidFill>
              </a:rPr>
              <a:t>Ξ…</a:t>
            </a:r>
          </a:p>
          <a:p>
            <a:pPr>
              <a:buNone/>
            </a:pPr>
            <a:r>
              <a:rPr lang="el-GR" sz="2200" dirty="0" smtClean="0"/>
              <a:t>      ξεγνοιασιά, ξυλοδαρμός, ξεκούραση, ξενοφοβία.</a:t>
            </a:r>
          </a:p>
          <a:p>
            <a:pPr>
              <a:buNone/>
            </a:pPr>
            <a:r>
              <a:rPr lang="el-GR" sz="2200" dirty="0" smtClean="0">
                <a:solidFill>
                  <a:schemeClr val="accent3"/>
                </a:solidFill>
              </a:rPr>
              <a:t>Ο…</a:t>
            </a:r>
          </a:p>
          <a:p>
            <a:pPr>
              <a:buNone/>
            </a:pPr>
            <a:r>
              <a:rPr lang="el-GR" sz="2200" dirty="0" smtClean="0"/>
              <a:t>      οργή, οικειότητα, ορφάνια, οίκτος, οξυθυμία.</a:t>
            </a:r>
          </a:p>
          <a:p>
            <a:pPr>
              <a:buNone/>
            </a:pPr>
            <a:r>
              <a:rPr lang="el-GR" sz="2200" dirty="0" smtClean="0">
                <a:solidFill>
                  <a:schemeClr val="accent3"/>
                </a:solidFill>
              </a:rPr>
              <a:t>Π…</a:t>
            </a:r>
          </a:p>
          <a:p>
            <a:pPr>
              <a:buNone/>
            </a:pPr>
            <a:r>
              <a:rPr lang="el-GR" sz="2200" dirty="0" smtClean="0"/>
              <a:t>      προδοσία, πάθος, προσβολή, πίστη, πόνος, πείσμα, πάγωμα</a:t>
            </a:r>
            <a:r>
              <a:rPr lang="el-GR" sz="1800" dirty="0" smtClean="0"/>
              <a:t> </a:t>
            </a:r>
            <a:endParaRPr lang="el-GR" sz="2200" dirty="0" smtClean="0"/>
          </a:p>
          <a:p>
            <a:pPr>
              <a:buNone/>
            </a:pPr>
            <a:r>
              <a:rPr lang="el-GR" sz="2200" dirty="0" smtClean="0"/>
              <a:t>      παραξενιά, προθυμία, προστασία, πίεση, περιέργεια, προσοχή.</a:t>
            </a:r>
          </a:p>
          <a:p>
            <a:pPr>
              <a:buNone/>
            </a:pPr>
            <a:r>
              <a:rPr lang="el-GR" sz="2200" dirty="0" smtClean="0"/>
              <a:t>      </a:t>
            </a:r>
          </a:p>
          <a:p>
            <a:pPr>
              <a:buNone/>
            </a:pPr>
            <a:endParaRPr lang="el-GR" dirty="0"/>
          </a:p>
        </p:txBody>
      </p:sp>
      <p:pic>
        <p:nvPicPr>
          <p:cNvPr id="4" name="Picture 8" descr="Αποτέλεσμα εικόνας για εικονες συναισθηματα"/>
          <p:cNvPicPr>
            <a:picLocks noChangeAspect="1" noChangeArrowheads="1"/>
          </p:cNvPicPr>
          <p:nvPr/>
        </p:nvPicPr>
        <p:blipFill>
          <a:blip r:embed="rId2"/>
          <a:srcRect/>
          <a:stretch>
            <a:fillRect/>
          </a:stretch>
        </p:blipFill>
        <p:spPr bwMode="auto">
          <a:xfrm rot="643697">
            <a:off x="6563701" y="200583"/>
            <a:ext cx="2379042" cy="2385676"/>
          </a:xfrm>
          <a:prstGeom prst="rect">
            <a:avLst/>
          </a:prstGeom>
          <a:noFill/>
        </p:spPr>
      </p:pic>
      <p:pic>
        <p:nvPicPr>
          <p:cNvPr id="5" name="Picture 16" descr="http://www.lilipoupoli.com/wp-content/uploads/2013/02/images1.jpg"/>
          <p:cNvPicPr>
            <a:picLocks noChangeAspect="1" noChangeArrowheads="1"/>
          </p:cNvPicPr>
          <p:nvPr/>
        </p:nvPicPr>
        <p:blipFill>
          <a:blip r:embed="rId3"/>
          <a:srcRect/>
          <a:stretch>
            <a:fillRect/>
          </a:stretch>
        </p:blipFill>
        <p:spPr bwMode="auto">
          <a:xfrm rot="21429153">
            <a:off x="6715140" y="3071810"/>
            <a:ext cx="1876426" cy="26289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28662" y="274638"/>
            <a:ext cx="6996138" cy="439718"/>
          </a:xfrm>
        </p:spPr>
        <p:txBody>
          <a:bodyPr>
            <a:normAutofit fontScale="90000"/>
          </a:bodyPr>
          <a:lstStyle/>
          <a:p>
            <a:r>
              <a:rPr lang="el-GR" dirty="0" smtClean="0">
                <a:solidFill>
                  <a:schemeClr val="accent3"/>
                </a:solidFill>
              </a:rPr>
              <a:t>Το αλφαβητάριο των συναισθημάτων</a:t>
            </a:r>
            <a:endParaRPr lang="el-GR" dirty="0"/>
          </a:p>
        </p:txBody>
      </p:sp>
      <p:sp>
        <p:nvSpPr>
          <p:cNvPr id="3" name="2 - Θέση περιεχομένου"/>
          <p:cNvSpPr>
            <a:spLocks noGrp="1"/>
          </p:cNvSpPr>
          <p:nvPr>
            <p:ph sz="quarter" idx="1"/>
          </p:nvPr>
        </p:nvSpPr>
        <p:spPr>
          <a:xfrm>
            <a:off x="214282" y="785794"/>
            <a:ext cx="7710518" cy="6072206"/>
          </a:xfrm>
        </p:spPr>
        <p:txBody>
          <a:bodyPr>
            <a:normAutofit fontScale="70000" lnSpcReduction="20000"/>
          </a:bodyPr>
          <a:lstStyle/>
          <a:p>
            <a:pPr>
              <a:buNone/>
            </a:pPr>
            <a:r>
              <a:rPr lang="el-GR" dirty="0" smtClean="0">
                <a:solidFill>
                  <a:schemeClr val="accent3"/>
                </a:solidFill>
              </a:rPr>
              <a:t>Ρ…</a:t>
            </a:r>
          </a:p>
          <a:p>
            <a:pPr>
              <a:buNone/>
            </a:pPr>
            <a:r>
              <a:rPr lang="el-GR" dirty="0" smtClean="0"/>
              <a:t>     ρατσισμός, ρωγμή, ρίγος, ρεαλισμός, ρίσκο.</a:t>
            </a:r>
          </a:p>
          <a:p>
            <a:pPr>
              <a:buNone/>
            </a:pPr>
            <a:r>
              <a:rPr lang="el-GR" dirty="0" smtClean="0">
                <a:solidFill>
                  <a:schemeClr val="accent3"/>
                </a:solidFill>
              </a:rPr>
              <a:t>Σ…</a:t>
            </a:r>
          </a:p>
          <a:p>
            <a:pPr>
              <a:buNone/>
            </a:pPr>
            <a:r>
              <a:rPr lang="el-GR" dirty="0" smtClean="0"/>
              <a:t>     συντριβή, στενοχώρια, σαφήνεια, σθένος, στρες,   συναίσθημα, σιωπή, συμπάθεια, στοργή, συμπόνια, σεβασμός, συγκίνηση.</a:t>
            </a:r>
          </a:p>
          <a:p>
            <a:pPr>
              <a:buNone/>
            </a:pPr>
            <a:r>
              <a:rPr lang="el-GR" dirty="0" smtClean="0">
                <a:solidFill>
                  <a:schemeClr val="accent3"/>
                </a:solidFill>
              </a:rPr>
              <a:t>Τ…</a:t>
            </a:r>
          </a:p>
          <a:p>
            <a:pPr>
              <a:buNone/>
            </a:pPr>
            <a:r>
              <a:rPr lang="el-GR" dirty="0" smtClean="0"/>
              <a:t>     ταραχή, ταλαιπωρία, τρυφερότητα, ταπεινότητα, τόλμη, τύψεις, τρομοκρατία, τελειότητα. </a:t>
            </a:r>
          </a:p>
          <a:p>
            <a:pPr>
              <a:buNone/>
            </a:pPr>
            <a:r>
              <a:rPr lang="el-GR" dirty="0" smtClean="0">
                <a:solidFill>
                  <a:schemeClr val="accent3"/>
                </a:solidFill>
              </a:rPr>
              <a:t>Υ…</a:t>
            </a:r>
          </a:p>
          <a:p>
            <a:pPr>
              <a:buNone/>
            </a:pPr>
            <a:r>
              <a:rPr lang="el-GR" dirty="0" smtClean="0"/>
              <a:t>     υπεροψία, υπνηλία, υποχώρηση, υπευθυνότητα, υπομονή, υπερηφάνεια, υστερία.</a:t>
            </a:r>
          </a:p>
          <a:p>
            <a:pPr>
              <a:buNone/>
            </a:pPr>
            <a:r>
              <a:rPr lang="el-GR" dirty="0" smtClean="0">
                <a:solidFill>
                  <a:schemeClr val="accent3"/>
                </a:solidFill>
              </a:rPr>
              <a:t>Φ…</a:t>
            </a:r>
          </a:p>
          <a:p>
            <a:pPr>
              <a:buNone/>
            </a:pPr>
            <a:r>
              <a:rPr lang="el-GR" dirty="0" smtClean="0"/>
              <a:t>     φόβος, φθόνος, φιλία, φυλακή.</a:t>
            </a:r>
          </a:p>
          <a:p>
            <a:pPr>
              <a:buNone/>
            </a:pPr>
            <a:r>
              <a:rPr lang="el-GR" dirty="0" smtClean="0">
                <a:solidFill>
                  <a:schemeClr val="accent3"/>
                </a:solidFill>
              </a:rPr>
              <a:t>Χ…</a:t>
            </a:r>
          </a:p>
          <a:p>
            <a:pPr>
              <a:buNone/>
            </a:pPr>
            <a:r>
              <a:rPr lang="el-GR" dirty="0" smtClean="0"/>
              <a:t>     χαρά, χλομάδα, χάσιμο.</a:t>
            </a:r>
          </a:p>
          <a:p>
            <a:pPr>
              <a:buNone/>
            </a:pPr>
            <a:r>
              <a:rPr lang="el-GR" dirty="0" smtClean="0">
                <a:solidFill>
                  <a:schemeClr val="accent3"/>
                </a:solidFill>
              </a:rPr>
              <a:t>Ψ…</a:t>
            </a:r>
          </a:p>
          <a:p>
            <a:pPr>
              <a:buNone/>
            </a:pPr>
            <a:r>
              <a:rPr lang="el-GR" dirty="0" smtClean="0"/>
              <a:t>      ψυχραιμία, </a:t>
            </a:r>
            <a:r>
              <a:rPr lang="el-GR" dirty="0" err="1" smtClean="0"/>
              <a:t>ψάρωμα</a:t>
            </a:r>
            <a:r>
              <a:rPr lang="el-GR" dirty="0" smtClean="0"/>
              <a:t>, ψυχισμός,  ψυχολογία.</a:t>
            </a:r>
          </a:p>
          <a:p>
            <a:pPr>
              <a:buNone/>
            </a:pPr>
            <a:r>
              <a:rPr lang="el-GR" dirty="0" smtClean="0">
                <a:solidFill>
                  <a:schemeClr val="accent3"/>
                </a:solidFill>
              </a:rPr>
              <a:t>Ω…</a:t>
            </a:r>
          </a:p>
          <a:p>
            <a:pPr>
              <a:buNone/>
            </a:pPr>
            <a:r>
              <a:rPr lang="el-GR" dirty="0" smtClean="0"/>
              <a:t>      ωριμότητα, ωραιοπάθεια</a:t>
            </a:r>
          </a:p>
          <a:p>
            <a:pPr>
              <a:buNone/>
            </a:pPr>
            <a:r>
              <a:rPr lang="el-GR" dirty="0" smtClean="0"/>
              <a:t>     </a:t>
            </a:r>
          </a:p>
          <a:p>
            <a:pPr>
              <a:buNone/>
            </a:pPr>
            <a:r>
              <a:rPr lang="el-GR" dirty="0" smtClean="0"/>
              <a:t>      </a:t>
            </a:r>
            <a:endParaRPr lang="el-GR" dirty="0"/>
          </a:p>
        </p:txBody>
      </p:sp>
      <p:pic>
        <p:nvPicPr>
          <p:cNvPr id="4" name="Picture 12" descr="Αποτέλεσμα εικόνας για εικονες συναισθηματα"/>
          <p:cNvPicPr>
            <a:picLocks noChangeAspect="1" noChangeArrowheads="1"/>
          </p:cNvPicPr>
          <p:nvPr/>
        </p:nvPicPr>
        <p:blipFill>
          <a:blip r:embed="rId2"/>
          <a:srcRect/>
          <a:stretch>
            <a:fillRect/>
          </a:stretch>
        </p:blipFill>
        <p:spPr bwMode="auto">
          <a:xfrm rot="885124">
            <a:off x="5440854" y="3815188"/>
            <a:ext cx="2928958" cy="271464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214282" y="274638"/>
            <a:ext cx="8715436" cy="5297502"/>
          </a:xfrm>
        </p:spPr>
        <p:txBody>
          <a:bodyPr>
            <a:normAutofit/>
          </a:bodyPr>
          <a:lstStyle/>
          <a:p>
            <a:r>
              <a:rPr lang="en-US" dirty="0" smtClean="0">
                <a:solidFill>
                  <a:schemeClr val="bg2">
                    <a:lumMod val="10000"/>
                  </a:schemeClr>
                </a:solidFill>
              </a:rPr>
              <a:t>EYXA</a:t>
            </a:r>
            <a:r>
              <a:rPr lang="el-GR" dirty="0" smtClean="0">
                <a:solidFill>
                  <a:schemeClr val="bg2">
                    <a:lumMod val="10000"/>
                  </a:schemeClr>
                </a:solidFill>
              </a:rPr>
              <a:t>ΡΙΣΤΟΥΜΕ ΠΟΛΎ ΓΙΑ ΤΟ ΧΡΌΝΟ ΣΑΣ</a:t>
            </a:r>
            <a:br>
              <a:rPr lang="el-GR" dirty="0" smtClean="0">
                <a:solidFill>
                  <a:schemeClr val="bg2">
                    <a:lumMod val="10000"/>
                  </a:schemeClr>
                </a:solidFill>
              </a:rPr>
            </a:br>
            <a:r>
              <a:rPr lang="el-GR" dirty="0" smtClean="0">
                <a:solidFill>
                  <a:schemeClr val="bg2">
                    <a:lumMod val="10000"/>
                  </a:schemeClr>
                </a:solidFill>
              </a:rPr>
              <a:t/>
            </a:r>
            <a:br>
              <a:rPr lang="el-GR" dirty="0" smtClean="0">
                <a:solidFill>
                  <a:schemeClr val="bg2">
                    <a:lumMod val="10000"/>
                  </a:schemeClr>
                </a:solidFill>
              </a:rPr>
            </a:br>
            <a:r>
              <a:rPr lang="el-GR" dirty="0" smtClean="0">
                <a:solidFill>
                  <a:schemeClr val="bg2">
                    <a:lumMod val="10000"/>
                  </a:schemeClr>
                </a:solidFill>
              </a:rPr>
              <a:t/>
            </a:r>
            <a:br>
              <a:rPr lang="el-GR" dirty="0" smtClean="0">
                <a:solidFill>
                  <a:schemeClr val="bg2">
                    <a:lumMod val="10000"/>
                  </a:schemeClr>
                </a:solidFill>
              </a:rPr>
            </a:br>
            <a:r>
              <a:rPr lang="el-GR" dirty="0" smtClean="0">
                <a:solidFill>
                  <a:schemeClr val="bg2">
                    <a:lumMod val="10000"/>
                  </a:schemeClr>
                </a:solidFill>
              </a:rPr>
              <a:t/>
            </a:r>
            <a:br>
              <a:rPr lang="el-GR" dirty="0" smtClean="0">
                <a:solidFill>
                  <a:schemeClr val="bg2">
                    <a:lumMod val="10000"/>
                  </a:schemeClr>
                </a:solidFill>
              </a:rPr>
            </a:br>
            <a:r>
              <a:rPr lang="el-GR" dirty="0" smtClean="0">
                <a:solidFill>
                  <a:schemeClr val="bg2">
                    <a:lumMod val="10000"/>
                  </a:schemeClr>
                </a:solidFill>
              </a:rPr>
              <a:t>ΤΑ ΠΑΙΔΙΑ ΤΗΣ Α’ ΤΑΞΗΣ ΤΟΥ 1</a:t>
            </a:r>
            <a:r>
              <a:rPr lang="el-GR" baseline="30000" dirty="0" smtClean="0">
                <a:solidFill>
                  <a:schemeClr val="bg2">
                    <a:lumMod val="10000"/>
                  </a:schemeClr>
                </a:solidFill>
              </a:rPr>
              <a:t>ΟΥ</a:t>
            </a:r>
            <a:r>
              <a:rPr lang="el-GR" dirty="0" smtClean="0">
                <a:solidFill>
                  <a:schemeClr val="bg2">
                    <a:lumMod val="10000"/>
                  </a:schemeClr>
                </a:solidFill>
              </a:rPr>
              <a:t> ΓΥΜΝΑΣΙΟΥ ΛΑΥΡΙΟΥ</a:t>
            </a:r>
            <a:br>
              <a:rPr lang="el-GR" dirty="0" smtClean="0">
                <a:solidFill>
                  <a:schemeClr val="bg2">
                    <a:lumMod val="10000"/>
                  </a:schemeClr>
                </a:solidFill>
              </a:rPr>
            </a:br>
            <a:r>
              <a:rPr lang="el-GR" dirty="0" smtClean="0">
                <a:solidFill>
                  <a:schemeClr val="bg2">
                    <a:lumMod val="10000"/>
                  </a:schemeClr>
                </a:solidFill>
              </a:rPr>
              <a:t/>
            </a:r>
            <a:br>
              <a:rPr lang="el-GR" dirty="0" smtClean="0">
                <a:solidFill>
                  <a:schemeClr val="bg2">
                    <a:lumMod val="10000"/>
                  </a:schemeClr>
                </a:solidFill>
              </a:rPr>
            </a:br>
            <a:r>
              <a:rPr lang="el-GR" dirty="0" smtClean="0">
                <a:solidFill>
                  <a:schemeClr val="bg2">
                    <a:lumMod val="10000"/>
                  </a:schemeClr>
                </a:solidFill>
              </a:rPr>
              <a:t>Καθηγήτρια: Γεωργιάδου  Ευαγγελία</a:t>
            </a:r>
            <a:endParaRPr lang="el-GR" dirty="0">
              <a:solidFill>
                <a:schemeClr val="bg2">
                  <a:lumMod val="1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74638"/>
            <a:ext cx="7858180" cy="1797040"/>
          </a:xfrm>
        </p:spPr>
        <p:txBody>
          <a:bodyPr>
            <a:normAutofit fontScale="90000"/>
          </a:bodyPr>
          <a:lstStyle/>
          <a:p>
            <a:r>
              <a:rPr lang="en-US" dirty="0" smtClean="0">
                <a:solidFill>
                  <a:schemeClr val="accent3"/>
                </a:solidFill>
              </a:rPr>
              <a:t>                                          </a:t>
            </a:r>
            <a:r>
              <a:rPr lang="el-GR" dirty="0" smtClean="0">
                <a:solidFill>
                  <a:schemeClr val="accent3"/>
                </a:solidFill>
              </a:rPr>
              <a:t>2η Ιστορία</a:t>
            </a:r>
            <a:br>
              <a:rPr lang="el-GR" dirty="0" smtClean="0">
                <a:solidFill>
                  <a:schemeClr val="accent3"/>
                </a:solidFill>
              </a:rPr>
            </a:br>
            <a:r>
              <a:rPr lang="el-GR" dirty="0" smtClean="0">
                <a:solidFill>
                  <a:schemeClr val="accent3"/>
                </a:solidFill>
              </a:rPr>
              <a:t>                            Η ΒΑΓΙΑ, Η ΚΟΥΚΟΥΒΑΓΙΑ</a:t>
            </a:r>
            <a:br>
              <a:rPr lang="el-GR" dirty="0" smtClean="0">
                <a:solidFill>
                  <a:schemeClr val="accent3"/>
                </a:solidFill>
              </a:rPr>
            </a:br>
            <a:r>
              <a:rPr lang="el-GR" dirty="0" smtClean="0">
                <a:solidFill>
                  <a:schemeClr val="accent3"/>
                </a:solidFill>
              </a:rPr>
              <a:t>                                ΓΚΙΚΑΣ ΧΡΗΣΤΟΣ, Α2</a:t>
            </a:r>
            <a:r>
              <a:rPr lang="el-GR" dirty="0" smtClean="0"/>
              <a:t/>
            </a:r>
            <a:br>
              <a:rPr lang="el-GR" dirty="0" smtClean="0"/>
            </a:br>
            <a:endParaRPr lang="el-GR" dirty="0"/>
          </a:p>
        </p:txBody>
      </p:sp>
      <p:sp>
        <p:nvSpPr>
          <p:cNvPr id="3" name="2 - Θέση περιεχομένου"/>
          <p:cNvSpPr>
            <a:spLocks noGrp="1"/>
          </p:cNvSpPr>
          <p:nvPr>
            <p:ph sz="quarter" idx="1"/>
          </p:nvPr>
        </p:nvSpPr>
        <p:spPr>
          <a:xfrm>
            <a:off x="457200" y="2285992"/>
            <a:ext cx="8186766" cy="4429156"/>
          </a:xfrm>
        </p:spPr>
        <p:txBody>
          <a:bodyPr>
            <a:normAutofit fontScale="70000" lnSpcReduction="20000"/>
          </a:bodyPr>
          <a:lstStyle/>
          <a:p>
            <a:r>
              <a:rPr lang="el-GR" dirty="0" smtClean="0"/>
              <a:t>Μέσα σ’ ένα απομακρυσμένο δάσος, από τα ζώα που έμεναν εκεί, τα κυριότερα ήταν κουκουβάγιες. Μια από τις οικογένειες κουκουβαγιών, ήταν η οικογένεια της Βάγιας της κουκουβάγιας, η οποία ήταν πολύ- πολύ έξυπνη. </a:t>
            </a:r>
          </a:p>
          <a:p>
            <a:r>
              <a:rPr lang="el-GR" dirty="0" smtClean="0"/>
              <a:t>Σήμερα λοιπόν είναι η πρώτη μέρα στο σχολείο και η Βάγια η κουκουβάγια, είναι πολύ ενθουσιασμένη. Από πολύ νωρίς άρχισε να προετοιμάζεται για το σχολείο και δεν έβλεπε την ώρα να φτάσει.</a:t>
            </a:r>
          </a:p>
          <a:p>
            <a:r>
              <a:rPr lang="el-GR" dirty="0" smtClean="0"/>
              <a:t>Μόλις μπήκε στην τάξη, παρατήρησε πως ήταν η πιο μικροκαμωμένη, κι αυτό την έκανε να ανησυχήσει λιγάκι.  Σε λίγο μπήκε και ο δάσκαλος στην τάξη και άρχισε να ρωτά τα ονόματά τους. Όταν έφτασε η σειρά της Βάγιας, είπε λάθος το ίδιο της το όνομά λόγω άγχους.  Τα άλλα παιδιά ξεκαρδίστηκαν στα γέλια.</a:t>
            </a:r>
          </a:p>
          <a:p>
            <a:r>
              <a:rPr lang="el-GR" dirty="0" smtClean="0"/>
              <a:t>Χτυπά το κουδούνι για διάλειμμα και δυο μεγαλύτερες κουκουβάγιες άρχισαν να την κοροϊδεύουν για τα γυαλιά της. Σε λίγο την κορόιδευε όλο το σχολείο.</a:t>
            </a:r>
          </a:p>
          <a:p>
            <a:r>
              <a:rPr lang="el-GR" dirty="0" smtClean="0"/>
              <a:t>Λυπημένη η Βάγια το λέει στους γονείς της. Η μητέρα της Βάγιας ήταν πολύ σοφή κουκουβάγια και πρότεινε στη Διευθύντρια του σχολείου να κάνει μια εκδήλωση για το σχολικό εκφοβισμό. Μόλις τελείωσε η εκδήλωση, όλα τα </a:t>
            </a:r>
            <a:r>
              <a:rPr lang="el-GR" dirty="0" err="1" smtClean="0"/>
              <a:t>κουκουβαγάκια</a:t>
            </a:r>
            <a:r>
              <a:rPr lang="el-GR" dirty="0" smtClean="0"/>
              <a:t> κατάλαβαν το λάθος τους και ζήτησαν συγνώμη για την άσχημη συμπεριφορά τους και άρχισαν να παίζουν όλα μαζί!!!</a:t>
            </a:r>
          </a:p>
          <a:p>
            <a:endParaRPr lang="el-GR" dirty="0"/>
          </a:p>
        </p:txBody>
      </p:sp>
      <p:pic>
        <p:nvPicPr>
          <p:cNvPr id="4" name="3 - Εικόνα" descr="http://thumbs.dreamstime.com/t/%CE%BA%CE%BF%CF%85%CE%BA%CE%BF%CF%85%CE%B2%CE%AC%CE%B3%CE%B9%CE%B1-%CE%BC%CE%B5-%CF%84%CE%B1-baloons-38697880.jpg"/>
          <p:cNvPicPr/>
          <p:nvPr/>
        </p:nvPicPr>
        <p:blipFill>
          <a:blip r:embed="rId2"/>
          <a:srcRect/>
          <a:stretch>
            <a:fillRect/>
          </a:stretch>
        </p:blipFill>
        <p:spPr bwMode="auto">
          <a:xfrm>
            <a:off x="714348" y="285728"/>
            <a:ext cx="2071702"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401080" cy="1511288"/>
          </a:xfrm>
        </p:spPr>
        <p:txBody>
          <a:bodyPr>
            <a:normAutofit fontScale="90000"/>
          </a:bodyPr>
          <a:lstStyle/>
          <a:p>
            <a:r>
              <a:rPr lang="en-US" dirty="0" smtClean="0"/>
              <a:t>                                 </a:t>
            </a:r>
            <a:r>
              <a:rPr lang="el-GR" dirty="0" smtClean="0">
                <a:solidFill>
                  <a:schemeClr val="accent3"/>
                </a:solidFill>
              </a:rPr>
              <a:t>3</a:t>
            </a:r>
            <a:r>
              <a:rPr lang="el-GR" baseline="30000" dirty="0" smtClean="0">
                <a:solidFill>
                  <a:schemeClr val="accent3"/>
                </a:solidFill>
              </a:rPr>
              <a:t>η</a:t>
            </a:r>
            <a:r>
              <a:rPr lang="el-GR" dirty="0" smtClean="0">
                <a:solidFill>
                  <a:schemeClr val="accent3"/>
                </a:solidFill>
              </a:rPr>
              <a:t> Ιστορία</a:t>
            </a:r>
            <a:br>
              <a:rPr lang="el-GR" dirty="0" smtClean="0">
                <a:solidFill>
                  <a:schemeClr val="accent3"/>
                </a:solidFill>
              </a:rPr>
            </a:br>
            <a:r>
              <a:rPr lang="el-GR" sz="2700" dirty="0" smtClean="0">
                <a:solidFill>
                  <a:schemeClr val="accent3"/>
                </a:solidFill>
              </a:rPr>
              <a:t>Η ΥΠΟΧΩΡΗΣΗ ΚΑΙ Η ΑΝΤΙΜΕΤΩΠΙΣΗ ΤΗΣ ΧΕΛΩΝΑΣ</a:t>
            </a:r>
            <a:r>
              <a:rPr lang="el-GR" dirty="0" smtClean="0">
                <a:solidFill>
                  <a:schemeClr val="accent3"/>
                </a:solidFill>
              </a:rPr>
              <a:t/>
            </a:r>
            <a:br>
              <a:rPr lang="el-GR" dirty="0" smtClean="0">
                <a:solidFill>
                  <a:schemeClr val="accent3"/>
                </a:solidFill>
              </a:rPr>
            </a:br>
            <a:r>
              <a:rPr lang="el-GR" dirty="0" smtClean="0">
                <a:solidFill>
                  <a:schemeClr val="accent3"/>
                </a:solidFill>
              </a:rPr>
              <a:t>                          ΜΑΝΙ ΓΚΡΙΖΕΛΑ Α2</a:t>
            </a:r>
            <a:r>
              <a:rPr lang="el-GR" dirty="0" smtClean="0"/>
              <a:t/>
            </a:r>
            <a:br>
              <a:rPr lang="el-GR" dirty="0" smtClean="0"/>
            </a:br>
            <a:endParaRPr lang="el-GR" dirty="0"/>
          </a:p>
        </p:txBody>
      </p:sp>
      <p:sp>
        <p:nvSpPr>
          <p:cNvPr id="3" name="2 - Θέση περιεχομένου"/>
          <p:cNvSpPr>
            <a:spLocks noGrp="1"/>
          </p:cNvSpPr>
          <p:nvPr>
            <p:ph sz="quarter" idx="1"/>
          </p:nvPr>
        </p:nvSpPr>
        <p:spPr>
          <a:xfrm>
            <a:off x="2143108" y="1643050"/>
            <a:ext cx="6143668" cy="5214950"/>
          </a:xfrm>
        </p:spPr>
        <p:txBody>
          <a:bodyPr>
            <a:normAutofit fontScale="62500" lnSpcReduction="20000"/>
          </a:bodyPr>
          <a:lstStyle/>
          <a:p>
            <a:r>
              <a:rPr lang="el-GR" dirty="0" smtClean="0"/>
              <a:t>Μια φορά κι έναν καιρό, σε μια γειτονιά ζούσαν καρχαρίες και έπαιζαν κάθε μέρα μαζί. Ώσπου μια μέρα ήρθε στη γειτονιά κι ένα χελωνάκι, το οποίο δεν το έπαιζαν γιατί ήταν διαφορετικό και καθόλου ίδιο μαζί τους.</a:t>
            </a:r>
          </a:p>
          <a:p>
            <a:r>
              <a:rPr lang="el-GR" dirty="0" smtClean="0"/>
              <a:t>Την κορόιδευαν τη </a:t>
            </a:r>
            <a:r>
              <a:rPr lang="el-GR" dirty="0" err="1" smtClean="0"/>
              <a:t>χελωνίτσα</a:t>
            </a:r>
            <a:r>
              <a:rPr lang="el-GR" dirty="0" smtClean="0"/>
              <a:t> και της έλεγαν πως υποχωρεί εύκολα, πως είναι αδύναμη και πως δεν ξέρει πολεμάει καθόλου.</a:t>
            </a:r>
          </a:p>
          <a:p>
            <a:r>
              <a:rPr lang="el-GR" dirty="0" smtClean="0"/>
              <a:t>Η χελώνα δεν το έλεγε στους γονείς της επειδή φοβόταν μήπως την πουν φοβητσιάρα και αδύναμη. </a:t>
            </a:r>
          </a:p>
          <a:p>
            <a:r>
              <a:rPr lang="el-GR" dirty="0" smtClean="0"/>
              <a:t>Κάποια στιγμή δεν άντεξε άλλο και μίλησε τελικά στους γονείς της. Τους είπε πως δεν της κάνουν παρέα και πως την κοροϊδεύουν. Οι γονείς της μίλησαν αμέσως στους γονείς των καρχαριών.</a:t>
            </a:r>
          </a:p>
          <a:p>
            <a:r>
              <a:rPr lang="el-GR" dirty="0" smtClean="0"/>
              <a:t>Αυτοί στην αρχή δεν το πίστεψαν και είπαν πως τα παιδιά τους δεν κάνουν τέτοια πράγματα. Όταν είδαν όμως πως όλα αυτά ήταν αλήθεια, μίλησαν στα παιδιά τους, τα οποία όμως συνέχισαν να μη θέλουν να κάνουν παρέα με τη </a:t>
            </a:r>
            <a:r>
              <a:rPr lang="el-GR" dirty="0" err="1" smtClean="0"/>
              <a:t>χελωνίτσα</a:t>
            </a:r>
            <a:r>
              <a:rPr lang="el-GR" dirty="0" smtClean="0"/>
              <a:t>. Οι γονείς τους τελικά με ωραία λόγια τους έπεισαν και τους είπαν πως δεν είναι απαραίτητο να είμαστε όλοι ίδιοι και πως πρέπει να υπάρχουν και διαφορετικά ζωάκια μεταξύ μας. </a:t>
            </a:r>
          </a:p>
          <a:p>
            <a:r>
              <a:rPr lang="el-GR" dirty="0" smtClean="0"/>
              <a:t>Έτσι οι καρχαρίες ζήτησαν συγνώμη από τη </a:t>
            </a:r>
            <a:r>
              <a:rPr lang="el-GR" dirty="0" err="1" smtClean="0"/>
              <a:t>χελωνίτσα</a:t>
            </a:r>
            <a:r>
              <a:rPr lang="el-GR" dirty="0" smtClean="0"/>
              <a:t> και από τότε έζησαν  ευτυχισμένα και ειρηνικά και δε </a:t>
            </a:r>
            <a:r>
              <a:rPr lang="el-GR" dirty="0" err="1" smtClean="0"/>
              <a:t>ξανατσακώθηκαν</a:t>
            </a:r>
            <a:r>
              <a:rPr lang="el-GR" dirty="0" smtClean="0"/>
              <a:t> ποτέ.</a:t>
            </a:r>
          </a:p>
          <a:p>
            <a:pPr>
              <a:buNone/>
            </a:pPr>
            <a:r>
              <a:rPr lang="el-GR" dirty="0" smtClean="0"/>
              <a:t> </a:t>
            </a:r>
          </a:p>
          <a:p>
            <a:endParaRPr lang="el-GR" dirty="0"/>
          </a:p>
        </p:txBody>
      </p:sp>
      <p:pic>
        <p:nvPicPr>
          <p:cNvPr id="4" name="3 - Εικόνα" descr="http://png.clipart.me/graphics/previews/156/happy-sea-turtle-cartoon_156399980.jpg"/>
          <p:cNvPicPr/>
          <p:nvPr/>
        </p:nvPicPr>
        <p:blipFill>
          <a:blip r:embed="rId2"/>
          <a:srcRect/>
          <a:stretch>
            <a:fillRect/>
          </a:stretch>
        </p:blipFill>
        <p:spPr bwMode="auto">
          <a:xfrm rot="21124626">
            <a:off x="193828" y="1976350"/>
            <a:ext cx="2171918" cy="2603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74638"/>
            <a:ext cx="8929750" cy="1511288"/>
          </a:xfrm>
        </p:spPr>
        <p:txBody>
          <a:bodyPr>
            <a:normAutofit fontScale="90000"/>
          </a:bodyPr>
          <a:lstStyle/>
          <a:p>
            <a:r>
              <a:rPr lang="en-US" dirty="0" smtClean="0">
                <a:solidFill>
                  <a:schemeClr val="accent3"/>
                </a:solidFill>
              </a:rPr>
              <a:t>                             </a:t>
            </a:r>
            <a:r>
              <a:rPr lang="el-GR" dirty="0" smtClean="0">
                <a:solidFill>
                  <a:schemeClr val="accent3"/>
                </a:solidFill>
              </a:rPr>
              <a:t> </a:t>
            </a:r>
            <a:r>
              <a:rPr lang="el-GR" sz="2500" dirty="0" smtClean="0">
                <a:solidFill>
                  <a:schemeClr val="accent3"/>
                </a:solidFill>
              </a:rPr>
              <a:t>4</a:t>
            </a:r>
            <a:r>
              <a:rPr lang="el-GR" sz="2500" baseline="30000" dirty="0" smtClean="0">
                <a:solidFill>
                  <a:schemeClr val="accent3"/>
                </a:solidFill>
              </a:rPr>
              <a:t>η</a:t>
            </a:r>
            <a:r>
              <a:rPr lang="el-GR" sz="2500" dirty="0" smtClean="0">
                <a:solidFill>
                  <a:schemeClr val="accent3"/>
                </a:solidFill>
              </a:rPr>
              <a:t> Ιστορία</a:t>
            </a:r>
            <a:br>
              <a:rPr lang="el-GR" sz="2500" dirty="0" smtClean="0">
                <a:solidFill>
                  <a:schemeClr val="accent3"/>
                </a:solidFill>
              </a:rPr>
            </a:br>
            <a:r>
              <a:rPr lang="el-GR" sz="2500" dirty="0" smtClean="0">
                <a:solidFill>
                  <a:schemeClr val="accent3"/>
                </a:solidFill>
              </a:rPr>
              <a:t>              ΤΑ ΓΑΖΕΛΑΚΙΑ ΚΑΙ ΤΑ ΚΑΚΑ ΤΙΓΡΟΛΥΚΕΙΑΚΙΑ</a:t>
            </a:r>
            <a:br>
              <a:rPr lang="el-GR" sz="2500" dirty="0" smtClean="0">
                <a:solidFill>
                  <a:schemeClr val="accent3"/>
                </a:solidFill>
              </a:rPr>
            </a:br>
            <a:r>
              <a:rPr lang="el-GR" sz="2500" dirty="0" smtClean="0">
                <a:solidFill>
                  <a:schemeClr val="accent3"/>
                </a:solidFill>
              </a:rPr>
              <a:t>  ΣΤΕΛΙΟΣ, ΕΜΜΑΝΟΥΗΛ, ΘΕΟΔΩΡΟΣ,ΕΛΕΝΗ, </a:t>
            </a:r>
            <a:r>
              <a:rPr lang="en-US" sz="2500" dirty="0" smtClean="0">
                <a:solidFill>
                  <a:schemeClr val="accent3"/>
                </a:solidFill>
              </a:rPr>
              <a:t>   </a:t>
            </a:r>
            <a:r>
              <a:rPr lang="el-GR" sz="2500" dirty="0" smtClean="0">
                <a:solidFill>
                  <a:schemeClr val="accent3"/>
                </a:solidFill>
              </a:rPr>
              <a:t>ΔΙΟΝΥΣΗΣ, </a:t>
            </a:r>
            <a:r>
              <a:rPr lang="en-US" sz="2500" dirty="0" smtClean="0">
                <a:solidFill>
                  <a:schemeClr val="accent3"/>
                </a:solidFill>
              </a:rPr>
              <a:t>        </a:t>
            </a:r>
            <a:r>
              <a:rPr lang="el-GR" sz="2500" dirty="0" smtClean="0">
                <a:solidFill>
                  <a:schemeClr val="accent3"/>
                </a:solidFill>
              </a:rPr>
              <a:t>Α1</a:t>
            </a:r>
            <a:endParaRPr lang="el-GR" sz="2500" dirty="0">
              <a:solidFill>
                <a:schemeClr val="accent3"/>
              </a:solidFill>
            </a:endParaRPr>
          </a:p>
        </p:txBody>
      </p:sp>
      <p:sp>
        <p:nvSpPr>
          <p:cNvPr id="3" name="2 - Θέση περιεχομένου"/>
          <p:cNvSpPr>
            <a:spLocks noGrp="1"/>
          </p:cNvSpPr>
          <p:nvPr>
            <p:ph sz="quarter" idx="1"/>
          </p:nvPr>
        </p:nvSpPr>
        <p:spPr>
          <a:xfrm>
            <a:off x="457200" y="1714488"/>
            <a:ext cx="6472254" cy="4759464"/>
          </a:xfrm>
        </p:spPr>
        <p:txBody>
          <a:bodyPr>
            <a:normAutofit fontScale="62500" lnSpcReduction="20000"/>
          </a:bodyPr>
          <a:lstStyle/>
          <a:p>
            <a:r>
              <a:rPr lang="el-GR" dirty="0" smtClean="0">
                <a:solidFill>
                  <a:schemeClr val="tx2">
                    <a:lumMod val="50000"/>
                  </a:schemeClr>
                </a:solidFill>
              </a:rPr>
              <a:t> </a:t>
            </a:r>
          </a:p>
          <a:p>
            <a:r>
              <a:rPr lang="el-GR" dirty="0" smtClean="0">
                <a:solidFill>
                  <a:schemeClr val="bg2">
                    <a:lumMod val="10000"/>
                  </a:schemeClr>
                </a:solidFill>
              </a:rPr>
              <a:t>Μια φορά κι έναν καιρό ήταν μια οικογένεια που αποτελούνταν από πέντε γαζέλες. Ήταν ο μπαμπάς γαζέλας, ο </a:t>
            </a:r>
            <a:r>
              <a:rPr lang="el-GR" dirty="0" err="1" smtClean="0">
                <a:solidFill>
                  <a:schemeClr val="bg2">
                    <a:lumMod val="10000"/>
                  </a:schemeClr>
                </a:solidFill>
              </a:rPr>
              <a:t>Γαζελινός</a:t>
            </a:r>
            <a:r>
              <a:rPr lang="el-GR" dirty="0" smtClean="0">
                <a:solidFill>
                  <a:schemeClr val="bg2">
                    <a:lumMod val="10000"/>
                  </a:schemeClr>
                </a:solidFill>
              </a:rPr>
              <a:t>, η μαμά γαζέλα, η </a:t>
            </a:r>
            <a:r>
              <a:rPr lang="el-GR" dirty="0" err="1" smtClean="0">
                <a:solidFill>
                  <a:schemeClr val="bg2">
                    <a:lumMod val="10000"/>
                  </a:schemeClr>
                </a:solidFill>
              </a:rPr>
              <a:t>Γαζελίνα</a:t>
            </a:r>
            <a:r>
              <a:rPr lang="el-GR" dirty="0" smtClean="0">
                <a:solidFill>
                  <a:schemeClr val="bg2">
                    <a:lumMod val="10000"/>
                  </a:schemeClr>
                </a:solidFill>
              </a:rPr>
              <a:t>, ο μικρός αδελφός, ο </a:t>
            </a:r>
            <a:r>
              <a:rPr lang="el-GR" dirty="0" err="1" smtClean="0">
                <a:solidFill>
                  <a:schemeClr val="bg2">
                    <a:lumMod val="10000"/>
                  </a:schemeClr>
                </a:solidFill>
              </a:rPr>
              <a:t>Γαζελούλης</a:t>
            </a:r>
            <a:r>
              <a:rPr lang="el-GR" dirty="0" smtClean="0">
                <a:solidFill>
                  <a:schemeClr val="bg2">
                    <a:lumMod val="10000"/>
                  </a:schemeClr>
                </a:solidFill>
              </a:rPr>
              <a:t>, και τα δύο δίδυμα της οικογένειας, ο </a:t>
            </a:r>
            <a:r>
              <a:rPr lang="el-GR" dirty="0" err="1" smtClean="0">
                <a:solidFill>
                  <a:schemeClr val="bg2">
                    <a:lumMod val="10000"/>
                  </a:schemeClr>
                </a:solidFill>
              </a:rPr>
              <a:t>Γαζελίδης</a:t>
            </a:r>
            <a:r>
              <a:rPr lang="el-GR" dirty="0" smtClean="0">
                <a:solidFill>
                  <a:schemeClr val="bg2">
                    <a:lumMod val="10000"/>
                  </a:schemeClr>
                </a:solidFill>
              </a:rPr>
              <a:t> και ο </a:t>
            </a:r>
            <a:r>
              <a:rPr lang="el-GR" dirty="0" err="1" smtClean="0">
                <a:solidFill>
                  <a:schemeClr val="bg2">
                    <a:lumMod val="10000"/>
                  </a:schemeClr>
                </a:solidFill>
              </a:rPr>
              <a:t>Γαζελιδάκης</a:t>
            </a:r>
            <a:r>
              <a:rPr lang="el-GR" dirty="0" smtClean="0">
                <a:solidFill>
                  <a:schemeClr val="bg2">
                    <a:lumMod val="10000"/>
                  </a:schemeClr>
                </a:solidFill>
              </a:rPr>
              <a:t>.</a:t>
            </a:r>
          </a:p>
          <a:p>
            <a:r>
              <a:rPr lang="el-GR" dirty="0" smtClean="0">
                <a:solidFill>
                  <a:schemeClr val="bg2">
                    <a:lumMod val="10000"/>
                  </a:schemeClr>
                </a:solidFill>
              </a:rPr>
              <a:t>Αφού πια είχαν μεγαλώσει τα δίδυμα, άρχισαν την πρώτη </a:t>
            </a:r>
            <a:r>
              <a:rPr lang="el-GR" dirty="0" err="1" smtClean="0">
                <a:solidFill>
                  <a:schemeClr val="bg2">
                    <a:lumMod val="10000"/>
                  </a:schemeClr>
                </a:solidFill>
              </a:rPr>
              <a:t>γαζελικού</a:t>
            </a:r>
            <a:r>
              <a:rPr lang="el-GR" dirty="0" smtClean="0">
                <a:solidFill>
                  <a:schemeClr val="bg2">
                    <a:lumMod val="10000"/>
                  </a:schemeClr>
                </a:solidFill>
              </a:rPr>
              <a:t>, στο 1</a:t>
            </a:r>
            <a:r>
              <a:rPr lang="el-GR" baseline="30000" dirty="0" smtClean="0">
                <a:solidFill>
                  <a:schemeClr val="bg2">
                    <a:lumMod val="10000"/>
                  </a:schemeClr>
                </a:solidFill>
              </a:rPr>
              <a:t>ο</a:t>
            </a:r>
            <a:r>
              <a:rPr lang="el-GR" dirty="0" smtClean="0">
                <a:solidFill>
                  <a:schemeClr val="bg2">
                    <a:lumMod val="10000"/>
                  </a:schemeClr>
                </a:solidFill>
              </a:rPr>
              <a:t> </a:t>
            </a:r>
            <a:r>
              <a:rPr lang="el-GR" dirty="0" err="1" smtClean="0">
                <a:solidFill>
                  <a:schemeClr val="bg2">
                    <a:lumMod val="10000"/>
                  </a:schemeClr>
                </a:solidFill>
              </a:rPr>
              <a:t>Γαζελικό</a:t>
            </a:r>
            <a:r>
              <a:rPr lang="el-GR" dirty="0" smtClean="0">
                <a:solidFill>
                  <a:schemeClr val="bg2">
                    <a:lumMod val="10000"/>
                  </a:schemeClr>
                </a:solidFill>
              </a:rPr>
              <a:t> σχολείο </a:t>
            </a:r>
            <a:r>
              <a:rPr lang="el-GR" dirty="0" err="1" smtClean="0">
                <a:solidFill>
                  <a:schemeClr val="bg2">
                    <a:lumMod val="10000"/>
                  </a:schemeClr>
                </a:solidFill>
              </a:rPr>
              <a:t>Γαζελαυρίου</a:t>
            </a:r>
            <a:r>
              <a:rPr lang="el-GR" dirty="0" smtClean="0">
                <a:solidFill>
                  <a:schemeClr val="bg2">
                    <a:lumMod val="10000"/>
                  </a:schemeClr>
                </a:solidFill>
              </a:rPr>
              <a:t>. </a:t>
            </a:r>
          </a:p>
          <a:p>
            <a:r>
              <a:rPr lang="el-GR" dirty="0" smtClean="0">
                <a:solidFill>
                  <a:schemeClr val="bg2">
                    <a:lumMod val="10000"/>
                  </a:schemeClr>
                </a:solidFill>
              </a:rPr>
              <a:t>Μια μέρα καθώς γύρναγαν από το σχολείο, από το δάσος που ήταν και ο δρόμος τους, τους την «έπεσαν» τρία </a:t>
            </a:r>
            <a:r>
              <a:rPr lang="el-GR" dirty="0" err="1" smtClean="0">
                <a:solidFill>
                  <a:schemeClr val="bg2">
                    <a:lumMod val="10000"/>
                  </a:schemeClr>
                </a:solidFill>
              </a:rPr>
              <a:t>τιγρολυκειάκια</a:t>
            </a:r>
            <a:r>
              <a:rPr lang="el-GR" dirty="0" smtClean="0">
                <a:solidFill>
                  <a:schemeClr val="bg2">
                    <a:lumMod val="10000"/>
                  </a:schemeClr>
                </a:solidFill>
              </a:rPr>
              <a:t>. Τα κορόιδευαν για την εξωτερική τους εμφάνιση, διότι είχαν λεπτά πόδια. Τους απειλούσαν πως αν το έλεγαν στους γονείς τους, θα τα έπιαναν και θα τα κλείδωναν σε ένα δωμάτιο.</a:t>
            </a:r>
          </a:p>
          <a:p>
            <a:r>
              <a:rPr lang="el-GR" dirty="0" smtClean="0">
                <a:solidFill>
                  <a:schemeClr val="bg2">
                    <a:lumMod val="10000"/>
                  </a:schemeClr>
                </a:solidFill>
              </a:rPr>
              <a:t>Αυτό γινόταν κάθε μέρα. Μέχρι που μια μέρα τα δίδυμα γύρισαν σπίτι τους με τους γονείς τους. Εκεί στο δρόμο τους περίμεναν, όπως πάντα, τα </a:t>
            </a:r>
            <a:r>
              <a:rPr lang="el-GR" dirty="0" err="1" smtClean="0">
                <a:solidFill>
                  <a:schemeClr val="bg2">
                    <a:lumMod val="10000"/>
                  </a:schemeClr>
                </a:solidFill>
              </a:rPr>
              <a:t>τιγρολυκειάκια</a:t>
            </a:r>
            <a:r>
              <a:rPr lang="el-GR" dirty="0" smtClean="0">
                <a:solidFill>
                  <a:schemeClr val="bg2">
                    <a:lumMod val="10000"/>
                  </a:schemeClr>
                </a:solidFill>
              </a:rPr>
              <a:t>. Οι γονείς του </a:t>
            </a:r>
            <a:r>
              <a:rPr lang="el-GR" dirty="0" err="1" smtClean="0">
                <a:solidFill>
                  <a:schemeClr val="bg2">
                    <a:lumMod val="10000"/>
                  </a:schemeClr>
                </a:solidFill>
              </a:rPr>
              <a:t>Γαζελίδη</a:t>
            </a:r>
            <a:r>
              <a:rPr lang="el-GR" dirty="0" smtClean="0">
                <a:solidFill>
                  <a:schemeClr val="bg2">
                    <a:lumMod val="10000"/>
                  </a:schemeClr>
                </a:solidFill>
              </a:rPr>
              <a:t> και του </a:t>
            </a:r>
            <a:r>
              <a:rPr lang="el-GR" dirty="0" err="1" smtClean="0">
                <a:solidFill>
                  <a:schemeClr val="bg2">
                    <a:lumMod val="10000"/>
                  </a:schemeClr>
                </a:solidFill>
              </a:rPr>
              <a:t>Γαζελιδάκη</a:t>
            </a:r>
            <a:r>
              <a:rPr lang="el-GR" dirty="0" smtClean="0">
                <a:solidFill>
                  <a:schemeClr val="bg2">
                    <a:lumMod val="10000"/>
                  </a:schemeClr>
                </a:solidFill>
              </a:rPr>
              <a:t>, τα έμαθαν όλα και έτσι τα </a:t>
            </a:r>
            <a:r>
              <a:rPr lang="el-GR" dirty="0" err="1" smtClean="0">
                <a:solidFill>
                  <a:schemeClr val="bg2">
                    <a:lumMod val="10000"/>
                  </a:schemeClr>
                </a:solidFill>
              </a:rPr>
              <a:t>τιγρολυκειάκια</a:t>
            </a:r>
            <a:r>
              <a:rPr lang="el-GR" dirty="0" smtClean="0">
                <a:solidFill>
                  <a:schemeClr val="bg2">
                    <a:lumMod val="10000"/>
                  </a:schemeClr>
                </a:solidFill>
              </a:rPr>
              <a:t> έφαγαν μια γερή κατσάδα.</a:t>
            </a:r>
          </a:p>
          <a:p>
            <a:r>
              <a:rPr lang="el-GR" dirty="0" smtClean="0">
                <a:solidFill>
                  <a:schemeClr val="bg2">
                    <a:lumMod val="10000"/>
                  </a:schemeClr>
                </a:solidFill>
              </a:rPr>
              <a:t>Το έμαθαν και οι γονείς τους οι οποίοι «έμειναν» από την απαράδεκτη συμπεριφορά των παιδιών τους.</a:t>
            </a:r>
          </a:p>
          <a:p>
            <a:r>
              <a:rPr lang="el-GR" dirty="0" smtClean="0">
                <a:solidFill>
                  <a:schemeClr val="bg2">
                    <a:lumMod val="10000"/>
                  </a:schemeClr>
                </a:solidFill>
              </a:rPr>
              <a:t>Τα </a:t>
            </a:r>
            <a:r>
              <a:rPr lang="el-GR" dirty="0" err="1" smtClean="0">
                <a:solidFill>
                  <a:schemeClr val="bg2">
                    <a:lumMod val="10000"/>
                  </a:schemeClr>
                </a:solidFill>
              </a:rPr>
              <a:t>τιγρολυκειάκια</a:t>
            </a:r>
            <a:r>
              <a:rPr lang="el-GR" dirty="0" smtClean="0">
                <a:solidFill>
                  <a:schemeClr val="bg2">
                    <a:lumMod val="10000"/>
                  </a:schemeClr>
                </a:solidFill>
              </a:rPr>
              <a:t> υποσχέθηκαν πως δε θα το ξανακάνουν. Από τότε δε </a:t>
            </a:r>
            <a:r>
              <a:rPr lang="el-GR" dirty="0" err="1" smtClean="0">
                <a:solidFill>
                  <a:schemeClr val="bg2">
                    <a:lumMod val="10000"/>
                  </a:schemeClr>
                </a:solidFill>
              </a:rPr>
              <a:t>ξαναμπλέχτηκαν</a:t>
            </a:r>
            <a:r>
              <a:rPr lang="el-GR" dirty="0" smtClean="0">
                <a:solidFill>
                  <a:schemeClr val="bg2">
                    <a:lumMod val="10000"/>
                  </a:schemeClr>
                </a:solidFill>
              </a:rPr>
              <a:t> στο δρόμο των διδύμων. Και </a:t>
            </a:r>
            <a:r>
              <a:rPr lang="el-GR" dirty="0" err="1" smtClean="0">
                <a:solidFill>
                  <a:schemeClr val="bg2">
                    <a:lumMod val="10000"/>
                  </a:schemeClr>
                </a:solidFill>
              </a:rPr>
              <a:t>ζήσαν</a:t>
            </a:r>
            <a:r>
              <a:rPr lang="el-GR" dirty="0" smtClean="0">
                <a:solidFill>
                  <a:schemeClr val="bg2">
                    <a:lumMod val="10000"/>
                  </a:schemeClr>
                </a:solidFill>
              </a:rPr>
              <a:t> αυτοί καλά κι εμείς καλύτερα. </a:t>
            </a:r>
          </a:p>
          <a:p>
            <a:r>
              <a:rPr lang="el-GR" dirty="0" smtClean="0">
                <a:solidFill>
                  <a:schemeClr val="bg2">
                    <a:lumMod val="10000"/>
                  </a:schemeClr>
                </a:solidFill>
              </a:rPr>
              <a:t> </a:t>
            </a:r>
          </a:p>
          <a:p>
            <a:endParaRPr lang="el-GR" dirty="0">
              <a:solidFill>
                <a:schemeClr val="tx2">
                  <a:lumMod val="50000"/>
                </a:schemeClr>
              </a:solidFill>
            </a:endParaRPr>
          </a:p>
        </p:txBody>
      </p:sp>
      <p:pic>
        <p:nvPicPr>
          <p:cNvPr id="4" name="3 - Εικόνα" descr="http://www.farklar.net/GosterGe/hayvanlar/ceylan.gif"/>
          <p:cNvPicPr/>
          <p:nvPr/>
        </p:nvPicPr>
        <p:blipFill>
          <a:blip r:embed="rId2"/>
          <a:srcRect/>
          <a:stretch>
            <a:fillRect/>
          </a:stretch>
        </p:blipFill>
        <p:spPr bwMode="auto">
          <a:xfrm rot="1017083">
            <a:off x="6858016" y="2143116"/>
            <a:ext cx="1857378" cy="2571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solidFill>
                  <a:schemeClr val="accent3">
                    <a:lumMod val="75000"/>
                  </a:schemeClr>
                </a:solidFill>
              </a:rPr>
              <a:t>                         </a:t>
            </a:r>
            <a:r>
              <a:rPr lang="el-GR" dirty="0" smtClean="0">
                <a:solidFill>
                  <a:schemeClr val="accent3">
                    <a:lumMod val="75000"/>
                  </a:schemeClr>
                </a:solidFill>
              </a:rPr>
              <a:t> </a:t>
            </a:r>
            <a:r>
              <a:rPr lang="el-GR" sz="2210" dirty="0" smtClean="0">
                <a:solidFill>
                  <a:schemeClr val="accent3"/>
                </a:solidFill>
              </a:rPr>
              <a:t>5</a:t>
            </a:r>
            <a:r>
              <a:rPr lang="el-GR" sz="2210" baseline="30000" dirty="0" smtClean="0">
                <a:solidFill>
                  <a:schemeClr val="accent3"/>
                </a:solidFill>
              </a:rPr>
              <a:t>η</a:t>
            </a:r>
            <a:r>
              <a:rPr lang="el-GR" sz="2210" dirty="0" smtClean="0">
                <a:solidFill>
                  <a:schemeClr val="accent3"/>
                </a:solidFill>
              </a:rPr>
              <a:t> Ιστορία</a:t>
            </a:r>
            <a:br>
              <a:rPr lang="el-GR" sz="2210" dirty="0" smtClean="0">
                <a:solidFill>
                  <a:schemeClr val="accent3"/>
                </a:solidFill>
              </a:rPr>
            </a:br>
            <a:r>
              <a:rPr lang="el-GR" sz="2210" dirty="0" smtClean="0">
                <a:solidFill>
                  <a:schemeClr val="accent3"/>
                </a:solidFill>
              </a:rPr>
              <a:t>                           ΤΑ ΔΥΟ ΣΚΙΟΥΡΑΚΙΑ</a:t>
            </a:r>
            <a:br>
              <a:rPr lang="el-GR" sz="2210" dirty="0" smtClean="0">
                <a:solidFill>
                  <a:schemeClr val="accent3"/>
                </a:solidFill>
              </a:rPr>
            </a:br>
            <a:r>
              <a:rPr lang="el-GR" sz="2210" dirty="0" smtClean="0">
                <a:solidFill>
                  <a:schemeClr val="accent3"/>
                </a:solidFill>
              </a:rPr>
              <a:t>     ΑΝΤΩΝΗΣ, ΕΥΓΕΝΙΑ, ΓΕΩΡΓΙΑ, ΑΝΤΡΕΑΣ, ΡΑΦΑΕΛΑ  Α1</a:t>
            </a:r>
            <a:endParaRPr lang="el-GR" sz="2210" dirty="0">
              <a:solidFill>
                <a:schemeClr val="accent3"/>
              </a:solidFill>
            </a:endParaRPr>
          </a:p>
        </p:txBody>
      </p:sp>
      <p:sp>
        <p:nvSpPr>
          <p:cNvPr id="3" name="2 - Θέση περιεχομένου"/>
          <p:cNvSpPr>
            <a:spLocks noGrp="1"/>
          </p:cNvSpPr>
          <p:nvPr>
            <p:ph sz="quarter" idx="1"/>
          </p:nvPr>
        </p:nvSpPr>
        <p:spPr>
          <a:xfrm>
            <a:off x="457200" y="1600200"/>
            <a:ext cx="5900750" cy="4873752"/>
          </a:xfrm>
        </p:spPr>
        <p:txBody>
          <a:bodyPr>
            <a:normAutofit fontScale="77500" lnSpcReduction="20000"/>
          </a:bodyPr>
          <a:lstStyle/>
          <a:p>
            <a:r>
              <a:rPr lang="el-GR" dirty="0" smtClean="0"/>
              <a:t> </a:t>
            </a:r>
          </a:p>
          <a:p>
            <a:r>
              <a:rPr lang="el-GR" dirty="0" smtClean="0">
                <a:solidFill>
                  <a:schemeClr val="bg2">
                    <a:lumMod val="10000"/>
                  </a:schemeClr>
                </a:solidFill>
              </a:rPr>
              <a:t>Μια φορά κι έναν καιρό ζούσαν δύο σκιουράκια, που ήταν αδέλφια. Μια φορά ένας περαστικός έριξε στο σπίτι τους ένα σακούλι με βελανίδια. </a:t>
            </a:r>
          </a:p>
          <a:p>
            <a:r>
              <a:rPr lang="el-GR" dirty="0" smtClean="0">
                <a:solidFill>
                  <a:schemeClr val="bg2">
                    <a:lumMod val="10000"/>
                  </a:schemeClr>
                </a:solidFill>
              </a:rPr>
              <a:t>Τα σκιουράκια άρχισαν να τσακώνονται για τα βελανίδια, αν και ήταν πολλά. Το ένα άρχισε να χτυπάει τον αδελφό του και να του μιλάει με αγένεια. Το μικρό σκιουράκι άρχισε να κλαίει και να τρέμει από το φόβο του. Θα έκανε πολλά χειρότερα, αν δεν έμπαινε μέσα στο δωμάτιό τους η μαμά </a:t>
            </a:r>
            <a:r>
              <a:rPr lang="el-GR" dirty="0" err="1" smtClean="0">
                <a:solidFill>
                  <a:schemeClr val="bg2">
                    <a:lumMod val="10000"/>
                  </a:schemeClr>
                </a:solidFill>
              </a:rPr>
              <a:t>σκιουρίνα</a:t>
            </a:r>
            <a:r>
              <a:rPr lang="el-GR" dirty="0" smtClean="0">
                <a:solidFill>
                  <a:schemeClr val="bg2">
                    <a:lumMod val="10000"/>
                  </a:schemeClr>
                </a:solidFill>
              </a:rPr>
              <a:t>.</a:t>
            </a:r>
          </a:p>
          <a:p>
            <a:r>
              <a:rPr lang="el-GR" dirty="0" smtClean="0">
                <a:solidFill>
                  <a:schemeClr val="bg2">
                    <a:lumMod val="10000"/>
                  </a:schemeClr>
                </a:solidFill>
              </a:rPr>
              <a:t>Αυτή τους μίλησε και τους είπε πως η συμπεριφορά τους ήταν πολύ άσχημη. Στον ένα είπε να μη φοβάται ποτέ και πως η αδελφοσύνη και η φιλία πάντα νικά. Στον άλλο είπε ποτέ να μην είναι επιθετικός και πάντα να είναι ευγενικός.</a:t>
            </a:r>
          </a:p>
          <a:p>
            <a:r>
              <a:rPr lang="el-GR" dirty="0" smtClean="0">
                <a:solidFill>
                  <a:schemeClr val="bg2">
                    <a:lumMod val="10000"/>
                  </a:schemeClr>
                </a:solidFill>
              </a:rPr>
              <a:t>Τα δύο σκιουράκια αποφάσισαν πως αυτό δε θα ξαναγίνει και πως πάντα θα είναι αγαπημένοι. </a:t>
            </a:r>
          </a:p>
          <a:p>
            <a:endParaRPr lang="el-GR" dirty="0"/>
          </a:p>
        </p:txBody>
      </p:sp>
      <p:pic>
        <p:nvPicPr>
          <p:cNvPr id="4" name="3 - Εικόνα" descr="https://i.ytimg.com/vi/B0K4k-nkz64/hqdefault.jpg"/>
          <p:cNvPicPr/>
          <p:nvPr/>
        </p:nvPicPr>
        <p:blipFill>
          <a:blip r:embed="rId2"/>
          <a:srcRect/>
          <a:stretch>
            <a:fillRect/>
          </a:stretch>
        </p:blipFill>
        <p:spPr bwMode="auto">
          <a:xfrm rot="238438">
            <a:off x="6283763" y="2233751"/>
            <a:ext cx="2646752" cy="28472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346" y="274638"/>
            <a:ext cx="7500990" cy="1654164"/>
          </a:xfrm>
        </p:spPr>
        <p:txBody>
          <a:bodyPr>
            <a:normAutofit fontScale="90000"/>
          </a:bodyPr>
          <a:lstStyle/>
          <a:p>
            <a:r>
              <a:rPr lang="el-GR" dirty="0" smtClean="0"/>
              <a:t>                                </a:t>
            </a:r>
            <a:r>
              <a:rPr lang="el-GR" dirty="0" smtClean="0">
                <a:solidFill>
                  <a:schemeClr val="accent3"/>
                </a:solidFill>
              </a:rPr>
              <a:t>6</a:t>
            </a:r>
            <a:r>
              <a:rPr lang="el-GR" baseline="30000" dirty="0" smtClean="0">
                <a:solidFill>
                  <a:schemeClr val="accent3"/>
                </a:solidFill>
              </a:rPr>
              <a:t>η</a:t>
            </a:r>
            <a:r>
              <a:rPr lang="el-GR" dirty="0" smtClean="0">
                <a:solidFill>
                  <a:schemeClr val="accent3"/>
                </a:solidFill>
              </a:rPr>
              <a:t> Ιστορία</a:t>
            </a:r>
            <a:br>
              <a:rPr lang="el-GR" dirty="0" smtClean="0">
                <a:solidFill>
                  <a:schemeClr val="accent3"/>
                </a:solidFill>
              </a:rPr>
            </a:br>
            <a:r>
              <a:rPr lang="el-GR" dirty="0" smtClean="0">
                <a:solidFill>
                  <a:schemeClr val="accent3"/>
                </a:solidFill>
              </a:rPr>
              <a:t>                           ΡΙΑΣ Ο ΚΑΡΧΑΡΙΑΣ</a:t>
            </a:r>
            <a:br>
              <a:rPr lang="el-GR" dirty="0" smtClean="0">
                <a:solidFill>
                  <a:schemeClr val="accent3"/>
                </a:solidFill>
              </a:rPr>
            </a:br>
            <a:r>
              <a:rPr lang="el-GR" dirty="0" smtClean="0">
                <a:solidFill>
                  <a:schemeClr val="accent3"/>
                </a:solidFill>
              </a:rPr>
              <a:t>                   ΜΑΡΙΛΕΤΑ ΔΗΜΗΤΡΙΑΔΗ Α2</a:t>
            </a:r>
            <a:r>
              <a:rPr lang="el-GR" dirty="0" smtClean="0"/>
              <a:t/>
            </a:r>
            <a:br>
              <a:rPr lang="el-GR" dirty="0" smtClean="0"/>
            </a:br>
            <a:endParaRPr lang="el-GR" dirty="0"/>
          </a:p>
        </p:txBody>
      </p:sp>
      <p:sp>
        <p:nvSpPr>
          <p:cNvPr id="3" name="2 - Θέση περιεχομένου"/>
          <p:cNvSpPr>
            <a:spLocks noGrp="1"/>
          </p:cNvSpPr>
          <p:nvPr>
            <p:ph sz="quarter" idx="1"/>
          </p:nvPr>
        </p:nvSpPr>
        <p:spPr>
          <a:xfrm>
            <a:off x="357158" y="1857364"/>
            <a:ext cx="6643734" cy="5000636"/>
          </a:xfrm>
        </p:spPr>
        <p:txBody>
          <a:bodyPr>
            <a:normAutofit fontScale="62500" lnSpcReduction="20000"/>
          </a:bodyPr>
          <a:lstStyle/>
          <a:p>
            <a:r>
              <a:rPr lang="el-GR" dirty="0" smtClean="0">
                <a:solidFill>
                  <a:schemeClr val="bg2">
                    <a:lumMod val="10000"/>
                  </a:schemeClr>
                </a:solidFill>
              </a:rPr>
              <a:t>Μια φορά κι έναν καιρό, στο βυθό της θάλασσας υπήρχε μία πόλη που ζούσαν διάφορα ψάρια. Τα παιδιά των ψαριών ήταν πολύ χαρούμενα γιατί αύριο θα ήταν η πρώτη μέρα στο σχολείο.</a:t>
            </a:r>
          </a:p>
          <a:p>
            <a:r>
              <a:rPr lang="el-GR" dirty="0" smtClean="0">
                <a:solidFill>
                  <a:schemeClr val="bg2">
                    <a:lumMod val="10000"/>
                  </a:schemeClr>
                </a:solidFill>
              </a:rPr>
              <a:t>Την επόμενη ημέρα ντύθηκαν, έβαλαν τα καλά τους και κατευθύνθηκαν για το σχολείο. Εκεί τους περίμενε ο δάσκαλός τους , ο κύριος </a:t>
            </a:r>
            <a:r>
              <a:rPr lang="el-GR" dirty="0" err="1" smtClean="0">
                <a:solidFill>
                  <a:schemeClr val="bg2">
                    <a:lumMod val="10000"/>
                  </a:schemeClr>
                </a:solidFill>
              </a:rPr>
              <a:t>Χέλης</a:t>
            </a:r>
            <a:r>
              <a:rPr lang="el-GR" dirty="0" smtClean="0">
                <a:solidFill>
                  <a:schemeClr val="bg2">
                    <a:lumMod val="10000"/>
                  </a:schemeClr>
                </a:solidFill>
              </a:rPr>
              <a:t>, που τους καλωσόρισε και τους έδειξε τις καινούργιες τους τάξεις. Στο σχολείο πήγαιναν χελώνες, χταπόδια, γαρίδες, ξιφίες, ιππόκαμποι και άλλα πολλά ψάρια. Στα διαλείμματα έπαιζαν διάφορα παιχνίδια, έκαναν παρέες και συζητούσαν.</a:t>
            </a:r>
          </a:p>
          <a:p>
            <a:r>
              <a:rPr lang="el-GR" dirty="0" smtClean="0">
                <a:solidFill>
                  <a:schemeClr val="bg2">
                    <a:lumMod val="10000"/>
                  </a:schemeClr>
                </a:solidFill>
              </a:rPr>
              <a:t>Μια μέρα γράφτηκε στο σχολείο ο </a:t>
            </a:r>
            <a:r>
              <a:rPr lang="el-GR" dirty="0" err="1" smtClean="0">
                <a:solidFill>
                  <a:schemeClr val="bg2">
                    <a:lumMod val="10000"/>
                  </a:schemeClr>
                </a:solidFill>
              </a:rPr>
              <a:t>Ρίας</a:t>
            </a:r>
            <a:r>
              <a:rPr lang="el-GR" dirty="0" smtClean="0">
                <a:solidFill>
                  <a:schemeClr val="bg2">
                    <a:lumMod val="10000"/>
                  </a:schemeClr>
                </a:solidFill>
              </a:rPr>
              <a:t> ο Καρχαρίας. Αυτός έγινε ο φόβος και ο τρόμος του σχολείου. Από την πρώτη μέρα που πάτησε το πόδι του στο σχολείο, </a:t>
            </a:r>
            <a:r>
              <a:rPr lang="el-GR" dirty="0" err="1" smtClean="0">
                <a:solidFill>
                  <a:schemeClr val="bg2">
                    <a:lumMod val="10000"/>
                  </a:schemeClr>
                </a:solidFill>
              </a:rPr>
              <a:t>αρχισε</a:t>
            </a:r>
            <a:r>
              <a:rPr lang="el-GR" dirty="0" smtClean="0">
                <a:solidFill>
                  <a:schemeClr val="bg2">
                    <a:lumMod val="10000"/>
                  </a:schemeClr>
                </a:solidFill>
              </a:rPr>
              <a:t> να τρομοκρατεί τα άλλα ψάρια, να τα φοβίζει και να τα χτυπάει. </a:t>
            </a:r>
          </a:p>
          <a:p>
            <a:r>
              <a:rPr lang="el-GR" dirty="0" smtClean="0">
                <a:solidFill>
                  <a:schemeClr val="bg2">
                    <a:lumMod val="10000"/>
                  </a:schemeClr>
                </a:solidFill>
              </a:rPr>
              <a:t>Ο κύριος </a:t>
            </a:r>
            <a:r>
              <a:rPr lang="el-GR" dirty="0" err="1" smtClean="0">
                <a:solidFill>
                  <a:schemeClr val="bg2">
                    <a:lumMod val="10000"/>
                  </a:schemeClr>
                </a:solidFill>
              </a:rPr>
              <a:t>Χέλης</a:t>
            </a:r>
            <a:r>
              <a:rPr lang="el-GR" dirty="0" smtClean="0">
                <a:solidFill>
                  <a:schemeClr val="bg2">
                    <a:lumMod val="10000"/>
                  </a:schemeClr>
                </a:solidFill>
              </a:rPr>
              <a:t> του έκανε παρατηρήσεις, του έβαζε τιμωρίες και τον προειδοποιούσε να σταματήσει αυτό που κάνει, αλλιώς θα τον διώξει από το σχολείο.</a:t>
            </a:r>
          </a:p>
          <a:p>
            <a:r>
              <a:rPr lang="el-GR" dirty="0" smtClean="0">
                <a:solidFill>
                  <a:schemeClr val="bg2">
                    <a:lumMod val="10000"/>
                  </a:schemeClr>
                </a:solidFill>
              </a:rPr>
              <a:t>Ο </a:t>
            </a:r>
            <a:r>
              <a:rPr lang="el-GR" dirty="0" err="1" smtClean="0">
                <a:solidFill>
                  <a:schemeClr val="bg2">
                    <a:lumMod val="10000"/>
                  </a:schemeClr>
                </a:solidFill>
              </a:rPr>
              <a:t>Ρίας</a:t>
            </a:r>
            <a:r>
              <a:rPr lang="el-GR" dirty="0" smtClean="0">
                <a:solidFill>
                  <a:schemeClr val="bg2">
                    <a:lumMod val="10000"/>
                  </a:schemeClr>
                </a:solidFill>
              </a:rPr>
              <a:t> ο Καρχαρίας δεν άκουσε όσα του είπε ο κύριος </a:t>
            </a:r>
            <a:r>
              <a:rPr lang="el-GR" dirty="0" err="1" smtClean="0">
                <a:solidFill>
                  <a:schemeClr val="bg2">
                    <a:lumMod val="10000"/>
                  </a:schemeClr>
                </a:solidFill>
              </a:rPr>
              <a:t>Χέλης</a:t>
            </a:r>
            <a:r>
              <a:rPr lang="el-GR" dirty="0" smtClean="0">
                <a:solidFill>
                  <a:schemeClr val="bg2">
                    <a:lumMod val="10000"/>
                  </a:schemeClr>
                </a:solidFill>
              </a:rPr>
              <a:t> και αντίθετα στο διάλειμμα απείλησε τον ιππόκαμπο, πως αν δεν του δώσει το φαγητό του, θα τον φάει ζωντανό.  Ο ξιφίας που έκανε βόλτες στο σχολείο, τα είδε όλα και το είπε στον κύριο </a:t>
            </a:r>
            <a:r>
              <a:rPr lang="el-GR" dirty="0" err="1" smtClean="0">
                <a:solidFill>
                  <a:schemeClr val="bg2">
                    <a:lumMod val="10000"/>
                  </a:schemeClr>
                </a:solidFill>
              </a:rPr>
              <a:t>Χέλη</a:t>
            </a:r>
            <a:r>
              <a:rPr lang="el-GR" dirty="0" smtClean="0">
                <a:solidFill>
                  <a:schemeClr val="bg2">
                    <a:lumMod val="10000"/>
                  </a:schemeClr>
                </a:solidFill>
              </a:rPr>
              <a:t>. Αυτός τα είπε στον Διευθυντή, τον κύριο Δελφίνι, ο οποίος αποφάσισε να τον διώξει από το σχολείο. Ο </a:t>
            </a:r>
            <a:r>
              <a:rPr lang="el-GR" dirty="0" err="1" smtClean="0">
                <a:solidFill>
                  <a:schemeClr val="bg2">
                    <a:lumMod val="10000"/>
                  </a:schemeClr>
                </a:solidFill>
              </a:rPr>
              <a:t>Ρίας</a:t>
            </a:r>
            <a:r>
              <a:rPr lang="el-GR" dirty="0" smtClean="0">
                <a:solidFill>
                  <a:schemeClr val="bg2">
                    <a:lumMod val="10000"/>
                  </a:schemeClr>
                </a:solidFill>
              </a:rPr>
              <a:t> </a:t>
            </a:r>
            <a:r>
              <a:rPr lang="el-GR" dirty="0" smtClean="0"/>
              <a:t>ο </a:t>
            </a:r>
            <a:r>
              <a:rPr lang="el-GR" dirty="0" smtClean="0">
                <a:solidFill>
                  <a:schemeClr val="bg2">
                    <a:lumMod val="10000"/>
                  </a:schemeClr>
                </a:solidFill>
              </a:rPr>
              <a:t>Καρχαρίας συνειδητοποίησε το λάθος του, αλλά ήταν πια πολύ αργά.</a:t>
            </a:r>
          </a:p>
          <a:p>
            <a:endParaRPr lang="el-GR" dirty="0"/>
          </a:p>
        </p:txBody>
      </p:sp>
      <p:pic>
        <p:nvPicPr>
          <p:cNvPr id="4" name="3 - Εικόνα" descr="http://thumbs.dreamstime.com/t/%CE%BA%CE%B1%CF%81%CF%87%CE%B1%CF%81%CE%AF%CE%B1%CF%82-10345445.jpg"/>
          <p:cNvPicPr/>
          <p:nvPr/>
        </p:nvPicPr>
        <p:blipFill>
          <a:blip r:embed="rId2"/>
          <a:srcRect/>
          <a:stretch>
            <a:fillRect/>
          </a:stretch>
        </p:blipFill>
        <p:spPr bwMode="auto">
          <a:xfrm>
            <a:off x="6858016" y="285728"/>
            <a:ext cx="2085975" cy="2143125"/>
          </a:xfrm>
          <a:prstGeom prst="rect">
            <a:avLst/>
          </a:prstGeom>
          <a:noFill/>
          <a:ln w="9525">
            <a:noFill/>
            <a:miter lim="800000"/>
            <a:headEnd/>
            <a:tailEnd/>
          </a:ln>
        </p:spPr>
      </p:pic>
      <p:pic>
        <p:nvPicPr>
          <p:cNvPr id="5" name="4 - Εικόνα" descr="http://static.freepik.com/foto-gratis/marine-animales-dibujos-animados-set---vector-eps_53-16428.jpg"/>
          <p:cNvPicPr/>
          <p:nvPr/>
        </p:nvPicPr>
        <p:blipFill>
          <a:blip r:embed="rId3"/>
          <a:srcRect/>
          <a:stretch>
            <a:fillRect/>
          </a:stretch>
        </p:blipFill>
        <p:spPr bwMode="auto">
          <a:xfrm rot="696333">
            <a:off x="6999787" y="3176508"/>
            <a:ext cx="1958725" cy="20431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7000892" cy="1368412"/>
          </a:xfrm>
        </p:spPr>
        <p:txBody>
          <a:bodyPr>
            <a:normAutofit fontScale="90000"/>
          </a:bodyPr>
          <a:lstStyle/>
          <a:p>
            <a:r>
              <a:rPr lang="el-GR" dirty="0" smtClean="0"/>
              <a:t>                   </a:t>
            </a:r>
            <a:r>
              <a:rPr lang="el-GR" dirty="0" smtClean="0">
                <a:solidFill>
                  <a:schemeClr val="accent3"/>
                </a:solidFill>
              </a:rPr>
              <a:t>        7</a:t>
            </a:r>
            <a:r>
              <a:rPr lang="el-GR" baseline="30000" dirty="0" smtClean="0">
                <a:solidFill>
                  <a:schemeClr val="accent3"/>
                </a:solidFill>
              </a:rPr>
              <a:t>η</a:t>
            </a:r>
            <a:r>
              <a:rPr lang="el-GR" dirty="0" smtClean="0">
                <a:solidFill>
                  <a:schemeClr val="accent3"/>
                </a:solidFill>
              </a:rPr>
              <a:t> Ιστορία </a:t>
            </a:r>
            <a:br>
              <a:rPr lang="el-GR" dirty="0" smtClean="0">
                <a:solidFill>
                  <a:schemeClr val="accent3"/>
                </a:solidFill>
              </a:rPr>
            </a:br>
            <a:r>
              <a:rPr lang="el-GR" dirty="0" smtClean="0">
                <a:solidFill>
                  <a:schemeClr val="accent3"/>
                </a:solidFill>
              </a:rPr>
              <a:t>                    ΤΟ ΠΟΝΗΡΌ ΛΙΟΝΤΑΡΙ</a:t>
            </a:r>
            <a:br>
              <a:rPr lang="el-GR" dirty="0" smtClean="0">
                <a:solidFill>
                  <a:schemeClr val="accent3"/>
                </a:solidFill>
              </a:rPr>
            </a:br>
            <a:r>
              <a:rPr lang="el-GR" dirty="0" smtClean="0">
                <a:solidFill>
                  <a:schemeClr val="accent3"/>
                </a:solidFill>
              </a:rPr>
              <a:t>                 ΑΝΔΡΕΑΣ ΚΑΝΑΧΑΛΙΔΗΣ Α2</a:t>
            </a:r>
            <a:endParaRPr lang="el-GR" dirty="0">
              <a:solidFill>
                <a:schemeClr val="accent3"/>
              </a:solidFill>
            </a:endParaRPr>
          </a:p>
        </p:txBody>
      </p:sp>
      <p:sp>
        <p:nvSpPr>
          <p:cNvPr id="3" name="2 - Θέση περιεχομένου"/>
          <p:cNvSpPr>
            <a:spLocks noGrp="1"/>
          </p:cNvSpPr>
          <p:nvPr>
            <p:ph sz="quarter" idx="1"/>
          </p:nvPr>
        </p:nvSpPr>
        <p:spPr>
          <a:xfrm>
            <a:off x="457200" y="1600200"/>
            <a:ext cx="6400816" cy="4873752"/>
          </a:xfrm>
        </p:spPr>
        <p:txBody>
          <a:bodyPr>
            <a:normAutofit fontScale="70000" lnSpcReduction="20000"/>
          </a:bodyPr>
          <a:lstStyle/>
          <a:p>
            <a:r>
              <a:rPr lang="el-GR" dirty="0" smtClean="0"/>
              <a:t> </a:t>
            </a:r>
          </a:p>
          <a:p>
            <a:r>
              <a:rPr lang="el-GR" dirty="0" smtClean="0"/>
              <a:t>Μια φορά κι έναν καιρό ήταν ένα σχολείο, που αποτελούνταν από όλα τα ζώα της ζούγκλας. Τα ζώα εκεί ήταν όλα καλά, παίζανε, τα μοιράζονταν όλα, και ήταν όλα φιλικά. Όμως μια μέρα ήρθε στο σχολείο ένα πονηρό λιοντάρι….</a:t>
            </a:r>
          </a:p>
          <a:p>
            <a:r>
              <a:rPr lang="el-GR" dirty="0" smtClean="0"/>
              <a:t> Έκανε συνέχεια φάρσες και μόνο εκείνος διασκέδαζε με αυτές. Τα ζωάκια τον ανέχονταν, ώσπου μια μέρα έκανε κάτι πολύ κακό σε έναν μαθητή και το είπαν στον διευθυντή. </a:t>
            </a:r>
          </a:p>
          <a:p>
            <a:r>
              <a:rPr lang="el-GR" dirty="0" smtClean="0"/>
              <a:t>Ο διευθυντής είχε καταλάβει τη σοβαρότητα της</a:t>
            </a:r>
            <a:r>
              <a:rPr lang="en-US" dirty="0" smtClean="0"/>
              <a:t> </a:t>
            </a:r>
            <a:r>
              <a:rPr lang="el-GR" dirty="0" smtClean="0"/>
              <a:t>κατάστασης  και γι αυτό κάλεσε το λιοντάρι στο γραφείο του. Όσο και να του μίλαγε ο διευθυντής, το λιοντάρι δεν έδινε σημασία. Ο διευθυντής εξοργίστηκε και έβαλε τιμωρία στο λιοντάρι, για να σκεφτεί όσα έκανε.</a:t>
            </a:r>
          </a:p>
          <a:p>
            <a:r>
              <a:rPr lang="el-GR" dirty="0" smtClean="0"/>
              <a:t>Την επόμενη μέρα το λιοντάρι συμπεριφερόταν ακόμη χειρότερα. Τρόμαζε, εκβίαζε και φόβιζε τα άλλα ζωάκια. Έτσι ο διευθυντής αναγκάστηκε να τον διώξει από το σχολείο.</a:t>
            </a:r>
          </a:p>
          <a:p>
            <a:r>
              <a:rPr lang="el-GR" dirty="0" smtClean="0"/>
              <a:t>Όταν το λιοντάρι είχε φύγει, όλα κυλούσαν ήρεμα. Τα ζωάκια έμαθαν ότι το λιοντάρι είχε αλλάξει και από πονηρό έγινε ευγενικό, αλλά τους ήταν πολύ δύσκολο να το πιστέψουν.</a:t>
            </a:r>
          </a:p>
          <a:p>
            <a:endParaRPr lang="el-GR" dirty="0"/>
          </a:p>
        </p:txBody>
      </p:sp>
      <p:pic>
        <p:nvPicPr>
          <p:cNvPr id="4" name="3 - Εικόνα" descr="http://st.depositphotos.com/1967477/1843/i/450/depositphotos_18438051-Lion-cartoon.jpg"/>
          <p:cNvPicPr/>
          <p:nvPr/>
        </p:nvPicPr>
        <p:blipFill>
          <a:blip r:embed="rId2"/>
          <a:srcRect/>
          <a:stretch>
            <a:fillRect/>
          </a:stretch>
        </p:blipFill>
        <p:spPr bwMode="auto">
          <a:xfrm rot="833541">
            <a:off x="6745244" y="234126"/>
            <a:ext cx="2192302" cy="1986844"/>
          </a:xfrm>
          <a:prstGeom prst="rect">
            <a:avLst/>
          </a:prstGeom>
          <a:noFill/>
          <a:ln w="9525">
            <a:noFill/>
            <a:miter lim="800000"/>
            <a:headEnd/>
            <a:tailEnd/>
          </a:ln>
        </p:spPr>
      </p:pic>
      <p:pic>
        <p:nvPicPr>
          <p:cNvPr id="5" name="4 - Εικόνα" descr="http://liontari.weebly.com/uploads/2/0/3/4/20345769/891644_orig.png"/>
          <p:cNvPicPr/>
          <p:nvPr/>
        </p:nvPicPr>
        <p:blipFill>
          <a:blip r:embed="rId3"/>
          <a:srcRect/>
          <a:stretch>
            <a:fillRect/>
          </a:stretch>
        </p:blipFill>
        <p:spPr bwMode="auto">
          <a:xfrm rot="21291448">
            <a:off x="6874590" y="3949345"/>
            <a:ext cx="2160231" cy="25331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922</TotalTime>
  <Words>3759</Words>
  <Application>Microsoft Office PowerPoint</Application>
  <PresentationFormat>Προβολή στην οθόνη (4:3)</PresentationFormat>
  <Paragraphs>263</Paragraphs>
  <Slides>35</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Προεξοχή</vt:lpstr>
      <vt:lpstr> «ΦΟΒΑΤΑΙ Ο ΓΙΑΝΝΗΣ ΤΟ ΘΕΡΙΟ      ΚΑΙ ΤΟ ΘΕΡΙΟ ΤΟ ΓΙΑΝΝΗ»</vt:lpstr>
      <vt:lpstr>                 ΜΕΡΟΣ   ΠΡΩΤΟ          ΙΣΤΟΡΙΕΣ ΤΩΝ ΠΑΙΔΙΩΝ         </vt:lpstr>
      <vt:lpstr>                                   1η Ιστορία                          ΡΑΤΣΙΣΜΟΣ ΧΩΡΙΣ ΟΥΣΙΑ                             ΒΑΖΑΙΟΥ ΕΙΡΗΑΝΝΑ, Α2</vt:lpstr>
      <vt:lpstr>                                          2η Ιστορία                             Η ΒΑΓΙΑ, Η ΚΟΥΚΟΥΒΑΓΙΑ                                 ΓΚΙΚΑΣ ΧΡΗΣΤΟΣ, Α2 </vt:lpstr>
      <vt:lpstr>                                 3η Ιστορία Η ΥΠΟΧΩΡΗΣΗ ΚΑΙ Η ΑΝΤΙΜΕΤΩΠΙΣΗ ΤΗΣ ΧΕΛΩΝΑΣ                           ΜΑΝΙ ΓΚΡΙΖΕΛΑ Α2 </vt:lpstr>
      <vt:lpstr>                              4η Ιστορία               ΤΑ ΓΑΖΕΛΑΚΙΑ ΚΑΙ ΤΑ ΚΑΚΑ ΤΙΓΡΟΛΥΚΕΙΑΚΙΑ   ΣΤΕΛΙΟΣ, ΕΜΜΑΝΟΥΗΛ, ΘΕΟΔΩΡΟΣ,ΕΛΕΝΗ,    ΔΙΟΝΥΣΗΣ,         Α1</vt:lpstr>
      <vt:lpstr>                          5η Ιστορία                            ΤΑ ΔΥΟ ΣΚΙΟΥΡΑΚΙΑ      ΑΝΤΩΝΗΣ, ΕΥΓΕΝΙΑ, ΓΕΩΡΓΙΑ, ΑΝΤΡΕΑΣ, ΡΑΦΑΕΛΑ  Α1</vt:lpstr>
      <vt:lpstr>                                6η Ιστορία                            ΡΙΑΣ Ο ΚΑΡΧΑΡΙΑΣ                    ΜΑΡΙΛΕΤΑ ΔΗΜΗΤΡΙΑΔΗ Α2 </vt:lpstr>
      <vt:lpstr>                           7η Ιστορία                      ΤΟ ΠΟΝΗΡΌ ΛΙΟΝΤΑΡΙ                  ΑΝΔΡΕΑΣ ΚΑΝΑΧΑΛΙΔΗΣ Α2</vt:lpstr>
      <vt:lpstr>                            8η Ιστορία           Η ΔΗΜΙΟΥΡΓΙΑ ΜΙΑΣ ΠΑΡΕΑΣ ΜΕ ΒΟΗΘΕΙΑ                              ΕΛΕΝΗ ΠΑΓΚΙΔΟΥ Α2</vt:lpstr>
      <vt:lpstr>                             9η  Ιστορία                      Η ΓΡΗΓΟΡΗ ΧΕΛΩΝΑ          ΔΗΜΗΤΡΗΣ ΘΕΟΔΩΡΟΠΟΥΛΟΣ A2 </vt:lpstr>
      <vt:lpstr>                            10η  Ιστορία                   ΟΛΟΙ ΕΙΜΑΣΤΕ ΙΣΟΙ              ΠΗΝΕΛΟΠΗ ΑΡΑΟΥΖΟΥ Α2 </vt:lpstr>
      <vt:lpstr>                                  11η  Ιστορία                      Η ΦΙΛΙΑ ΕΙΝΑΙ ΤΟ ΚΛΕΙΔΙ                      ΣΤΑΥΡΟΥΛΑ ΠΩΧΟΥ Α3</vt:lpstr>
      <vt:lpstr>                           12 η Ιστορία                ΟΙ ΤΣΑΚΩΜΟΙ ΣΤΟ ΣΠΙΤΙ                ΧΑΡΑ- ΓΕΩΡΓΙΑ ΠΤΙΝΗ Α2</vt:lpstr>
      <vt:lpstr>                          13η Ιστορία                  ΣΑΡΗΓΙΑΝΝΗ ΖΩΗ  Α3                           ΟΙ ΑΓΩΝΕΣ </vt:lpstr>
      <vt:lpstr>                       14η Ιστορία                  ΤΟ ΜΙΚΡΟ ΣΚΥΛΑΚΙ                ΒΑΣΩ ΣΟΥΛΑΚΕΛΗ  Α3 </vt:lpstr>
      <vt:lpstr>                          15η   Ιστορία               ΛΕΙΑ Η ΚΟΝΤΟΜΑΛΛΟΥΣΑ                       ΘΕΚΛΑ ΣΥΡΑΚΑ  Α3</vt:lpstr>
      <vt:lpstr>                                16η  Ιστορία                  ΜΙΑ ΚΟΝΤΗ ΚΑΜΗΛΟΠΑΡΔΑΛΗ ΕΠΑΜΕΙΝΩΝΔΑΣ, ΜΙΛΤΙΑΔΗΣ, ΓΙΩΡΓΟΣ Π., ΓΙΩΡΓΩΣ Μ., ΣΩΤΗΡΗΣ. Α1 </vt:lpstr>
      <vt:lpstr>                       17η Ιστορία                  ΙΣΤΟΡΙΑ  ΓΙΑ  ΑΡΚΟΥΔΑ                    ΤΑΣΟΣ ΣΑΡΡΑΣ Α3 </vt:lpstr>
      <vt:lpstr>                          18η Ιστορία    Η ΧΕΛΩΝΑ ΠΟΥ ΛΑΤΡΕΥΕΙ ΤΟΝ ΣΤΙΒΟ                ΔΗΜΗΤΡΗΣ ΡΟΥΣΆΚΗΣ A3</vt:lpstr>
      <vt:lpstr>                             19η Ιστορία                           ΤΟ ΠΙΓΚΟΥΙΝΑΚΙ                        ΧΡΗΣΤΟΣ ΦΙΛΙΠΠΟΥ A3</vt:lpstr>
      <vt:lpstr>                             20η Ιστορία                  ΤΟ ΜΑΥΡΟ ΕΛΕΦΑΝΤΑΚΙ                    ΚΩΝΣΤΑΝΤΙΝΟΣ ΤΣΙΠΑ A3 </vt:lpstr>
      <vt:lpstr>                                         21η Ιστορία                                  Ο ΜΕΓΑΛΟΣ ΚΑΥΓΑΣ                                 ΑΓΓΕΛΙΚΗ ΤΡΙΚΑΛΙΩΤΗ Α3</vt:lpstr>
      <vt:lpstr>                             22η Ιστορία                ΔΙΑΓΩΝΙΣΜΟΣ ΣΤΟ ΣΧΟΛΕΙΟ                        ΓΕΩΡΓΙΑ ΤΑΤΑΚΗ Α3</vt:lpstr>
      <vt:lpstr>                           23 η Ιστορία                ΜΠΑΡΝΙ , ΤΟ ΓΟΥΡΟΥΝΆΚΙ                         ΣΙΟΥΤΗ ΟΛΓΑ Α3</vt:lpstr>
      <vt:lpstr>                        24η  Ιστορία    Η ΟΜΑΔΑ ΜΠΑΣΚΕΤ ΚΑΙ ΤΟ ΜΥΡΜΗΓΚΙ                    ΓΙΩΡΓΟΣ ΤΣΙΡΙΓΩΤΗΣ Α3</vt:lpstr>
      <vt:lpstr>                              25η Ιστορία                ΕΝΑ ΑΤΥΧΗΜΑ ΑΠΡΟΣΜΕΝΟ                      ΒΑΣΙΛΙΑ ΧΑΣΙΩΤΗ Α3 </vt:lpstr>
      <vt:lpstr>                            26η Ιστορία                   Η ΦΙΛΙΑ ΔΕΝ ΕΧΕΙ ΧΡΩΜΑ                          ΣΤΕΛΛΑ ΠΥΡΛΑΚΗ</vt:lpstr>
      <vt:lpstr>                            27η Ιστορία         ΟΛΟΙ ΈΧΟΥΜΕ ΤΑΛΕΝΤΑ ΚΑΙ ΑΔΥΝΑΜΙΕΣ                    ΒΙΒΙΑΝ ΣΤΑΥΡΙΔΑΚΗ Α3</vt:lpstr>
      <vt:lpstr>                         28η Ιστορία                     ΩΡΑΙΑ ΚΟΙΜΩΜΕΝΗ           ΑΝΤΩΝΗΣ ΧΑΤΖΗΓΝΑΤΙΑΔΗΣ Α3 </vt:lpstr>
      <vt:lpstr>                 ΜΕΡΟΣ   ΔΕΥΤΕΡΟ         ΣΥΝΑΙΣΘΗΜΑΤΑ ΤΩΝ ΠΑΙΔΙΩΝ</vt:lpstr>
      <vt:lpstr>       Το αλφαβητάριο των συναισθημάτων</vt:lpstr>
      <vt:lpstr>Το αλφαβητάριο των συναισθημάτων</vt:lpstr>
      <vt:lpstr>Το αλφαβητάριο των συναισθημάτων</vt:lpstr>
      <vt:lpstr>EYXAΡΙΣΤΟΥΜΕ ΠΟΛΎ ΓΙΑ ΤΟ ΧΡΌΝΟ ΣΑΣ    ΤΑ ΠΑΙΔΙΑ ΤΗΣ Α’ ΤΑΞΗΣ ΤΟΥ 1ΟΥ ΓΥΜΝΑΣΙΟΥ ΛΑΥΡΙΟΥ  Καθηγήτρια: Γεωργιάδου  Ευαγγελία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«ΦΟΒΑΤΑΙ Ο ΓΙΑΝΝΗΣ ΤΟ ΘΕΡΙΟ      ΚΑΙ ΤΟ ΘΕΡΙΟ ΤΟ ΓΙΑΝΝΗ»</dc:title>
  <dc:creator>user</dc:creator>
  <cp:lastModifiedBy>user</cp:lastModifiedBy>
  <cp:revision>93</cp:revision>
  <dcterms:created xsi:type="dcterms:W3CDTF">2016-04-03T16:37:04Z</dcterms:created>
  <dcterms:modified xsi:type="dcterms:W3CDTF">2016-04-19T18:52:48Z</dcterms:modified>
</cp:coreProperties>
</file>