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2"/>
  </p:notesMasterIdLst>
  <p:sldIdLst>
    <p:sldId id="256" r:id="rId2"/>
    <p:sldId id="272" r:id="rId3"/>
    <p:sldId id="259" r:id="rId4"/>
    <p:sldId id="260" r:id="rId5"/>
    <p:sldId id="261" r:id="rId6"/>
    <p:sldId id="262" r:id="rId7"/>
    <p:sldId id="263" r:id="rId8"/>
    <p:sldId id="269" r:id="rId9"/>
    <p:sldId id="264" r:id="rId10"/>
    <p:sldId id="270" r:id="rId11"/>
    <p:sldId id="273" r:id="rId12"/>
    <p:sldId id="279" r:id="rId13"/>
    <p:sldId id="274" r:id="rId14"/>
    <p:sldId id="266" r:id="rId15"/>
    <p:sldId id="276" r:id="rId16"/>
    <p:sldId id="278" r:id="rId17"/>
    <p:sldId id="280" r:id="rId18"/>
    <p:sldId id="281" r:id="rId19"/>
    <p:sldId id="286" r:id="rId20"/>
    <p:sldId id="287" r:id="rId21"/>
    <p:sldId id="282" r:id="rId22"/>
    <p:sldId id="283" r:id="rId23"/>
    <p:sldId id="288"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7" r:id="rId37"/>
    <p:sldId id="304" r:id="rId38"/>
    <p:sldId id="305" r:id="rId39"/>
    <p:sldId id="306" r:id="rId40"/>
    <p:sldId id="308" r:id="rId41"/>
    <p:sldId id="319" r:id="rId42"/>
    <p:sldId id="309" r:id="rId43"/>
    <p:sldId id="310" r:id="rId44"/>
    <p:sldId id="311" r:id="rId45"/>
    <p:sldId id="312" r:id="rId46"/>
    <p:sldId id="313" r:id="rId47"/>
    <p:sldId id="320" r:id="rId48"/>
    <p:sldId id="314" r:id="rId49"/>
    <p:sldId id="315" r:id="rId50"/>
    <p:sldId id="316" r:id="rId51"/>
    <p:sldId id="317" r:id="rId52"/>
    <p:sldId id="318" r:id="rId53"/>
    <p:sldId id="323" r:id="rId54"/>
    <p:sldId id="324" r:id="rId55"/>
    <p:sldId id="325" r:id="rId56"/>
    <p:sldId id="329" r:id="rId57"/>
    <p:sldId id="328" r:id="rId58"/>
    <p:sldId id="332" r:id="rId59"/>
    <p:sldId id="330" r:id="rId60"/>
    <p:sldId id="331" r:id="rId6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48" autoAdjust="0"/>
  </p:normalViewPr>
  <p:slideViewPr>
    <p:cSldViewPr>
      <p:cViewPr>
        <p:scale>
          <a:sx n="68" d="100"/>
          <a:sy n="68" d="100"/>
        </p:scale>
        <p:origin x="-5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image" Target="../media/image6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B1E9D-C9B4-42AB-9C12-59E45BC596EF}" type="datetimeFigureOut">
              <a:rPr lang="el-GR" smtClean="0"/>
              <a:pPr/>
              <a:t>17/4/2016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B76F0-0DAD-4ACF-AAB2-35611AE0EEF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6B76F0-0DAD-4ACF-AAB2-35611AE0EEFB}" type="slidenum">
              <a:rPr lang="el-GR" smtClean="0"/>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6B76F0-0DAD-4ACF-AAB2-35611AE0EEFB}" type="slidenum">
              <a:rPr lang="el-GR" smtClean="0"/>
              <a:pPr/>
              <a:t>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6B76F0-0DAD-4ACF-AAB2-35611AE0EEFB}" type="slidenum">
              <a:rPr lang="el-GR" smtClean="0"/>
              <a:pPr/>
              <a:t>13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6B76F0-0DAD-4ACF-AAB2-35611AE0EEFB}" type="slidenum">
              <a:rPr lang="el-GR" smtClean="0"/>
              <a:pPr/>
              <a:t>16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46B76F0-0DAD-4ACF-AAB2-35611AE0EEFB}" type="slidenum">
              <a:rPr lang="el-GR" smtClean="0"/>
              <a:pPr/>
              <a:t>21</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a:t>
            </a:r>
            <a:endParaRPr lang="el-GR" dirty="0"/>
          </a:p>
        </p:txBody>
      </p:sp>
      <p:sp>
        <p:nvSpPr>
          <p:cNvPr id="4" name="3 - Θέση αριθμού διαφάνειας"/>
          <p:cNvSpPr>
            <a:spLocks noGrp="1"/>
          </p:cNvSpPr>
          <p:nvPr>
            <p:ph type="sldNum" sz="quarter" idx="10"/>
          </p:nvPr>
        </p:nvSpPr>
        <p:spPr/>
        <p:txBody>
          <a:bodyPr/>
          <a:lstStyle/>
          <a:p>
            <a:fld id="{B46B76F0-0DAD-4ACF-AAB2-35611AE0EEFB}" type="slidenum">
              <a:rPr lang="el-GR" smtClean="0"/>
              <a:pPr/>
              <a:t>23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998DC10A-7CD3-4554-8C3E-E2E98D98D79B}"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7F6457A-E276-4296-B00F-82BA36217003}" type="datetimeFigureOut">
              <a:rPr lang="el-GR" smtClean="0"/>
              <a:pPr/>
              <a:t>17/4/2016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98DC10A-7CD3-4554-8C3E-E2E98D98D79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7F6457A-E276-4296-B00F-82BA36217003}" type="datetimeFigureOut">
              <a:rPr lang="el-GR" smtClean="0"/>
              <a:pPr/>
              <a:t>17/4/2016</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98DC10A-7CD3-4554-8C3E-E2E98D98D79B}"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l.wikipedia.org/wiki/%CE%91%CF%81%CF%83%CE%B5%CE%BD%CE%B9%CE%BA%CF%8C"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gr/url?sa=i&amp;rct=j&amp;q=&amp;esrc=s&amp;source=images&amp;cd=&amp;cad=rja&amp;uact=8&amp;ved=0CAcQjRxqFQoTCLPR0J7VpsgCFYG6GgodBqgLEw&amp;url=http://www.ellinikoschrysos.gr/blog/2013/10/ellinikoschryssos-metalleia-lavrio/&amp;psig=AFQjCNFmPn2T-stJkolAAenBtqLWN48zGg&amp;ust=1443974200916538"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www.google.gr/url?sa=i&amp;rct=j&amp;q=&amp;esrc=s&amp;source=images&amp;cd=&amp;cad=rja&amp;uact=8&amp;ved=0CAcQjRxqFQoTCPHM7sfVpsgCFQcPGgodHpEHNQ&amp;url=http://el.wikiloc.com/wikiloc/imgServer.do?id=91145&amp;psig=AFQjCNFmPn2T-stJkolAAenBtqLWN48zGg&amp;ust=1443974200916538"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1%CF%84%CF%84%CE%B9%CE%BA%CE%AE"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el.wikipedia.org/wiki/%CE%A3%CE%BF%CF%8D%CE%BD%CE%B9%CE%BF" TargetMode="External"/><Relationship Id="rId4" Type="http://schemas.openxmlformats.org/officeDocument/2006/relationships/hyperlink" Target="https://el.wikipedia.org/wiki/%CE%94%CE%AE%CE%BC%CE%BF%CF%82_%CE%9B%CE%B1%CF%85%CF%81%CE%B5%CF%89%CF%84%CE%B9%CE%BA%CE%AE%CF%8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ntua.g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98%CE%BF%CF%81%CE%B9%CE%BA%CF%8C%CF%82" TargetMode="External"/><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l.wikipedia.org/wiki/%CE%9A%CE%BF%CF%81%CF%89%CF%80%CE%AF" TargetMode="External"/><Relationship Id="rId2" Type="http://schemas.openxmlformats.org/officeDocument/2006/relationships/hyperlink" Target="https://el.wikipedia.org/wiki/1980" TargetMode="External"/><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glyptothiki.gr/&#941;&#961;&#947;&#945;/&#941;&#961;&#947;&#945;-&#963;&#964;&#959;-&#948;&#951;&#956;&#972;&#963;&#953;&#959;-&#967;&#974;&#961;&#959;/lavrio.aspx" TargetMode="External"/><Relationship Id="rId2" Type="http://schemas.openxmlformats.org/officeDocument/2006/relationships/hyperlink" Target="http://www.eranet.gr/lavrion/html/gkypianos.html" TargetMode="External"/><Relationship Id="rId1" Type="http://schemas.openxmlformats.org/officeDocument/2006/relationships/slideLayout" Target="../slideLayouts/slideLayout2.xml"/><Relationship Id="rId6" Type="http://schemas.openxmlformats.org/officeDocument/2006/relationships/hyperlink" Target="http://www.eranet.gr./lavrion/html" TargetMode="External"/><Relationship Id="rId5" Type="http://schemas.openxmlformats.org/officeDocument/2006/relationships/hyperlink" Target="http://www.forkeratea.com/2010101" TargetMode="External"/><Relationship Id="rId4" Type="http://schemas.openxmlformats.org/officeDocument/2006/relationships/hyperlink" Target="http://www.bbem.edu/lavreotiki/sygrono-iavrion.poli.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www.avgi/" TargetMode="External"/><Relationship Id="rId3" Type="http://schemas.openxmlformats.org/officeDocument/2006/relationships/hyperlink" Target="http://www.tap.grarxaiologiko-mouseio-lavriou/" TargetMode="External"/><Relationship Id="rId7" Type="http://schemas.openxmlformats.org/officeDocument/2006/relationships/hyperlink" Target="http://www.oryktosploutos.net/" TargetMode="External"/><Relationship Id="rId2" Type="http://schemas.openxmlformats.org/officeDocument/2006/relationships/hyperlink" Target="http://www.iavrioguide.gr/tour/htl" TargetMode="External"/><Relationship Id="rId1" Type="http://schemas.openxmlformats.org/officeDocument/2006/relationships/slideLayout" Target="../slideLayouts/slideLayout2.xml"/><Relationship Id="rId6" Type="http://schemas.openxmlformats.org/officeDocument/2006/relationships/hyperlink" Target="http://www.hps/lavrion%202009" TargetMode="External"/><Relationship Id="rId5" Type="http://schemas.openxmlformats.org/officeDocument/2006/relationships/hyperlink" Target="http://www.emel.gr/" TargetMode="External"/><Relationship Id="rId4" Type="http://schemas.openxmlformats.org/officeDocument/2006/relationships/hyperlink" Target="http://www.bbem.edu.g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idx="4294967295"/>
          </p:nvPr>
        </p:nvSpPr>
        <p:spPr>
          <a:xfrm>
            <a:off x="0" y="274638"/>
            <a:ext cx="6143636" cy="2082792"/>
          </a:xfrm>
        </p:spPr>
        <p:txBody>
          <a:bodyPr>
            <a:normAutofit fontScale="90000"/>
          </a:bodyPr>
          <a:lstStyle/>
          <a:p>
            <a:r>
              <a:rPr lang="el-GR" dirty="0" smtClean="0"/>
              <a:t/>
            </a:r>
            <a:br>
              <a:rPr lang="el-GR" dirty="0" smtClean="0"/>
            </a:br>
            <a:r>
              <a:rPr lang="el-GR" sz="4900" dirty="0" smtClean="0"/>
              <a:t>ΤΟ ΝΕΟΤΕΡΟ ΛΑΥΡΙΟ</a:t>
            </a:r>
            <a:br>
              <a:rPr lang="el-GR" sz="4900" dirty="0" smtClean="0"/>
            </a:br>
            <a:r>
              <a:rPr lang="el-GR" sz="4900" dirty="0" smtClean="0"/>
              <a:t>1865-2015</a:t>
            </a:r>
            <a:endParaRPr lang="el-GR" sz="4900" dirty="0"/>
          </a:p>
        </p:txBody>
      </p:sp>
      <p:pic>
        <p:nvPicPr>
          <p:cNvPr id="15362" name="Picture 2" descr="Αποτέλεσμα εικόνας για εικονες απο λαυριο"/>
          <p:cNvPicPr>
            <a:picLocks noChangeAspect="1" noChangeArrowheads="1"/>
          </p:cNvPicPr>
          <p:nvPr/>
        </p:nvPicPr>
        <p:blipFill>
          <a:blip r:embed="rId2"/>
          <a:srcRect/>
          <a:stretch>
            <a:fillRect/>
          </a:stretch>
        </p:blipFill>
        <p:spPr bwMode="auto">
          <a:xfrm>
            <a:off x="714348" y="3071810"/>
            <a:ext cx="4581489" cy="3143851"/>
          </a:xfrm>
          <a:prstGeom prst="rect">
            <a:avLst/>
          </a:prstGeom>
          <a:noFill/>
          <a:effectLst>
            <a:outerShdw blurRad="50800" dist="50800" dir="5400000" algn="ctr" rotWithShape="0">
              <a:srgbClr val="000000">
                <a:alpha val="99000"/>
              </a:srgbClr>
            </a:outerShdw>
          </a:effectLst>
        </p:spPr>
      </p:pic>
      <p:pic>
        <p:nvPicPr>
          <p:cNvPr id="15364" name="Picture 4" descr="Αποτέλεσμα εικόνας για εικονες λαυριου αρχαιοτητα"/>
          <p:cNvPicPr>
            <a:picLocks noChangeAspect="1" noChangeArrowheads="1"/>
          </p:cNvPicPr>
          <p:nvPr/>
        </p:nvPicPr>
        <p:blipFill>
          <a:blip r:embed="rId3"/>
          <a:srcRect/>
          <a:stretch>
            <a:fillRect/>
          </a:stretch>
        </p:blipFill>
        <p:spPr bwMode="auto">
          <a:xfrm rot="680920">
            <a:off x="6154402" y="1442592"/>
            <a:ext cx="2571736" cy="25431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3143240" cy="1654164"/>
          </a:xfrm>
        </p:spPr>
        <p:txBody>
          <a:bodyPr>
            <a:normAutofit fontScale="90000"/>
          </a:bodyPr>
          <a:lstStyle/>
          <a:p>
            <a:r>
              <a:rPr lang="el-GR" dirty="0" smtClean="0"/>
              <a:t> Ελληνική και Γαλλική Εταιρεία</a:t>
            </a:r>
            <a:endParaRPr lang="el-GR" dirty="0"/>
          </a:p>
        </p:txBody>
      </p:sp>
      <p:sp>
        <p:nvSpPr>
          <p:cNvPr id="3" name="2 - Θέση περιεχομένου"/>
          <p:cNvSpPr>
            <a:spLocks noGrp="1"/>
          </p:cNvSpPr>
          <p:nvPr>
            <p:ph idx="4294967295"/>
          </p:nvPr>
        </p:nvSpPr>
        <p:spPr>
          <a:xfrm>
            <a:off x="2643174" y="357166"/>
            <a:ext cx="6286544" cy="5286412"/>
          </a:xfrm>
        </p:spPr>
        <p:txBody>
          <a:bodyPr>
            <a:normAutofit fontScale="70000" lnSpcReduction="20000"/>
          </a:bodyPr>
          <a:lstStyle/>
          <a:p>
            <a:r>
              <a:rPr lang="el-GR" dirty="0" smtClean="0"/>
              <a:t>Οι διαπραγματεύσεις καταλήγουν το 1873 στη δημιουργία δύο εταιρειών: Πρόκειται για την «Εταιρεία των Μεταλλουργείων του Λαυρίου» που ιδρύει ο Ανδρέας Συγγρός και τη </a:t>
            </a:r>
            <a:r>
              <a:rPr lang="el-GR" dirty="0" err="1" smtClean="0"/>
              <a:t>Γαλλοελληνική</a:t>
            </a:r>
            <a:r>
              <a:rPr lang="el-GR" dirty="0" smtClean="0"/>
              <a:t> Εταιρεία, τα «Μεταλλεία </a:t>
            </a:r>
            <a:r>
              <a:rPr lang="el-GR" dirty="0" err="1" smtClean="0"/>
              <a:t>Καμάριζας</a:t>
            </a:r>
            <a:r>
              <a:rPr lang="el-GR" dirty="0" smtClean="0"/>
              <a:t>».</a:t>
            </a:r>
          </a:p>
          <a:p>
            <a:r>
              <a:rPr lang="el-GR" dirty="0" smtClean="0"/>
              <a:t>Δύο χρόνια μετά την ίδρυση της Ελληνικής Εταιρείας, έχουμε τη νέα «Γαλλική Εταιρεία» με έδρα το Παρίσι και το νέο του εργοστάσιο στη βόρεια πλευρά του Κυπριανού</a:t>
            </a:r>
            <a:r>
              <a:rPr lang="en-US" dirty="0" smtClean="0"/>
              <a:t>.</a:t>
            </a:r>
            <a:r>
              <a:rPr lang="el-GR" dirty="0" smtClean="0"/>
              <a:t> </a:t>
            </a:r>
            <a:endParaRPr lang="en-US" dirty="0" smtClean="0"/>
          </a:p>
          <a:p>
            <a:r>
              <a:rPr lang="el-GR" dirty="0" smtClean="0"/>
              <a:t>Τα καινά χρηματιστηριακά δαιμόνια που έφερε ο Συγγρός στην Ελλάδα εξανέμισαν περιουσίες και αποταμιεύσεις σε μια στιγμή, κάνοντας τον Συγγρό και τους συνεταίρους του ακόμη πιο πλούσιους, αφού πούλησαν τις μετοχές τους στην ανώτερη δυνατή </a:t>
            </a:r>
            <a:r>
              <a:rPr lang="el-GR" dirty="0" err="1" smtClean="0"/>
              <a:t>αξία.Ο</a:t>
            </a:r>
            <a:r>
              <a:rPr lang="el-GR" dirty="0" smtClean="0"/>
              <a:t> Ανδρέας Συγγρός, για να εξευμενίσει την κοινή γνώμη μετά τον πάταγο του χρηματιστηριακού φιάσκο, έκανε δωρεές και κοινωφελή έργα, όπως το νοσοκομείο και τις φυλακές Συγγρού, το Μουσείο Ολυμπίας, τμήμα του Ευαγγελισμού κ.ά.</a:t>
            </a:r>
          </a:p>
          <a:p>
            <a:endParaRPr lang="el-GR" dirty="0"/>
          </a:p>
        </p:txBody>
      </p:sp>
      <p:sp>
        <p:nvSpPr>
          <p:cNvPr id="6150" name="AutoShape 6" descr="Αποτέλεσμα εικόνας για ανδρεασ συγγροσ λαυρεωτικ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2" name="AutoShape 8" descr="Αποτέλεσμα εικόνας για ανδρεασ συγγροσ λαυρεωτικ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4" name="AutoShape 10" descr="Αποτέλεσμα εικόνας για ανδρεασ συγγροσ λαυρεωτικ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 name="Picture 18" descr="http://www.livepedia.gr/images/thumb/c/c4/%CE%91%CE%BD%CE%B4%CF%81%CE%AD%CE%B1%CF%82_%CE%A3%CF%85%CE%B3%CE%B3%CF%81%CF%8C%CF%82.jpg/250px-%CE%91%CE%BD%CE%B4%CF%81%CE%AD%CE%B1%CF%82_%CE%A3%CF%85%CE%B3%CE%B3%CF%81%CF%8C%CF%82.jpg"/>
          <p:cNvPicPr>
            <a:picLocks noChangeAspect="1" noChangeArrowheads="1"/>
          </p:cNvPicPr>
          <p:nvPr/>
        </p:nvPicPr>
        <p:blipFill>
          <a:blip r:embed="rId2"/>
          <a:srcRect/>
          <a:stretch>
            <a:fillRect/>
          </a:stretch>
        </p:blipFill>
        <p:spPr bwMode="auto">
          <a:xfrm>
            <a:off x="357158" y="2500306"/>
            <a:ext cx="2357422" cy="3429024"/>
          </a:xfrm>
          <a:prstGeom prst="rect">
            <a:avLst/>
          </a:prstGeom>
          <a:noFill/>
        </p:spPr>
      </p:pic>
      <p:pic>
        <p:nvPicPr>
          <p:cNvPr id="12" name="11 - Εικόνα" descr="C:\Users\User\Documents\Scan0003.jpg"/>
          <p:cNvPicPr/>
          <p:nvPr/>
        </p:nvPicPr>
        <p:blipFill>
          <a:blip r:embed="rId3"/>
          <a:srcRect l="18794" t="23784" r="28619" b="60710"/>
          <a:stretch>
            <a:fillRect/>
          </a:stretch>
        </p:blipFill>
        <p:spPr bwMode="auto">
          <a:xfrm>
            <a:off x="4071934" y="5239699"/>
            <a:ext cx="3638550" cy="1618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357298"/>
          </a:xfrm>
        </p:spPr>
        <p:txBody>
          <a:bodyPr>
            <a:normAutofit/>
          </a:bodyPr>
          <a:lstStyle/>
          <a:p>
            <a:r>
              <a:rPr lang="el-GR" sz="3130" dirty="0" smtClean="0"/>
              <a:t>Οι δύο εταιρείες του Λαυρίου ήταν υπεύθυνες για την λειτουργία της πόλης</a:t>
            </a:r>
            <a:endParaRPr lang="el-GR" sz="3130" dirty="0"/>
          </a:p>
        </p:txBody>
      </p:sp>
      <p:sp>
        <p:nvSpPr>
          <p:cNvPr id="3" name="2 - Θέση περιεχομένου"/>
          <p:cNvSpPr>
            <a:spLocks noGrp="1"/>
          </p:cNvSpPr>
          <p:nvPr>
            <p:ph idx="1"/>
          </p:nvPr>
        </p:nvSpPr>
        <p:spPr>
          <a:xfrm>
            <a:off x="2357422" y="1142984"/>
            <a:ext cx="6786578" cy="5715016"/>
          </a:xfrm>
        </p:spPr>
        <p:txBody>
          <a:bodyPr>
            <a:normAutofit fontScale="92500" lnSpcReduction="20000"/>
          </a:bodyPr>
          <a:lstStyle/>
          <a:p>
            <a:pPr lvl="1">
              <a:buNone/>
            </a:pPr>
            <a:r>
              <a:rPr lang="el-GR" dirty="0" smtClean="0"/>
              <a:t> </a:t>
            </a:r>
          </a:p>
          <a:p>
            <a:r>
              <a:rPr lang="el-GR" dirty="0" smtClean="0"/>
              <a:t>Η Ελληνική και Γαλλική Εταιρεία είναι οι βιομηχανίες που στήριξαν ουσιαστικά τη νέα περίοδο ακμής της Λαυρεωτικής και έβαλαν την σφραγίδα τους τόσο στην ανάπτυξη της μεταλλευτικής βιομηχανίας στην Ελλάδα, όσο και στην δημιουργία και το χαρακτήρα της πόλης του Λαυρίου Οι δύο εταιρείες του Λαυρίου ήταν υπεύθυνες για την λειτουργία της πόλης. Οι κατοικίες και τα καταστήματα ανήκαν στην ιδιοκτησία τους, αυτές φρόντιζαν για την υγειονομική περίθαλψη με νοσοκομεία και φαρμακεία. Οι ίδιες κατασκεύαζαν κτίρια, τα σχολεία, τις εκκλησίες, τις λιμενικές εγκαταστάσεις.</a:t>
            </a:r>
          </a:p>
          <a:p>
            <a:r>
              <a:rPr lang="el-GR" dirty="0" smtClean="0"/>
              <a:t> </a:t>
            </a:r>
          </a:p>
          <a:p>
            <a:endParaRPr lang="el-GR" dirty="0"/>
          </a:p>
        </p:txBody>
      </p:sp>
      <p:pic>
        <p:nvPicPr>
          <p:cNvPr id="4" name="Picture 4" descr="https://upload.wikimedia.org/wikipedia/commons/thumb/2/2f/Ta_metallourgeia_tou_Lavriou_1873_share.jpg/220px-Ta_metallourgeia_tou_Lavriou_1873_share.jpg"/>
          <p:cNvPicPr>
            <a:picLocks noChangeAspect="1" noChangeArrowheads="1"/>
          </p:cNvPicPr>
          <p:nvPr/>
        </p:nvPicPr>
        <p:blipFill>
          <a:blip r:embed="rId2"/>
          <a:srcRect/>
          <a:stretch>
            <a:fillRect/>
          </a:stretch>
        </p:blipFill>
        <p:spPr bwMode="auto">
          <a:xfrm>
            <a:off x="285720" y="1285860"/>
            <a:ext cx="2524096" cy="3714752"/>
          </a:xfrm>
          <a:prstGeom prst="rect">
            <a:avLst/>
          </a:prstGeom>
          <a:noFill/>
        </p:spPr>
      </p:pic>
      <p:sp>
        <p:nvSpPr>
          <p:cNvPr id="5" name="4 - Ορθογώνιο"/>
          <p:cNvSpPr/>
          <p:nvPr/>
        </p:nvSpPr>
        <p:spPr>
          <a:xfrm>
            <a:off x="500034" y="5000636"/>
            <a:ext cx="2214578" cy="1200329"/>
          </a:xfrm>
          <a:prstGeom prst="rect">
            <a:avLst/>
          </a:prstGeom>
        </p:spPr>
        <p:txBody>
          <a:bodyPr wrap="square">
            <a:spAutoFit/>
          </a:bodyPr>
          <a:lstStyle/>
          <a:p>
            <a:r>
              <a:rPr lang="el-GR" dirty="0" smtClean="0"/>
              <a:t>Μετοχή του 1873 της εταιρείας Τα Μεταλλουργεία του Λαυρίου</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Προϊόντα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Ελληνική και η Γαλλική εταιρεία παρήγαγαν αργυρούχο μόλυβδο και τα υποπροϊόντα του, επίσης </a:t>
            </a:r>
            <a:r>
              <a:rPr lang="el-GR" dirty="0" err="1" smtClean="0"/>
              <a:t>πεφρυγμένη</a:t>
            </a:r>
            <a:r>
              <a:rPr lang="el-GR" dirty="0" smtClean="0"/>
              <a:t> </a:t>
            </a:r>
            <a:r>
              <a:rPr lang="el-GR" dirty="0" err="1" smtClean="0"/>
              <a:t>καλαμίνα</a:t>
            </a:r>
            <a:r>
              <a:rPr lang="el-GR" dirty="0" smtClean="0"/>
              <a:t> και </a:t>
            </a:r>
            <a:r>
              <a:rPr lang="el-GR" dirty="0" err="1" smtClean="0"/>
              <a:t>μαγγανούχο</a:t>
            </a:r>
            <a:r>
              <a:rPr lang="el-GR" dirty="0" smtClean="0"/>
              <a:t> σίδηρο. Μετά τον Β΄ Παγκόσμιο Πόλεμο η Γαλλική Εταιρεία παρήγαγε στο Λαύριο και άργυρο</a:t>
            </a:r>
            <a:r>
              <a:rPr lang="en-US" dirty="0" smtClean="0"/>
              <a:t>.</a:t>
            </a:r>
          </a:p>
          <a:p>
            <a:r>
              <a:rPr lang="el-GR" dirty="0" smtClean="0"/>
              <a:t>Οι δύο εταιρείες, παρόλο που ιδρύθηκαν την ίδια εποχή, δεν είχαν την ίδια πορεία: Το 1917 η Ελληνική Εταιρεία, όταν εξαντλείται το προς εκμετάλλευση υλικό, σταματά τις εργασίες της και το 1930 εκποιεί (πουλά) τις εγκαταστάσεις της. Αντίθετα, η Γαλλική εταιρεία λειτουργεί μέχρι το 1982, οπότε και νοικιάζει τις εγκαταστάσεις της στην Ελληνική Μεταλλουργική Εταιρία, η οποία θα κλείσει και αυτή οριστικά το 1989.</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2428860" y="2714620"/>
            <a:ext cx="3214710" cy="714380"/>
          </a:xfrm>
        </p:spPr>
        <p:txBody>
          <a:bodyPr>
            <a:normAutofit fontScale="90000"/>
          </a:bodyPr>
          <a:lstStyle/>
          <a:p>
            <a:r>
              <a:rPr lang="el-GR" dirty="0" smtClean="0"/>
              <a:t>ΕΡΓΑΤΕΣ</a:t>
            </a:r>
            <a:endParaRPr lang="el-GR" dirty="0"/>
          </a:p>
        </p:txBody>
      </p:sp>
      <p:sp>
        <p:nvSpPr>
          <p:cNvPr id="3" name="2 - Θέση περιεχομένου"/>
          <p:cNvSpPr>
            <a:spLocks noGrp="1"/>
          </p:cNvSpPr>
          <p:nvPr>
            <p:ph idx="4294967295"/>
          </p:nvPr>
        </p:nvSpPr>
        <p:spPr>
          <a:xfrm>
            <a:off x="285720" y="3429000"/>
            <a:ext cx="8501122" cy="3214710"/>
          </a:xfrm>
        </p:spPr>
        <p:txBody>
          <a:bodyPr>
            <a:normAutofit fontScale="70000" lnSpcReduction="20000"/>
          </a:bodyPr>
          <a:lstStyle/>
          <a:p>
            <a:r>
              <a:rPr lang="el-GR" dirty="0" smtClean="0"/>
              <a:t>Οι εργαζόμενοι στα μεταλλεία ήταν σαν δούλοι. Χωρίς ειδίκευση, χωρίς μέτρα προστασίας της ζωής τους, χωρίς εργασιακά δικαιώματα, χωρίς υγειονομική περίθαλψη ή σύνταξη. Τα μεροκάματα ήταν εξευτελιστικά, ενώ οι όροι εργασίας βάρβαροι και ανελέητοι.</a:t>
            </a:r>
          </a:p>
          <a:p>
            <a:r>
              <a:rPr lang="el-GR" dirty="0" smtClean="0"/>
              <a:t>Το 1896 η κατάσταση για τους εργάτες είχε φτάσει στο απροχώρητο. Οι απάνθρωπες συνθήκες εργασίας, η έλλειψη δικαιωμάτων, το χαμηλό εισόδημα οδήγησε τους εργάτες των μεταλλείων της </a:t>
            </a:r>
            <a:r>
              <a:rPr lang="el-GR" dirty="0" err="1" smtClean="0"/>
              <a:t>Καμάριζας</a:t>
            </a:r>
            <a:r>
              <a:rPr lang="el-GR" dirty="0" smtClean="0"/>
              <a:t> σε απεργία, η οποία διήρκησε 17 ημέρες.</a:t>
            </a:r>
          </a:p>
          <a:p>
            <a:r>
              <a:rPr lang="el-GR" dirty="0" smtClean="0"/>
              <a:t>Μετά από αυτήν την απεργία ακολούθησαν κι άλλες. </a:t>
            </a:r>
          </a:p>
          <a:p>
            <a:r>
              <a:rPr lang="el-GR" dirty="0" smtClean="0"/>
              <a:t>Επίσης απεργία που συσχετίζεται με την εταιρεία, συνέβη τον Φεβρουάριο του 1929, διήρκησε 47-48 ημέρες και χαρακτηρίστηκε από έντονα επεισόδια.</a:t>
            </a:r>
          </a:p>
          <a:p>
            <a:endParaRPr lang="el-GR" dirty="0" smtClean="0"/>
          </a:p>
          <a:p>
            <a:endParaRPr lang="el-GR" dirty="0"/>
          </a:p>
        </p:txBody>
      </p:sp>
      <p:sp>
        <p:nvSpPr>
          <p:cNvPr id="32770" name="AutoShape 2" descr="Αποτέλεσμα εικόνας για ανδρεασ συγγροσ λαυρεωτικ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2" name="AutoShape 4" descr="Αποτέλεσμα εικόνας για ανδρεασ συγγροσ λαυρεωτικ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Picture 10" descr="https://eleutheriellada.files.wordpress.com/2013/11/image182.jpg?w=450&amp;h=310"/>
          <p:cNvPicPr>
            <a:picLocks noChangeAspect="1" noChangeArrowheads="1"/>
          </p:cNvPicPr>
          <p:nvPr/>
        </p:nvPicPr>
        <p:blipFill>
          <a:blip r:embed="rId3"/>
          <a:srcRect/>
          <a:stretch>
            <a:fillRect/>
          </a:stretch>
        </p:blipFill>
        <p:spPr bwMode="auto">
          <a:xfrm>
            <a:off x="0" y="83377"/>
            <a:ext cx="4286247" cy="2654362"/>
          </a:xfrm>
          <a:prstGeom prst="rect">
            <a:avLst/>
          </a:prstGeom>
          <a:noFill/>
          <a:scene3d>
            <a:camera prst="orthographicFront"/>
            <a:lightRig rig="threePt" dir="t"/>
          </a:scene3d>
          <a:sp3d>
            <a:bevelB prst="angle"/>
          </a:sp3d>
        </p:spPr>
      </p:pic>
      <p:pic>
        <p:nvPicPr>
          <p:cNvPr id="3074" name="Picture 2" descr="Picture"/>
          <p:cNvPicPr>
            <a:picLocks noChangeAspect="1" noChangeArrowheads="1"/>
          </p:cNvPicPr>
          <p:nvPr/>
        </p:nvPicPr>
        <p:blipFill>
          <a:blip r:embed="rId4"/>
          <a:srcRect/>
          <a:stretch>
            <a:fillRect/>
          </a:stretch>
        </p:blipFill>
        <p:spPr bwMode="auto">
          <a:xfrm>
            <a:off x="5786446" y="0"/>
            <a:ext cx="3357554" cy="3429000"/>
          </a:xfrm>
          <a:prstGeom prst="rect">
            <a:avLst/>
          </a:prstGeom>
          <a:noFill/>
          <a:scene3d>
            <a:camera prst="orthographicFront"/>
            <a:lightRig rig="threePt" dir="t"/>
          </a:scene3d>
          <a:sp3d extrusionH="76200" prstMaterial="metal">
            <a:bevelT prst="relaxedInset"/>
            <a:bevelB prst="angle"/>
            <a:extrusionClr>
              <a:schemeClr val="accent3">
                <a:lumMod val="75000"/>
              </a:schemeClr>
            </a:extrusion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00364" y="214290"/>
            <a:ext cx="5800708" cy="1143000"/>
          </a:xfrm>
        </p:spPr>
        <p:txBody>
          <a:bodyPr>
            <a:normAutofit fontScale="90000"/>
          </a:bodyPr>
          <a:lstStyle/>
          <a:p>
            <a:r>
              <a:rPr lang="el-GR" dirty="0" smtClean="0"/>
              <a:t>περιβαλλοντική καταστροφή</a:t>
            </a:r>
            <a:endParaRPr lang="el-GR" dirty="0"/>
          </a:p>
        </p:txBody>
      </p:sp>
      <p:sp>
        <p:nvSpPr>
          <p:cNvPr id="3" name="2 - Θέση περιεχομένου"/>
          <p:cNvSpPr>
            <a:spLocks noGrp="1"/>
          </p:cNvSpPr>
          <p:nvPr>
            <p:ph idx="1"/>
          </p:nvPr>
        </p:nvSpPr>
        <p:spPr>
          <a:xfrm>
            <a:off x="3714744" y="1600200"/>
            <a:ext cx="4972056" cy="4329130"/>
          </a:xfrm>
        </p:spPr>
        <p:txBody>
          <a:bodyPr>
            <a:normAutofit fontScale="70000" lnSpcReduction="20000"/>
          </a:bodyPr>
          <a:lstStyle/>
          <a:p>
            <a:r>
              <a:rPr lang="el-GR" dirty="0" smtClean="0"/>
              <a:t>Η οικονομική ανάπτυξη της περιοχής είχε σημαντικές περιβαλλοντικές συνέπειες για την περιοχή, τον 19ο και 20ο αιώνα. Λόγω της παντελούς έλλειψης μέτρων για το περιβάλλον, επήλθε μια μαζική περιβαλλοντική καταστροφή, της οποίας τα αποτελέσματα και οι συνέπειες είναι ορατές ακόμα και σήμερα. Στα παράλια της πόλης στοιβάζονται εκατομμύρια τόνοι επεξεργασμένου υλικού και υπάρχει εκτενής συσσώρευση βαρέων στοιχείων (π.χ. </a:t>
            </a:r>
            <a:r>
              <a:rPr lang="el-GR" dirty="0" smtClean="0">
                <a:hlinkClick r:id="rId2" tooltip="Αρσενικό"/>
              </a:rPr>
              <a:t>αρσενικού</a:t>
            </a:r>
            <a:r>
              <a:rPr lang="el-GR" dirty="0" smtClean="0"/>
              <a:t>) στο έδαφος, τα οποία απαγορεύουν την καλλιέργεια της γης.</a:t>
            </a:r>
          </a:p>
          <a:p>
            <a:endParaRPr lang="el-GR" dirty="0"/>
          </a:p>
        </p:txBody>
      </p:sp>
      <p:pic>
        <p:nvPicPr>
          <p:cNvPr id="4" name="Picture 10" descr="9"/>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5720" y="428604"/>
            <a:ext cx="3571900" cy="2286016"/>
          </a:xfrm>
          <a:prstGeom prst="rect">
            <a:avLst/>
          </a:prstGeom>
          <a:noFill/>
          <a:ln>
            <a:noFill/>
          </a:ln>
        </p:spPr>
      </p:pic>
      <p:pic>
        <p:nvPicPr>
          <p:cNvPr id="5" name="Picture 9" descr="1"/>
          <p:cNvPicPr/>
          <p:nvPr/>
        </p:nvPicPr>
        <p:blipFill>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643570" y="5286388"/>
            <a:ext cx="2643206" cy="1571612"/>
          </a:xfrm>
          <a:prstGeom prst="rect">
            <a:avLst/>
          </a:prstGeom>
          <a:noFill/>
          <a:ln>
            <a:noFill/>
          </a:ln>
        </p:spPr>
      </p:pic>
      <p:pic>
        <p:nvPicPr>
          <p:cNvPr id="6" name="Picture 26" descr="http://www.aeiforos.gr/thumb/YTo0OntzOjM6InNyYyI7czo2NToidXBsb2Fkcy9uZXdfY29udGVudC9lbmdsaXNoL3Nrb3JpYV9obGVrdHJpa291X2tsaWJhbm95X21lZ2FsaS5qcGciO3M6NToicHJvcHgiO2k6NzYwO3M6NToicHJvcHkiO2k6NjAwO3M6MjoiemMiO2k6MTt9"/>
          <p:cNvPicPr>
            <a:picLocks noChangeAspect="1" noChangeArrowheads="1"/>
          </p:cNvPicPr>
          <p:nvPr/>
        </p:nvPicPr>
        <p:blipFill>
          <a:blip r:embed="rId5"/>
          <a:srcRect/>
          <a:stretch>
            <a:fillRect/>
          </a:stretch>
        </p:blipFill>
        <p:spPr bwMode="auto">
          <a:xfrm>
            <a:off x="214282" y="3000373"/>
            <a:ext cx="3738538" cy="278608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28604"/>
            <a:ext cx="3071802" cy="1214446"/>
          </a:xfrm>
        </p:spPr>
        <p:txBody>
          <a:bodyPr>
            <a:normAutofit fontScale="90000"/>
          </a:bodyPr>
          <a:lstStyle/>
          <a:p>
            <a:r>
              <a:rPr lang="el-GR" dirty="0" smtClean="0"/>
              <a:t>Πρωτοπορία</a:t>
            </a:r>
            <a:endParaRPr lang="el-GR" dirty="0"/>
          </a:p>
        </p:txBody>
      </p:sp>
      <p:sp>
        <p:nvSpPr>
          <p:cNvPr id="3" name="2 - Θέση περιεχομένου"/>
          <p:cNvSpPr>
            <a:spLocks noGrp="1"/>
          </p:cNvSpPr>
          <p:nvPr>
            <p:ph idx="1"/>
          </p:nvPr>
        </p:nvSpPr>
        <p:spPr>
          <a:xfrm>
            <a:off x="2714612" y="571480"/>
            <a:ext cx="6215106" cy="6043642"/>
          </a:xfrm>
        </p:spPr>
        <p:txBody>
          <a:bodyPr>
            <a:normAutofit fontScale="77500" lnSpcReduction="20000"/>
          </a:bodyPr>
          <a:lstStyle/>
          <a:p>
            <a:r>
              <a:rPr lang="el-GR" dirty="0" smtClean="0"/>
              <a:t>Η βιομηχανική ανάπτυξη συντέλεσε ώστε το Λαύριο να πάρει την πρωτοπορία σε πολλούς κοινωνικούς και πολιτιστικούς τομείς.</a:t>
            </a:r>
          </a:p>
          <a:p>
            <a:pPr lvl="0"/>
            <a:r>
              <a:rPr lang="el-GR" dirty="0" smtClean="0"/>
              <a:t>Ήταν η πρώτη ελληνική πόλη που χρησιμοποίησε το </a:t>
            </a:r>
            <a:r>
              <a:rPr lang="el-GR" b="1" dirty="0" smtClean="0"/>
              <a:t>τηλέφωνο</a:t>
            </a:r>
            <a:r>
              <a:rPr lang="el-GR" dirty="0" smtClean="0"/>
              <a:t> (1882) και η πρώτη που ηλεκτροφωτίστηκε με </a:t>
            </a:r>
            <a:r>
              <a:rPr lang="el-GR" b="1" dirty="0" smtClean="0"/>
              <a:t>λάμπες βολταϊκού τόξου</a:t>
            </a:r>
            <a:r>
              <a:rPr lang="el-GR" dirty="0" smtClean="0"/>
              <a:t> (1887).</a:t>
            </a:r>
          </a:p>
          <a:p>
            <a:pPr lvl="0"/>
            <a:r>
              <a:rPr lang="el-GR" dirty="0" smtClean="0"/>
              <a:t>Η εγγραφή των μετοχών των εταιρειών του Λαυρίου ήταν η πρώτη </a:t>
            </a:r>
            <a:r>
              <a:rPr lang="el-GR" b="1" dirty="0" smtClean="0"/>
              <a:t>χρηματιστική πράξη</a:t>
            </a:r>
            <a:r>
              <a:rPr lang="el-GR" dirty="0" smtClean="0"/>
              <a:t> που έγινε στην Αθήνα και μιας και δεν υπήρχε χρηματιστήριο, ο τόπος της αγοραπωλησίας ήταν το καφενείο η «Ωραία Ελλάς».</a:t>
            </a:r>
          </a:p>
          <a:p>
            <a:pPr lvl="0"/>
            <a:r>
              <a:rPr lang="el-GR" dirty="0" smtClean="0"/>
              <a:t>Ο πρώτος </a:t>
            </a:r>
            <a:r>
              <a:rPr lang="el-GR" b="1" dirty="0" smtClean="0"/>
              <a:t>ελληνικός σιδηρόδρομος</a:t>
            </a:r>
            <a:r>
              <a:rPr lang="el-GR" dirty="0" smtClean="0"/>
              <a:t> (1884) συνέδεε το Λαύριο με την Αθήνα.</a:t>
            </a:r>
          </a:p>
          <a:p>
            <a:pPr lvl="0"/>
            <a:r>
              <a:rPr lang="el-GR" dirty="0" smtClean="0"/>
              <a:t>Ο Ελληνικός συνδικαλισμός έχει πατρίδα του το Λαύριο που αποτέλεσε το χώρο διαμόρφωσης της πρώτης γενιάς </a:t>
            </a:r>
            <a:r>
              <a:rPr lang="el-GR" b="1" dirty="0" smtClean="0"/>
              <a:t>βιομηχανικών εργατών</a:t>
            </a:r>
            <a:r>
              <a:rPr lang="el-GR" dirty="0" smtClean="0"/>
              <a:t>, </a:t>
            </a:r>
            <a:r>
              <a:rPr lang="el-GR" b="1" dirty="0" smtClean="0"/>
              <a:t>τεχνικών</a:t>
            </a:r>
            <a:r>
              <a:rPr lang="el-GR" dirty="0" smtClean="0"/>
              <a:t> και </a:t>
            </a:r>
            <a:r>
              <a:rPr lang="el-GR" b="1" dirty="0" smtClean="0"/>
              <a:t>εργοδηγών</a:t>
            </a:r>
            <a:r>
              <a:rPr lang="el-GR" dirty="0" smtClean="0"/>
              <a:t>.</a:t>
            </a:r>
          </a:p>
          <a:p>
            <a:endParaRPr lang="el-GR" dirty="0"/>
          </a:p>
        </p:txBody>
      </p:sp>
      <p:pic>
        <p:nvPicPr>
          <p:cNvPr id="30721" name="Picture 1" descr="C:\Users\user\Desktop\2015- θεματa βιωματικής δράσης\Γ ΤΑΞΗ ΒΙΩΜΑΤΙΚΗ ΔΡΑΣΗ\Γ 1\ΠΡΑΣΙΝΟΙ\topikh istoria\laurio-208.jpg"/>
          <p:cNvPicPr>
            <a:picLocks noChangeAspect="1" noChangeArrowheads="1"/>
          </p:cNvPicPr>
          <p:nvPr/>
        </p:nvPicPr>
        <p:blipFill>
          <a:blip r:embed="rId2"/>
          <a:srcRect/>
          <a:stretch>
            <a:fillRect/>
          </a:stretch>
        </p:blipFill>
        <p:spPr bwMode="auto">
          <a:xfrm>
            <a:off x="357158" y="4071942"/>
            <a:ext cx="2714612" cy="2786058"/>
          </a:xfrm>
          <a:prstGeom prst="rect">
            <a:avLst/>
          </a:prstGeom>
          <a:noFill/>
        </p:spPr>
      </p:pic>
      <p:sp>
        <p:nvSpPr>
          <p:cNvPr id="30723" name="AutoShape 3" descr="Αποτέλεσμα εικόνας για το πρωτο τηλεφωνο στην ελλαδ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725" name="Picture 5" descr="http://2.bp.blogspot.com/-YmGwKEnjRAc/UMhGTYr5REI/AAAAAAAAEjI/oi_krRpuAas/s1600/%CE%A4%CE%B7%CE%BB%CE%AD%CF%86%CF%89%CE%BD%CE%BF..jpg"/>
          <p:cNvPicPr>
            <a:picLocks noChangeAspect="1" noChangeArrowheads="1"/>
          </p:cNvPicPr>
          <p:nvPr/>
        </p:nvPicPr>
        <p:blipFill>
          <a:blip r:embed="rId3"/>
          <a:srcRect/>
          <a:stretch>
            <a:fillRect/>
          </a:stretch>
        </p:blipFill>
        <p:spPr bwMode="auto">
          <a:xfrm>
            <a:off x="357158" y="1428736"/>
            <a:ext cx="2714644" cy="260984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86874" cy="1143000"/>
          </a:xfrm>
        </p:spPr>
        <p:txBody>
          <a:bodyPr>
            <a:normAutofit fontScale="90000"/>
          </a:bodyPr>
          <a:lstStyle/>
          <a:p>
            <a:r>
              <a:rPr lang="el-GR" dirty="0" smtClean="0"/>
              <a:t>ΒΙΟΜΗΧΑΝΙΚΗ ΑΡΧΙΤΕΚΤΟΝΙΚΗ – ΕΞΟΠΛΙΣΜΟΣ</a:t>
            </a:r>
            <a:endParaRPr lang="el-GR" dirty="0"/>
          </a:p>
        </p:txBody>
      </p:sp>
      <p:sp>
        <p:nvSpPr>
          <p:cNvPr id="3" name="2 - Θέση περιεχομένου"/>
          <p:cNvSpPr>
            <a:spLocks noGrp="1"/>
          </p:cNvSpPr>
          <p:nvPr>
            <p:ph idx="1"/>
          </p:nvPr>
        </p:nvSpPr>
        <p:spPr>
          <a:xfrm>
            <a:off x="0" y="1600200"/>
            <a:ext cx="9144000" cy="5257800"/>
          </a:xfrm>
        </p:spPr>
        <p:txBody>
          <a:bodyPr>
            <a:normAutofit fontScale="77500" lnSpcReduction="20000"/>
          </a:bodyPr>
          <a:lstStyle/>
          <a:p>
            <a:r>
              <a:rPr lang="el-GR" dirty="0" smtClean="0"/>
              <a:t>Το νεότερο Λαύριο, σήμερα, 130 χρόνια μετά τη γέννησή του, διατηρεί σε μεγάλο βαθμό τα κτήρια και το μηχανολογικό εξοπλισμό των εργοστασίων που σημάδεψαν την ιστορία του. Ολόκληρη η πόλη μοιάζει με ένα ανοικτό  μουσείο βιομηχανίας, που σπάνια κανείς συναντά όμοιό του σε όλη την Ευρώπη. </a:t>
            </a:r>
            <a:br>
              <a:rPr lang="el-GR" dirty="0" smtClean="0"/>
            </a:br>
            <a:r>
              <a:rPr lang="el-GR" dirty="0" smtClean="0"/>
              <a:t>Οι εγκαταστάσεις που κτίσθηκαν για να εξυπηρετήσουν τις ανάγκες της μεταλλουργίας, τα</a:t>
            </a:r>
            <a:r>
              <a:rPr lang="el-GR" i="1" dirty="0" smtClean="0"/>
              <a:t> </a:t>
            </a:r>
            <a:r>
              <a:rPr lang="el-GR" i="1" dirty="0" err="1" smtClean="0"/>
              <a:t>μεταλλοπλύσια</a:t>
            </a:r>
            <a:r>
              <a:rPr lang="el-GR" i="1" dirty="0" smtClean="0"/>
              <a:t> (πλυντήρια), </a:t>
            </a:r>
            <a:r>
              <a:rPr lang="el-GR" dirty="0" smtClean="0"/>
              <a:t>οι </a:t>
            </a:r>
            <a:r>
              <a:rPr lang="el-GR" i="1" dirty="0" smtClean="0"/>
              <a:t>φούρνοι, </a:t>
            </a:r>
            <a:r>
              <a:rPr lang="el-GR" dirty="0" smtClean="0"/>
              <a:t>οι</a:t>
            </a:r>
            <a:r>
              <a:rPr lang="el-GR" i="1" dirty="0" smtClean="0"/>
              <a:t> επιπλεύσεις, </a:t>
            </a:r>
            <a:r>
              <a:rPr lang="el-GR" dirty="0" smtClean="0"/>
              <a:t>οι</a:t>
            </a:r>
            <a:r>
              <a:rPr lang="el-GR" i="1" dirty="0" smtClean="0"/>
              <a:t> ενεργειακοί σταθμοί, </a:t>
            </a:r>
            <a:r>
              <a:rPr lang="el-GR" dirty="0" smtClean="0"/>
              <a:t>τα</a:t>
            </a:r>
            <a:r>
              <a:rPr lang="el-GR" i="1" dirty="0" smtClean="0"/>
              <a:t> χημεία,</a:t>
            </a:r>
            <a:r>
              <a:rPr lang="el-GR" dirty="0" smtClean="0"/>
              <a:t> τα</a:t>
            </a:r>
            <a:r>
              <a:rPr lang="el-GR" i="1" dirty="0" smtClean="0"/>
              <a:t> μηχανουργεία,  </a:t>
            </a:r>
            <a:r>
              <a:rPr lang="el-GR" dirty="0" smtClean="0"/>
              <a:t>οι </a:t>
            </a:r>
            <a:r>
              <a:rPr lang="el-GR" i="1" dirty="0" smtClean="0"/>
              <a:t>αποθήκες υλικών, </a:t>
            </a:r>
            <a:r>
              <a:rPr lang="el-GR" dirty="0" smtClean="0"/>
              <a:t/>
            </a:r>
            <a:br>
              <a:rPr lang="el-GR" dirty="0" smtClean="0"/>
            </a:br>
            <a:r>
              <a:rPr lang="el-GR" dirty="0" smtClean="0"/>
              <a:t>τα </a:t>
            </a:r>
            <a:r>
              <a:rPr lang="el-GR" i="1" dirty="0" smtClean="0"/>
              <a:t>ορυχεία, </a:t>
            </a:r>
            <a:r>
              <a:rPr lang="el-GR" dirty="0" smtClean="0"/>
              <a:t>τα </a:t>
            </a:r>
            <a:r>
              <a:rPr lang="el-GR" i="1" dirty="0" smtClean="0"/>
              <a:t>πηγάδια, </a:t>
            </a:r>
            <a:r>
              <a:rPr lang="el-GR" dirty="0" smtClean="0"/>
              <a:t>ο</a:t>
            </a:r>
            <a:r>
              <a:rPr lang="el-GR" i="1" dirty="0" smtClean="0"/>
              <a:t> σιδηρόδρομος </a:t>
            </a:r>
            <a:r>
              <a:rPr lang="el-GR" dirty="0" smtClean="0"/>
              <a:t>και οι</a:t>
            </a:r>
            <a:r>
              <a:rPr lang="el-GR" i="1" dirty="0" smtClean="0"/>
              <a:t> λιμενικές κατασκευές </a:t>
            </a:r>
            <a:r>
              <a:rPr lang="el-GR" dirty="0" smtClean="0"/>
              <a:t>παρουσιάζουν ένα πανόραμα της βιομηχανικής εξέλιξης στην Ελλάδα. Παράλληλα, τα λίγα κτήρια που απέμειναν από την Ελληνική Εταιρεία και  τα 39 συνολικά κτήρια της Γαλλικής Εταιρείας που διατηρούνται σχεδόν άθικτα στην περιοχή του Κυπριανού, εκεί όπου σήμερα είναι το  Τεχνολογικό Πολιτιστικό Πάρκο Λαυρίου, μας δίνουν μια εικόνα της εξέλιξης της βιομηχανικής αρχιτεκτονικής στην Ελλάδα .</a:t>
            </a:r>
          </a:p>
          <a:p>
            <a:r>
              <a:rPr lang="el-GR" dirty="0" smtClean="0"/>
              <a:t>Τα περισσότερα κτήρια σχεδιάστηκαν από Γάλλους μηχανικούς </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idx="4294967295"/>
          </p:nvPr>
        </p:nvSpPr>
        <p:spPr>
          <a:xfrm>
            <a:off x="0" y="274638"/>
            <a:ext cx="8229600" cy="1143000"/>
          </a:xfrm>
        </p:spPr>
        <p:txBody>
          <a:bodyPr>
            <a:normAutofit fontScale="90000"/>
          </a:bodyPr>
          <a:lstStyle/>
          <a:p>
            <a:r>
              <a:rPr lang="el-GR" i="1" u="sng" dirty="0" smtClean="0"/>
              <a:t>ΤΑ ΠΛΥΝΤΗΡΙΑ</a:t>
            </a:r>
            <a:r>
              <a:rPr lang="el-GR" dirty="0" smtClean="0"/>
              <a:t/>
            </a:r>
            <a:br>
              <a:rPr lang="el-GR" dirty="0" smtClean="0"/>
            </a:br>
            <a:endParaRPr lang="el-GR" dirty="0"/>
          </a:p>
        </p:txBody>
      </p:sp>
      <p:sp>
        <p:nvSpPr>
          <p:cNvPr id="7" name="6 - Θέση περιεχομένου"/>
          <p:cNvSpPr>
            <a:spLocks noGrp="1"/>
          </p:cNvSpPr>
          <p:nvPr>
            <p:ph idx="4294967295"/>
          </p:nvPr>
        </p:nvSpPr>
        <p:spPr>
          <a:xfrm>
            <a:off x="0" y="1071546"/>
            <a:ext cx="8572528" cy="2571769"/>
          </a:xfrm>
        </p:spPr>
        <p:txBody>
          <a:bodyPr>
            <a:normAutofit/>
          </a:bodyPr>
          <a:lstStyle/>
          <a:p>
            <a:r>
              <a:rPr lang="el-GR" dirty="0" smtClean="0"/>
              <a:t>Τα πλυντήρια είναι ειδικές κατασκευές των αρχαίων μεταλλευτών, στις οποίες μεταφέρονταν τα μεταλλεύματα μετά την εξόρυξη, το θρυμματισμό και το κοσκίνισμά τους, για τον εμπλουτισμό τους, δηλαδή για να καθαριστούν ακόμη καλύτερα</a:t>
            </a:r>
          </a:p>
          <a:p>
            <a:endParaRPr lang="el-GR" dirty="0" smtClean="0"/>
          </a:p>
          <a:p>
            <a:endParaRPr lang="el-GR" dirty="0"/>
          </a:p>
        </p:txBody>
      </p:sp>
      <p:pic>
        <p:nvPicPr>
          <p:cNvPr id="8" name="irc_mi" descr="http://www.ellinikoschrysos.gr/blog/wp-content/uploads/2013/10/Lavrion499.jpg">
            <a:hlinkClick r:id="rId2"/>
          </p:cNvPr>
          <p:cNvPicPr/>
          <p:nvPr/>
        </p:nvPicPr>
        <p:blipFill>
          <a:blip r:embed="rId3" cstate="print"/>
          <a:srcRect/>
          <a:stretch>
            <a:fillRect/>
          </a:stretch>
        </p:blipFill>
        <p:spPr bwMode="auto">
          <a:xfrm>
            <a:off x="357158" y="3429000"/>
            <a:ext cx="3929090" cy="3152779"/>
          </a:xfrm>
          <a:prstGeom prst="rect">
            <a:avLst/>
          </a:prstGeom>
          <a:noFill/>
          <a:ln w="9525">
            <a:noFill/>
            <a:miter lim="800000"/>
            <a:headEnd/>
            <a:tailEnd/>
          </a:ln>
        </p:spPr>
      </p:pic>
      <p:pic>
        <p:nvPicPr>
          <p:cNvPr id="9" name="8 - Εικόνα" descr="https://encrypted-tbn3.gstatic.com/images?q=tbn:ANd9GcQPzCeptxrKNqsPxL1T38wqdZIJXVz8hjKZvRvshHj3QhV58NeF">
            <a:hlinkClick r:id="rId4"/>
          </p:cNvPr>
          <p:cNvPicPr/>
          <p:nvPr/>
        </p:nvPicPr>
        <p:blipFill>
          <a:blip r:embed="rId5"/>
          <a:srcRect/>
          <a:stretch>
            <a:fillRect/>
          </a:stretch>
        </p:blipFill>
        <p:spPr bwMode="auto">
          <a:xfrm>
            <a:off x="4786314" y="3429000"/>
            <a:ext cx="3929090" cy="3001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ΦΟΥΓΑΡΟ ΓΑΛΛΙΚΗΣ ΕΤΑΙΡΕΙΑΣ</a:t>
            </a:r>
            <a:br>
              <a:rPr lang="el-GR" dirty="0" smtClean="0"/>
            </a:br>
            <a:endParaRPr lang="el-GR" dirty="0"/>
          </a:p>
        </p:txBody>
      </p:sp>
      <p:sp>
        <p:nvSpPr>
          <p:cNvPr id="3" name="2 - Θέση περιεχομένου"/>
          <p:cNvSpPr>
            <a:spLocks noGrp="1"/>
          </p:cNvSpPr>
          <p:nvPr>
            <p:ph idx="1"/>
          </p:nvPr>
        </p:nvSpPr>
        <p:spPr>
          <a:xfrm>
            <a:off x="457200" y="1600200"/>
            <a:ext cx="8229600" cy="1471610"/>
          </a:xfrm>
        </p:spPr>
        <p:txBody>
          <a:bodyPr>
            <a:normAutofit fontScale="92500" lnSpcReduction="20000"/>
          </a:bodyPr>
          <a:lstStyle/>
          <a:p>
            <a:r>
              <a:rPr lang="el-GR" dirty="0" smtClean="0"/>
              <a:t>Από το φουγάρο της γαλλικής εταιρείας έβγαινε καπνός λόγο της επεξεργασίας  των μεταλλίων. Το  φουγάρο βρισκόταν πάνω στο βουνό για να μην μολύνονται οι κάτοικοι της  περιοχής.</a:t>
            </a:r>
          </a:p>
          <a:p>
            <a:endParaRPr lang="el-GR" dirty="0"/>
          </a:p>
        </p:txBody>
      </p:sp>
      <p:pic>
        <p:nvPicPr>
          <p:cNvPr id="4" name="3 - Εικόνα" descr="C:\Users\User\Documents\Scan0007.jpg"/>
          <p:cNvPicPr/>
          <p:nvPr/>
        </p:nvPicPr>
        <p:blipFill>
          <a:blip r:embed="rId2" cstate="print"/>
          <a:srcRect l="12469" t="52037" r="29701" b="19974"/>
          <a:stretch>
            <a:fillRect/>
          </a:stretch>
        </p:blipFill>
        <p:spPr bwMode="auto">
          <a:xfrm>
            <a:off x="2500298" y="3214686"/>
            <a:ext cx="4286280" cy="3290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Κάμινοι</a:t>
            </a:r>
            <a:endParaRPr lang="el-GR" dirty="0"/>
          </a:p>
        </p:txBody>
      </p:sp>
      <p:sp>
        <p:nvSpPr>
          <p:cNvPr id="3" name="2 - Θέση περιεχομένου"/>
          <p:cNvSpPr>
            <a:spLocks noGrp="1"/>
          </p:cNvSpPr>
          <p:nvPr>
            <p:ph idx="1"/>
          </p:nvPr>
        </p:nvSpPr>
        <p:spPr/>
        <p:txBody>
          <a:bodyPr/>
          <a:lstStyle/>
          <a:p>
            <a:r>
              <a:rPr lang="el-GR" dirty="0" smtClean="0"/>
              <a:t>Οι κάμινοι, δηλαδή τα καμίνια, μέσα στα οποία έλιωνε το μετάλλευμα σε μεγάλες θερμοκρασίες, για να γίνει η εξαγωγή του θειούχου μολύβδου</a:t>
            </a:r>
            <a:endParaRPr lang="el-GR" dirty="0"/>
          </a:p>
        </p:txBody>
      </p:sp>
      <p:pic>
        <p:nvPicPr>
          <p:cNvPr id="6" name="Picture 2" descr="549595_4417281152250_940981373_n"/>
          <p:cNvPicPr>
            <a:picLocks noChangeAspect="1" noChangeArrowheads="1"/>
          </p:cNvPicPr>
          <p:nvPr/>
        </p:nvPicPr>
        <p:blipFill>
          <a:blip r:embed="rId2"/>
          <a:srcRect/>
          <a:stretch>
            <a:fillRect/>
          </a:stretch>
        </p:blipFill>
        <p:spPr bwMode="auto">
          <a:xfrm>
            <a:off x="2285984" y="3143248"/>
            <a:ext cx="4572032" cy="37147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Χάρτης του/της Λαύριο"/>
          <p:cNvPicPr>
            <a:picLocks noChangeAspect="1" noChangeArrowheads="1"/>
          </p:cNvPicPr>
          <p:nvPr/>
        </p:nvPicPr>
        <p:blipFill>
          <a:blip r:embed="rId2"/>
          <a:srcRect/>
          <a:stretch>
            <a:fillRect/>
          </a:stretch>
        </p:blipFill>
        <p:spPr bwMode="auto">
          <a:xfrm>
            <a:off x="857224" y="214290"/>
            <a:ext cx="7143800" cy="3676659"/>
          </a:xfrm>
          <a:prstGeom prst="rect">
            <a:avLst/>
          </a:prstGeom>
          <a:noFill/>
        </p:spPr>
      </p:pic>
      <p:sp>
        <p:nvSpPr>
          <p:cNvPr id="6" name="5 - Θέση περιεχομένου"/>
          <p:cNvSpPr>
            <a:spLocks noGrp="1"/>
          </p:cNvSpPr>
          <p:nvPr>
            <p:ph idx="4294967295"/>
          </p:nvPr>
        </p:nvSpPr>
        <p:spPr>
          <a:xfrm>
            <a:off x="928662" y="4000500"/>
            <a:ext cx="6858048" cy="2308225"/>
          </a:xfrm>
        </p:spPr>
        <p:txBody>
          <a:bodyPr>
            <a:normAutofit fontScale="85000" lnSpcReduction="20000"/>
          </a:bodyPr>
          <a:lstStyle/>
          <a:p>
            <a:r>
              <a:rPr lang="el-GR" dirty="0" smtClean="0"/>
              <a:t>Το Λαύριο (γνωστό κατά τον 19ο αιώνα και ως Εργαστήρια Λαυρίου) είναι μια μικρή πόλη στο νοτιοανατολικό μέρος της </a:t>
            </a:r>
            <a:r>
              <a:rPr lang="el-GR" dirty="0" smtClean="0">
                <a:hlinkClick r:id="rId3" tooltip="Αττική"/>
              </a:rPr>
              <a:t>Αττικής</a:t>
            </a:r>
            <a:r>
              <a:rPr lang="el-GR" dirty="0" smtClean="0"/>
              <a:t> και έδρα του </a:t>
            </a:r>
            <a:r>
              <a:rPr lang="el-GR" dirty="0" smtClean="0">
                <a:hlinkClick r:id="rId4" tooltip="Δήμος Λαυρεωτικής"/>
              </a:rPr>
              <a:t>Δήμου Λαυρεωτικής</a:t>
            </a:r>
            <a:r>
              <a:rPr lang="en-US" dirty="0" smtClean="0"/>
              <a:t>.</a:t>
            </a:r>
          </a:p>
          <a:p>
            <a:r>
              <a:rPr lang="el-GR" dirty="0" smtClean="0"/>
              <a:t>Το Λαύριο βρίσκεται 40 χιλιόμετρα ΝΑ της Αθήνας (60 </a:t>
            </a:r>
            <a:r>
              <a:rPr lang="el-GR" dirty="0" err="1" smtClean="0"/>
              <a:t>χλμ</a:t>
            </a:r>
            <a:r>
              <a:rPr lang="el-GR" dirty="0" smtClean="0"/>
              <a:t>. οδικώς) και 7 χιλιόμετρα βόρεια του ακρωτηρίου </a:t>
            </a:r>
            <a:r>
              <a:rPr lang="el-GR" dirty="0" smtClean="0">
                <a:hlinkClick r:id="rId5" tooltip="Σούνιο"/>
              </a:rPr>
              <a:t>Σούνιο</a:t>
            </a:r>
            <a:r>
              <a:rPr lang="el-GR" dirty="0" smtClean="0"/>
              <a:t>.</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«Σκάλες»</a:t>
            </a:r>
            <a:endParaRPr lang="el-GR" dirty="0"/>
          </a:p>
        </p:txBody>
      </p:sp>
      <p:sp>
        <p:nvSpPr>
          <p:cNvPr id="3" name="2 - Θέση περιεχομένου"/>
          <p:cNvSpPr>
            <a:spLocks noGrp="1"/>
          </p:cNvSpPr>
          <p:nvPr>
            <p:ph idx="1"/>
          </p:nvPr>
        </p:nvSpPr>
        <p:spPr>
          <a:xfrm>
            <a:off x="214282" y="1600200"/>
            <a:ext cx="4857784" cy="4709160"/>
          </a:xfrm>
        </p:spPr>
        <p:txBody>
          <a:bodyPr>
            <a:normAutofit lnSpcReduction="10000"/>
          </a:bodyPr>
          <a:lstStyle/>
          <a:p>
            <a:r>
              <a:rPr lang="el-GR" dirty="0" smtClean="0"/>
              <a:t>Από τις πιο χαρακτηριστικές βιομηχανικές κατασκευές του Λαυρίου, παρόλο ότι δεν τις συναντάμε μέσα στην πόλη, αλλά στο λιμάνι, είναι οι σκάλες. Πρόκειται για μεταλλικές γέφυρες που στηρίζονται σε ισχυρά πέτρινα θεμέλια και διαθέτουν γερανούς για το φόρτωμα του μεταλλεύματος στα πλοία.</a:t>
            </a:r>
          </a:p>
          <a:p>
            <a:endParaRPr lang="el-GR" dirty="0"/>
          </a:p>
        </p:txBody>
      </p:sp>
      <p:pic>
        <p:nvPicPr>
          <p:cNvPr id="4" name="Picture 2" descr="C:\Users\user\Desktop\Χωρίς τίτλο.jpg"/>
          <p:cNvPicPr>
            <a:picLocks noChangeAspect="1" noChangeArrowheads="1"/>
          </p:cNvPicPr>
          <p:nvPr/>
        </p:nvPicPr>
        <p:blipFill>
          <a:blip r:embed="rId2"/>
          <a:srcRect/>
          <a:stretch>
            <a:fillRect/>
          </a:stretch>
        </p:blipFill>
        <p:spPr bwMode="auto">
          <a:xfrm>
            <a:off x="5214942" y="1857364"/>
            <a:ext cx="3643338" cy="421481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0" y="1643050"/>
            <a:ext cx="4114800" cy="1000132"/>
          </a:xfrm>
        </p:spPr>
        <p:txBody>
          <a:bodyPr>
            <a:normAutofit/>
          </a:bodyPr>
          <a:lstStyle/>
          <a:p>
            <a:r>
              <a:rPr lang="el-GR" b="0" dirty="0" smtClean="0"/>
              <a:t>ο σιδηρόδρομος</a:t>
            </a:r>
            <a:endParaRPr lang="el-GR" dirty="0"/>
          </a:p>
        </p:txBody>
      </p:sp>
      <p:sp>
        <p:nvSpPr>
          <p:cNvPr id="3" name="2 - Θέση περιεχομένου"/>
          <p:cNvSpPr>
            <a:spLocks noGrp="1"/>
          </p:cNvSpPr>
          <p:nvPr>
            <p:ph idx="1"/>
          </p:nvPr>
        </p:nvSpPr>
        <p:spPr>
          <a:xfrm>
            <a:off x="0" y="2857496"/>
            <a:ext cx="8715404" cy="4000504"/>
          </a:xfrm>
        </p:spPr>
        <p:txBody>
          <a:bodyPr>
            <a:normAutofit fontScale="85000" lnSpcReduction="20000"/>
          </a:bodyPr>
          <a:lstStyle/>
          <a:p>
            <a:pPr lvl="0"/>
            <a:r>
              <a:rPr lang="el-GR" dirty="0" smtClean="0"/>
              <a:t>Από το 1885 και μέχρι το 1957 υπήρχε σιδηροδρομική σύνδεση Αθηνών - Λαυρίου, η οποία είχε αρχικά αφετηρία την πλατεία Λαυρίου (η πρώτη πλατεία στην οδό 3ης Σεπτεμβρίου μετά την Ομόνοια) της Αθήνας (και αργότερα το Σιδηροδρομικό Σταθμό Πελοποννήσου) και κατέληγε στον κέντρο του Λαυρίου δίπλα στο σημερινό Ηρώο, συνολικού μήκους δικτύου 67,1 </a:t>
            </a:r>
            <a:r>
              <a:rPr lang="el-GR" dirty="0" err="1" smtClean="0"/>
              <a:t>χλμ.που</a:t>
            </a:r>
            <a:r>
              <a:rPr lang="el-GR" dirty="0" smtClean="0"/>
              <a:t> είχε κατασκευάσει η "Ελληνική Εταιρία Μεταλλουργείων Λαυρίου.</a:t>
            </a:r>
          </a:p>
          <a:p>
            <a:pPr lvl="0"/>
            <a:r>
              <a:rPr lang="el-GR" dirty="0" smtClean="0"/>
              <a:t>Οι σιδηροδρομικές γραμμές του Λαυρίου, κύριες και βοηθητικές, έμοιαζαν με ένα δαιδαλώδες πλέγμα που κάλυπτε όλη την περιοχή και αποτελούσε ένα μοναδικό φαινόμενο, όχι μόνον για την Ελλάδα. Ακόμη και σήμερα διακρίνονται σε διάφορα σημεία της πόλης.</a:t>
            </a:r>
          </a:p>
          <a:p>
            <a:endParaRPr lang="el-GR" dirty="0"/>
          </a:p>
        </p:txBody>
      </p:sp>
      <p:pic>
        <p:nvPicPr>
          <p:cNvPr id="29698" name="Picture 2"/>
          <p:cNvPicPr>
            <a:picLocks noChangeAspect="1" noChangeArrowheads="1"/>
          </p:cNvPicPr>
          <p:nvPr/>
        </p:nvPicPr>
        <p:blipFill>
          <a:blip r:embed="rId3"/>
          <a:srcRect/>
          <a:stretch>
            <a:fillRect/>
          </a:stretch>
        </p:blipFill>
        <p:spPr bwMode="auto">
          <a:xfrm>
            <a:off x="0" y="0"/>
            <a:ext cx="4357718" cy="2786034"/>
          </a:xfrm>
          <a:prstGeom prst="rect">
            <a:avLst/>
          </a:prstGeom>
          <a:noFill/>
          <a:ln w="9525">
            <a:noFill/>
            <a:miter lim="800000"/>
            <a:headEnd/>
            <a:tailEnd/>
          </a:ln>
        </p:spPr>
      </p:pic>
      <p:pic>
        <p:nvPicPr>
          <p:cNvPr id="5" name="4 - Εικόνα" descr="C:\Users\User\Desktop\αμερικανικη εταιρια\τοπικη ιστορια\images (3).jpg"/>
          <p:cNvPicPr/>
          <p:nvPr/>
        </p:nvPicPr>
        <p:blipFill>
          <a:blip r:embed="rId4"/>
          <a:srcRect/>
          <a:stretch>
            <a:fillRect/>
          </a:stretch>
        </p:blipFill>
        <p:spPr bwMode="auto">
          <a:xfrm>
            <a:off x="7000892" y="0"/>
            <a:ext cx="2143108" cy="1928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4643438" cy="1143000"/>
          </a:xfrm>
        </p:spPr>
        <p:txBody>
          <a:bodyPr>
            <a:normAutofit fontScale="90000"/>
          </a:bodyPr>
          <a:lstStyle/>
          <a:p>
            <a:r>
              <a:rPr lang="el-GR" dirty="0" smtClean="0"/>
              <a:t>Τεχνολογικό Πολιτιστικό Πάρκο</a:t>
            </a:r>
            <a:endParaRPr lang="el-GR" dirty="0"/>
          </a:p>
        </p:txBody>
      </p:sp>
      <p:sp>
        <p:nvSpPr>
          <p:cNvPr id="3" name="2 - Θέση περιεχομένου"/>
          <p:cNvSpPr>
            <a:spLocks noGrp="1"/>
          </p:cNvSpPr>
          <p:nvPr>
            <p:ph idx="1"/>
          </p:nvPr>
        </p:nvSpPr>
        <p:spPr>
          <a:xfrm>
            <a:off x="4357686" y="428604"/>
            <a:ext cx="4329114" cy="5880756"/>
          </a:xfrm>
        </p:spPr>
        <p:txBody>
          <a:bodyPr>
            <a:normAutofit fontScale="70000" lnSpcReduction="20000"/>
          </a:bodyPr>
          <a:lstStyle/>
          <a:p>
            <a:r>
              <a:rPr lang="el-GR" dirty="0" smtClean="0"/>
              <a:t>Το </a:t>
            </a:r>
            <a:r>
              <a:rPr lang="el-GR" b="1" dirty="0" smtClean="0"/>
              <a:t>Τεχνολογικό Πολιτιστικό Πάρκο Λαυρίου</a:t>
            </a:r>
            <a:r>
              <a:rPr lang="el-GR" dirty="0" smtClean="0"/>
              <a:t> (Τ.Π.Π.Λ.), είναι ένας οργανισμός επιστημονικής έρευνας, εκπαιδεύσεως, επιχειρηματικής δραστηριότητος και πολιτισμού. Ιδρύθηκε στη θέση της παλαιάς Γαλλικής Εταιρείας Λαυρίου το 1992, με πρωτοβουλία του </a:t>
            </a:r>
            <a:r>
              <a:rPr lang="el-GR" dirty="0" smtClean="0">
                <a:hlinkClick r:id="rId2" tooltip="E.Μ.Πολυτεχνείο"/>
              </a:rPr>
              <a:t>Εθνικού Μετσόβιου Πολυτεχνείου</a:t>
            </a:r>
            <a:r>
              <a:rPr lang="el-GR" dirty="0" smtClean="0"/>
              <a:t>.</a:t>
            </a:r>
          </a:p>
          <a:p>
            <a:r>
              <a:rPr lang="el-GR" dirty="0" smtClean="0"/>
              <a:t>Ο χώρος του Τ.Π.Π.Λ. αποτελεί μοναδικό μνημείο βιομηχανικής αρχαιολογίας και αρχιτεκτονικής και σε αυτόν διατίθενται μια σειρά εγκαταστάσεων για την στέγαση επιχειρηματικών δραστηριοτήτων αιχμής.</a:t>
            </a:r>
          </a:p>
          <a:p>
            <a:r>
              <a:rPr lang="el-GR" dirty="0" smtClean="0"/>
              <a:t>Οι υπηρεσίες που παρέχονται από το Τ.Π.Π.Λ. αλλά και οι ανακαινισμένες εγκαταστάσεις, συνεχίζουν να στηρίζουν την έρευνα, την εκπαίδευση και την τεχνολογία.</a:t>
            </a:r>
            <a:endParaRPr lang="el-GR" dirty="0"/>
          </a:p>
        </p:txBody>
      </p:sp>
      <p:pic>
        <p:nvPicPr>
          <p:cNvPr id="4" name="1 - Εικόνα" descr="Lavrio.jpg"/>
          <p:cNvPicPr/>
          <p:nvPr/>
        </p:nvPicPr>
        <p:blipFill>
          <a:blip r:embed="rId3" cstate="print"/>
          <a:stretch>
            <a:fillRect/>
          </a:stretch>
        </p:blipFill>
        <p:spPr>
          <a:xfrm>
            <a:off x="0" y="2000240"/>
            <a:ext cx="4786314" cy="41434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8229600" cy="1143000"/>
          </a:xfrm>
        </p:spPr>
        <p:txBody>
          <a:bodyPr>
            <a:normAutofit fontScale="90000"/>
          </a:bodyPr>
          <a:lstStyle/>
          <a:p>
            <a:r>
              <a:rPr lang="el-GR" dirty="0" smtClean="0"/>
              <a:t>2</a:t>
            </a:r>
            <a:r>
              <a:rPr lang="el-GR" baseline="30000" dirty="0" smtClean="0"/>
              <a:t>Ο</a:t>
            </a:r>
            <a:r>
              <a:rPr lang="el-GR" dirty="0" smtClean="0"/>
              <a:t> ΜΕΡΟΣ</a:t>
            </a:r>
            <a:br>
              <a:rPr lang="el-GR" dirty="0" smtClean="0"/>
            </a:br>
            <a:r>
              <a:rPr lang="el-GR" dirty="0" smtClean="0"/>
              <a:t>ΤΟ ΣΥΓΧΡΟΝΟ ΛΑΥΡΙΟ</a:t>
            </a:r>
            <a:endParaRPr lang="el-GR" dirty="0"/>
          </a:p>
        </p:txBody>
      </p:sp>
      <p:sp>
        <p:nvSpPr>
          <p:cNvPr id="3" name="2 - Θέση περιεχομένου"/>
          <p:cNvSpPr>
            <a:spLocks noGrp="1"/>
          </p:cNvSpPr>
          <p:nvPr>
            <p:ph idx="4294967295"/>
          </p:nvPr>
        </p:nvSpPr>
        <p:spPr>
          <a:xfrm>
            <a:off x="0" y="1600200"/>
            <a:ext cx="5857884" cy="5043510"/>
          </a:xfrm>
        </p:spPr>
        <p:txBody>
          <a:bodyPr>
            <a:normAutofit fontScale="77500" lnSpcReduction="20000"/>
          </a:bodyPr>
          <a:lstStyle/>
          <a:p>
            <a:r>
              <a:rPr lang="el-GR" dirty="0" smtClean="0"/>
              <a:t>Η πόλη του Λαυρίου, κτισμένη εξ ολοκλήρου από την αρχή από το 1865, με βάση άρτιο ρυμοτομικό σχέδιο, κοσμείται με μεγάλες πλατείες, άλση, αγάλματα, ελεύθερους χώρους , μουσεία, πολλά σημαντικά νεοκλασικά κτήρια, μεγαλοπρεπείς ναούς και αναστυλωμένα ιστορικά βιομηχανικά κτήρια.  Διαθέτει λιμάνι, περιστοιχίζεται  από πανέμορφους οικισμούς και όσο για το περιβάλλον, ολόκληρη η  Λαυρεωτική έχει χαρακτηριστεί ως</a:t>
            </a:r>
            <a:r>
              <a:rPr lang="el-GR" i="1" dirty="0" smtClean="0"/>
              <a:t> Τοπίο Ιδιαιτέρου Φυσικού Κάλλους</a:t>
            </a:r>
            <a:r>
              <a:rPr lang="el-GR" dirty="0" smtClean="0"/>
              <a:t>. Χαρακτηριστικό είναι το πλήθος των φοινίκων που κοσμεί τις λεωφόρους, τις πλατείες και προπάντων το φημισμένο άλσος του Κυπριανού γνωστό στους γηγενείς ως "Περιβολάκια", τώρα ως "</a:t>
            </a:r>
            <a:r>
              <a:rPr lang="el-GR" b="1" dirty="0" smtClean="0"/>
              <a:t>Φοινικόδασος". </a:t>
            </a:r>
            <a:endParaRPr lang="el-GR" b="1" dirty="0"/>
          </a:p>
        </p:txBody>
      </p:sp>
      <p:pic>
        <p:nvPicPr>
          <p:cNvPr id="4" name="Picture 2" descr="https://enotitasaronikou.files.wordpress.com/2013/03/finikodasos.jpg"/>
          <p:cNvPicPr>
            <a:picLocks noChangeAspect="1" noChangeArrowheads="1"/>
          </p:cNvPicPr>
          <p:nvPr/>
        </p:nvPicPr>
        <p:blipFill>
          <a:blip r:embed="rId3"/>
          <a:srcRect/>
          <a:stretch>
            <a:fillRect/>
          </a:stretch>
        </p:blipFill>
        <p:spPr bwMode="auto">
          <a:xfrm>
            <a:off x="6000760" y="1643050"/>
            <a:ext cx="3143240" cy="407194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ΜΟΥΣΕΙΑ ΤΟΥ ΛΑΥΡΙΟΥ</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Τα εκθέματα των Μουσείων της πόλης  του Λαυρίου ,διαγράφουν όλη την ιστορική πορεία της περιοχής της Λαυρεωτικής από την αρχαία εποχή ως τα νεώτερα χρόνια και είναι άμεσα συνδεδεμένα με την μεταλλευτική και μεταλλουργική ιστορία του τόπου.</a:t>
            </a:r>
          </a:p>
          <a:p>
            <a:pPr>
              <a:buNone/>
            </a:pPr>
            <a:r>
              <a:rPr lang="el-GR" dirty="0" smtClean="0"/>
              <a:t>Το Λαύριο διαθέτει τα εξής Μουσεία:</a:t>
            </a:r>
          </a:p>
          <a:p>
            <a:r>
              <a:rPr lang="el-GR" sz="2370" dirty="0" smtClean="0"/>
              <a:t>ΑΡΧΑΙΟΛΟΓΙΚΟ</a:t>
            </a:r>
          </a:p>
          <a:p>
            <a:r>
              <a:rPr lang="el-GR" sz="2370" dirty="0" smtClean="0"/>
              <a:t>ΟΡΥΚΤΟΛΟΓΙΚΟ</a:t>
            </a:r>
          </a:p>
          <a:p>
            <a:r>
              <a:rPr lang="el-GR" sz="2370" dirty="0" smtClean="0"/>
              <a:t>ΒΙΟΤΕΧΝΙΚΟ ΒΙΟΜΗΧΑΝΙΚΟ ΕΚΠΑΙΔΕΥΤΙΚΟ ΜΟΥΣΕΙΟ </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571480"/>
            <a:ext cx="8572560" cy="857256"/>
          </a:xfrm>
        </p:spPr>
        <p:txBody>
          <a:bodyPr>
            <a:normAutofit fontScale="90000"/>
          </a:bodyPr>
          <a:lstStyle/>
          <a:p>
            <a:r>
              <a:rPr lang="el-GR" dirty="0" smtClean="0"/>
              <a:t>ΤΟ ΑΡΧΑΙΟΛΟΓΙΚΟ ΜΟΥΣΕΙΟ ΛΑΥΡΙΟΥ</a:t>
            </a:r>
            <a:br>
              <a:rPr lang="el-GR" dirty="0" smtClean="0"/>
            </a:br>
            <a:endParaRPr lang="el-GR" dirty="0"/>
          </a:p>
        </p:txBody>
      </p:sp>
      <p:sp>
        <p:nvSpPr>
          <p:cNvPr id="3" name="2 - Θέση περιεχομένου"/>
          <p:cNvSpPr>
            <a:spLocks noGrp="1"/>
          </p:cNvSpPr>
          <p:nvPr>
            <p:ph idx="1"/>
          </p:nvPr>
        </p:nvSpPr>
        <p:spPr>
          <a:xfrm>
            <a:off x="0" y="1142984"/>
            <a:ext cx="4000496" cy="5715016"/>
          </a:xfrm>
        </p:spPr>
        <p:txBody>
          <a:bodyPr>
            <a:normAutofit fontScale="85000" lnSpcReduction="10000"/>
          </a:bodyPr>
          <a:lstStyle/>
          <a:p>
            <a:r>
              <a:rPr lang="el-GR" dirty="0" smtClean="0"/>
              <a:t>Οικοδομήθηκε από το Υπουργείο Πολιτισμού κοντά στο Γυμνάσιο και Λύκειο της πόλης το 1970, για να συγκεντρωθούν όλα τα ευρήματα από την περιοχή της Λαυρεωτικής που μέχρι τότε φυλάσσονταν σκόρπια σε διάφορους χώρους .Ως Μουσείο εγκαινιάστηκε το 1999 και ως κτήριο ανακαινίστηκε το 2007- 2008 με πρόβλεψη για επισκέπτες με κινητικά προβλήματα.</a:t>
            </a:r>
          </a:p>
          <a:p>
            <a:endParaRPr lang="el-GR" dirty="0"/>
          </a:p>
        </p:txBody>
      </p:sp>
      <p:pic>
        <p:nvPicPr>
          <p:cNvPr id="4" name="Picture 2"/>
          <p:cNvPicPr>
            <a:picLocks noChangeAspect="1" noChangeArrowheads="1"/>
          </p:cNvPicPr>
          <p:nvPr/>
        </p:nvPicPr>
        <p:blipFill>
          <a:blip r:embed="rId2" cstate="print"/>
          <a:srcRect/>
          <a:stretch>
            <a:fillRect/>
          </a:stretch>
        </p:blipFill>
        <p:spPr bwMode="auto">
          <a:xfrm rot="10800000">
            <a:off x="5797572" y="1071546"/>
            <a:ext cx="3346428" cy="2471745"/>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rot="5400000">
            <a:off x="5143516" y="3500426"/>
            <a:ext cx="3143248" cy="3571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143372" y="642918"/>
            <a:ext cx="4543428" cy="774720"/>
          </a:xfrm>
        </p:spPr>
        <p:txBody>
          <a:bodyPr>
            <a:normAutofit fontScale="90000"/>
          </a:bodyPr>
          <a:lstStyle/>
          <a:p>
            <a:r>
              <a:rPr lang="el-GR" dirty="0" smtClean="0"/>
              <a:t>ΟΡΥΚΤΟΛΟΓΙΚΟ ΜΟΥΣΕΙΟ</a:t>
            </a:r>
            <a:br>
              <a:rPr lang="el-GR" dirty="0" smtClean="0"/>
            </a:br>
            <a:endParaRPr lang="el-GR" dirty="0"/>
          </a:p>
        </p:txBody>
      </p:sp>
      <p:sp>
        <p:nvSpPr>
          <p:cNvPr id="3" name="2 - Θέση περιεχομένου"/>
          <p:cNvSpPr>
            <a:spLocks noGrp="1"/>
          </p:cNvSpPr>
          <p:nvPr>
            <p:ph idx="1"/>
          </p:nvPr>
        </p:nvSpPr>
        <p:spPr>
          <a:xfrm>
            <a:off x="4143372" y="1428736"/>
            <a:ext cx="4543428" cy="5214974"/>
          </a:xfrm>
        </p:spPr>
        <p:txBody>
          <a:bodyPr>
            <a:normAutofit/>
          </a:bodyPr>
          <a:lstStyle/>
          <a:p>
            <a:r>
              <a:rPr lang="el-GR" dirty="0" smtClean="0"/>
              <a:t>Δημιουργήθηκε το 1984 από την Εταιρεία Μελετών Λαυρεωτικής (Ε.Μ.Ε.Λ.) , η οποία το αφιέρωσε στη μνήμη του ΑΝΔΡΕΑ </a:t>
            </a:r>
            <a:r>
              <a:rPr lang="el-GR" dirty="0" smtClean="0"/>
              <a:t>ΚΟΡΔΕΛΛΑ.</a:t>
            </a:r>
            <a:endParaRPr lang="el-GR" dirty="0" smtClean="0"/>
          </a:p>
          <a:p>
            <a:endParaRPr lang="el-GR" dirty="0"/>
          </a:p>
        </p:txBody>
      </p:sp>
      <p:pic>
        <p:nvPicPr>
          <p:cNvPr id="4" name="Picture 3"/>
          <p:cNvPicPr>
            <a:picLocks noChangeArrowheads="1"/>
          </p:cNvPicPr>
          <p:nvPr/>
        </p:nvPicPr>
        <p:blipFill>
          <a:blip r:embed="rId2" cstate="print"/>
          <a:srcRect/>
          <a:stretch>
            <a:fillRect/>
          </a:stretch>
        </p:blipFill>
        <p:spPr bwMode="auto">
          <a:xfrm rot="10800000">
            <a:off x="285720" y="142852"/>
            <a:ext cx="4071966" cy="3357586"/>
          </a:xfrm>
          <a:prstGeom prst="rect">
            <a:avLst/>
          </a:prstGeom>
          <a:noFill/>
          <a:ln w="9525">
            <a:noFill/>
            <a:miter lim="800000"/>
            <a:headEnd/>
            <a:tailEnd/>
          </a:ln>
          <a:effectLst/>
        </p:spPr>
      </p:pic>
      <p:pic>
        <p:nvPicPr>
          <p:cNvPr id="5" name="Picture 2"/>
          <p:cNvPicPr>
            <a:picLocks noChangeArrowheads="1"/>
          </p:cNvPicPr>
          <p:nvPr/>
        </p:nvPicPr>
        <p:blipFill>
          <a:blip r:embed="rId3" cstate="print"/>
          <a:srcRect/>
          <a:stretch>
            <a:fillRect/>
          </a:stretch>
        </p:blipFill>
        <p:spPr bwMode="auto">
          <a:xfrm rot="10800000">
            <a:off x="214282" y="3643314"/>
            <a:ext cx="4143404" cy="30003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6" presetClass="emph" presetSubtype="0" fill="hold" nodeType="clickEffect">
                                  <p:stCondLst>
                                    <p:cond delay="0"/>
                                  </p:stCondLst>
                                  <p:iterate type="lt">
                                    <p:tmPct val="10000"/>
                                  </p:iterate>
                                  <p:childTnLst>
                                    <p:animScale>
                                      <p:cBhvr>
                                        <p:cTn id="14" dur="250" autoRev="1" fill="hold">
                                          <p:stCondLst>
                                            <p:cond delay="0"/>
                                          </p:stCondLst>
                                        </p:cTn>
                                        <p:tgtEl>
                                          <p:spTgt spid="5"/>
                                        </p:tgtEl>
                                      </p:cBhvr>
                                      <p:to x="80000" y="100000"/>
                                    </p:animScale>
                                    <p:anim by="(#ppt_w*0.10)" calcmode="lin" valueType="num">
                                      <p:cBhvr>
                                        <p:cTn id="15" dur="250" autoRev="1" fill="hold">
                                          <p:stCondLst>
                                            <p:cond delay="0"/>
                                          </p:stCondLst>
                                        </p:cTn>
                                        <p:tgtEl>
                                          <p:spTgt spid="5"/>
                                        </p:tgtEl>
                                        <p:attrNameLst>
                                          <p:attrName>ppt_x</p:attrName>
                                        </p:attrNameLst>
                                      </p:cBhvr>
                                    </p:anim>
                                    <p:anim by="(-#ppt_w*0.10)" calcmode="lin" valueType="num">
                                      <p:cBhvr>
                                        <p:cTn id="16" dur="250" autoRev="1" fill="hold">
                                          <p:stCondLst>
                                            <p:cond delay="0"/>
                                          </p:stCondLst>
                                        </p:cTn>
                                        <p:tgtEl>
                                          <p:spTgt spid="5"/>
                                        </p:tgtEl>
                                        <p:attrNameLst>
                                          <p:attrName>ppt_y</p:attrName>
                                        </p:attrNameLst>
                                      </p:cBhvr>
                                    </p:anim>
                                    <p:animRot by="-480000">
                                      <p:cBhvr>
                                        <p:cTn id="17"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57554" y="500042"/>
            <a:ext cx="5786446" cy="2071702"/>
          </a:xfrm>
        </p:spPr>
        <p:txBody>
          <a:bodyPr>
            <a:normAutofit fontScale="90000"/>
          </a:bodyPr>
          <a:lstStyle/>
          <a:p>
            <a:r>
              <a:rPr lang="el-GR" dirty="0" smtClean="0"/>
              <a:t>ΒΙΟΤΕΧΝΙΚΟ ΒΙΟΜΗΧΑΝΙΚΟ ΕΚΠΑΙΔΕΥΤΙΚΟ ΜΟΥΣΕΙΟ</a:t>
            </a:r>
            <a:br>
              <a:rPr lang="el-GR" dirty="0" smtClean="0"/>
            </a:br>
            <a:endParaRPr lang="el-GR" dirty="0"/>
          </a:p>
        </p:txBody>
      </p:sp>
      <p:sp>
        <p:nvSpPr>
          <p:cNvPr id="3" name="2 - Θέση περιεχομένου"/>
          <p:cNvSpPr>
            <a:spLocks noGrp="1"/>
          </p:cNvSpPr>
          <p:nvPr>
            <p:ph idx="1"/>
          </p:nvPr>
        </p:nvSpPr>
        <p:spPr>
          <a:xfrm>
            <a:off x="4000496" y="2428868"/>
            <a:ext cx="4786346" cy="4429132"/>
          </a:xfrm>
        </p:spPr>
        <p:txBody>
          <a:bodyPr>
            <a:normAutofit fontScale="85000" lnSpcReduction="20000"/>
          </a:bodyPr>
          <a:lstStyle/>
          <a:p>
            <a:r>
              <a:rPr lang="el-GR" dirty="0" smtClean="0"/>
              <a:t>Το Μουσείο λειτουργεί από το 2003 με την ενεργό συμμετοχή του Δήμου Λαυρεωτικής και του Τεχνολογικού και Πολιτιστικού Πάρκου Λαυρίου , της Β΄ Εφορείας </a:t>
            </a:r>
            <a:r>
              <a:rPr lang="el-GR" dirty="0" smtClean="0"/>
              <a:t>Προϊστορικών </a:t>
            </a:r>
            <a:r>
              <a:rPr lang="el-GR" dirty="0" smtClean="0"/>
              <a:t>και Κλασικών Αρχαιοτήτων , καθώς και των Μουσείων και ευρύτερα Μουσειακών Χώρων της περιοχής. Είναι μια αστική , μη κερδοσκοπική εταιρεία με χαρακτήρα εκπαιδευτικό και εδρεύει στο Τεχνολογικό και Πολιτιστικό Πάρκο Λαυρίου </a:t>
            </a:r>
            <a:endParaRPr lang="el-GR" dirty="0"/>
          </a:p>
        </p:txBody>
      </p:sp>
      <p:pic>
        <p:nvPicPr>
          <p:cNvPr id="4" name="Picture 2"/>
          <p:cNvPicPr>
            <a:picLocks noChangeAspect="1" noChangeArrowheads="1"/>
          </p:cNvPicPr>
          <p:nvPr/>
        </p:nvPicPr>
        <p:blipFill>
          <a:blip r:embed="rId2" cstate="print"/>
          <a:srcRect/>
          <a:stretch>
            <a:fillRect/>
          </a:stretch>
        </p:blipFill>
        <p:spPr bwMode="auto">
          <a:xfrm rot="10800000">
            <a:off x="0" y="0"/>
            <a:ext cx="3643306" cy="3286124"/>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rot="10311453">
            <a:off x="524645" y="2750070"/>
            <a:ext cx="3786182" cy="36433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ΕΚΚΛΗΣΙΕΣ ΤΟΥ ΛΑΥΡΙΟΥ ΚΑΙ ΤΗΣ ΚΑΜΑΡΙΖΑΣ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Οι εκκλησίες του Λαυρίου χτίζονται στις αρχές του 19 ου αιώνα με την ανασύσταση της πόλης λόγω της επαναλειτουργίας των μεταλλείων. Στην πόλη καταφθάνουν την περίοδο αυτή, εργάτες  από διάφορες περιοχές της Ελλάδας αλλά και Ιταλοί και Γάλλοι που θα στελεχώσουν το υψηλόβαθμο υπαλληλικό προσωπικό της  Γαλλικής Εταιρείας .Ειδικότερα στο Λαύριο ο επισκέπτης θα συναντήσει τις εκκλησίες :</a:t>
            </a:r>
          </a:p>
          <a:p>
            <a:r>
              <a:rPr lang="el-GR" dirty="0" smtClean="0"/>
              <a:t>.ΝΑΟΣ ΑΓΙΑΣ ΠΑΡΑΣΚΕΥΗΣ</a:t>
            </a:r>
          </a:p>
          <a:p>
            <a:r>
              <a:rPr lang="el-GR" dirty="0" smtClean="0"/>
              <a:t>.ΝΑΟΣ ΑΓΙΑΣ ΒΑΡΒΑΡΑΣ (ΚΑΘΟΛΙΚΟΣ)</a:t>
            </a:r>
          </a:p>
          <a:p>
            <a:r>
              <a:rPr lang="el-GR" dirty="0" smtClean="0"/>
              <a:t>.ΝΑΟΣ ΑΓΙΟΥ ΑΝΔΡΕΑ </a:t>
            </a:r>
          </a:p>
          <a:p>
            <a:r>
              <a:rPr lang="el-GR" dirty="0" smtClean="0"/>
              <a:t>.ΝΑΟΣ ΕΥΑΓΓΕΛΙΣΤΡΙΑΣ</a:t>
            </a:r>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ΑΓΙΑ ΠΑΡΑΣΚΕΥΗ</a:t>
            </a:r>
            <a:endParaRPr lang="el-GR" dirty="0"/>
          </a:p>
        </p:txBody>
      </p:sp>
      <p:sp>
        <p:nvSpPr>
          <p:cNvPr id="3" name="2 - Θέση περιεχομένου"/>
          <p:cNvSpPr>
            <a:spLocks noGrp="1"/>
          </p:cNvSpPr>
          <p:nvPr>
            <p:ph idx="1"/>
          </p:nvPr>
        </p:nvSpPr>
        <p:spPr>
          <a:xfrm>
            <a:off x="457200" y="1600200"/>
            <a:ext cx="8229600" cy="2400304"/>
          </a:xfrm>
        </p:spPr>
        <p:txBody>
          <a:bodyPr>
            <a:normAutofit fontScale="92500" lnSpcReduction="20000"/>
          </a:bodyPr>
          <a:lstStyle/>
          <a:p>
            <a:r>
              <a:rPr lang="el-GR" dirty="0" smtClean="0"/>
              <a:t>Η πολιούχος της πόλης του Λαυρίου</a:t>
            </a:r>
          </a:p>
          <a:p>
            <a:r>
              <a:rPr lang="el-GR" dirty="0" smtClean="0"/>
              <a:t>Ανέγερση: το 1898</a:t>
            </a:r>
          </a:p>
          <a:p>
            <a:r>
              <a:rPr lang="el-GR" dirty="0" smtClean="0"/>
              <a:t>Ρυθμός: </a:t>
            </a:r>
            <a:r>
              <a:rPr lang="el-GR" dirty="0" err="1" smtClean="0"/>
              <a:t>τρίκλιτη</a:t>
            </a:r>
            <a:r>
              <a:rPr lang="el-GR" dirty="0" smtClean="0"/>
              <a:t> βασιλική με ενσωματωμένα τα καμπαναριά</a:t>
            </a:r>
          </a:p>
          <a:p>
            <a:r>
              <a:rPr lang="el-GR" dirty="0" smtClean="0"/>
              <a:t>Επηρεάστηκε από το νεοκλασικισμό</a:t>
            </a:r>
          </a:p>
          <a:p>
            <a:r>
              <a:rPr lang="el-GR" dirty="0" smtClean="0"/>
              <a:t>Βρίσκεται στη συνοικία της Αγίας Παρασκευής .</a:t>
            </a:r>
          </a:p>
          <a:p>
            <a:endParaRPr lang="el-GR" dirty="0"/>
          </a:p>
        </p:txBody>
      </p:sp>
      <p:pic>
        <p:nvPicPr>
          <p:cNvPr id="4" name="3 - Θέση περιεχομένου" descr="nk-014.jpg"/>
          <p:cNvPicPr>
            <a:picLocks noChangeAspect="1"/>
          </p:cNvPicPr>
          <p:nvPr/>
        </p:nvPicPr>
        <p:blipFill>
          <a:blip r:embed="rId2" cstate="print"/>
          <a:stretch>
            <a:fillRect/>
          </a:stretch>
        </p:blipFill>
        <p:spPr>
          <a:xfrm>
            <a:off x="571472" y="4572008"/>
            <a:ext cx="3312368" cy="2107871"/>
          </a:xfrm>
          <a:prstGeom prst="rect">
            <a:avLst/>
          </a:prstGeom>
        </p:spPr>
      </p:pic>
      <p:pic>
        <p:nvPicPr>
          <p:cNvPr id="5" name="4 - Εικόνα" descr="ceb1ceb3-cf80ceb1cf81ceb1cf83cebaceb5cf85ceae-6-6-2012-ceb1.jpg"/>
          <p:cNvPicPr>
            <a:picLocks noChangeAspect="1"/>
          </p:cNvPicPr>
          <p:nvPr/>
        </p:nvPicPr>
        <p:blipFill>
          <a:blip r:embed="rId3" cstate="print"/>
          <a:stretch>
            <a:fillRect/>
          </a:stretch>
        </p:blipFill>
        <p:spPr>
          <a:xfrm>
            <a:off x="4929190" y="4572008"/>
            <a:ext cx="3143272" cy="19288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idx="4294967295"/>
          </p:nvPr>
        </p:nvSpPr>
        <p:spPr>
          <a:xfrm>
            <a:off x="3786182" y="1143000"/>
            <a:ext cx="3357586" cy="1500188"/>
          </a:xfrm>
        </p:spPr>
        <p:txBody>
          <a:bodyPr/>
          <a:lstStyle/>
          <a:p>
            <a:r>
              <a:rPr lang="el-GR" dirty="0" smtClean="0"/>
              <a:t>ΟΝΟΜΑΣΙΑ  </a:t>
            </a:r>
            <a:endParaRPr lang="el-GR" dirty="0"/>
          </a:p>
        </p:txBody>
      </p:sp>
      <p:sp>
        <p:nvSpPr>
          <p:cNvPr id="4" name="3 - Θέση περιεχομένου"/>
          <p:cNvSpPr>
            <a:spLocks noGrp="1"/>
          </p:cNvSpPr>
          <p:nvPr>
            <p:ph idx="4294967295"/>
          </p:nvPr>
        </p:nvSpPr>
        <p:spPr>
          <a:xfrm>
            <a:off x="500035" y="2786063"/>
            <a:ext cx="8286808" cy="3522662"/>
          </a:xfrm>
        </p:spPr>
        <p:txBody>
          <a:bodyPr>
            <a:normAutofit fontScale="85000" lnSpcReduction="10000"/>
          </a:bodyPr>
          <a:lstStyle/>
          <a:p>
            <a:pPr>
              <a:buNone/>
            </a:pPr>
            <a:r>
              <a:rPr lang="el-GR" dirty="0" smtClean="0"/>
              <a:t>     </a:t>
            </a:r>
          </a:p>
          <a:p>
            <a:pPr>
              <a:buNone/>
            </a:pPr>
            <a:r>
              <a:rPr lang="el-GR" dirty="0" smtClean="0"/>
              <a:t>     Το όνομα Λαυρεωτική προέρχεται πιθανότατα από την λέξη «λαύρα» ή «</a:t>
            </a:r>
            <a:r>
              <a:rPr lang="el-GR" dirty="0" err="1" smtClean="0"/>
              <a:t>λαύρη</a:t>
            </a:r>
            <a:r>
              <a:rPr lang="el-GR" dirty="0" smtClean="0"/>
              <a:t>» που σημαίνει στενωπός, στενό πέρασμα, σήραγγα, χαρακτηριστικό της περιοχής, που είναι διάσπαρτη από αρχαίες και νέες μεταλλευτικές στοές εξόρυξης.</a:t>
            </a:r>
          </a:p>
          <a:p>
            <a:pPr>
              <a:buNone/>
            </a:pPr>
            <a:r>
              <a:rPr lang="el-GR" dirty="0" smtClean="0"/>
              <a:t>     Το Λαύριο υπήρξε μια από τις πιο σημαντικές πόλεις στην Ελλάδα, τόσο στην αρχαιότητα, όσο και τον περασμένο αιώνα, με ιδιαίτερο ενδιαφέρον για τον διεθνή χώρο.  </a:t>
            </a:r>
          </a:p>
          <a:p>
            <a:pPr>
              <a:buNone/>
            </a:pPr>
            <a:r>
              <a:rPr lang="el-GR" dirty="0" smtClean="0"/>
              <a:t>      Στο Λαύριο είχαν τα προξενεία τους επτά ευρωπαϊκά κράτη </a:t>
            </a:r>
          </a:p>
          <a:p>
            <a:endParaRPr lang="el-GR" dirty="0"/>
          </a:p>
        </p:txBody>
      </p:sp>
      <p:pic>
        <p:nvPicPr>
          <p:cNvPr id="14338" name="Picture 2" descr="Αποτέλεσμα εικόνας για εικονες απο λαυριο"/>
          <p:cNvPicPr>
            <a:picLocks noChangeAspect="1" noChangeArrowheads="1"/>
          </p:cNvPicPr>
          <p:nvPr/>
        </p:nvPicPr>
        <p:blipFill>
          <a:blip r:embed="rId2"/>
          <a:srcRect/>
          <a:stretch>
            <a:fillRect/>
          </a:stretch>
        </p:blipFill>
        <p:spPr bwMode="auto">
          <a:xfrm>
            <a:off x="0" y="0"/>
            <a:ext cx="3786182" cy="2928934"/>
          </a:xfrm>
          <a:prstGeom prst="rect">
            <a:avLst/>
          </a:prstGeom>
          <a:noFill/>
        </p:spPr>
      </p:pic>
      <p:sp>
        <p:nvSpPr>
          <p:cNvPr id="14340" name="AutoShape 4" descr="Αποτέλεσμα εικόνας για εικονες λαυριου αρχαιο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342" name="AutoShape 6" descr="Αποτέλεσμα εικόνας για εικονες λαυριου αρχαιο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344" name="AutoShape 8" descr="Αποτέλεσμα εικόνας για εικονες λαυριου αρχαιο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346" name="AutoShape 10" descr="Αποτέλεσμα εικόνας για εικονες λαυριου αρχαιο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3314" name="Picture 2" descr="Picture"/>
          <p:cNvPicPr>
            <a:picLocks noChangeAspect="1" noChangeArrowheads="1"/>
          </p:cNvPicPr>
          <p:nvPr/>
        </p:nvPicPr>
        <p:blipFill>
          <a:blip r:embed="rId3"/>
          <a:srcRect/>
          <a:stretch>
            <a:fillRect/>
          </a:stretch>
        </p:blipFill>
        <p:spPr bwMode="auto">
          <a:xfrm>
            <a:off x="7143750" y="0"/>
            <a:ext cx="2000250" cy="304800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ΕΥΑΓΓΕΛΙΣΤΡΙΑ</a:t>
            </a:r>
            <a:endParaRPr lang="el-GR" dirty="0"/>
          </a:p>
        </p:txBody>
      </p:sp>
      <p:sp>
        <p:nvSpPr>
          <p:cNvPr id="3" name="2 - Θέση περιεχομένου"/>
          <p:cNvSpPr>
            <a:spLocks noGrp="1"/>
          </p:cNvSpPr>
          <p:nvPr>
            <p:ph idx="1"/>
          </p:nvPr>
        </p:nvSpPr>
        <p:spPr>
          <a:xfrm>
            <a:off x="0" y="1714488"/>
            <a:ext cx="5043494" cy="4709160"/>
          </a:xfrm>
        </p:spPr>
        <p:txBody>
          <a:bodyPr>
            <a:normAutofit lnSpcReduction="10000"/>
          </a:bodyPr>
          <a:lstStyle/>
          <a:p>
            <a:r>
              <a:rPr lang="el-GR" dirty="0" smtClean="0"/>
              <a:t>Βρίσκεται στην περιοχή του Κυπριανού</a:t>
            </a:r>
          </a:p>
          <a:p>
            <a:r>
              <a:rPr lang="el-GR" dirty="0" smtClean="0"/>
              <a:t>Κτίστηκε το 1906</a:t>
            </a:r>
          </a:p>
          <a:p>
            <a:r>
              <a:rPr lang="el-GR" dirty="0" smtClean="0"/>
              <a:t>Ρυθμός: σταυροειδής με οκταγωνικό τρούλο, αλλά με επικρατέστερα τα νεοκλασικά στοιχεία -ακροκέραμα, αετώματα, αψίδες- έναντι των βυζαντινών</a:t>
            </a:r>
          </a:p>
          <a:p>
            <a:r>
              <a:rPr lang="el-GR" dirty="0" smtClean="0"/>
              <a:t>Το καμπαναριό είναι νεώτερο.</a:t>
            </a:r>
          </a:p>
          <a:p>
            <a:endParaRPr lang="el-GR" dirty="0"/>
          </a:p>
        </p:txBody>
      </p:sp>
      <p:pic>
        <p:nvPicPr>
          <p:cNvPr id="4" name="3 - Θέση περιεχομένου" descr="42947786.jpg"/>
          <p:cNvPicPr>
            <a:picLocks noChangeAspect="1"/>
          </p:cNvPicPr>
          <p:nvPr/>
        </p:nvPicPr>
        <p:blipFill>
          <a:blip r:embed="rId2" cstate="print"/>
          <a:stretch>
            <a:fillRect/>
          </a:stretch>
        </p:blipFill>
        <p:spPr>
          <a:xfrm>
            <a:off x="5000628" y="1643050"/>
            <a:ext cx="3929058" cy="470854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ΑΓΙΟΣ ΑΝΔΡΕΑΣ</a:t>
            </a:r>
            <a:endParaRPr lang="el-GR" dirty="0"/>
          </a:p>
        </p:txBody>
      </p:sp>
      <p:sp>
        <p:nvSpPr>
          <p:cNvPr id="3" name="2 - Θέση περιεχομένου"/>
          <p:cNvSpPr>
            <a:spLocks noGrp="1"/>
          </p:cNvSpPr>
          <p:nvPr>
            <p:ph idx="1"/>
          </p:nvPr>
        </p:nvSpPr>
        <p:spPr>
          <a:xfrm>
            <a:off x="214282" y="1285860"/>
            <a:ext cx="3571900" cy="5857916"/>
          </a:xfrm>
        </p:spPr>
        <p:txBody>
          <a:bodyPr>
            <a:normAutofit fontScale="77500" lnSpcReduction="20000"/>
          </a:bodyPr>
          <a:lstStyle/>
          <a:p>
            <a:r>
              <a:rPr lang="el-GR" dirty="0" smtClean="0"/>
              <a:t>Ολοκληρώθηκε  το </a:t>
            </a:r>
            <a:r>
              <a:rPr lang="el-GR" b="1" dirty="0" smtClean="0"/>
              <a:t>1910</a:t>
            </a:r>
            <a:r>
              <a:rPr lang="el-GR" dirty="0" smtClean="0"/>
              <a:t> </a:t>
            </a:r>
          </a:p>
          <a:p>
            <a:r>
              <a:rPr lang="el-GR" dirty="0" smtClean="0"/>
              <a:t>Κτίστηκε στη θέση ενός ναΐσκου που είχε γίνει το 1865 προς τιμήν του </a:t>
            </a:r>
            <a:r>
              <a:rPr lang="el-GR" b="1" dirty="0" smtClean="0"/>
              <a:t>Ανδρέα </a:t>
            </a:r>
            <a:r>
              <a:rPr lang="el-GR" b="1" dirty="0" err="1" smtClean="0"/>
              <a:t>Κορδέλλα</a:t>
            </a:r>
            <a:endParaRPr lang="el-GR" b="1" dirty="0" smtClean="0"/>
          </a:p>
          <a:p>
            <a:r>
              <a:rPr lang="el-GR" dirty="0" smtClean="0"/>
              <a:t> Απ' το 1908 - 1910 ήταν και η </a:t>
            </a:r>
            <a:r>
              <a:rPr lang="el-GR" b="1" dirty="0" smtClean="0"/>
              <a:t>μητρόπολη</a:t>
            </a:r>
            <a:r>
              <a:rPr lang="el-GR" dirty="0" smtClean="0"/>
              <a:t> του Λαυρίου. </a:t>
            </a:r>
          </a:p>
          <a:p>
            <a:r>
              <a:rPr lang="el-GR" dirty="0" smtClean="0"/>
              <a:t>Ενδιαφέρον είναι το νεοκλασικό καμπαναριό του που κατασκευάστηκε στα χυτήρια της Ελληνικής εταιρείας.</a:t>
            </a:r>
          </a:p>
          <a:p>
            <a:r>
              <a:rPr lang="el-GR" dirty="0" smtClean="0"/>
              <a:t>Ρυθμός: βασιλική με τρούλο</a:t>
            </a:r>
          </a:p>
          <a:p>
            <a:r>
              <a:rPr lang="el-GR" dirty="0" smtClean="0"/>
              <a:t>Βρίσκεται στη Νεάπολη</a:t>
            </a:r>
          </a:p>
          <a:p>
            <a:endParaRPr lang="el-GR" dirty="0"/>
          </a:p>
        </p:txBody>
      </p:sp>
      <p:pic>
        <p:nvPicPr>
          <p:cNvPr id="4" name="3 - Θέση περιεχομένου" descr="01(pp_w891_h593).jpg"/>
          <p:cNvPicPr>
            <a:picLocks noChangeAspect="1"/>
          </p:cNvPicPr>
          <p:nvPr/>
        </p:nvPicPr>
        <p:blipFill>
          <a:blip r:embed="rId2" cstate="print"/>
          <a:stretch>
            <a:fillRect/>
          </a:stretch>
        </p:blipFill>
        <p:spPr>
          <a:xfrm>
            <a:off x="3857620" y="1857364"/>
            <a:ext cx="5286381" cy="457203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614866" cy="1143000"/>
          </a:xfrm>
        </p:spPr>
        <p:txBody>
          <a:bodyPr/>
          <a:lstStyle/>
          <a:p>
            <a:r>
              <a:rPr lang="el-GR" dirty="0" smtClean="0"/>
              <a:t>ΑΓΙΑ ΒΑΡΒΑΡΑ</a:t>
            </a:r>
            <a:endParaRPr lang="el-GR" dirty="0"/>
          </a:p>
        </p:txBody>
      </p:sp>
      <p:sp>
        <p:nvSpPr>
          <p:cNvPr id="3" name="2 - Θέση περιεχομένου"/>
          <p:cNvSpPr>
            <a:spLocks noGrp="1"/>
          </p:cNvSpPr>
          <p:nvPr>
            <p:ph idx="1"/>
          </p:nvPr>
        </p:nvSpPr>
        <p:spPr>
          <a:xfrm>
            <a:off x="457200" y="1600200"/>
            <a:ext cx="4114800" cy="4709160"/>
          </a:xfrm>
        </p:spPr>
        <p:txBody>
          <a:bodyPr>
            <a:normAutofit fontScale="85000" lnSpcReduction="10000"/>
          </a:bodyPr>
          <a:lstStyle/>
          <a:p>
            <a:r>
              <a:rPr lang="el-GR" dirty="0" smtClean="0"/>
              <a:t>Καθολική εκκλησία</a:t>
            </a:r>
          </a:p>
          <a:p>
            <a:r>
              <a:rPr lang="el-GR" dirty="0" smtClean="0"/>
              <a:t>Συνδυάζει γοτθικά με νεοκλασικά στοιχεία.</a:t>
            </a:r>
          </a:p>
          <a:p>
            <a:r>
              <a:rPr lang="el-GR" dirty="0" smtClean="0"/>
              <a:t>Βρίσκεται στον Κυπριανό.</a:t>
            </a:r>
          </a:p>
          <a:p>
            <a:r>
              <a:rPr lang="el-GR" dirty="0" smtClean="0"/>
              <a:t>Τα εγκαίνια έγιναν στις 4-12-1881.</a:t>
            </a:r>
          </a:p>
          <a:p>
            <a:r>
              <a:rPr lang="el-GR" dirty="0" smtClean="0"/>
              <a:t>Υπάρχουν δύο εξαιρετικές τοιχογραφίες στο ιερό, του Αγ. Ιωάννη του Βαπτιστή και της Αγ. Κλημεντίνης αφιερώματα του I.B. </a:t>
            </a:r>
            <a:r>
              <a:rPr lang="el-GR" dirty="0" err="1" smtClean="0"/>
              <a:t>Serprieri</a:t>
            </a:r>
            <a:r>
              <a:rPr lang="el-GR" dirty="0" smtClean="0"/>
              <a:t> και της γυναίκας του Κλημεντίνης.</a:t>
            </a:r>
          </a:p>
          <a:p>
            <a:endParaRPr lang="el-GR" dirty="0"/>
          </a:p>
        </p:txBody>
      </p:sp>
      <p:pic>
        <p:nvPicPr>
          <p:cNvPr id="4" name="3 - Θέση περιεχομένου" descr="αρχείο λήψης (2).jpg"/>
          <p:cNvPicPr>
            <a:picLocks noChangeAspect="1"/>
          </p:cNvPicPr>
          <p:nvPr/>
        </p:nvPicPr>
        <p:blipFill>
          <a:blip r:embed="rId2" cstate="print"/>
          <a:stretch>
            <a:fillRect/>
          </a:stretch>
        </p:blipFill>
        <p:spPr>
          <a:xfrm>
            <a:off x="4857752" y="1785926"/>
            <a:ext cx="4000528" cy="392909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43240" y="274638"/>
            <a:ext cx="5543560" cy="1143000"/>
          </a:xfrm>
        </p:spPr>
        <p:txBody>
          <a:bodyPr/>
          <a:lstStyle/>
          <a:p>
            <a:r>
              <a:rPr lang="el-GR" dirty="0" smtClean="0"/>
              <a:t>ΚΑΜΑΡΙΖΑ</a:t>
            </a:r>
            <a:endParaRPr lang="el-GR" dirty="0"/>
          </a:p>
        </p:txBody>
      </p:sp>
      <p:sp>
        <p:nvSpPr>
          <p:cNvPr id="3" name="2 - Θέση περιεχομένου"/>
          <p:cNvSpPr>
            <a:spLocks noGrp="1"/>
          </p:cNvSpPr>
          <p:nvPr>
            <p:ph idx="1"/>
          </p:nvPr>
        </p:nvSpPr>
        <p:spPr>
          <a:xfrm>
            <a:off x="4000496" y="1600200"/>
            <a:ext cx="5143504" cy="5043510"/>
          </a:xfrm>
        </p:spPr>
        <p:txBody>
          <a:bodyPr>
            <a:normAutofit lnSpcReduction="10000"/>
          </a:bodyPr>
          <a:lstStyle/>
          <a:p>
            <a:r>
              <a:rPr lang="el-GR" dirty="0" smtClean="0"/>
              <a:t>Άγιος Νεκτάριος, Το 1972 ανακηρύχθηκε Προσκύνημα</a:t>
            </a:r>
          </a:p>
          <a:p>
            <a:pPr>
              <a:buNone/>
            </a:pPr>
            <a:r>
              <a:rPr lang="el-GR" dirty="0" smtClean="0"/>
              <a:t>Ρυθμός: σταυροειδής με τρούλο</a:t>
            </a:r>
          </a:p>
          <a:p>
            <a:endParaRPr lang="el-GR" dirty="0" smtClean="0"/>
          </a:p>
          <a:p>
            <a:pPr>
              <a:buNone/>
            </a:pPr>
            <a:endParaRPr lang="el-GR" dirty="0" smtClean="0"/>
          </a:p>
          <a:p>
            <a:r>
              <a:rPr lang="el-GR" dirty="0" smtClean="0"/>
              <a:t>Άγιος Κωνσταντίνος</a:t>
            </a:r>
          </a:p>
          <a:p>
            <a:r>
              <a:rPr lang="el-GR" dirty="0" smtClean="0"/>
              <a:t>Βρίσκεται στο ομώνυμο χωριό</a:t>
            </a:r>
          </a:p>
          <a:p>
            <a:r>
              <a:rPr lang="el-GR" dirty="0" smtClean="0"/>
              <a:t>Ο αρχικός ναός χτίστηκε το 1884 και κάηκε το 1890.</a:t>
            </a:r>
          </a:p>
          <a:p>
            <a:r>
              <a:rPr lang="el-GR" dirty="0" smtClean="0"/>
              <a:t>Ο ναός με αυτή τη μορφή χτίστηκε το 1900.</a:t>
            </a:r>
          </a:p>
          <a:p>
            <a:endParaRPr lang="el-GR" dirty="0" smtClean="0"/>
          </a:p>
        </p:txBody>
      </p:sp>
      <p:pic>
        <p:nvPicPr>
          <p:cNvPr id="4" name="3 - Εικόνα" descr="αγ νεκταριος καμαριζα.jpg"/>
          <p:cNvPicPr>
            <a:picLocks noChangeAspect="1"/>
          </p:cNvPicPr>
          <p:nvPr/>
        </p:nvPicPr>
        <p:blipFill>
          <a:blip r:embed="rId2" cstate="print"/>
          <a:stretch>
            <a:fillRect/>
          </a:stretch>
        </p:blipFill>
        <p:spPr>
          <a:xfrm>
            <a:off x="1071538" y="1000108"/>
            <a:ext cx="2639767" cy="2852935"/>
          </a:xfrm>
          <a:prstGeom prst="rect">
            <a:avLst/>
          </a:prstGeom>
        </p:spPr>
      </p:pic>
      <p:pic>
        <p:nvPicPr>
          <p:cNvPr id="5" name="5 - Θέση περιεχομένου" descr="images (2).jpg"/>
          <p:cNvPicPr>
            <a:picLocks noChangeAspect="1"/>
          </p:cNvPicPr>
          <p:nvPr/>
        </p:nvPicPr>
        <p:blipFill>
          <a:blip r:embed="rId3" cstate="print"/>
          <a:stretch>
            <a:fillRect/>
          </a:stretch>
        </p:blipFill>
        <p:spPr>
          <a:xfrm>
            <a:off x="1071538" y="4071942"/>
            <a:ext cx="2591718" cy="278605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1"/>
                </a:solidFill>
              </a:rPr>
              <a:t>Δημόσια Κτήρια Λαυρίου</a:t>
            </a:r>
            <a:endParaRPr lang="el-GR" dirty="0"/>
          </a:p>
        </p:txBody>
      </p:sp>
      <p:sp>
        <p:nvSpPr>
          <p:cNvPr id="3" name="2 - Θέση περιεχομένου"/>
          <p:cNvSpPr>
            <a:spLocks noGrp="1"/>
          </p:cNvSpPr>
          <p:nvPr>
            <p:ph idx="1"/>
          </p:nvPr>
        </p:nvSpPr>
        <p:spPr>
          <a:xfrm>
            <a:off x="457200" y="2143116"/>
            <a:ext cx="8229600" cy="4166244"/>
          </a:xfrm>
        </p:spPr>
        <p:txBody>
          <a:bodyPr/>
          <a:lstStyle/>
          <a:p>
            <a:r>
              <a:rPr lang="el-GR" dirty="0" smtClean="0"/>
              <a:t> </a:t>
            </a:r>
            <a:r>
              <a:rPr lang="en-US" dirty="0" smtClean="0"/>
              <a:t>T</a:t>
            </a:r>
            <a:r>
              <a:rPr lang="el-GR" dirty="0" smtClean="0"/>
              <a:t>ο κτήριο του παλαιού Δημαρχείου (τώρα ΚΕΠ και Ιστορικό Αρχείο), το κτήριο του συλλόγου των Φιλόμουσων (τώρα Πολιτιστικό Κέντρο), το κτήριο του παλαιού Α΄ Δημοτικού Σχολείου, το κτήριο της "Ευτέρπης" που στέγαζε την ομώνυμη Φιλαρμονική, η Ψαραγορά, καθώς και πολλά άλλα ιδιωτικά κτήρια</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1"/>
                </a:solidFill>
              </a:rPr>
              <a:t/>
            </a:r>
            <a:br>
              <a:rPr lang="el-GR" dirty="0" smtClean="0">
                <a:solidFill>
                  <a:schemeClr val="accent1"/>
                </a:solidFill>
              </a:rPr>
            </a:br>
            <a:r>
              <a:rPr lang="el-GR" dirty="0" smtClean="0"/>
              <a:t> Παλαιό Δημαρχείο</a:t>
            </a:r>
            <a:endParaRPr lang="el-GR" dirty="0">
              <a:solidFill>
                <a:schemeClr val="accent1"/>
              </a:solidFill>
            </a:endParaRPr>
          </a:p>
        </p:txBody>
      </p:sp>
      <p:sp>
        <p:nvSpPr>
          <p:cNvPr id="3" name="2 - Θέση περιεχομένου"/>
          <p:cNvSpPr>
            <a:spLocks noGrp="1"/>
          </p:cNvSpPr>
          <p:nvPr>
            <p:ph idx="1"/>
          </p:nvPr>
        </p:nvSpPr>
        <p:spPr>
          <a:xfrm>
            <a:off x="0" y="1600200"/>
            <a:ext cx="4714876" cy="5257800"/>
          </a:xfrm>
        </p:spPr>
        <p:txBody>
          <a:bodyPr>
            <a:normAutofit fontScale="77500" lnSpcReduction="20000"/>
          </a:bodyPr>
          <a:lstStyle/>
          <a:p>
            <a:r>
              <a:rPr lang="el-GR" dirty="0" smtClean="0"/>
              <a:t>Παλαιό Δημαρχείο: Στη μέση περίπου της πλατείας βρίσκεται το παλιό Δημαρχείο (1894-1987). Πρόκειται για ένα διώροφο κυβικό νεοκλασικό κτήριο που το στολίζουν  παραστάδες με κορινθιακά κιονόκρανα και μια κόγχη με μικρό άγαλμα Απόλλωνα. </a:t>
            </a:r>
            <a:r>
              <a:rPr lang="el-GR" dirty="0" smtClean="0"/>
              <a:t>Απ</a:t>
            </a:r>
            <a:r>
              <a:rPr lang="el-GR" dirty="0" smtClean="0"/>
              <a:t>ό </a:t>
            </a:r>
            <a:r>
              <a:rPr lang="el-GR" dirty="0" smtClean="0"/>
              <a:t>το </a:t>
            </a:r>
            <a:r>
              <a:rPr lang="el-GR" dirty="0" smtClean="0"/>
              <a:t>μοναδικό του μπαλκόνι που στηρίζεται σε </a:t>
            </a:r>
            <a:r>
              <a:rPr lang="el-GR" dirty="0" err="1" smtClean="0"/>
              <a:t>φουρούσια</a:t>
            </a:r>
            <a:r>
              <a:rPr lang="el-GR" dirty="0" smtClean="0"/>
              <a:t>, μίλησε ο Ελευθέριος Βενιζέλος ως πρωθυπουργός στο λαό του Λαυρίου το 1929. Ενδιαφέρον παρουσιάζει η τοιχογραφημένη οροφή του δωματίου  στον </a:t>
            </a:r>
            <a:r>
              <a:rPr lang="el-GR" dirty="0" err="1" smtClean="0"/>
              <a:t>α΄</a:t>
            </a:r>
            <a:r>
              <a:rPr lang="el-GR" dirty="0" smtClean="0"/>
              <a:t> </a:t>
            </a:r>
            <a:r>
              <a:rPr lang="el-GR" dirty="0" smtClean="0"/>
              <a:t> </a:t>
            </a:r>
            <a:r>
              <a:rPr lang="el-GR" dirty="0" err="1" smtClean="0"/>
              <a:t>ορόφο</a:t>
            </a:r>
            <a:r>
              <a:rPr lang="el-GR" dirty="0" smtClean="0"/>
              <a:t>. Στο κτήριο αυτό σήμερα στεγάζεται  η Δημοτική Βιβλιοθήκη και  το Ιστορικό Αρχείο </a:t>
            </a:r>
            <a:r>
              <a:rPr lang="el-GR" dirty="0" smtClean="0"/>
              <a:t>Λαυρίου</a:t>
            </a:r>
            <a:endParaRPr lang="el-GR" dirty="0"/>
          </a:p>
        </p:txBody>
      </p:sp>
      <p:pic>
        <p:nvPicPr>
          <p:cNvPr id="4" name="3 - Εικόνα" descr="nk-009.jpg"/>
          <p:cNvPicPr>
            <a:picLocks noChangeAspect="1"/>
          </p:cNvPicPr>
          <p:nvPr/>
        </p:nvPicPr>
        <p:blipFill>
          <a:blip r:embed="rId2"/>
          <a:stretch>
            <a:fillRect/>
          </a:stretch>
        </p:blipFill>
        <p:spPr>
          <a:xfrm>
            <a:off x="4857752" y="1643050"/>
            <a:ext cx="4286248" cy="457200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1"/>
                </a:solidFill>
              </a:rPr>
              <a:t>Το παλιό Α΄ Δημοτικό Σχολείο</a:t>
            </a:r>
            <a:endParaRPr lang="el-GR" dirty="0">
              <a:solidFill>
                <a:schemeClr val="accent1"/>
              </a:solidFill>
            </a:endParaRPr>
          </a:p>
        </p:txBody>
      </p:sp>
      <p:pic>
        <p:nvPicPr>
          <p:cNvPr id="4" name="3 - Θέση περιεχομένου" descr="1o δημοτικό σχολείο.jpg"/>
          <p:cNvPicPr>
            <a:picLocks noGrp="1" noChangeAspect="1"/>
          </p:cNvPicPr>
          <p:nvPr>
            <p:ph idx="1"/>
          </p:nvPr>
        </p:nvPicPr>
        <p:blipFill>
          <a:blip r:embed="rId2"/>
          <a:stretch>
            <a:fillRect/>
          </a:stretch>
        </p:blipFill>
        <p:spPr>
          <a:xfrm>
            <a:off x="4214810" y="1600200"/>
            <a:ext cx="4714908" cy="4708525"/>
          </a:xfrm>
          <a:prstGeom prst="rect">
            <a:avLst/>
          </a:prstGeom>
        </p:spPr>
      </p:pic>
      <p:sp>
        <p:nvSpPr>
          <p:cNvPr id="5" name="4 - Ορθογώνιο"/>
          <p:cNvSpPr/>
          <p:nvPr/>
        </p:nvSpPr>
        <p:spPr>
          <a:xfrm>
            <a:off x="571472" y="1285860"/>
            <a:ext cx="3571900" cy="5413790"/>
          </a:xfrm>
          <a:prstGeom prst="rect">
            <a:avLst/>
          </a:prstGeom>
        </p:spPr>
        <p:txBody>
          <a:bodyPr wrap="square">
            <a:spAutoFit/>
          </a:bodyPr>
          <a:lstStyle/>
          <a:p>
            <a:r>
              <a:rPr lang="el-GR" sz="2470" dirty="0" smtClean="0"/>
              <a:t>Στην πλατεία υπάρχει και το Α΄ Δημοτικό Σχολείο, έργο του αρχιτέκτονα Δ. Καλλία (1901-1902). Πρόκειται για ένα διπλό νεοκλασικό οικοδόμημα που διακοσμείται από αετώματα, παραστάδες με κορινθιακά κιονόκρανα και πήλινες κουκουβάγιες και γρύπες στη στέγη, στοιχεία που μας θυμίζουν ότι πρόκειται για ένα εκπαιδευτικό κτήριο.</a:t>
            </a:r>
            <a:endParaRPr lang="el-GR" sz="247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1"/>
                </a:solidFill>
              </a:rPr>
              <a:t>Η Αγορά (Τα ψαράδικα)</a:t>
            </a:r>
            <a:endParaRPr lang="el-GR" dirty="0">
              <a:solidFill>
                <a:schemeClr val="accent1"/>
              </a:solidFill>
            </a:endParaRPr>
          </a:p>
        </p:txBody>
      </p:sp>
      <p:pic>
        <p:nvPicPr>
          <p:cNvPr id="4" name="3 - Θέση περιεχομένου" descr="sygx_lavr1.jpg"/>
          <p:cNvPicPr>
            <a:picLocks noGrp="1" noChangeAspect="1"/>
          </p:cNvPicPr>
          <p:nvPr>
            <p:ph idx="1"/>
          </p:nvPr>
        </p:nvPicPr>
        <p:blipFill>
          <a:blip r:embed="rId2"/>
          <a:stretch>
            <a:fillRect/>
          </a:stretch>
        </p:blipFill>
        <p:spPr>
          <a:xfrm>
            <a:off x="3857620" y="1857364"/>
            <a:ext cx="4572032" cy="4071966"/>
          </a:xfrm>
          <a:prstGeom prst="rect">
            <a:avLst/>
          </a:prstGeom>
        </p:spPr>
      </p:pic>
      <p:sp>
        <p:nvSpPr>
          <p:cNvPr id="5" name="4 - Ορθογώνιο"/>
          <p:cNvSpPr/>
          <p:nvPr/>
        </p:nvSpPr>
        <p:spPr>
          <a:xfrm>
            <a:off x="357158" y="1785926"/>
            <a:ext cx="3000396" cy="3970318"/>
          </a:xfrm>
          <a:prstGeom prst="rect">
            <a:avLst/>
          </a:prstGeom>
        </p:spPr>
        <p:txBody>
          <a:bodyPr wrap="square">
            <a:spAutoFit/>
          </a:bodyPr>
          <a:lstStyle/>
          <a:p>
            <a:r>
              <a:rPr lang="el-GR" dirty="0" smtClean="0"/>
              <a:t>Κοντά στην κεντρική πλατεία βρίσκεται η Αγορά του Λαυρίου, τα σημερινά γνωστά Ψαράδικα. Κατασκευάσθηκε το 1885 από την Ελληνική Εταιρεία η οποία νοίκιαζε τους χώρους της στους εμπορευόμενους. Σήμερα, λειτουργεί ως ψαραγορά και κρεαταγορά. Είναι κτισμένη σε λιτό νεοκλασικό ρυθμό σε σχήμα Π με πεσσούς και τοξωτά ανοίγματα.</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chemeClr val="accent1"/>
                </a:solidFill>
              </a:rPr>
              <a:t>Το κτήριο του Συλλόγου των </a:t>
            </a:r>
            <a:r>
              <a:rPr lang="el-GR" dirty="0" err="1" smtClean="0">
                <a:solidFill>
                  <a:schemeClr val="accent1"/>
                </a:solidFill>
              </a:rPr>
              <a:t>Φιλομούσων</a:t>
            </a:r>
            <a:endParaRPr lang="el-GR" dirty="0">
              <a:solidFill>
                <a:schemeClr val="accent1"/>
              </a:solidFill>
            </a:endParaRPr>
          </a:p>
        </p:txBody>
      </p:sp>
      <p:sp>
        <p:nvSpPr>
          <p:cNvPr id="3" name="2 - Θέση περιεχομένου"/>
          <p:cNvSpPr>
            <a:spLocks noGrp="1"/>
          </p:cNvSpPr>
          <p:nvPr>
            <p:ph idx="1"/>
          </p:nvPr>
        </p:nvSpPr>
        <p:spPr>
          <a:xfrm>
            <a:off x="457200" y="1600200"/>
            <a:ext cx="8229600" cy="3043246"/>
          </a:xfrm>
        </p:spPr>
        <p:txBody>
          <a:bodyPr/>
          <a:lstStyle/>
          <a:p>
            <a:r>
              <a:rPr lang="el-GR" dirty="0" smtClean="0"/>
              <a:t>Στη νότια πλευρά της πλατείας βρίσκεται το νεοκλασικό κτήριο του Συλλόγου των </a:t>
            </a:r>
            <a:r>
              <a:rPr lang="el-GR" dirty="0" err="1" smtClean="0"/>
              <a:t>Φιλομούσων</a:t>
            </a:r>
            <a:r>
              <a:rPr lang="el-GR" dirty="0" smtClean="0"/>
              <a:t>. Κατασκευάσθηκε από την Ελληνική Εταιρεία το 1885-86 για την φιλαρμονική της ορχήστρα.</a:t>
            </a:r>
            <a:endParaRPr lang="el-GR" dirty="0"/>
          </a:p>
        </p:txBody>
      </p:sp>
      <p:pic>
        <p:nvPicPr>
          <p:cNvPr id="3074" name="Picture 2" descr="Picture"/>
          <p:cNvPicPr>
            <a:picLocks noChangeAspect="1" noChangeArrowheads="1"/>
          </p:cNvPicPr>
          <p:nvPr/>
        </p:nvPicPr>
        <p:blipFill>
          <a:blip r:embed="rId2"/>
          <a:srcRect/>
          <a:stretch>
            <a:fillRect/>
          </a:stretch>
        </p:blipFill>
        <p:spPr bwMode="auto">
          <a:xfrm>
            <a:off x="1857356" y="3643314"/>
            <a:ext cx="4643470" cy="292895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71480"/>
            <a:ext cx="8229600" cy="785818"/>
          </a:xfrm>
        </p:spPr>
        <p:txBody>
          <a:bodyPr/>
          <a:lstStyle/>
          <a:p>
            <a:r>
              <a:rPr lang="el-GR" dirty="0" smtClean="0"/>
              <a:t>ΕΥΤΕΡΠΗ</a:t>
            </a:r>
            <a:endParaRPr lang="el-GR" dirty="0"/>
          </a:p>
        </p:txBody>
      </p:sp>
      <p:sp>
        <p:nvSpPr>
          <p:cNvPr id="3" name="2 - Θέση περιεχομένου"/>
          <p:cNvSpPr>
            <a:spLocks noGrp="1"/>
          </p:cNvSpPr>
          <p:nvPr>
            <p:ph idx="1"/>
          </p:nvPr>
        </p:nvSpPr>
        <p:spPr>
          <a:xfrm>
            <a:off x="457200" y="1600200"/>
            <a:ext cx="8401080" cy="1757362"/>
          </a:xfrm>
        </p:spPr>
        <p:txBody>
          <a:bodyPr>
            <a:normAutofit fontScale="85000" lnSpcReduction="10000"/>
          </a:bodyPr>
          <a:lstStyle/>
          <a:p>
            <a:r>
              <a:rPr lang="el-GR" dirty="0" smtClean="0"/>
              <a:t>Το 1893 η Γαλλική Εταιρεία Μεταλλείων Λαυρίου εκτός των άλλων κατασκεύασε στον Κυπριανό το ιστορικό νεοκλασικό κτήριο της ΕΥΤΕΡΠΗΣ ως χώρο εκμάθησης μουσικής, ποικίλων πολιτιστικών εκδηλώσεων και αναψυχής {χοροί-θέατρο-ρεσιτάλ-προβολής ταινιών-διαλέξεις}</a:t>
            </a:r>
            <a:endParaRPr lang="el-GR" dirty="0"/>
          </a:p>
        </p:txBody>
      </p:sp>
      <p:pic>
        <p:nvPicPr>
          <p:cNvPr id="4" name="3 - Εικόνα" descr="37254356.jpg"/>
          <p:cNvPicPr>
            <a:picLocks noChangeAspect="1"/>
          </p:cNvPicPr>
          <p:nvPr/>
        </p:nvPicPr>
        <p:blipFill>
          <a:blip r:embed="rId2"/>
          <a:stretch>
            <a:fillRect/>
          </a:stretch>
        </p:blipFill>
        <p:spPr>
          <a:xfrm>
            <a:off x="1857356" y="3500438"/>
            <a:ext cx="5357850" cy="33575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idx="4294967295"/>
          </p:nvPr>
        </p:nvSpPr>
        <p:spPr>
          <a:xfrm>
            <a:off x="2143108" y="1785938"/>
            <a:ext cx="5429288" cy="1357312"/>
          </a:xfrm>
        </p:spPr>
        <p:txBody>
          <a:bodyPr/>
          <a:lstStyle/>
          <a:p>
            <a:r>
              <a:rPr lang="el-GR" dirty="0" smtClean="0"/>
              <a:t>ΑΡΧΑΙΟΤΗΤΑ</a:t>
            </a:r>
            <a:endParaRPr lang="el-GR" dirty="0"/>
          </a:p>
        </p:txBody>
      </p:sp>
      <p:sp>
        <p:nvSpPr>
          <p:cNvPr id="4" name="3 - Θέση περιεχομένου"/>
          <p:cNvSpPr>
            <a:spLocks noGrp="1"/>
          </p:cNvSpPr>
          <p:nvPr>
            <p:ph idx="4294967295"/>
          </p:nvPr>
        </p:nvSpPr>
        <p:spPr>
          <a:xfrm>
            <a:off x="2428860" y="2786063"/>
            <a:ext cx="6715140" cy="4071937"/>
          </a:xfrm>
        </p:spPr>
        <p:txBody>
          <a:bodyPr>
            <a:normAutofit fontScale="85000" lnSpcReduction="20000"/>
          </a:bodyPr>
          <a:lstStyle/>
          <a:p>
            <a:r>
              <a:rPr lang="el-GR" dirty="0" smtClean="0"/>
              <a:t>Τη μεταλλευτική δραστηριότητα στην περιοχή του Λαυρίου  και στον γειτονικό </a:t>
            </a:r>
            <a:r>
              <a:rPr lang="el-GR" dirty="0" smtClean="0">
                <a:hlinkClick r:id="rId3" tooltip="Θορικός"/>
              </a:rPr>
              <a:t>Θορικό</a:t>
            </a:r>
            <a:r>
              <a:rPr lang="el-GR" dirty="0" smtClean="0"/>
              <a:t>, ξεκίνησαν οι αρχαίοι Έλληνες πριν το 3.000π.Χ. Η συστηματική και εντατική εκμετάλλευση των </a:t>
            </a:r>
            <a:r>
              <a:rPr lang="el-GR" dirty="0" err="1" smtClean="0"/>
              <a:t>αργυρομολυβδούχων</a:t>
            </a:r>
            <a:r>
              <a:rPr lang="el-GR" dirty="0" smtClean="0"/>
              <a:t> μεταλλευμάτων αρχίζει με τη γέννηση της Αθηναϊκής Δημοκρατίας το 508 </a:t>
            </a:r>
            <a:r>
              <a:rPr lang="el-GR" dirty="0" err="1" smtClean="0"/>
              <a:t>π.Χ.</a:t>
            </a:r>
            <a:r>
              <a:rPr lang="el-GR" dirty="0" smtClean="0"/>
              <a:t> Με τον άργυρο του Λαυρίου και τους φόρους των συμμάχων ο Περικλής κατασκεύασε τα αθάνατα μνημεία του Χρυσού Αιώνα των Αθηνών. Μετά την κλασσική αρχαιότητα διακόπτεται κάθε σοβαρή μεταλλευτική και μεταλλουργική δραστηριότητα και ακολουθούν πολλοί αιώνες σιωπής.</a:t>
            </a:r>
          </a:p>
          <a:p>
            <a:endParaRPr lang="el-GR" dirty="0"/>
          </a:p>
        </p:txBody>
      </p:sp>
      <p:pic>
        <p:nvPicPr>
          <p:cNvPr id="13314" name="Picture 2" descr="Αποτέλεσμα εικόνας για εικονες λαυριου αρχαιοτητα"/>
          <p:cNvPicPr>
            <a:picLocks noChangeAspect="1" noChangeArrowheads="1"/>
          </p:cNvPicPr>
          <p:nvPr/>
        </p:nvPicPr>
        <p:blipFill>
          <a:blip r:embed="rId4"/>
          <a:srcRect/>
          <a:stretch>
            <a:fillRect/>
          </a:stretch>
        </p:blipFill>
        <p:spPr bwMode="auto">
          <a:xfrm>
            <a:off x="0" y="0"/>
            <a:ext cx="2786050" cy="2571744"/>
          </a:xfrm>
          <a:prstGeom prst="rect">
            <a:avLst/>
          </a:prstGeom>
          <a:noFill/>
        </p:spPr>
      </p:pic>
      <p:pic>
        <p:nvPicPr>
          <p:cNvPr id="13316" name="Picture 4" descr="Αποτέλεσμα εικόνας για εικονες λαυριου αρχαιοτητα"/>
          <p:cNvPicPr>
            <a:picLocks noChangeAspect="1" noChangeArrowheads="1"/>
          </p:cNvPicPr>
          <p:nvPr/>
        </p:nvPicPr>
        <p:blipFill>
          <a:blip r:embed="rId5"/>
          <a:srcRect/>
          <a:stretch>
            <a:fillRect/>
          </a:stretch>
        </p:blipFill>
        <p:spPr bwMode="auto">
          <a:xfrm>
            <a:off x="6572264" y="0"/>
            <a:ext cx="2571736" cy="2500306"/>
          </a:xfrm>
          <a:prstGeom prst="rect">
            <a:avLst/>
          </a:prstGeom>
          <a:noFill/>
        </p:spPr>
      </p:pic>
      <p:pic>
        <p:nvPicPr>
          <p:cNvPr id="13318" name="Picture 6" descr="https://upload.wikimedia.org/wikipedia/commons/thumb/9/9e/Lavrion499.JPG/220px-Lavrion499.JPG"/>
          <p:cNvPicPr>
            <a:picLocks noChangeAspect="1" noChangeArrowheads="1"/>
          </p:cNvPicPr>
          <p:nvPr/>
        </p:nvPicPr>
        <p:blipFill>
          <a:blip r:embed="rId6"/>
          <a:srcRect/>
          <a:stretch>
            <a:fillRect/>
          </a:stretch>
        </p:blipFill>
        <p:spPr bwMode="auto">
          <a:xfrm>
            <a:off x="3143240" y="214290"/>
            <a:ext cx="2928958" cy="2000264"/>
          </a:xfrm>
          <a:prstGeom prst="rect">
            <a:avLst/>
          </a:prstGeom>
          <a:noFill/>
        </p:spPr>
      </p:pic>
      <p:pic>
        <p:nvPicPr>
          <p:cNvPr id="7" name="Picture 2" descr="https://upload.wikimedia.org/wikipedia/commons/thumb/9/9a/Ancient_Theatre_Thorikos.JPG/320px-Ancient_Theatre_Thorikos.JPG"/>
          <p:cNvPicPr>
            <a:picLocks noChangeAspect="1" noChangeArrowheads="1"/>
          </p:cNvPicPr>
          <p:nvPr/>
        </p:nvPicPr>
        <p:blipFill>
          <a:blip r:embed="rId7"/>
          <a:srcRect/>
          <a:stretch>
            <a:fillRect/>
          </a:stretch>
        </p:blipFill>
        <p:spPr bwMode="auto">
          <a:xfrm>
            <a:off x="142844" y="3429000"/>
            <a:ext cx="2786082" cy="260033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urio 193"/>
          <p:cNvPicPr>
            <a:picLocks noChangeAspect="1" noChangeArrowheads="1"/>
          </p:cNvPicPr>
          <p:nvPr/>
        </p:nvPicPr>
        <p:blipFill>
          <a:blip r:embed="rId2"/>
          <a:srcRect/>
          <a:stretch>
            <a:fillRect/>
          </a:stretch>
        </p:blipFill>
        <p:spPr bwMode="auto">
          <a:xfrm>
            <a:off x="285720" y="1785926"/>
            <a:ext cx="3571900" cy="3286148"/>
          </a:xfrm>
          <a:prstGeom prst="rect">
            <a:avLst/>
          </a:prstGeom>
          <a:noFill/>
        </p:spPr>
      </p:pic>
      <p:sp>
        <p:nvSpPr>
          <p:cNvPr id="5" name="4 - Τίτλος"/>
          <p:cNvSpPr>
            <a:spLocks noGrp="1"/>
          </p:cNvSpPr>
          <p:nvPr>
            <p:ph type="title"/>
          </p:nvPr>
        </p:nvSpPr>
        <p:spPr/>
        <p:txBody>
          <a:bodyPr>
            <a:normAutofit fontScale="90000"/>
          </a:bodyPr>
          <a:lstStyle/>
          <a:p>
            <a:r>
              <a:rPr lang="el-GR" sz="3970" dirty="0" smtClean="0">
                <a:solidFill>
                  <a:schemeClr val="accent1"/>
                </a:solidFill>
              </a:rPr>
              <a:t>Το Μέγα </a:t>
            </a:r>
            <a:r>
              <a:rPr lang="el-GR" sz="3970" dirty="0" err="1" smtClean="0">
                <a:solidFill>
                  <a:schemeClr val="accent1"/>
                </a:solidFill>
              </a:rPr>
              <a:t>Ξενοδοχείον</a:t>
            </a:r>
            <a:r>
              <a:rPr lang="el-GR" sz="3970" dirty="0" smtClean="0">
                <a:solidFill>
                  <a:schemeClr val="accent1"/>
                </a:solidFill>
              </a:rPr>
              <a:t> «Η Ευρώπη»</a:t>
            </a:r>
            <a:endParaRPr lang="el-GR" sz="3970" dirty="0">
              <a:solidFill>
                <a:schemeClr val="accent1"/>
              </a:solidFill>
            </a:endParaRPr>
          </a:p>
        </p:txBody>
      </p:sp>
      <p:sp>
        <p:nvSpPr>
          <p:cNvPr id="6" name="5 - Θέση περιεχομένου"/>
          <p:cNvSpPr>
            <a:spLocks noGrp="1"/>
          </p:cNvSpPr>
          <p:nvPr>
            <p:ph idx="1"/>
          </p:nvPr>
        </p:nvSpPr>
        <p:spPr>
          <a:xfrm>
            <a:off x="4357686" y="1600200"/>
            <a:ext cx="4329114" cy="4709160"/>
          </a:xfrm>
        </p:spPr>
        <p:txBody>
          <a:bodyPr>
            <a:normAutofit fontScale="25000" lnSpcReduction="20000"/>
          </a:bodyPr>
          <a:lstStyle/>
          <a:p>
            <a:r>
              <a:rPr lang="el-GR" sz="9600" dirty="0" smtClean="0"/>
              <a:t>Πίσω από τον πρώην σταθμό του Σιδηροδρόμου Αττικής βρίσκεται το ξενοδοχείο που έφερε την επιγραφή ελληνικά </a:t>
            </a:r>
            <a:r>
              <a:rPr lang="el-GR" sz="9600" dirty="0" err="1" smtClean="0"/>
              <a:t>καιγαλλικά</a:t>
            </a:r>
            <a:r>
              <a:rPr lang="el-GR" sz="9600" dirty="0" smtClean="0"/>
              <a:t> Μέγα </a:t>
            </a:r>
            <a:r>
              <a:rPr lang="el-GR" sz="9600" dirty="0" err="1" smtClean="0"/>
              <a:t>Ξενοδοχείον</a:t>
            </a:r>
            <a:r>
              <a:rPr lang="el-GR" sz="9600" dirty="0" smtClean="0"/>
              <a:t> «Η Ευρώπη». Σε αυτό το λιτό διώροφο νεοκλασικό κτήριο διέμεναν πολλοί από τους ξένους επισκέπτες που έρχονταν στο </a:t>
            </a:r>
            <a:r>
              <a:rPr lang="el-GR" sz="9600" dirty="0" err="1" smtClean="0"/>
              <a:t>Λαύρειο</a:t>
            </a:r>
            <a:r>
              <a:rPr lang="el-GR" sz="9600" dirty="0" smtClean="0"/>
              <a:t>. Τα δύο συμμετρικά μπαλκόνια στην πρόσοψή του και το υπερυψωμένο δώμα με τη </a:t>
            </a:r>
            <a:r>
              <a:rPr lang="el-GR" sz="9600" dirty="0" err="1" smtClean="0"/>
              <a:t>δίρριχτη</a:t>
            </a:r>
            <a:r>
              <a:rPr lang="el-GR" sz="9600" dirty="0" smtClean="0"/>
              <a:t> στέγη σπάζουν κάπως την αυστηρότητα του.</a:t>
            </a:r>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p:cNvPicPr>
            <a:picLocks noChangeAspect="1" noChangeArrowheads="1"/>
          </p:cNvPicPr>
          <p:nvPr/>
        </p:nvPicPr>
        <p:blipFill>
          <a:blip r:embed="rId2"/>
          <a:srcRect/>
          <a:stretch>
            <a:fillRect/>
          </a:stretch>
        </p:blipFill>
        <p:spPr bwMode="auto">
          <a:xfrm rot="21307184">
            <a:off x="571472" y="1571612"/>
            <a:ext cx="3357586" cy="3429024"/>
          </a:xfrm>
          <a:prstGeom prst="rect">
            <a:avLst/>
          </a:prstGeom>
          <a:noFill/>
        </p:spPr>
      </p:pic>
      <p:pic>
        <p:nvPicPr>
          <p:cNvPr id="60420" name="Picture 4" descr="Picture"/>
          <p:cNvPicPr>
            <a:picLocks noChangeAspect="1" noChangeArrowheads="1"/>
          </p:cNvPicPr>
          <p:nvPr/>
        </p:nvPicPr>
        <p:blipFill>
          <a:blip r:embed="rId3"/>
          <a:srcRect/>
          <a:stretch>
            <a:fillRect/>
          </a:stretch>
        </p:blipFill>
        <p:spPr bwMode="auto">
          <a:xfrm rot="644790">
            <a:off x="5008084" y="1666508"/>
            <a:ext cx="3571900" cy="2714644"/>
          </a:xfrm>
          <a:prstGeom prst="rect">
            <a:avLst/>
          </a:prstGeom>
          <a:noFill/>
        </p:spPr>
      </p:pic>
      <p:pic>
        <p:nvPicPr>
          <p:cNvPr id="60422" name="Picture 6" descr="Picture"/>
          <p:cNvPicPr>
            <a:picLocks noChangeAspect="1" noChangeArrowheads="1"/>
          </p:cNvPicPr>
          <p:nvPr/>
        </p:nvPicPr>
        <p:blipFill>
          <a:blip r:embed="rId4"/>
          <a:srcRect/>
          <a:stretch>
            <a:fillRect/>
          </a:stretch>
        </p:blipFill>
        <p:spPr bwMode="auto">
          <a:xfrm rot="21375565">
            <a:off x="4357686" y="4357694"/>
            <a:ext cx="2714644" cy="2285992"/>
          </a:xfrm>
          <a:prstGeom prst="rect">
            <a:avLst/>
          </a:prstGeom>
          <a:noFill/>
        </p:spPr>
      </p:pic>
      <p:sp>
        <p:nvSpPr>
          <p:cNvPr id="5" name="4 - Τίτλος"/>
          <p:cNvSpPr>
            <a:spLocks noGrp="1"/>
          </p:cNvSpPr>
          <p:nvPr>
            <p:ph type="title" idx="4294967295"/>
          </p:nvPr>
        </p:nvSpPr>
        <p:spPr>
          <a:xfrm>
            <a:off x="0" y="274638"/>
            <a:ext cx="8229600" cy="1143000"/>
          </a:xfrm>
        </p:spPr>
        <p:txBody>
          <a:bodyPr/>
          <a:lstStyle/>
          <a:p>
            <a:r>
              <a:rPr lang="el-GR" dirty="0" smtClean="0"/>
              <a:t>ΑΛΛΑ ΝΕΟΚΛΑΣΙΚΑ</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ΑΓΑΛΜΑΤΑ  ΛΑΥΡΙΟΥ</a:t>
            </a:r>
            <a:endParaRPr lang="el-GR" dirty="0"/>
          </a:p>
        </p:txBody>
      </p:sp>
      <p:sp>
        <p:nvSpPr>
          <p:cNvPr id="5" name="4 - Θέση περιεχομένου"/>
          <p:cNvSpPr>
            <a:spLocks noGrp="1"/>
          </p:cNvSpPr>
          <p:nvPr>
            <p:ph idx="1"/>
          </p:nvPr>
        </p:nvSpPr>
        <p:spPr>
          <a:xfrm>
            <a:off x="3214678" y="1600200"/>
            <a:ext cx="5472122" cy="4709160"/>
          </a:xfrm>
        </p:spPr>
        <p:txBody>
          <a:bodyPr>
            <a:normAutofit fontScale="77500" lnSpcReduction="20000"/>
          </a:bodyPr>
          <a:lstStyle/>
          <a:p>
            <a:pPr>
              <a:buNone/>
            </a:pPr>
            <a:r>
              <a:rPr lang="el-GR" sz="3600" b="1" dirty="0" smtClean="0">
                <a:solidFill>
                  <a:schemeClr val="accent1"/>
                </a:solidFill>
              </a:rPr>
              <a:t>Το άγαλμα του Ι. B. </a:t>
            </a:r>
            <a:r>
              <a:rPr lang="el-GR" sz="3600" b="1" dirty="0" err="1" smtClean="0">
                <a:solidFill>
                  <a:schemeClr val="accent1"/>
                </a:solidFill>
              </a:rPr>
              <a:t>Serprieri</a:t>
            </a:r>
            <a:r>
              <a:rPr lang="el-GR" sz="3600" b="1" dirty="0" smtClean="0">
                <a:solidFill>
                  <a:schemeClr val="accent1"/>
                </a:solidFill>
              </a:rPr>
              <a:t> </a:t>
            </a:r>
          </a:p>
          <a:p>
            <a:pPr>
              <a:buNone/>
            </a:pPr>
            <a:endParaRPr lang="el-GR" b="1" u="sng" dirty="0" smtClean="0">
              <a:solidFill>
                <a:schemeClr val="accent1"/>
              </a:solidFill>
            </a:endParaRPr>
          </a:p>
          <a:p>
            <a:r>
              <a:rPr lang="el-GR" dirty="0" smtClean="0"/>
              <a:t>Το τέρμα της πλατείας του Λαυρίου έκλεινε ένα επιβλητικό, υπερμέγεθες μνημείο: ο ανδριάντας του </a:t>
            </a:r>
            <a:r>
              <a:rPr lang="el-GR" dirty="0" err="1" smtClean="0"/>
              <a:t>I.B.Serprieri</a:t>
            </a:r>
            <a:r>
              <a:rPr lang="el-GR" dirty="0" smtClean="0"/>
              <a:t>, από μάρμαρο, έργο του γλύπτη </a:t>
            </a:r>
            <a:r>
              <a:rPr lang="el-GR" b="1" dirty="0" err="1" smtClean="0"/>
              <a:t>Γ.Βρούτου</a:t>
            </a:r>
            <a:r>
              <a:rPr lang="el-GR" dirty="0" smtClean="0"/>
              <a:t>. Τα αποκαλυπτήρια του αγάλματος έγιναν το </a:t>
            </a:r>
            <a:r>
              <a:rPr lang="el-GR" b="1" dirty="0" smtClean="0"/>
              <a:t>1899</a:t>
            </a:r>
            <a:r>
              <a:rPr lang="el-GR" dirty="0" smtClean="0"/>
              <a:t>. Ήταν στημένο σε υπερυψωμένη μαρμάρινη βάση που διατηρείται και τώρα μαζί με τους τέσσερις φοίνικες στα άκρα προστατευόμενο από μεταλλικό κιγκλίδωμα. Το άγαλμα βρίσκεται σήμερα προσωρινά στον κήπο της </a:t>
            </a:r>
            <a:r>
              <a:rPr lang="el-GR" b="1" dirty="0" smtClean="0"/>
              <a:t>Εθνικής Πινακοθήκης</a:t>
            </a:r>
            <a:r>
              <a:rPr lang="el-GR" dirty="0" smtClean="0"/>
              <a:t> στην Αθήνα.</a:t>
            </a:r>
            <a:endParaRPr lang="el-GR" dirty="0"/>
          </a:p>
        </p:txBody>
      </p:sp>
      <p:pic>
        <p:nvPicPr>
          <p:cNvPr id="70658" name="Picture 2" descr="Picture"/>
          <p:cNvPicPr>
            <a:picLocks noChangeAspect="1" noChangeArrowheads="1"/>
          </p:cNvPicPr>
          <p:nvPr/>
        </p:nvPicPr>
        <p:blipFill>
          <a:blip r:embed="rId2"/>
          <a:srcRect/>
          <a:stretch>
            <a:fillRect/>
          </a:stretch>
        </p:blipFill>
        <p:spPr bwMode="auto">
          <a:xfrm>
            <a:off x="357158" y="1928802"/>
            <a:ext cx="2786082" cy="385765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39850"/>
          </a:xfrm>
        </p:spPr>
        <p:txBody>
          <a:bodyPr>
            <a:normAutofit fontScale="90000"/>
          </a:bodyPr>
          <a:lstStyle/>
          <a:p>
            <a:r>
              <a:rPr lang="el-GR" dirty="0" smtClean="0"/>
              <a:t>Το άγαλμα της μάνας του </a:t>
            </a:r>
            <a:r>
              <a:rPr lang="el-GR" dirty="0" err="1" smtClean="0"/>
              <a:t>μακρονησιώτη</a:t>
            </a:r>
            <a:r>
              <a:rPr lang="el-GR" dirty="0" smtClean="0"/>
              <a:t> </a:t>
            </a:r>
            <a:r>
              <a:rPr lang="el-GR" dirty="0" smtClean="0"/>
              <a:t/>
            </a:r>
            <a:br>
              <a:rPr lang="el-GR" dirty="0" smtClean="0"/>
            </a:br>
            <a:endParaRPr lang="el-GR" dirty="0"/>
          </a:p>
        </p:txBody>
      </p:sp>
      <p:sp>
        <p:nvSpPr>
          <p:cNvPr id="7" name="6 - Θέση περιεχομένου"/>
          <p:cNvSpPr>
            <a:spLocks noGrp="1"/>
          </p:cNvSpPr>
          <p:nvPr>
            <p:ph idx="1"/>
          </p:nvPr>
        </p:nvSpPr>
        <p:spPr>
          <a:xfrm>
            <a:off x="3857620" y="1600200"/>
            <a:ext cx="4829180" cy="4709160"/>
          </a:xfrm>
        </p:spPr>
        <p:txBody>
          <a:bodyPr>
            <a:normAutofit fontScale="92500" lnSpcReduction="10000"/>
          </a:bodyPr>
          <a:lstStyle/>
          <a:p>
            <a:r>
              <a:rPr lang="el-GR" dirty="0" smtClean="0"/>
              <a:t>Μπροστά από το πρώην Λιμεναρχείο υπάρχει το άγαλμα τού γλύπτη Μ. </a:t>
            </a:r>
            <a:r>
              <a:rPr lang="el-GR" dirty="0" err="1" smtClean="0"/>
              <a:t>Κάση</a:t>
            </a:r>
            <a:r>
              <a:rPr lang="el-GR" dirty="0" smtClean="0"/>
              <a:t> πού αναπαριστά τη Γυναίκα, Μάνα, Αδελφή, Μνηστή των  </a:t>
            </a:r>
            <a:r>
              <a:rPr lang="el-GR" dirty="0" err="1" smtClean="0"/>
              <a:t>εξορίστων</a:t>
            </a:r>
            <a:endParaRPr lang="el-GR" dirty="0" smtClean="0"/>
          </a:p>
          <a:p>
            <a:r>
              <a:rPr lang="el-GR" dirty="0" smtClean="0"/>
              <a:t>Πρόκειται για ένα γλυπτό αφιερωμένο στις χιλιάδες γυναίκες που είχαν δικούς τους ανθρώπους απέναντι στη Μακρόνησο. Κατασκευάστηκε το 1989 </a:t>
            </a:r>
            <a:endParaRPr lang="el-GR" dirty="0"/>
          </a:p>
        </p:txBody>
      </p:sp>
      <p:pic>
        <p:nvPicPr>
          <p:cNvPr id="8" name="7 - Εικόνα"/>
          <p:cNvPicPr/>
          <p:nvPr/>
        </p:nvPicPr>
        <p:blipFill>
          <a:blip r:embed="rId2"/>
          <a:srcRect/>
          <a:stretch>
            <a:fillRect/>
          </a:stretch>
        </p:blipFill>
        <p:spPr bwMode="auto">
          <a:xfrm>
            <a:off x="500034" y="2214554"/>
            <a:ext cx="3143272"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smtClean="0"/>
              <a:t> </a:t>
            </a:r>
            <a:r>
              <a:rPr lang="el-GR" dirty="0" smtClean="0"/>
              <a:t/>
            </a:r>
            <a:br>
              <a:rPr lang="el-GR" dirty="0" smtClean="0"/>
            </a:br>
            <a:r>
              <a:rPr lang="el-GR" dirty="0" smtClean="0"/>
              <a:t>Το άγαλμα των μεταλλωρύχων</a:t>
            </a:r>
            <a:br>
              <a:rPr lang="el-GR" dirty="0" smtClean="0"/>
            </a:br>
            <a:endParaRPr lang="el-GR" dirty="0"/>
          </a:p>
        </p:txBody>
      </p:sp>
      <p:sp>
        <p:nvSpPr>
          <p:cNvPr id="3" name="2 - Θέση περιεχομένου"/>
          <p:cNvSpPr>
            <a:spLocks noGrp="1"/>
          </p:cNvSpPr>
          <p:nvPr>
            <p:ph idx="1"/>
          </p:nvPr>
        </p:nvSpPr>
        <p:spPr>
          <a:xfrm>
            <a:off x="3929058" y="1600200"/>
            <a:ext cx="4757742" cy="4709160"/>
          </a:xfrm>
        </p:spPr>
        <p:txBody>
          <a:bodyPr>
            <a:normAutofit fontScale="92500" lnSpcReduction="20000"/>
          </a:bodyPr>
          <a:lstStyle/>
          <a:p>
            <a:r>
              <a:rPr lang="el-GR" dirty="0" smtClean="0"/>
              <a:t>Το άγαλμα των μεταλλωρύχων που είναι τοποθετημένο μπροστά από το Πολιτιστικό Κέντρο είναι αφιερωμένο στους ανώνυμους μεταλλωρύχους που ξόδεψαν τη ζωή τους μέσα στις σκοτεινές και υγρές στοές βγάζοντας μεταλλεύματα την εποχή του </a:t>
            </a:r>
            <a:r>
              <a:rPr lang="el-GR" dirty="0" err="1" smtClean="0"/>
              <a:t>Serpieri</a:t>
            </a:r>
            <a:r>
              <a:rPr lang="el-GR" dirty="0" smtClean="0"/>
              <a:t>.</a:t>
            </a:r>
          </a:p>
          <a:p>
            <a:r>
              <a:rPr lang="el-GR" dirty="0" smtClean="0"/>
              <a:t>Είναι γλυπτό του Ν. </a:t>
            </a:r>
            <a:r>
              <a:rPr lang="el-GR" dirty="0" err="1" smtClean="0"/>
              <a:t>Βαρλάμη</a:t>
            </a:r>
            <a:r>
              <a:rPr lang="el-GR" dirty="0" smtClean="0"/>
              <a:t> και εγκαινιάστηκε το 2004 </a:t>
            </a:r>
            <a:endParaRPr lang="el-GR" dirty="0"/>
          </a:p>
        </p:txBody>
      </p:sp>
      <p:pic>
        <p:nvPicPr>
          <p:cNvPr id="4" name="3 - Εικόνα"/>
          <p:cNvPicPr/>
          <p:nvPr/>
        </p:nvPicPr>
        <p:blipFill>
          <a:blip r:embed="rId2"/>
          <a:srcRect/>
          <a:stretch>
            <a:fillRect/>
          </a:stretch>
        </p:blipFill>
        <p:spPr bwMode="auto">
          <a:xfrm>
            <a:off x="357158" y="1785926"/>
            <a:ext cx="3429024"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ΜΕΡΙΚΑ ΑΚΟΜΗ…</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 Το άγαλμα του Ελευθέριου Βενιζέλου</a:t>
            </a:r>
          </a:p>
          <a:p>
            <a:endParaRPr lang="el-GR" dirty="0" smtClean="0"/>
          </a:p>
          <a:p>
            <a:endParaRPr lang="el-GR" dirty="0" smtClean="0"/>
          </a:p>
          <a:p>
            <a:r>
              <a:rPr lang="el-GR" dirty="0" smtClean="0"/>
              <a:t>Το άγαλμα του Θεόδωρου Κολοκοτρώνη</a:t>
            </a:r>
          </a:p>
          <a:p>
            <a:endParaRPr lang="el-GR" dirty="0" smtClean="0"/>
          </a:p>
          <a:p>
            <a:endParaRPr lang="el-GR" dirty="0" smtClean="0"/>
          </a:p>
          <a:p>
            <a:endParaRPr lang="el-GR" dirty="0" smtClean="0"/>
          </a:p>
          <a:p>
            <a:r>
              <a:rPr lang="el-GR" dirty="0" smtClean="0"/>
              <a:t> Το άγαλμα του Κων. </a:t>
            </a:r>
            <a:r>
              <a:rPr lang="el-GR" dirty="0" err="1" smtClean="0"/>
              <a:t>Κονοφάγου</a:t>
            </a:r>
            <a:r>
              <a:rPr lang="el-GR" dirty="0" smtClean="0"/>
              <a:t> </a:t>
            </a:r>
          </a:p>
          <a:p>
            <a:endParaRPr lang="el-GR" dirty="0" smtClean="0"/>
          </a:p>
          <a:p>
            <a:pPr>
              <a:buNone/>
            </a:pPr>
            <a:endParaRPr lang="el-GR" dirty="0" smtClean="0"/>
          </a:p>
          <a:p>
            <a:endParaRPr lang="el-GR" dirty="0" smtClean="0"/>
          </a:p>
          <a:p>
            <a:r>
              <a:rPr lang="el-GR" dirty="0" smtClean="0"/>
              <a:t> Το άγαλμα του Ποντίου</a:t>
            </a:r>
          </a:p>
          <a:p>
            <a:endParaRPr lang="el-GR" dirty="0" smtClean="0"/>
          </a:p>
          <a:p>
            <a:endParaRPr lang="el-GR" dirty="0" smtClean="0"/>
          </a:p>
          <a:p>
            <a:endParaRPr lang="el-GR" dirty="0"/>
          </a:p>
        </p:txBody>
      </p:sp>
      <p:pic>
        <p:nvPicPr>
          <p:cNvPr id="4" name="3 - Εικόνα"/>
          <p:cNvPicPr/>
          <p:nvPr/>
        </p:nvPicPr>
        <p:blipFill>
          <a:blip r:embed="rId2"/>
          <a:srcRect/>
          <a:stretch>
            <a:fillRect/>
          </a:stretch>
        </p:blipFill>
        <p:spPr bwMode="auto">
          <a:xfrm>
            <a:off x="5429256" y="3929066"/>
            <a:ext cx="1428760" cy="1357322"/>
          </a:xfrm>
          <a:prstGeom prst="rect">
            <a:avLst/>
          </a:prstGeom>
          <a:noFill/>
          <a:ln w="9525">
            <a:noFill/>
            <a:miter lim="800000"/>
            <a:headEnd/>
            <a:tailEnd/>
          </a:ln>
        </p:spPr>
      </p:pic>
      <p:pic>
        <p:nvPicPr>
          <p:cNvPr id="5" name="4 - Εικόνα"/>
          <p:cNvPicPr/>
          <p:nvPr/>
        </p:nvPicPr>
        <p:blipFill>
          <a:blip r:embed="rId3"/>
          <a:srcRect/>
          <a:stretch>
            <a:fillRect/>
          </a:stretch>
        </p:blipFill>
        <p:spPr bwMode="auto">
          <a:xfrm>
            <a:off x="4357686" y="5353050"/>
            <a:ext cx="1524000" cy="1504950"/>
          </a:xfrm>
          <a:prstGeom prst="rect">
            <a:avLst/>
          </a:prstGeom>
          <a:noFill/>
          <a:ln w="9525">
            <a:noFill/>
            <a:miter lim="800000"/>
            <a:headEnd/>
            <a:tailEnd/>
          </a:ln>
        </p:spPr>
      </p:pic>
      <p:pic>
        <p:nvPicPr>
          <p:cNvPr id="6" name="5 - Εικόνα"/>
          <p:cNvPicPr/>
          <p:nvPr/>
        </p:nvPicPr>
        <p:blipFill>
          <a:blip r:embed="rId4"/>
          <a:srcRect/>
          <a:stretch>
            <a:fillRect/>
          </a:stretch>
        </p:blipFill>
        <p:spPr bwMode="auto">
          <a:xfrm>
            <a:off x="6215074" y="2714620"/>
            <a:ext cx="1243014" cy="1095375"/>
          </a:xfrm>
          <a:prstGeom prst="rect">
            <a:avLst/>
          </a:prstGeom>
          <a:noFill/>
          <a:ln w="9525">
            <a:noFill/>
            <a:miter lim="800000"/>
            <a:headEnd/>
            <a:tailEnd/>
          </a:ln>
        </p:spPr>
      </p:pic>
      <p:pic>
        <p:nvPicPr>
          <p:cNvPr id="7" name="6 - Εικόνα"/>
          <p:cNvPicPr/>
          <p:nvPr/>
        </p:nvPicPr>
        <p:blipFill>
          <a:blip r:embed="rId5"/>
          <a:srcRect/>
          <a:stretch>
            <a:fillRect/>
          </a:stretch>
        </p:blipFill>
        <p:spPr bwMode="auto">
          <a:xfrm>
            <a:off x="6858016" y="785794"/>
            <a:ext cx="1338264"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400684" cy="1143000"/>
          </a:xfrm>
        </p:spPr>
        <p:txBody>
          <a:bodyPr>
            <a:normAutofit fontScale="90000"/>
          </a:bodyPr>
          <a:lstStyle/>
          <a:p>
            <a:r>
              <a:rPr lang="el-GR" dirty="0" smtClean="0"/>
              <a:t>ΤΟ ΛΙΜΑΝΙ ΤΟΥ ΛΑΥΡΙΟΥ</a:t>
            </a:r>
            <a:endParaRPr lang="el-GR" dirty="0"/>
          </a:p>
        </p:txBody>
      </p:sp>
      <p:sp>
        <p:nvSpPr>
          <p:cNvPr id="3" name="2 - Θέση περιεχομένου"/>
          <p:cNvSpPr>
            <a:spLocks noGrp="1"/>
          </p:cNvSpPr>
          <p:nvPr>
            <p:ph idx="1"/>
          </p:nvPr>
        </p:nvSpPr>
        <p:spPr>
          <a:xfrm>
            <a:off x="0" y="1571612"/>
            <a:ext cx="4786314" cy="5286388"/>
          </a:xfrm>
        </p:spPr>
        <p:txBody>
          <a:bodyPr>
            <a:normAutofit fontScale="77500" lnSpcReduction="20000"/>
          </a:bodyPr>
          <a:lstStyle/>
          <a:p>
            <a:r>
              <a:rPr lang="el-GR" dirty="0" smtClean="0"/>
              <a:t>Ο χαρακτήρας του λιμανιού των Εργαστηρίων ήταν βιομηχανικός-εμπορικός αλλά και επιβατικός. Παρά όμως το βιομηχανικό χαρακτήρα που είχε στο παρελθόν το λιμάνι του Λαυρίου, σήμερα περισσότερο από ποτέ, φαίνεται να επαναπροσδιορίζει το ρόλο του, σε σχέση με τη ζωή της  πόλης, την ανάδειξη ιστορικών κτηρίων που το περιβάλλουν (το ρολόι, η κάμινος πύρωσης </a:t>
            </a:r>
            <a:r>
              <a:rPr lang="el-GR" dirty="0" err="1" smtClean="0"/>
              <a:t>κ.λ.π</a:t>
            </a:r>
            <a:r>
              <a:rPr lang="el-GR" dirty="0" smtClean="0"/>
              <a:t>.) και την ανάπλασή του γενικότερα.</a:t>
            </a:r>
          </a:p>
          <a:p>
            <a:r>
              <a:rPr lang="el-GR" dirty="0" smtClean="0"/>
              <a:t>Κατ’ αυτόν τον τρόπο πραγματικά καθίσταται σε χώρο ιδιαίτερα εντυπωσιακό και απαράμιλλα όμορφο και ελκυστικό για τον επισκέπτη, τον ταξιδιώτη, τον περιηγητή του Λαυρίου.</a:t>
            </a:r>
            <a:endParaRPr lang="el-GR" dirty="0"/>
          </a:p>
        </p:txBody>
      </p:sp>
      <p:pic>
        <p:nvPicPr>
          <p:cNvPr id="4" name="Picture 2" descr="http://sailbooking.gr/info/wp-content/uploads/2015/01/lavrio-marina.jpg"/>
          <p:cNvPicPr>
            <a:picLocks noChangeAspect="1" noChangeArrowheads="1"/>
          </p:cNvPicPr>
          <p:nvPr/>
        </p:nvPicPr>
        <p:blipFill>
          <a:blip r:embed="rId2"/>
          <a:srcRect/>
          <a:stretch>
            <a:fillRect/>
          </a:stretch>
        </p:blipFill>
        <p:spPr bwMode="auto">
          <a:xfrm>
            <a:off x="5143504" y="4429132"/>
            <a:ext cx="4000496" cy="2428868"/>
          </a:xfrm>
          <a:prstGeom prst="rect">
            <a:avLst/>
          </a:prstGeom>
          <a:noFill/>
        </p:spPr>
      </p:pic>
      <p:pic>
        <p:nvPicPr>
          <p:cNvPr id="66562" name="Picture 2" descr="549595_4417281152250_940981373_n"/>
          <p:cNvPicPr>
            <a:picLocks noChangeAspect="1" noChangeArrowheads="1"/>
          </p:cNvPicPr>
          <p:nvPr/>
        </p:nvPicPr>
        <p:blipFill>
          <a:blip r:embed="rId3"/>
          <a:srcRect/>
          <a:stretch>
            <a:fillRect/>
          </a:stretch>
        </p:blipFill>
        <p:spPr bwMode="auto">
          <a:xfrm>
            <a:off x="5286380" y="642918"/>
            <a:ext cx="3857620" cy="35719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normAutofit/>
          </a:bodyPr>
          <a:lstStyle/>
          <a:p>
            <a:r>
              <a:rPr lang="el-GR" dirty="0" smtClean="0"/>
              <a:t>Σκάλες Λιμανιού</a:t>
            </a:r>
            <a:endParaRPr lang="el-GR" dirty="0"/>
          </a:p>
        </p:txBody>
      </p:sp>
      <p:sp>
        <p:nvSpPr>
          <p:cNvPr id="3" name="2 - Θέση περιεχομένου"/>
          <p:cNvSpPr>
            <a:spLocks noGrp="1"/>
          </p:cNvSpPr>
          <p:nvPr>
            <p:ph idx="1"/>
          </p:nvPr>
        </p:nvSpPr>
        <p:spPr>
          <a:xfrm>
            <a:off x="457200" y="1600200"/>
            <a:ext cx="8229600" cy="2043114"/>
          </a:xfrm>
        </p:spPr>
        <p:txBody>
          <a:bodyPr>
            <a:normAutofit fontScale="92500" lnSpcReduction="20000"/>
          </a:bodyPr>
          <a:lstStyle/>
          <a:p>
            <a:r>
              <a:rPr lang="el-GR" dirty="0" smtClean="0"/>
              <a:t>Οι θαλάσσιες σκάλες (μεταλλικές γέφυρες σε ισχυρότατες πέτρινες βάσεις), με κορυφαία τη Γαλλική σκάλα του , αποτελούν μοναδικά δείγματα λιμενικών έργων. Μαζί με τις κλειστές δεξαμενές επισκευών του Πειραιά, πρέπει να είναι το πιο προχωρημένο θαλάσσιο έργο της εποχής του.</a:t>
            </a:r>
            <a:endParaRPr lang="el-GR" dirty="0"/>
          </a:p>
        </p:txBody>
      </p:sp>
      <p:graphicFrame>
        <p:nvGraphicFramePr>
          <p:cNvPr id="71681" name="rectole0000000001"/>
          <p:cNvGraphicFramePr>
            <a:graphicFrameLocks noChangeAspect="1"/>
          </p:cNvGraphicFramePr>
          <p:nvPr/>
        </p:nvGraphicFramePr>
        <p:xfrm>
          <a:off x="857224" y="3714752"/>
          <a:ext cx="3490916" cy="2714644"/>
        </p:xfrm>
        <a:graphic>
          <a:graphicData uri="http://schemas.openxmlformats.org/presentationml/2006/ole">
            <p:oleObj spid="_x0000_s71681" name="Εικόνα" r:id="rId3" imgW="0" imgH="0" progId="StaticMetafile">
              <p:embed/>
            </p:oleObj>
          </a:graphicData>
        </a:graphic>
      </p:graphicFrame>
      <p:sp>
        <p:nvSpPr>
          <p:cNvPr id="7168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1682" name="rectole0000000000"/>
          <p:cNvGraphicFramePr>
            <a:graphicFrameLocks noChangeAspect="1"/>
          </p:cNvGraphicFramePr>
          <p:nvPr/>
        </p:nvGraphicFramePr>
        <p:xfrm>
          <a:off x="4643438" y="3714752"/>
          <a:ext cx="3429024" cy="2805116"/>
        </p:xfrm>
        <a:graphic>
          <a:graphicData uri="http://schemas.openxmlformats.org/presentationml/2006/ole">
            <p:oleObj spid="_x0000_s71682" name="Εικόνα" r:id="rId4" imgW="0" imgH="0" progId="StaticMetafile">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274638"/>
            <a:ext cx="4857752" cy="1143000"/>
          </a:xfrm>
        </p:spPr>
        <p:txBody>
          <a:bodyPr>
            <a:normAutofit fontScale="90000"/>
          </a:bodyPr>
          <a:lstStyle/>
          <a:p>
            <a:r>
              <a:rPr lang="el-GR" dirty="0" smtClean="0"/>
              <a:t>Στο λιμάνι του Λαυρίου…</a:t>
            </a:r>
            <a:endParaRPr lang="el-GR" dirty="0"/>
          </a:p>
        </p:txBody>
      </p:sp>
      <p:sp>
        <p:nvSpPr>
          <p:cNvPr id="6" name="5 - Θέση περιεχομένου"/>
          <p:cNvSpPr>
            <a:spLocks noGrp="1"/>
          </p:cNvSpPr>
          <p:nvPr>
            <p:ph idx="1"/>
          </p:nvPr>
        </p:nvSpPr>
        <p:spPr>
          <a:xfrm>
            <a:off x="0" y="1428736"/>
            <a:ext cx="4786314" cy="5429264"/>
          </a:xfrm>
        </p:spPr>
        <p:txBody>
          <a:bodyPr>
            <a:normAutofit fontScale="77500" lnSpcReduction="20000"/>
          </a:bodyPr>
          <a:lstStyle/>
          <a:p>
            <a:r>
              <a:rPr lang="el-GR" dirty="0" smtClean="0"/>
              <a:t>εξυπηρετούνται τόσο τα επαγγελματικά όσο και τα ιδιωτικά σκάφη αναψυχής. Ιδιαίτερα τους θερινούς μήνες, το λιμάνι φιλοξενεί περί τα 200 σκάφη διαφόρων τύπων (</a:t>
            </a:r>
            <a:r>
              <a:rPr lang="el-GR" dirty="0" err="1" smtClean="0"/>
              <a:t>γιωτ</a:t>
            </a:r>
            <a:r>
              <a:rPr lang="el-GR" dirty="0" smtClean="0"/>
              <a:t>, θαλαμηγούς, ιστιοφόρα κλπ.),</a:t>
            </a:r>
          </a:p>
          <a:p>
            <a:r>
              <a:rPr lang="el-GR" dirty="0" smtClean="0"/>
              <a:t>Οι ιστιοπλοϊκοί όμιλοι που στεγάζονται στο λιμάνι, έχουν κάνει το Λαύριο γνωστό σε όλο τον κόσμο καθώς διοργανώνουν ιστιοπλοϊκούς αγώνες διεθνούς επιπέδου, προκειμένου να προωθήσουν τα θαλάσσια σπορ.</a:t>
            </a:r>
          </a:p>
          <a:p>
            <a:r>
              <a:rPr lang="el-GR" dirty="0" smtClean="0"/>
              <a:t>Από το 2008  λειτουργεί στο λιμάνι σύγχρονο αλιευτικό καταφύγιο, στο οποίο ελλιμενίζονται 31 επαγγελματικά αλιευτικά παράκτιας αλιείας</a:t>
            </a:r>
            <a:endParaRPr lang="el-GR" dirty="0"/>
          </a:p>
        </p:txBody>
      </p:sp>
      <p:pic>
        <p:nvPicPr>
          <p:cNvPr id="7" name="Picture 4" descr="http://content-mcdn.ethnos.gr/filesystem/images/20150510/low/assets_LARGE_t_420_54503085.JPG"/>
          <p:cNvPicPr>
            <a:picLocks noChangeAspect="1" noChangeArrowheads="1"/>
          </p:cNvPicPr>
          <p:nvPr/>
        </p:nvPicPr>
        <p:blipFill>
          <a:blip r:embed="rId2"/>
          <a:srcRect/>
          <a:stretch>
            <a:fillRect/>
          </a:stretch>
        </p:blipFill>
        <p:spPr bwMode="auto">
          <a:xfrm>
            <a:off x="4857752" y="1142984"/>
            <a:ext cx="4286248" cy="500066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7" name="6 - Τίτλος"/>
          <p:cNvSpPr>
            <a:spLocks noGrp="1"/>
          </p:cNvSpPr>
          <p:nvPr>
            <p:ph type="title"/>
          </p:nvPr>
        </p:nvSpPr>
        <p:spPr>
          <a:xfrm>
            <a:off x="457200" y="274638"/>
            <a:ext cx="8229600" cy="796908"/>
          </a:xfrm>
        </p:spPr>
        <p:txBody>
          <a:bodyPr/>
          <a:lstStyle/>
          <a:p>
            <a:r>
              <a:rPr lang="el-GR" dirty="0" smtClean="0"/>
              <a:t>ΟΙΚΙΣΜΟΙ ΛΑΥΡΙΟΥ</a:t>
            </a:r>
            <a:endParaRPr lang="el-GR" dirty="0"/>
          </a:p>
        </p:txBody>
      </p:sp>
      <p:sp>
        <p:nvSpPr>
          <p:cNvPr id="8" name="7 - Θέση περιεχομένου"/>
          <p:cNvSpPr>
            <a:spLocks noGrp="1"/>
          </p:cNvSpPr>
          <p:nvPr>
            <p:ph idx="1"/>
          </p:nvPr>
        </p:nvSpPr>
        <p:spPr>
          <a:xfrm>
            <a:off x="214282" y="1071546"/>
            <a:ext cx="8929718" cy="5786454"/>
          </a:xfrm>
        </p:spPr>
        <p:txBody>
          <a:bodyPr>
            <a:normAutofit fontScale="55000" lnSpcReduction="20000"/>
          </a:bodyPr>
          <a:lstStyle/>
          <a:p>
            <a:r>
              <a:rPr lang="el-GR" sz="3200" dirty="0" smtClean="0"/>
              <a:t>Στη νέα πόλη του Λαυρίου, που  δημιουργείται , έρχονται οικονομικοί μετανάστες για να εργαστούν και να ικανοποιήσουν τη μεγάλη ανάγκη για εργατικό δυναμικό που δημιούργησε η επανίδρυση των μεταλλείων και η σύσταση της Γαλλικής Εταιρείας. Οι νέοι εργαζόμενοι προέρχονται από κάθε γωνιά της Ελλάδας.  Από το εξωτερικό , την Ισπανία και την Ιταλία στην αρχή και από την Γαλλία αργότερα , έρχονται το ειδικευόμενο προσωπικό, επιστήμονες, χημικοί ,μηχανικοί , μεταλλειολόγοι, μεταλλευτές καθώς και καμινευτές.</a:t>
            </a:r>
          </a:p>
          <a:p>
            <a:endParaRPr lang="el-GR" sz="3200" dirty="0" smtClean="0"/>
          </a:p>
          <a:p>
            <a:r>
              <a:rPr lang="el-GR" sz="3200" dirty="0" smtClean="0"/>
              <a:t>Κάποιες από τις συνοικίες που δημιουργήθηκαν λοιπόν στο Λαύριο και υπάρχουν μέχρι και σήμερα είναι οι εξής:</a:t>
            </a:r>
          </a:p>
          <a:p>
            <a:pPr>
              <a:buNone/>
            </a:pPr>
            <a:r>
              <a:rPr lang="el-GR" sz="3200" dirty="0" smtClean="0"/>
              <a:t> </a:t>
            </a:r>
          </a:p>
          <a:p>
            <a:r>
              <a:rPr lang="el-GR" sz="3200" dirty="0" err="1" smtClean="0"/>
              <a:t>Σπανιόλικα</a:t>
            </a:r>
            <a:endParaRPr lang="el-GR" sz="3200" dirty="0" smtClean="0"/>
          </a:p>
          <a:p>
            <a:r>
              <a:rPr lang="el-GR" sz="3200" dirty="0" err="1" smtClean="0"/>
              <a:t>Νυχτοχώρι</a:t>
            </a:r>
            <a:r>
              <a:rPr lang="el-GR" sz="3200" dirty="0" smtClean="0"/>
              <a:t> (Αγία Παρασκευή)</a:t>
            </a:r>
          </a:p>
          <a:p>
            <a:r>
              <a:rPr lang="el-GR" sz="3200" dirty="0" smtClean="0"/>
              <a:t>Κυπριανός </a:t>
            </a:r>
          </a:p>
          <a:p>
            <a:r>
              <a:rPr lang="el-GR" sz="3200" dirty="0" err="1" smtClean="0"/>
              <a:t>Σαντοριναίικα</a:t>
            </a:r>
            <a:endParaRPr lang="el-GR" sz="3200" dirty="0" smtClean="0"/>
          </a:p>
          <a:p>
            <a:r>
              <a:rPr lang="el-GR" sz="3200" dirty="0" smtClean="0"/>
              <a:t>Νεάπολη</a:t>
            </a:r>
          </a:p>
          <a:p>
            <a:r>
              <a:rPr lang="el-GR" sz="3200" dirty="0" err="1" smtClean="0"/>
              <a:t>Καβοδόκανος</a:t>
            </a:r>
            <a:endParaRPr lang="el-GR" sz="3200" dirty="0" smtClean="0"/>
          </a:p>
          <a:p>
            <a:r>
              <a:rPr lang="el-GR" sz="3200" dirty="0" smtClean="0"/>
              <a:t>Πράσινη Αλεπού</a:t>
            </a:r>
          </a:p>
          <a:p>
            <a:r>
              <a:rPr lang="el-GR" sz="3200" dirty="0" smtClean="0"/>
              <a:t>Συνοικισμός (Αγίου Ανδρέα)</a:t>
            </a:r>
          </a:p>
          <a:p>
            <a:r>
              <a:rPr lang="el-GR" sz="3200" dirty="0" smtClean="0"/>
              <a:t>Ρουμάνικα</a:t>
            </a:r>
          </a:p>
          <a:p>
            <a:r>
              <a:rPr lang="el-GR" sz="3200" dirty="0" smtClean="0"/>
              <a:t>Εργατικές Κατοικίες </a:t>
            </a:r>
          </a:p>
          <a:p>
            <a:endParaRPr lang="el-GR" dirty="0"/>
          </a:p>
        </p:txBody>
      </p:sp>
      <p:pic>
        <p:nvPicPr>
          <p:cNvPr id="9" name="Picture 2"/>
          <p:cNvPicPr>
            <a:picLocks noChangeAspect="1" noChangeArrowheads="1"/>
          </p:cNvPicPr>
          <p:nvPr/>
        </p:nvPicPr>
        <p:blipFill>
          <a:blip r:embed="rId2" cstate="print"/>
          <a:srcRect/>
          <a:stretch>
            <a:fillRect/>
          </a:stretch>
        </p:blipFill>
        <p:spPr bwMode="auto">
          <a:xfrm rot="6179710">
            <a:off x="4777330" y="3439909"/>
            <a:ext cx="2687960" cy="3100153"/>
          </a:xfrm>
          <a:prstGeom prst="rect">
            <a:avLst/>
          </a:prstGeom>
          <a:noFill/>
          <a:ln w="9525">
            <a:noFill/>
            <a:miter lim="800000"/>
            <a:headEnd/>
            <a:tailEnd/>
          </a:ln>
          <a:effectLst/>
        </p:spPr>
      </p:pic>
      <p:sp>
        <p:nvSpPr>
          <p:cNvPr id="11" name="10 - Ορθογώνιο"/>
          <p:cNvSpPr/>
          <p:nvPr/>
        </p:nvSpPr>
        <p:spPr>
          <a:xfrm>
            <a:off x="7929586" y="3982998"/>
            <a:ext cx="1214414" cy="369332"/>
          </a:xfrm>
          <a:prstGeom prst="rect">
            <a:avLst/>
          </a:prstGeom>
        </p:spPr>
        <p:txBody>
          <a:bodyPr wrap="square">
            <a:spAutoFit/>
          </a:bodyPr>
          <a:lstStyle/>
          <a:p>
            <a:r>
              <a:rPr lang="el-GR" dirty="0" smtClean="0"/>
              <a:t>Ρουμάνικα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vertical)">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57554" y="1071546"/>
            <a:ext cx="5329246" cy="1071570"/>
          </a:xfrm>
        </p:spPr>
        <p:txBody>
          <a:bodyPr>
            <a:normAutofit fontScale="90000"/>
          </a:bodyPr>
          <a:lstStyle/>
          <a:p>
            <a:r>
              <a:rPr lang="el-GR" dirty="0" smtClean="0"/>
              <a:t>1</a:t>
            </a:r>
            <a:r>
              <a:rPr lang="el-GR" baseline="30000" dirty="0" smtClean="0"/>
              <a:t>ο</a:t>
            </a:r>
            <a:r>
              <a:rPr lang="el-GR" dirty="0" smtClean="0"/>
              <a:t> ΜΕΡΟΣ</a:t>
            </a:r>
            <a:br>
              <a:rPr lang="el-GR" dirty="0" smtClean="0"/>
            </a:br>
            <a:r>
              <a:rPr lang="el-GR" dirty="0" smtClean="0"/>
              <a:t>ΝΕΟΤΕΡΟ ΜΕΤΑΛΛΕΥΤΙΚΟ ΛΑΥΡΙΟ</a:t>
            </a:r>
            <a:br>
              <a:rPr lang="el-GR" dirty="0" smtClean="0"/>
            </a:br>
            <a:endParaRPr lang="el-GR" dirty="0"/>
          </a:p>
        </p:txBody>
      </p:sp>
      <p:sp>
        <p:nvSpPr>
          <p:cNvPr id="3" name="2 - Θέση περιεχομένου"/>
          <p:cNvSpPr>
            <a:spLocks noGrp="1"/>
          </p:cNvSpPr>
          <p:nvPr>
            <p:ph idx="1"/>
          </p:nvPr>
        </p:nvSpPr>
        <p:spPr>
          <a:xfrm>
            <a:off x="457200" y="2857496"/>
            <a:ext cx="8229600" cy="3451864"/>
          </a:xfrm>
        </p:spPr>
        <p:txBody>
          <a:bodyPr>
            <a:normAutofit fontScale="92500" lnSpcReduction="20000"/>
          </a:bodyPr>
          <a:lstStyle/>
          <a:p>
            <a:pPr>
              <a:buNone/>
            </a:pPr>
            <a:r>
              <a:rPr lang="el-GR" b="1" i="1" dirty="0" smtClean="0"/>
              <a:t> </a:t>
            </a:r>
            <a:endParaRPr lang="el-GR" dirty="0" smtClean="0"/>
          </a:p>
          <a:p>
            <a:pPr algn="just"/>
            <a:r>
              <a:rPr lang="el-GR" dirty="0" smtClean="0"/>
              <a:t>Μετά την απελευθέρωση της Ελλάδας από τους Οθωμανούς, το νεοσύστατο κράτος μπήκε σε τροχιά ανασυγκρότησης, προσπαθώντας να εκσυγχρονιστεί και να αναπτυχθεί. Ύστερα από μία μακραίωνη περίοδο δουλείας, η Ελλάδα άρχιζε κυριολεκτικά από το μηδέν.</a:t>
            </a:r>
          </a:p>
          <a:p>
            <a:pPr algn="just"/>
            <a:r>
              <a:rPr lang="el-GR" dirty="0" smtClean="0"/>
              <a:t>Το Λαύριο, ξανάζησε με την αναγέννηση της Ελλάδας και ενώ ήταν  ξεχασμένο για αιώνες, το 1860 μπαίνει και πάλι στο προσκήνιο.</a:t>
            </a:r>
            <a:endParaRPr lang="el-GR" dirty="0"/>
          </a:p>
        </p:txBody>
      </p:sp>
      <p:pic>
        <p:nvPicPr>
          <p:cNvPr id="12290" name="Picture 2" descr="https://upload.wikimedia.org/wikipedia/commons/thumb/3/38/20070711_2114_Lavrion.jpg/220px-20070711_2114_Lavrion.jpg"/>
          <p:cNvPicPr>
            <a:picLocks noChangeAspect="1" noChangeArrowheads="1"/>
          </p:cNvPicPr>
          <p:nvPr/>
        </p:nvPicPr>
        <p:blipFill>
          <a:blip r:embed="rId2"/>
          <a:srcRect/>
          <a:stretch>
            <a:fillRect/>
          </a:stretch>
        </p:blipFill>
        <p:spPr bwMode="auto">
          <a:xfrm>
            <a:off x="0" y="0"/>
            <a:ext cx="4143372" cy="3071810"/>
          </a:xfrm>
          <a:prstGeom prst="rect">
            <a:avLst/>
          </a:prstGeom>
          <a:noFill/>
        </p:spPr>
      </p:pic>
      <p:sp>
        <p:nvSpPr>
          <p:cNvPr id="5" name="4 - Ορθογώνιο"/>
          <p:cNvSpPr/>
          <p:nvPr/>
        </p:nvSpPr>
        <p:spPr>
          <a:xfrm>
            <a:off x="2428860" y="0"/>
            <a:ext cx="1785950" cy="646331"/>
          </a:xfrm>
          <a:prstGeom prst="rect">
            <a:avLst/>
          </a:prstGeom>
        </p:spPr>
        <p:txBody>
          <a:bodyPr wrap="square">
            <a:spAutoFit/>
          </a:bodyPr>
          <a:lstStyle/>
          <a:p>
            <a:r>
              <a:rPr lang="el-GR" dirty="0" smtClean="0"/>
              <a:t>Μνημείο Μεταλλωρύχων</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428604"/>
            <a:ext cx="5543550" cy="5880121"/>
          </a:xfrm>
        </p:spPr>
        <p:txBody>
          <a:bodyPr>
            <a:normAutofit fontScale="70000" lnSpcReduction="20000"/>
          </a:bodyPr>
          <a:lstStyle/>
          <a:p>
            <a:r>
              <a:rPr lang="el-GR" b="1" dirty="0" smtClean="0">
                <a:solidFill>
                  <a:srgbClr val="66FFFF"/>
                </a:solidFill>
              </a:rPr>
              <a:t>                  </a:t>
            </a:r>
            <a:r>
              <a:rPr lang="el-GR" b="1" dirty="0" smtClean="0">
                <a:solidFill>
                  <a:schemeClr val="accent1"/>
                </a:solidFill>
              </a:rPr>
              <a:t>ΣΠΑΝΙΟΛΙΚΑ:</a:t>
            </a:r>
            <a:r>
              <a:rPr lang="el-GR" dirty="0" smtClean="0">
                <a:solidFill>
                  <a:schemeClr val="accent1"/>
                </a:solidFill>
              </a:rPr>
              <a:t> </a:t>
            </a:r>
            <a:r>
              <a:rPr lang="el-GR" dirty="0" smtClean="0"/>
              <a:t>Είναι Ο ΠΡΩΤΟΣ  ΕΡΓΑΤΙΚΟΣ ΟΙΚΙΣΜΟΣ ΤΗΣ ΕΛΛΑΔΑΣ!</a:t>
            </a:r>
          </a:p>
          <a:p>
            <a:endParaRPr lang="el-GR" dirty="0" smtClean="0"/>
          </a:p>
          <a:p>
            <a:endParaRPr lang="el-GR" dirty="0" smtClean="0"/>
          </a:p>
          <a:p>
            <a:endParaRPr lang="el-GR" dirty="0" smtClean="0"/>
          </a:p>
          <a:p>
            <a:endParaRPr lang="el-GR" dirty="0" smtClean="0"/>
          </a:p>
          <a:p>
            <a:endParaRPr lang="el-GR" dirty="0" smtClean="0"/>
          </a:p>
          <a:p>
            <a:r>
              <a:rPr lang="el-GR" b="1" dirty="0" smtClean="0">
                <a:solidFill>
                  <a:schemeClr val="accent1"/>
                </a:solidFill>
              </a:rPr>
              <a:t>ΝΥΧΤΟΧΩΡΙ</a:t>
            </a:r>
            <a:r>
              <a:rPr lang="el-GR" dirty="0" smtClean="0">
                <a:solidFill>
                  <a:srgbClr val="66FFFF"/>
                </a:solidFill>
              </a:rPr>
              <a:t>: </a:t>
            </a:r>
            <a:r>
              <a:rPr lang="el-GR" dirty="0" smtClean="0"/>
              <a:t>Χτίστηκε</a:t>
            </a:r>
          </a:p>
          <a:p>
            <a:pPr>
              <a:buNone/>
            </a:pPr>
            <a:r>
              <a:rPr lang="el-GR" dirty="0" smtClean="0"/>
              <a:t> από εργάτες μεταλλωρύχους τη νύχτα.</a:t>
            </a:r>
          </a:p>
          <a:p>
            <a:endParaRPr lang="el-GR" dirty="0" smtClean="0"/>
          </a:p>
          <a:p>
            <a:endParaRPr lang="el-GR" dirty="0" smtClean="0"/>
          </a:p>
          <a:p>
            <a:endParaRPr lang="el-GR" dirty="0" smtClean="0"/>
          </a:p>
          <a:p>
            <a:endParaRPr lang="el-GR" dirty="0" smtClean="0"/>
          </a:p>
          <a:p>
            <a:endParaRPr lang="el-GR" b="1" dirty="0" smtClean="0">
              <a:solidFill>
                <a:schemeClr val="accent1"/>
              </a:solidFill>
            </a:endParaRPr>
          </a:p>
          <a:p>
            <a:r>
              <a:rPr lang="el-GR" b="1" dirty="0" smtClean="0">
                <a:solidFill>
                  <a:schemeClr val="accent1"/>
                </a:solidFill>
              </a:rPr>
              <a:t>            ΚΥΠΡΙΑΝΟΣ: </a:t>
            </a:r>
            <a:r>
              <a:rPr lang="el-GR" dirty="0" smtClean="0"/>
              <a:t>Χτίστηκε το 1880 ως   μια ενότητα με τη Γαλλική Εταιρία να στεγάσει τους εργάτες της. Είναι χώρος που κατοικείται μέχρι κ σήμερα και έχει κηρυχθεί διατηρητέος. Είναι ο μοναδικός βιομηχανικός οικισμός που έχει διασωθεί.</a:t>
            </a:r>
          </a:p>
          <a:p>
            <a:endParaRPr lang="el-GR" dirty="0"/>
          </a:p>
        </p:txBody>
      </p:sp>
      <p:pic>
        <p:nvPicPr>
          <p:cNvPr id="4" name="Picture 2"/>
          <p:cNvPicPr>
            <a:picLocks noChangeAspect="1" noChangeArrowheads="1"/>
          </p:cNvPicPr>
          <p:nvPr/>
        </p:nvPicPr>
        <p:blipFill>
          <a:blip r:embed="rId2" cstate="print"/>
          <a:srcRect/>
          <a:stretch>
            <a:fillRect/>
          </a:stretch>
        </p:blipFill>
        <p:spPr bwMode="auto">
          <a:xfrm rot="5400000">
            <a:off x="6500810" y="-71422"/>
            <a:ext cx="2143140" cy="2285984"/>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rot="5400000">
            <a:off x="4107677" y="1893059"/>
            <a:ext cx="2500282" cy="2286016"/>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rot="5400000">
            <a:off x="5857896" y="4357682"/>
            <a:ext cx="2500306" cy="25003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Clr clrSpc="rgb">
                                      <p:cBhvr override="childStyle">
                                        <p:cTn id="11" dur="100" fill="hold"/>
                                        <p:tgtEl>
                                          <p:spTgt spid="5"/>
                                        </p:tgtEl>
                                        <p:attrNameLst>
                                          <p:attrName>style.color</p:attrName>
                                        </p:attrNameLst>
                                      </p:cBhvr>
                                      <p:to>
                                        <a:schemeClr val="accent2"/>
                                      </p:to>
                                    </p:animClr>
                                    <p:animClr clrSpc="rgb">
                                      <p:cBhvr>
                                        <p:cTn id="12" dur="100" fill="hold"/>
                                        <p:tgtEl>
                                          <p:spTgt spid="5"/>
                                        </p:tgtEl>
                                        <p:attrNameLst>
                                          <p:attrName>fillcolor</p:attrName>
                                        </p:attrNameLst>
                                      </p:cBhvr>
                                      <p:to>
                                        <a:schemeClr val="accent2"/>
                                      </p:to>
                                    </p:animClr>
                                    <p:set>
                                      <p:cBhvr>
                                        <p:cTn id="13" dur="100" fill="hold"/>
                                        <p:tgtEl>
                                          <p:spTgt spid="5"/>
                                        </p:tgtEl>
                                        <p:attrNameLst>
                                          <p:attrName>fill.type</p:attrName>
                                        </p:attrNameLst>
                                      </p:cBhvr>
                                      <p:to>
                                        <p:strVal val="solid"/>
                                      </p:to>
                                    </p:set>
                                    <p:set>
                                      <p:cBhvr>
                                        <p:cTn id="14" dur="100" fill="hold"/>
                                        <p:tgtEl>
                                          <p:spTgt spid="5"/>
                                        </p:tgtEl>
                                        <p:attrNameLst>
                                          <p:attrName>fill.on</p:attrName>
                                        </p:attrNameLst>
                                      </p:cBhvr>
                                      <p:to>
                                        <p:strVal val="true"/>
                                      </p:to>
                                    </p:se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4643438" cy="6858000"/>
          </a:xfrm>
        </p:spPr>
        <p:txBody>
          <a:bodyPr>
            <a:normAutofit fontScale="55000" lnSpcReduction="20000"/>
          </a:bodyPr>
          <a:lstStyle/>
          <a:p>
            <a:endParaRPr lang="el-GR" sz="3300" b="1" dirty="0" smtClean="0">
              <a:solidFill>
                <a:schemeClr val="accent1"/>
              </a:solidFill>
            </a:endParaRPr>
          </a:p>
          <a:p>
            <a:endParaRPr lang="el-GR" sz="3300" b="1" dirty="0" smtClean="0">
              <a:solidFill>
                <a:schemeClr val="accent1"/>
              </a:solidFill>
            </a:endParaRPr>
          </a:p>
          <a:p>
            <a:r>
              <a:rPr lang="el-GR" sz="3300" b="1" dirty="0" smtClean="0">
                <a:solidFill>
                  <a:schemeClr val="accent1"/>
                </a:solidFill>
              </a:rPr>
              <a:t>ΝΕΑΠΟΛΗ: </a:t>
            </a:r>
            <a:r>
              <a:rPr lang="el-GR" sz="3300" dirty="0" smtClean="0"/>
              <a:t>Χτίστηκε το 1887 από εργάτες που ήρθαν από τη Μάνη της Λακωνίας.</a:t>
            </a:r>
          </a:p>
          <a:p>
            <a:endParaRPr lang="el-GR" dirty="0" smtClean="0"/>
          </a:p>
          <a:p>
            <a:endParaRPr lang="el-GR" dirty="0" smtClean="0"/>
          </a:p>
          <a:p>
            <a:endParaRPr lang="el-GR" dirty="0" smtClean="0"/>
          </a:p>
          <a:p>
            <a:endParaRPr lang="el-GR" dirty="0" smtClean="0"/>
          </a:p>
          <a:p>
            <a:endParaRPr lang="el-GR" dirty="0" smtClean="0"/>
          </a:p>
          <a:p>
            <a:pPr>
              <a:buNone/>
            </a:pPr>
            <a:r>
              <a:rPr lang="el-GR" dirty="0" smtClean="0"/>
              <a:t> </a:t>
            </a:r>
          </a:p>
          <a:p>
            <a:r>
              <a:rPr lang="el-GR" b="1" dirty="0" smtClean="0">
                <a:solidFill>
                  <a:schemeClr val="accent1"/>
                </a:solidFill>
              </a:rPr>
              <a:t>ΣΥΝΟΙΚΙΣΜΟΣ ΑΓΙΟΥ ΑΝΔΡΕΑ</a:t>
            </a:r>
            <a:r>
              <a:rPr lang="el-GR" dirty="0" smtClean="0">
                <a:solidFill>
                  <a:srgbClr val="66FFFF"/>
                </a:solidFill>
              </a:rPr>
              <a:t>:</a:t>
            </a:r>
            <a:r>
              <a:rPr lang="el-GR" dirty="0" smtClean="0"/>
              <a:t> Εγκαθίστανται πρόσφυγες μετά τη Μικρασιατική Καταστροφή</a:t>
            </a:r>
          </a:p>
          <a:p>
            <a:pPr>
              <a:buNone/>
            </a:pPr>
            <a:r>
              <a:rPr lang="el-GR" dirty="0" smtClean="0"/>
              <a:t>     από 46 οικισμούς από τη Μ. Ασία, τη Πόλη και τον Πόντο. </a:t>
            </a:r>
          </a:p>
          <a:p>
            <a:endParaRPr lang="el-GR" dirty="0" smtClean="0"/>
          </a:p>
          <a:p>
            <a:endParaRPr lang="el-GR" dirty="0" smtClean="0"/>
          </a:p>
          <a:p>
            <a:endParaRPr lang="el-GR" dirty="0" smtClean="0"/>
          </a:p>
          <a:p>
            <a:pPr>
              <a:lnSpc>
                <a:spcPct val="120000"/>
              </a:lnSpc>
            </a:pPr>
            <a:endParaRPr lang="el-GR" dirty="0" smtClean="0"/>
          </a:p>
          <a:p>
            <a:pPr>
              <a:lnSpc>
                <a:spcPct val="120000"/>
              </a:lnSpc>
            </a:pPr>
            <a:r>
              <a:rPr lang="el-GR" b="1" dirty="0" smtClean="0">
                <a:solidFill>
                  <a:schemeClr val="accent1"/>
                </a:solidFill>
              </a:rPr>
              <a:t>Η ΝΕΟΤΕΡΗ ΣΥΝΟΙΚΙΑ ΤΟΥ ΛΑΥΡΙΟΥ</a:t>
            </a:r>
            <a:r>
              <a:rPr lang="en-US" b="1" dirty="0" smtClean="0">
                <a:solidFill>
                  <a:schemeClr val="accent1"/>
                </a:solidFill>
              </a:rPr>
              <a:t>:</a:t>
            </a:r>
            <a:r>
              <a:rPr lang="el-GR" b="1" dirty="0" smtClean="0">
                <a:solidFill>
                  <a:schemeClr val="accent1"/>
                </a:solidFill>
              </a:rPr>
              <a:t/>
            </a:r>
            <a:br>
              <a:rPr lang="el-GR" b="1" dirty="0" smtClean="0">
                <a:solidFill>
                  <a:schemeClr val="accent1"/>
                </a:solidFill>
              </a:rPr>
            </a:br>
            <a:r>
              <a:rPr lang="el-GR" b="1" dirty="0" smtClean="0">
                <a:solidFill>
                  <a:schemeClr val="accent1"/>
                </a:solidFill>
              </a:rPr>
              <a:t>ΕΡΓΑΤΙΚΕΣ ΚΑΤΟΙΚΙΕΣ: </a:t>
            </a:r>
            <a:r>
              <a:rPr lang="el-GR" dirty="0" smtClean="0"/>
              <a:t>Παραδόθηκαν</a:t>
            </a:r>
            <a:r>
              <a:rPr lang="el-GR" b="1" dirty="0" smtClean="0">
                <a:solidFill>
                  <a:schemeClr val="accent1"/>
                </a:solidFill>
              </a:rPr>
              <a:t> </a:t>
            </a:r>
            <a:r>
              <a:rPr lang="el-GR" dirty="0" smtClean="0"/>
              <a:t>το 1997 από τον ΟΑΕΚ και περιλαμβάνει 302 διαμερίσματα.</a:t>
            </a:r>
          </a:p>
          <a:p>
            <a:pPr>
              <a:lnSpc>
                <a:spcPct val="120000"/>
              </a:lnSpc>
              <a:buNone/>
            </a:pPr>
            <a:r>
              <a:rPr lang="el-GR" dirty="0" smtClean="0"/>
              <a:t>  </a:t>
            </a:r>
            <a:endParaRPr lang="el-GR" dirty="0"/>
          </a:p>
        </p:txBody>
      </p:sp>
      <p:pic>
        <p:nvPicPr>
          <p:cNvPr id="4" name="Picture 3"/>
          <p:cNvPicPr>
            <a:picLocks noChangeAspect="1" noChangeArrowheads="1"/>
          </p:cNvPicPr>
          <p:nvPr/>
        </p:nvPicPr>
        <p:blipFill>
          <a:blip r:embed="rId2" cstate="print"/>
          <a:srcRect l="70693"/>
          <a:stretch>
            <a:fillRect/>
          </a:stretch>
        </p:blipFill>
        <p:spPr bwMode="auto">
          <a:xfrm rot="5400000">
            <a:off x="5072078" y="-785830"/>
            <a:ext cx="1928802" cy="3500462"/>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rot="5400000">
            <a:off x="5464975" y="1535893"/>
            <a:ext cx="2428892" cy="3500462"/>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rot="5400000">
            <a:off x="5107797" y="4250525"/>
            <a:ext cx="2143116" cy="30718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3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ppt_x</p:attrName>
                                        </p:attrNameLst>
                                      </p:cBhvr>
                                      <p:tavLst>
                                        <p:tav tm="0">
                                          <p:val>
                                            <p:strVal val="#ppt_x-.1"/>
                                          </p:val>
                                        </p:tav>
                                        <p:tav tm="100000">
                                          <p:val>
                                            <p:strVal val="#ppt_x"/>
                                          </p:val>
                                        </p:tav>
                                      </p:tavLst>
                                    </p:anim>
                                    <p:anim calcmode="lin" valueType="num">
                                      <p:cBhvr>
                                        <p:cTn id="1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ΠΕΡΙΒΑΛΛΟΝ</a:t>
            </a:r>
            <a:br>
              <a:rPr lang="el-GR" dirty="0" smtClean="0"/>
            </a:br>
            <a:endParaRPr lang="el-GR" dirty="0"/>
          </a:p>
        </p:txBody>
      </p:sp>
      <p:sp>
        <p:nvSpPr>
          <p:cNvPr id="3" name="2 - Θέση περιεχομένου"/>
          <p:cNvSpPr>
            <a:spLocks noGrp="1"/>
          </p:cNvSpPr>
          <p:nvPr>
            <p:ph idx="1"/>
          </p:nvPr>
        </p:nvSpPr>
        <p:spPr>
          <a:xfrm>
            <a:off x="0" y="928670"/>
            <a:ext cx="6286512" cy="5929330"/>
          </a:xfrm>
        </p:spPr>
        <p:txBody>
          <a:bodyPr>
            <a:normAutofit fontScale="62500" lnSpcReduction="20000"/>
          </a:bodyPr>
          <a:lstStyle/>
          <a:p>
            <a:pPr>
              <a:buNone/>
            </a:pPr>
            <a:r>
              <a:rPr lang="el-GR" dirty="0" smtClean="0"/>
              <a:t>Το έδαφος του Λαυρίου είναι ακατάλληλο για οποιαδήποτε καλλιέργεια καθώς τα επίπεδα των βαρέων μετάλλων είναι πολλαπλάσια από τα επιτρεπτά όρια.</a:t>
            </a:r>
          </a:p>
          <a:p>
            <a:pPr>
              <a:buNone/>
            </a:pPr>
            <a:r>
              <a:rPr lang="el-GR" dirty="0" smtClean="0"/>
              <a:t>Το περιβάλλον της Λαυρεωτικής, φυσικό και ανθρωπογενές, αποτελεί μια αδιάσπαστη ενότητα. Λίγες περιοχές στην Ελλάδα αλλά και στην Ευρώπη έχουν να επιδείξουν τοποθεσίες  με τόσα πυκνά σημάδια από την ιστορία της γης και των ανθρώπων. Για το λόγο αυτό, η Πολιτεία για να προστατεύσει τη Λαυρεωτική από ανθρώπινες επεμβάσεις που θα την αλλοίωναν φυσικά και αισθητικά,  έχει χαρακτηρίσει ορισμένες περιοχές της με νομοθετήματα ως </a:t>
            </a:r>
            <a:r>
              <a:rPr lang="el-GR" b="1" i="1" dirty="0" smtClean="0">
                <a:solidFill>
                  <a:schemeClr val="accent1"/>
                </a:solidFill>
              </a:rPr>
              <a:t>Εθνικό Δρυμό Σουνίου, </a:t>
            </a:r>
            <a:r>
              <a:rPr lang="el-GR" i="1" dirty="0" smtClean="0"/>
              <a:t>Αρχαιολογικό Χώρο, Ιστορικό Τόπο </a:t>
            </a:r>
            <a:r>
              <a:rPr lang="el-GR" dirty="0" smtClean="0"/>
              <a:t>και ολόκληρη τη Λαυρεωτική ως</a:t>
            </a:r>
            <a:r>
              <a:rPr lang="el-GR" i="1" dirty="0" smtClean="0"/>
              <a:t> Τοπίο Ιδιαιτέρου Φυσικού Κάλλους</a:t>
            </a:r>
            <a:r>
              <a:rPr lang="el-GR" dirty="0" smtClean="0"/>
              <a:t>. </a:t>
            </a:r>
          </a:p>
          <a:p>
            <a:pPr>
              <a:buNone/>
            </a:pPr>
            <a:r>
              <a:rPr lang="el-GR" dirty="0" smtClean="0"/>
              <a:t>Οι εθνικοί δρυμοί είναι φυσικές περιοχές με ιδιαίτερη οικολογική σημασία, εξ αιτίας της σπάνιας και ιδιαίτερης χλωρίδας (φυτά) και πανίδας (ζώα) και των γεωλογικών σχηματισμών του εδάφους και του υπεδάφους. Στην Ελλάδα υπάρχουν 13 Εθνικοί Δρυμοί και ένας από αυτούς είναι ο Εθνικός Δρυμός Σουνίου.</a:t>
            </a:r>
          </a:p>
          <a:p>
            <a:pPr>
              <a:buNone/>
            </a:pPr>
            <a:r>
              <a:rPr lang="el-GR" dirty="0" smtClean="0"/>
              <a:t>        Ως Εθνικός Δρυμός Σουνίου έχει χαρακτηρισθεί από το 1974 η ενδοχώρα της Λαυρεωτικής δυτικά της πόλης του </a:t>
            </a:r>
            <a:r>
              <a:rPr lang="el-GR" dirty="0" err="1" smtClean="0"/>
              <a:t>Λαυρείου</a:t>
            </a:r>
            <a:r>
              <a:rPr lang="el-GR" dirty="0" smtClean="0"/>
              <a:t>, από την Πλάκα μέχρι το Σούνιο και τα </a:t>
            </a:r>
            <a:r>
              <a:rPr lang="el-GR" dirty="0" err="1" smtClean="0"/>
              <a:t>Λεγραινά</a:t>
            </a:r>
            <a:r>
              <a:rPr lang="el-GR" dirty="0" smtClean="0"/>
              <a:t>. </a:t>
            </a:r>
          </a:p>
          <a:p>
            <a:endParaRPr lang="el-GR" dirty="0" smtClean="0"/>
          </a:p>
          <a:p>
            <a:endParaRPr lang="el-GR" dirty="0"/>
          </a:p>
        </p:txBody>
      </p:sp>
      <p:pic>
        <p:nvPicPr>
          <p:cNvPr id="4" name="Picture 10" descr="9"/>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rot="331081">
            <a:off x="6206411" y="483504"/>
            <a:ext cx="2786050" cy="3286148"/>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571504"/>
          </a:xfrm>
        </p:spPr>
        <p:txBody>
          <a:bodyPr>
            <a:normAutofit fontScale="90000"/>
          </a:bodyPr>
          <a:lstStyle/>
          <a:p>
            <a:r>
              <a:rPr lang="el-GR" dirty="0" smtClean="0"/>
              <a:t>ΕΘΝΙΚΟΣ ΔΡΥΜΟΣ ΣΟΥΝΙΟΥ</a:t>
            </a:r>
            <a:br>
              <a:rPr lang="el-GR" dirty="0" smtClean="0"/>
            </a:br>
            <a:endParaRPr lang="el-GR" dirty="0"/>
          </a:p>
        </p:txBody>
      </p:sp>
      <p:sp>
        <p:nvSpPr>
          <p:cNvPr id="3" name="2 - Θέση περιεχομένου"/>
          <p:cNvSpPr>
            <a:spLocks noGrp="1"/>
          </p:cNvSpPr>
          <p:nvPr>
            <p:ph idx="1"/>
          </p:nvPr>
        </p:nvSpPr>
        <p:spPr>
          <a:xfrm>
            <a:off x="0" y="785794"/>
            <a:ext cx="7215206" cy="6072206"/>
          </a:xfrm>
        </p:spPr>
        <p:txBody>
          <a:bodyPr>
            <a:normAutofit fontScale="47500" lnSpcReduction="20000"/>
          </a:bodyPr>
          <a:lstStyle/>
          <a:p>
            <a:pPr>
              <a:buNone/>
            </a:pPr>
            <a:endParaRPr lang="el-GR" dirty="0" smtClean="0"/>
          </a:p>
          <a:p>
            <a:pPr>
              <a:buNone/>
            </a:pPr>
            <a:r>
              <a:rPr lang="el-GR" sz="3600" b="1" dirty="0" smtClean="0">
                <a:solidFill>
                  <a:schemeClr val="accent1"/>
                </a:solidFill>
              </a:rPr>
              <a:t>ΧΛΩΡΙΔΑ</a:t>
            </a:r>
          </a:p>
          <a:p>
            <a:r>
              <a:rPr lang="el-GR" sz="3600" dirty="0" smtClean="0"/>
              <a:t>Το μεγαλύτερο μέρος του Εθνικού Δρυμού Σουνίου καλύπτεται </a:t>
            </a:r>
          </a:p>
          <a:p>
            <a:pPr>
              <a:buNone/>
            </a:pPr>
            <a:r>
              <a:rPr lang="el-GR" sz="3600" dirty="0" smtClean="0"/>
              <a:t>         από </a:t>
            </a:r>
            <a:r>
              <a:rPr lang="el-GR" sz="3600" i="1" dirty="0" smtClean="0"/>
              <a:t>πευκοδάση </a:t>
            </a:r>
            <a:r>
              <a:rPr lang="el-GR" sz="3600" i="1" dirty="0" err="1" smtClean="0"/>
              <a:t>χαλέπιουπεύκης</a:t>
            </a:r>
            <a:r>
              <a:rPr lang="el-GR" sz="3600" i="1" dirty="0" smtClean="0"/>
              <a:t> (</a:t>
            </a:r>
            <a:r>
              <a:rPr lang="el-GR" sz="3600" i="1" dirty="0" err="1" smtClean="0"/>
              <a:t>Pinushalepensis</a:t>
            </a:r>
            <a:r>
              <a:rPr lang="el-GR" sz="3600" i="1" dirty="0" smtClean="0"/>
              <a:t>), </a:t>
            </a:r>
          </a:p>
          <a:p>
            <a:pPr>
              <a:buNone/>
            </a:pPr>
            <a:r>
              <a:rPr lang="el-GR" sz="3600" i="1" dirty="0" smtClean="0"/>
              <a:t>          </a:t>
            </a:r>
            <a:r>
              <a:rPr lang="el-GR" sz="3600" i="1" dirty="0" err="1" smtClean="0"/>
              <a:t>θερμομεσογειακούςθαμνώνες</a:t>
            </a:r>
            <a:r>
              <a:rPr lang="el-GR" sz="3600" i="1" dirty="0" smtClean="0"/>
              <a:t> </a:t>
            </a:r>
            <a:r>
              <a:rPr lang="el-GR" sz="3600" dirty="0" smtClean="0"/>
              <a:t>από</a:t>
            </a:r>
            <a:r>
              <a:rPr lang="el-GR" sz="3600" i="1" dirty="0" smtClean="0"/>
              <a:t> πουρνάρι, </a:t>
            </a:r>
            <a:r>
              <a:rPr lang="el-GR" sz="3600" i="1" dirty="0" err="1" smtClean="0"/>
              <a:t>σχίνο</a:t>
            </a:r>
            <a:r>
              <a:rPr lang="el-GR" sz="3600" i="1" dirty="0" smtClean="0"/>
              <a:t>, αγριελιά, </a:t>
            </a:r>
            <a:r>
              <a:rPr lang="el-GR" sz="3600" i="1" dirty="0" err="1" smtClean="0"/>
              <a:t>κοκορεβυθιά</a:t>
            </a:r>
            <a:r>
              <a:rPr lang="el-GR" sz="3600" i="1" dirty="0" smtClean="0"/>
              <a:t> κ.λπ. και φρύγανα </a:t>
            </a:r>
            <a:r>
              <a:rPr lang="el-GR" sz="3600" dirty="0" smtClean="0"/>
              <a:t>όπως</a:t>
            </a:r>
            <a:r>
              <a:rPr lang="el-GR" sz="3600" i="1" dirty="0" smtClean="0"/>
              <a:t> θυμάρια, αφάνες, </a:t>
            </a:r>
            <a:r>
              <a:rPr lang="el-GR" sz="3600" i="1" dirty="0" err="1" smtClean="0"/>
              <a:t>ασφάκες</a:t>
            </a:r>
            <a:r>
              <a:rPr lang="el-GR" sz="3600" i="1" dirty="0" smtClean="0"/>
              <a:t>, </a:t>
            </a:r>
            <a:r>
              <a:rPr lang="el-GR" sz="3600" i="1" dirty="0" err="1" smtClean="0"/>
              <a:t>λουμινιές</a:t>
            </a:r>
            <a:r>
              <a:rPr lang="el-GR" sz="3600" i="1" dirty="0" smtClean="0"/>
              <a:t>, λαδανιές, ασπαλάθους κ.λπ</a:t>
            </a:r>
            <a:r>
              <a:rPr lang="el-GR" sz="3600" dirty="0" smtClean="0"/>
              <a:t>. Διάσπαρτα στην περιοχή συναντώνται και τα</a:t>
            </a:r>
            <a:r>
              <a:rPr lang="el-GR" sz="3600" i="1" dirty="0" smtClean="0"/>
              <a:t> </a:t>
            </a:r>
            <a:r>
              <a:rPr lang="el-GR" sz="3600" i="1" dirty="0" err="1" smtClean="0"/>
              <a:t>κυπαρισσόκεδρα</a:t>
            </a:r>
            <a:r>
              <a:rPr lang="el-GR" sz="3600" i="1" dirty="0" smtClean="0"/>
              <a:t> (</a:t>
            </a:r>
            <a:r>
              <a:rPr lang="el-GR" sz="3600" i="1" dirty="0" err="1" smtClean="0"/>
              <a:t>βένια</a:t>
            </a:r>
            <a:r>
              <a:rPr lang="el-GR" sz="3600" i="1" dirty="0" smtClean="0"/>
              <a:t>).</a:t>
            </a:r>
            <a:r>
              <a:rPr lang="el-GR" sz="3600" dirty="0" smtClean="0"/>
              <a:t>Επίσης υπάρχουν και πολλές</a:t>
            </a:r>
            <a:r>
              <a:rPr lang="el-GR" sz="3600" i="1" dirty="0" smtClean="0"/>
              <a:t> </a:t>
            </a:r>
            <a:r>
              <a:rPr lang="el-GR" sz="3600" i="1" dirty="0" err="1" smtClean="0"/>
              <a:t>πώες</a:t>
            </a:r>
            <a:r>
              <a:rPr lang="el-GR" sz="3600" i="1" dirty="0" smtClean="0"/>
              <a:t> </a:t>
            </a:r>
            <a:r>
              <a:rPr lang="el-GR" sz="3600" dirty="0" smtClean="0"/>
              <a:t>μεταξύ των οποίων είναι και ένα είδος που βρίσκεται μόνο </a:t>
            </a:r>
            <a:r>
              <a:rPr lang="el-GR" sz="3600" dirty="0" err="1" smtClean="0"/>
              <a:t>στηνπεριοχή</a:t>
            </a:r>
            <a:r>
              <a:rPr lang="el-GR" sz="3600" i="1" dirty="0" smtClean="0"/>
              <a:t>, </a:t>
            </a:r>
            <a:r>
              <a:rPr lang="el-GR" sz="3600" dirty="0" smtClean="0"/>
              <a:t>η</a:t>
            </a:r>
            <a:r>
              <a:rPr lang="el-GR" sz="3600" i="1" dirty="0" smtClean="0"/>
              <a:t> </a:t>
            </a:r>
            <a:r>
              <a:rPr lang="el-GR" sz="3600" b="1" i="1" dirty="0" smtClean="0"/>
              <a:t>λαυρεωτική </a:t>
            </a:r>
            <a:r>
              <a:rPr lang="el-GR" sz="3600" b="1" i="1" dirty="0" err="1" smtClean="0"/>
              <a:t>κενταύρια</a:t>
            </a:r>
            <a:r>
              <a:rPr lang="el-GR" sz="3600" i="1" dirty="0" smtClean="0"/>
              <a:t> (</a:t>
            </a:r>
            <a:r>
              <a:rPr lang="el-GR" sz="3600" i="1" dirty="0" err="1" smtClean="0"/>
              <a:t>Centaurealaureotica</a:t>
            </a:r>
            <a:r>
              <a:rPr lang="el-GR" sz="3600" dirty="0" smtClean="0"/>
              <a:t>) γνωστή με το κοινό όνομα </a:t>
            </a:r>
            <a:r>
              <a:rPr lang="el-GR" sz="3600" i="1" dirty="0" err="1" smtClean="0"/>
              <a:t>αλιβάρβαρο</a:t>
            </a:r>
            <a:r>
              <a:rPr lang="el-GR" sz="3600" dirty="0" smtClean="0"/>
              <a:t>.</a:t>
            </a:r>
          </a:p>
          <a:p>
            <a:endParaRPr lang="el-GR" sz="3600" dirty="0" smtClean="0"/>
          </a:p>
          <a:p>
            <a:pPr>
              <a:buNone/>
            </a:pPr>
            <a:endParaRPr lang="el-GR" sz="3600" dirty="0" smtClean="0"/>
          </a:p>
          <a:p>
            <a:pPr>
              <a:buNone/>
            </a:pPr>
            <a:r>
              <a:rPr lang="el-GR" sz="3600" b="1" dirty="0" smtClean="0">
                <a:solidFill>
                  <a:schemeClr val="accent1"/>
                </a:solidFill>
              </a:rPr>
              <a:t>ΠΑΝΙΔΑ</a:t>
            </a:r>
          </a:p>
          <a:p>
            <a:r>
              <a:rPr lang="el-GR" sz="3600" dirty="0" smtClean="0"/>
              <a:t>Στην πανίδα του Δρυμού περιλαμβάνονται είδη όπως η </a:t>
            </a:r>
            <a:r>
              <a:rPr lang="el-GR" sz="3600" i="1" dirty="0" smtClean="0"/>
              <a:t>αλεπού</a:t>
            </a:r>
            <a:r>
              <a:rPr lang="el-GR" sz="3600" dirty="0" smtClean="0"/>
              <a:t>, ο </a:t>
            </a:r>
            <a:r>
              <a:rPr lang="el-GR" sz="3600" i="1" dirty="0" smtClean="0"/>
              <a:t>λαγός</a:t>
            </a:r>
            <a:r>
              <a:rPr lang="el-GR" sz="3600" dirty="0" smtClean="0"/>
              <a:t>, ο </a:t>
            </a:r>
            <a:r>
              <a:rPr lang="el-GR" sz="3600" i="1" dirty="0" smtClean="0"/>
              <a:t>ασβός</a:t>
            </a:r>
            <a:r>
              <a:rPr lang="el-GR" sz="3600" dirty="0" smtClean="0"/>
              <a:t>, το </a:t>
            </a:r>
            <a:r>
              <a:rPr lang="el-GR" sz="3600" i="1" dirty="0" smtClean="0"/>
              <a:t>κουνάβι</a:t>
            </a:r>
            <a:r>
              <a:rPr lang="el-GR" sz="3600" dirty="0" smtClean="0"/>
              <a:t>, </a:t>
            </a:r>
            <a:r>
              <a:rPr lang="el-GR" sz="3600" dirty="0" err="1" smtClean="0"/>
              <a:t>η</a:t>
            </a:r>
            <a:r>
              <a:rPr lang="el-GR" sz="3600" i="1" dirty="0" err="1" smtClean="0"/>
              <a:t>νυφίτσα</a:t>
            </a:r>
            <a:r>
              <a:rPr lang="el-GR" sz="3600" i="1" dirty="0" smtClean="0"/>
              <a:t> </a:t>
            </a:r>
            <a:r>
              <a:rPr lang="el-GR" sz="3600" dirty="0" smtClean="0"/>
              <a:t>και διάφορα </a:t>
            </a:r>
            <a:r>
              <a:rPr lang="el-GR" sz="3600" dirty="0" err="1" smtClean="0"/>
              <a:t>μικροθηλαστικά</a:t>
            </a:r>
            <a:r>
              <a:rPr lang="el-GR" sz="3600" dirty="0" smtClean="0"/>
              <a:t>. Από τα πουλιά υπάρχουν μόνιμα είδη όπως η </a:t>
            </a:r>
            <a:r>
              <a:rPr lang="el-GR" sz="3600" i="1" dirty="0" err="1" smtClean="0"/>
              <a:t>δεκαοχτούρα</a:t>
            </a:r>
            <a:r>
              <a:rPr lang="el-GR" sz="3600" i="1" dirty="0" smtClean="0"/>
              <a:t>,</a:t>
            </a:r>
            <a:r>
              <a:rPr lang="el-GR" sz="3600" dirty="0" smtClean="0"/>
              <a:t> </a:t>
            </a:r>
            <a:r>
              <a:rPr lang="el-GR" sz="3600" dirty="0" err="1" smtClean="0"/>
              <a:t>ο</a:t>
            </a:r>
            <a:r>
              <a:rPr lang="el-GR" sz="3600" i="1" dirty="0" err="1" smtClean="0"/>
              <a:t>κότσυφας</a:t>
            </a:r>
            <a:r>
              <a:rPr lang="el-GR" sz="3600" i="1" dirty="0" smtClean="0"/>
              <a:t>,</a:t>
            </a:r>
            <a:r>
              <a:rPr lang="el-GR" sz="3600" dirty="0" smtClean="0"/>
              <a:t> ο </a:t>
            </a:r>
            <a:r>
              <a:rPr lang="el-GR" sz="3600" i="1" dirty="0" err="1" smtClean="0"/>
              <a:t>γαλοζοκότσυφας</a:t>
            </a:r>
            <a:r>
              <a:rPr lang="el-GR" sz="3600" dirty="0" smtClean="0"/>
              <a:t>, ο </a:t>
            </a:r>
            <a:r>
              <a:rPr lang="el-GR" sz="3600" i="1" dirty="0" smtClean="0"/>
              <a:t>σπουργίτης</a:t>
            </a:r>
            <a:r>
              <a:rPr lang="el-GR" sz="3600" dirty="0" smtClean="0"/>
              <a:t>, η </a:t>
            </a:r>
            <a:r>
              <a:rPr lang="el-GR" sz="3600" i="1" dirty="0" smtClean="0"/>
              <a:t>κουκουβάγια</a:t>
            </a:r>
            <a:r>
              <a:rPr lang="el-GR" sz="3600" dirty="0" smtClean="0"/>
              <a:t>, </a:t>
            </a:r>
          </a:p>
          <a:p>
            <a:pPr>
              <a:buNone/>
            </a:pPr>
            <a:r>
              <a:rPr lang="el-GR" sz="3600" dirty="0" smtClean="0"/>
              <a:t>       ο </a:t>
            </a:r>
            <a:r>
              <a:rPr lang="el-GR" sz="3600" i="1" dirty="0" smtClean="0"/>
              <a:t>τσαλαπετεινός</a:t>
            </a:r>
            <a:r>
              <a:rPr lang="el-GR" sz="3600" dirty="0" smtClean="0"/>
              <a:t> καθώς και κάποια άλλα που έρχονται την άνοιξη από την Αφρική όπως ο </a:t>
            </a:r>
            <a:r>
              <a:rPr lang="el-GR" sz="3600" i="1" dirty="0" smtClean="0"/>
              <a:t>πετροκότσυφας </a:t>
            </a:r>
            <a:r>
              <a:rPr lang="el-GR" sz="3600" dirty="0" smtClean="0"/>
              <a:t>ή κατεβαίνουν για να ξεχειμωνιάσουν όπως το </a:t>
            </a:r>
            <a:r>
              <a:rPr lang="el-GR" sz="3600" i="1" dirty="0" smtClean="0"/>
              <a:t>ψαρόνι</a:t>
            </a:r>
            <a:r>
              <a:rPr lang="el-GR" sz="3600" dirty="0" smtClean="0"/>
              <a:t>, </a:t>
            </a:r>
          </a:p>
          <a:p>
            <a:pPr>
              <a:buNone/>
            </a:pPr>
            <a:r>
              <a:rPr lang="el-GR" sz="3600" dirty="0" smtClean="0"/>
              <a:t>       η </a:t>
            </a:r>
            <a:r>
              <a:rPr lang="el-GR" sz="3600" i="1" dirty="0" err="1" smtClean="0"/>
              <a:t>σταχτοσουσουράδα</a:t>
            </a:r>
            <a:r>
              <a:rPr lang="el-GR" sz="3600" dirty="0" smtClean="0"/>
              <a:t>, ο </a:t>
            </a:r>
            <a:r>
              <a:rPr lang="el-GR" sz="3600" i="1" dirty="0" smtClean="0"/>
              <a:t>κοκκινολαίμης,</a:t>
            </a:r>
            <a:r>
              <a:rPr lang="el-GR" sz="3600" dirty="0" smtClean="0"/>
              <a:t> ο </a:t>
            </a:r>
            <a:r>
              <a:rPr lang="el-GR" sz="3600" i="1" dirty="0" smtClean="0"/>
              <a:t>σπίνος</a:t>
            </a:r>
            <a:r>
              <a:rPr lang="el-GR" sz="3600" dirty="0" smtClean="0"/>
              <a:t> κ.α. Από την περιοχή δεν λείπουν </a:t>
            </a:r>
          </a:p>
          <a:p>
            <a:pPr>
              <a:buNone/>
            </a:pPr>
            <a:r>
              <a:rPr lang="el-GR" sz="3600" dirty="0" smtClean="0"/>
              <a:t>        και τα αρπακτικά όπως η </a:t>
            </a:r>
            <a:r>
              <a:rPr lang="el-GR" sz="3600" i="1" dirty="0" smtClean="0"/>
              <a:t>γερακίνα.</a:t>
            </a:r>
            <a:endParaRPr lang="el-GR" sz="3600" dirty="0" smtClean="0"/>
          </a:p>
          <a:p>
            <a:endParaRPr lang="el-GR" sz="3600" dirty="0" smtClean="0"/>
          </a:p>
          <a:p>
            <a:endParaRPr lang="el-GR" dirty="0"/>
          </a:p>
        </p:txBody>
      </p:sp>
      <p:pic>
        <p:nvPicPr>
          <p:cNvPr id="5" name="Picture 8" descr="4"/>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358082" y="4429132"/>
            <a:ext cx="1785918" cy="1643050"/>
          </a:xfrm>
          <a:prstGeom prst="rect">
            <a:avLst/>
          </a:prstGeom>
          <a:noFill/>
          <a:ln>
            <a:noFill/>
          </a:ln>
        </p:spPr>
      </p:pic>
      <p:pic>
        <p:nvPicPr>
          <p:cNvPr id="6" name="Picture 9" descr="1"/>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143768" y="1500174"/>
            <a:ext cx="2000232" cy="1571636"/>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lstStyle/>
          <a:p>
            <a:r>
              <a:rPr lang="el-GR" dirty="0" smtClean="0"/>
              <a:t>Γυμναστικός Σύλλογος Λαυρίου</a:t>
            </a:r>
            <a:endParaRPr lang="el-GR" dirty="0"/>
          </a:p>
        </p:txBody>
      </p:sp>
      <p:sp>
        <p:nvSpPr>
          <p:cNvPr id="3" name="2 - Θέση περιεχομένου"/>
          <p:cNvSpPr>
            <a:spLocks noGrp="1"/>
          </p:cNvSpPr>
          <p:nvPr>
            <p:ph idx="1"/>
          </p:nvPr>
        </p:nvSpPr>
        <p:spPr>
          <a:xfrm>
            <a:off x="0" y="1142984"/>
            <a:ext cx="6858016" cy="5929354"/>
          </a:xfrm>
        </p:spPr>
        <p:txBody>
          <a:bodyPr>
            <a:normAutofit fontScale="85000" lnSpcReduction="20000"/>
          </a:bodyPr>
          <a:lstStyle/>
          <a:p>
            <a:r>
              <a:rPr lang="el-GR" dirty="0" smtClean="0"/>
              <a:t>Ο </a:t>
            </a:r>
            <a:r>
              <a:rPr lang="el-GR" b="1" dirty="0" smtClean="0"/>
              <a:t>Γυμναστικός Σύλλογος Λαυρίου</a:t>
            </a:r>
            <a:r>
              <a:rPr lang="el-GR" dirty="0" smtClean="0"/>
              <a:t> είναι ελληνικός αθλητικός σύλλογος που δραστηριοποιείται στην περιοχή του Λαυρίου Αττικής, όπου και βρίσκεται η έδρα του, το Κλειστό Γυμναστήριο του Δήμου Λαυρεωτικής. Επίσημο έτος ίδρυσής του είναι το 1990 και χρώματα το γαλάζιο, το κίτρινο και το λευκό. Το σήμα του απεικονίζει μία κουκουβάγια, σύμβολο του πρώτου νομίσματος που φτιάχτηκε στην Αρχαία Ελλάδα, με μέταλλο που προήλθε από τα ορυχεία του Λαυρίου. Ο σύλλογος διαθέτει τμήματα καλαθοσφαίρισης όλων των ηλικιακών ομάδων. Επιπλέον έχουν δημιουργηθεί τμήματα στίβου και πάλης. </a:t>
            </a:r>
            <a:r>
              <a:rPr lang="el-GR" dirty="0" err="1" smtClean="0"/>
              <a:t>Xρησιμοποιείται</a:t>
            </a:r>
            <a:r>
              <a:rPr lang="el-GR" dirty="0" smtClean="0"/>
              <a:t> κυρίως από την επαγγελματική ομάδα μπάσκετ αντρών, από παιδικές και εφηβικές όπως και την ομάδα παλαιμάχων μπάσκετ. Διαθέτει ξύλινο δάπεδο.</a:t>
            </a:r>
          </a:p>
          <a:p>
            <a:endParaRPr lang="el-GR" dirty="0"/>
          </a:p>
        </p:txBody>
      </p:sp>
      <p:pic>
        <p:nvPicPr>
          <p:cNvPr id="4" name="3 - Εικόνα"/>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6786578" y="2428868"/>
            <a:ext cx="2071702" cy="242889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543428" cy="1654164"/>
          </a:xfrm>
        </p:spPr>
        <p:txBody>
          <a:bodyPr>
            <a:normAutofit/>
          </a:bodyPr>
          <a:lstStyle/>
          <a:p>
            <a:r>
              <a:rPr lang="el-GR" dirty="0" smtClean="0"/>
              <a:t>ΔΕΗ</a:t>
            </a:r>
            <a:br>
              <a:rPr lang="el-GR" dirty="0" smtClean="0"/>
            </a:br>
            <a:endParaRPr lang="el-GR" dirty="0"/>
          </a:p>
        </p:txBody>
      </p:sp>
      <p:sp>
        <p:nvSpPr>
          <p:cNvPr id="3" name="2 - Θέση περιεχομένου"/>
          <p:cNvSpPr>
            <a:spLocks noGrp="1"/>
          </p:cNvSpPr>
          <p:nvPr>
            <p:ph idx="1"/>
          </p:nvPr>
        </p:nvSpPr>
        <p:spPr>
          <a:xfrm>
            <a:off x="457200" y="1600200"/>
            <a:ext cx="4043362" cy="4709160"/>
          </a:xfrm>
        </p:spPr>
        <p:txBody>
          <a:bodyPr>
            <a:normAutofit fontScale="92500" lnSpcReduction="10000"/>
          </a:bodyPr>
          <a:lstStyle/>
          <a:p>
            <a:r>
              <a:rPr lang="el-GR" dirty="0" smtClean="0"/>
              <a:t>Μόλις τρία χιλιόμετρα από το κέντρο της πόλης του Λαυρίου βρίσκεται εργοστάσιο της ΔΕΗ. Το εργοστάσιο αυτό είναι μια σοβαρή πηγή μόλυνσης για την πόλη του Λαυρίου και την γύρω περιοχή, εξ αιτίας της λειτουργίας των μονάδων παραγωγής ηλεκτρικού ρεύματος</a:t>
            </a:r>
          </a:p>
          <a:p>
            <a:endParaRPr lang="el-GR" dirty="0"/>
          </a:p>
        </p:txBody>
      </p:sp>
      <p:pic>
        <p:nvPicPr>
          <p:cNvPr id="72706" name="Picture 2" descr="https://upload.wikimedia.org/wikipedia/commons/thumb/e/e4/LavrioElectricityPlant.jpg/220px-LavrioElectricityPlant.jpg"/>
          <p:cNvPicPr>
            <a:picLocks noChangeAspect="1" noChangeArrowheads="1"/>
          </p:cNvPicPr>
          <p:nvPr/>
        </p:nvPicPr>
        <p:blipFill>
          <a:blip r:embed="rId2"/>
          <a:srcRect/>
          <a:stretch>
            <a:fillRect/>
          </a:stretch>
        </p:blipFill>
        <p:spPr bwMode="auto">
          <a:xfrm>
            <a:off x="5072066" y="1928802"/>
            <a:ext cx="3643338" cy="421484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ΑΛΛΑ ΕΡΓΟΣΤΑΣΙΑ ΛΑΥΡΙΟΥ</a:t>
            </a:r>
            <a:endParaRPr lang="el-GR" dirty="0"/>
          </a:p>
        </p:txBody>
      </p:sp>
      <p:sp>
        <p:nvSpPr>
          <p:cNvPr id="3" name="2 - Θέση περιεχομένου"/>
          <p:cNvSpPr>
            <a:spLocks noGrp="1"/>
          </p:cNvSpPr>
          <p:nvPr>
            <p:ph idx="1"/>
          </p:nvPr>
        </p:nvSpPr>
        <p:spPr/>
        <p:txBody>
          <a:bodyPr/>
          <a:lstStyle/>
          <a:p>
            <a:r>
              <a:rPr lang="el-GR" b="1" dirty="0" smtClean="0">
                <a:solidFill>
                  <a:schemeClr val="accent1"/>
                </a:solidFill>
              </a:rPr>
              <a:t>ΙΖΟΛΑ</a:t>
            </a:r>
            <a:r>
              <a:rPr lang="el-GR" dirty="0" smtClean="0"/>
              <a:t>: 1956: Συγκρότηση Λαυρεωτικής Α.Ε.</a:t>
            </a:r>
          </a:p>
          <a:p>
            <a:r>
              <a:rPr lang="el-GR" b="1" dirty="0" smtClean="0">
                <a:solidFill>
                  <a:schemeClr val="accent1"/>
                </a:solidFill>
              </a:rPr>
              <a:t>ΕΒΟ: </a:t>
            </a:r>
            <a:r>
              <a:rPr lang="el-GR" dirty="0" smtClean="0"/>
              <a:t>Ιδρύθηκε το Σεπτέμβριο του 1977, ως ανώνυμη επιχείρηση . Το 1981, ιδρύεται και στο Λαύριο χημικό εργοστάσιο με 243 εργάτες.</a:t>
            </a:r>
          </a:p>
          <a:p>
            <a:r>
              <a:rPr lang="el-GR" b="1" dirty="0" smtClean="0">
                <a:solidFill>
                  <a:schemeClr val="accent1"/>
                </a:solidFill>
              </a:rPr>
              <a:t>ΚΑΡΕΛΛΑ</a:t>
            </a:r>
            <a:r>
              <a:rPr lang="el-GR" dirty="0" smtClean="0"/>
              <a:t>:  Το 1955 λειτουργεί μεγάλη κλωστοϋφαντουργική μονάδα στο Λαύριο, από τον Δημήτριο Ν. </a:t>
            </a:r>
            <a:r>
              <a:rPr lang="el-GR" dirty="0" err="1" smtClean="0"/>
              <a:t>Καρέλλα</a:t>
            </a:r>
            <a:r>
              <a:rPr lang="el-GR" dirty="0" smtClean="0"/>
              <a:t>.</a:t>
            </a:r>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5214942" cy="654032"/>
          </a:xfrm>
        </p:spPr>
        <p:txBody>
          <a:bodyPr>
            <a:normAutofit fontScale="90000"/>
          </a:bodyPr>
          <a:lstStyle/>
          <a:p>
            <a:r>
              <a:rPr lang="el-GR" dirty="0" smtClean="0"/>
              <a:t>ΕΠΙΛΟΓΟΣ</a:t>
            </a:r>
            <a:endParaRPr lang="el-GR" dirty="0"/>
          </a:p>
        </p:txBody>
      </p:sp>
      <p:sp>
        <p:nvSpPr>
          <p:cNvPr id="3" name="2 - Θέση περιεχομένου"/>
          <p:cNvSpPr>
            <a:spLocks noGrp="1"/>
          </p:cNvSpPr>
          <p:nvPr>
            <p:ph idx="4294967295"/>
          </p:nvPr>
        </p:nvSpPr>
        <p:spPr>
          <a:xfrm>
            <a:off x="0" y="1000109"/>
            <a:ext cx="5000628" cy="5572163"/>
          </a:xfrm>
        </p:spPr>
        <p:txBody>
          <a:bodyPr>
            <a:normAutofit fontScale="70000" lnSpcReduction="20000"/>
          </a:bodyPr>
          <a:lstStyle/>
          <a:p>
            <a:r>
              <a:rPr lang="el-GR" dirty="0" smtClean="0"/>
              <a:t> Το Λαύριο, όπως είδαμε, υπήρξε άλλοτε μια ανθηρή βιομηχανική πόλη με πλήθος βιομηχανιών, όμως μετά το οριστικό κλείσιμο των μεταλλείων (περίπου </a:t>
            </a:r>
            <a:r>
              <a:rPr lang="el-GR" dirty="0" smtClean="0">
                <a:hlinkClick r:id="rId2" tooltip="1980"/>
              </a:rPr>
              <a:t>1980</a:t>
            </a:r>
            <a:r>
              <a:rPr lang="el-GR" dirty="0" smtClean="0"/>
              <a:t>) και των περισσοτέρων βιομηχανιών σαν συνέπεια της γενικότερης αποβιομηχάνισης της χώρας, πέρασε μια περίοδο οικονομικής κρίσης και αυξημένης ανεργίας. Η κύρια απασχόληση των κατοίκων του είναι η εργασία σε μικρές βιομηχανίες και βιοτεχνίες. Λόγω της σχετικά μικρής απόστασής του από την περιοχή του </a:t>
            </a:r>
            <a:r>
              <a:rPr lang="el-GR" dirty="0" smtClean="0">
                <a:hlinkClick r:id="rId3" tooltip="Κορωπί"/>
              </a:rPr>
              <a:t>Κορωπίου</a:t>
            </a:r>
            <a:r>
              <a:rPr lang="el-GR" dirty="0" smtClean="0"/>
              <a:t> (περίπου 30 </a:t>
            </a:r>
            <a:r>
              <a:rPr lang="el-GR" dirty="0" err="1" smtClean="0"/>
              <a:t>χλμ</a:t>
            </a:r>
            <a:r>
              <a:rPr lang="el-GR" dirty="0" smtClean="0"/>
              <a:t>.), το οποίο είναι ένα βιομηχανικό κέντρο, σημαντικός αριθμός κατοίκων εργάζεται εκεί.</a:t>
            </a:r>
          </a:p>
          <a:p>
            <a:r>
              <a:rPr lang="el-GR" dirty="0" smtClean="0"/>
              <a:t>Η αυξημένη ανεργία όμως δεν μειώνει καθόλου τον ιδιαίτερα εντυπωσιακό και απαράμιλλα όμορφο και ελκυστικό για τον επισκέπτη, χώρο  του Λαυρίου.</a:t>
            </a:r>
          </a:p>
          <a:p>
            <a:endParaRPr lang="el-GR" dirty="0"/>
          </a:p>
        </p:txBody>
      </p:sp>
      <p:pic>
        <p:nvPicPr>
          <p:cNvPr id="4" name="Picture 2" descr="https://attikosparatiritis.files.wordpress.com/2014/10/limani_lavriou.jpg"/>
          <p:cNvPicPr>
            <a:picLocks noChangeAspect="1" noChangeArrowheads="1"/>
          </p:cNvPicPr>
          <p:nvPr/>
        </p:nvPicPr>
        <p:blipFill>
          <a:blip r:embed="rId4"/>
          <a:srcRect/>
          <a:stretch>
            <a:fillRect/>
          </a:stretch>
        </p:blipFill>
        <p:spPr bwMode="auto">
          <a:xfrm rot="870051">
            <a:off x="4999453" y="3313921"/>
            <a:ext cx="3884443" cy="2571744"/>
          </a:xfrm>
          <a:prstGeom prst="rect">
            <a:avLst/>
          </a:prstGeom>
          <a:noFill/>
        </p:spPr>
      </p:pic>
      <p:pic>
        <p:nvPicPr>
          <p:cNvPr id="5" name="4 - Εικόνα" descr="http://1.bp.blogspot.com/-aVWtS6Y33Eo/VBbvoVRE8kI/AAAAAAAAZnA/8lKBo2dLe90/s1600/dimos%2Blavreotikis.jpg"/>
          <p:cNvPicPr/>
          <p:nvPr/>
        </p:nvPicPr>
        <p:blipFill>
          <a:blip r:embed="rId5"/>
          <a:srcRect/>
          <a:stretch>
            <a:fillRect/>
          </a:stretch>
        </p:blipFill>
        <p:spPr bwMode="auto">
          <a:xfrm rot="21115907">
            <a:off x="7215206" y="714356"/>
            <a:ext cx="177165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714348" y="1428736"/>
            <a:ext cx="7715304" cy="4879989"/>
          </a:xfrm>
        </p:spPr>
        <p:txBody>
          <a:bodyPr/>
          <a:lstStyle/>
          <a:p>
            <a:pPr>
              <a:buNone/>
            </a:pPr>
            <a:r>
              <a:rPr lang="el-GR" b="1" dirty="0" smtClean="0"/>
              <a:t>ΗΤΑΝ ΜΙΑ ΕΡΓΑΣΙΑ ΤΩΝ ΠΑΙΔΙΩΝ </a:t>
            </a:r>
          </a:p>
          <a:p>
            <a:pPr>
              <a:buNone/>
            </a:pPr>
            <a:r>
              <a:rPr lang="el-GR" b="1" dirty="0" smtClean="0"/>
              <a:t>ΤΗΣ Γ’ ΤΑΞΗΣ ΓΥΜΝΑΣΙΟΥ (Γ1, Γ2, Γ3)</a:t>
            </a:r>
          </a:p>
          <a:p>
            <a:pPr>
              <a:buNone/>
            </a:pPr>
            <a:r>
              <a:rPr lang="el-GR" b="1" dirty="0" smtClean="0"/>
              <a:t>ΤΟΥ 1</a:t>
            </a:r>
            <a:r>
              <a:rPr lang="el-GR" b="1" baseline="30000" dirty="0" smtClean="0"/>
              <a:t>ΟΥ</a:t>
            </a:r>
            <a:r>
              <a:rPr lang="el-GR" b="1" dirty="0" smtClean="0"/>
              <a:t> ΓΥΜΝΑΣΙΟΥ </a:t>
            </a:r>
            <a:r>
              <a:rPr lang="el-GR" b="1" dirty="0" smtClean="0"/>
              <a:t>ΛΑΥΡΙΟΥ</a:t>
            </a:r>
          </a:p>
          <a:p>
            <a:pPr>
              <a:buNone/>
            </a:pPr>
            <a:r>
              <a:rPr lang="el-GR" b="1" dirty="0" smtClean="0"/>
              <a:t>ΣΧΟΛΙΚΟ ΕΤΟΣ: 2015-2016</a:t>
            </a:r>
            <a:endParaRPr lang="el-GR" b="1" dirty="0" smtClean="0"/>
          </a:p>
          <a:p>
            <a:pPr>
              <a:buNone/>
            </a:pPr>
            <a:r>
              <a:rPr lang="el-GR" b="1" dirty="0" smtClean="0"/>
              <a:t>  </a:t>
            </a:r>
          </a:p>
          <a:p>
            <a:pPr>
              <a:buNone/>
            </a:pPr>
            <a:endParaRPr lang="el-GR" b="1" dirty="0" smtClean="0"/>
          </a:p>
          <a:p>
            <a:pPr>
              <a:buNone/>
            </a:pPr>
            <a:r>
              <a:rPr lang="el-GR" b="1" dirty="0" smtClean="0"/>
              <a:t>ΚΑΘΗΓΗΤΡΙΑ : ΓΕΩΡΓΙΑΔΟΥ ΕΥΑΓΓΕΛΙΑ</a:t>
            </a:r>
            <a:endParaRPr lang="el-GR"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l-GR" dirty="0" smtClean="0"/>
              <a:t>ΠΗΓΕΣ 1</a:t>
            </a:r>
            <a:endParaRPr lang="el-GR" dirty="0"/>
          </a:p>
        </p:txBody>
      </p:sp>
      <p:sp>
        <p:nvSpPr>
          <p:cNvPr id="4" name="3 - Θέση περιεχομένου"/>
          <p:cNvSpPr>
            <a:spLocks noGrp="1"/>
          </p:cNvSpPr>
          <p:nvPr>
            <p:ph idx="1"/>
          </p:nvPr>
        </p:nvSpPr>
        <p:spPr>
          <a:xfrm>
            <a:off x="457200" y="1428736"/>
            <a:ext cx="8229600" cy="5786478"/>
          </a:xfrm>
        </p:spPr>
        <p:txBody>
          <a:bodyPr>
            <a:normAutofit fontScale="55000" lnSpcReduction="20000"/>
          </a:bodyPr>
          <a:lstStyle/>
          <a:p>
            <a:pPr lvl="0"/>
            <a:r>
              <a:rPr lang="en-US" b="1" dirty="0" smtClean="0">
                <a:hlinkClick r:id="rId2"/>
              </a:rPr>
              <a:t>www</a:t>
            </a:r>
            <a:r>
              <a:rPr lang="el-GR" b="1" dirty="0" smtClean="0">
                <a:hlinkClick r:id="rId2"/>
              </a:rPr>
              <a:t>.</a:t>
            </a:r>
            <a:r>
              <a:rPr lang="en-US" b="1" dirty="0" err="1" smtClean="0">
                <a:hlinkClick r:id="rId2"/>
              </a:rPr>
              <a:t>eranet</a:t>
            </a:r>
            <a:r>
              <a:rPr lang="el-GR" b="1" dirty="0" smtClean="0">
                <a:hlinkClick r:id="rId2"/>
              </a:rPr>
              <a:t>.</a:t>
            </a:r>
            <a:r>
              <a:rPr lang="en-US" b="1" dirty="0" err="1" smtClean="0">
                <a:hlinkClick r:id="rId2"/>
              </a:rPr>
              <a:t>gr</a:t>
            </a:r>
            <a:r>
              <a:rPr lang="el-GR" b="1" dirty="0" smtClean="0">
                <a:hlinkClick r:id="rId2"/>
              </a:rPr>
              <a:t>/</a:t>
            </a:r>
            <a:r>
              <a:rPr lang="en-US" b="1" dirty="0" err="1" smtClean="0">
                <a:hlinkClick r:id="rId2"/>
              </a:rPr>
              <a:t>lavrion</a:t>
            </a:r>
            <a:r>
              <a:rPr lang="el-GR" b="1" dirty="0" smtClean="0">
                <a:hlinkClick r:id="rId2"/>
              </a:rPr>
              <a:t>/</a:t>
            </a:r>
            <a:r>
              <a:rPr lang="en-US" b="1" dirty="0" smtClean="0">
                <a:hlinkClick r:id="rId2"/>
              </a:rPr>
              <a:t>html</a:t>
            </a:r>
            <a:r>
              <a:rPr lang="el-GR" b="1" dirty="0" smtClean="0">
                <a:hlinkClick r:id="rId2"/>
              </a:rPr>
              <a:t>/</a:t>
            </a:r>
            <a:r>
              <a:rPr lang="en-US" b="1" dirty="0" err="1" smtClean="0">
                <a:hlinkClick r:id="rId2"/>
              </a:rPr>
              <a:t>gkypianos</a:t>
            </a:r>
            <a:r>
              <a:rPr lang="el-GR" b="1" dirty="0" smtClean="0">
                <a:hlinkClick r:id="rId2"/>
              </a:rPr>
              <a:t>.</a:t>
            </a:r>
            <a:r>
              <a:rPr lang="en-US" b="1" dirty="0" smtClean="0">
                <a:hlinkClick r:id="rId2"/>
              </a:rPr>
              <a:t>html</a:t>
            </a:r>
            <a:endParaRPr lang="el-GR" b="1" dirty="0" smtClean="0"/>
          </a:p>
          <a:p>
            <a:pPr lvl="0"/>
            <a:r>
              <a:rPr lang="en-US" b="1" dirty="0" smtClean="0">
                <a:hlinkClick r:id="rId3"/>
              </a:rPr>
              <a:t>www</a:t>
            </a:r>
            <a:r>
              <a:rPr lang="el-GR" b="1" dirty="0" smtClean="0">
                <a:hlinkClick r:id="rId3"/>
              </a:rPr>
              <a:t>.</a:t>
            </a:r>
            <a:r>
              <a:rPr lang="en-US" b="1" dirty="0" err="1" smtClean="0">
                <a:hlinkClick r:id="rId3"/>
              </a:rPr>
              <a:t>glyptothiki</a:t>
            </a:r>
            <a:r>
              <a:rPr lang="el-GR" b="1" dirty="0" smtClean="0">
                <a:hlinkClick r:id="rId3"/>
              </a:rPr>
              <a:t>.</a:t>
            </a:r>
            <a:r>
              <a:rPr lang="en-US" b="1" dirty="0" err="1" smtClean="0">
                <a:hlinkClick r:id="rId3"/>
              </a:rPr>
              <a:t>gr</a:t>
            </a:r>
            <a:r>
              <a:rPr lang="el-GR" b="1" dirty="0" smtClean="0">
                <a:hlinkClick r:id="rId3"/>
              </a:rPr>
              <a:t>/έργα/έργα-στο-δημόσιο-χώρο/</a:t>
            </a:r>
            <a:r>
              <a:rPr lang="el-GR" b="1" dirty="0" err="1" smtClean="0">
                <a:hlinkClick r:id="rId3"/>
              </a:rPr>
              <a:t>lavrio.asp</a:t>
            </a:r>
            <a:r>
              <a:rPr lang="el-GR" b="1" dirty="0" smtClean="0">
                <a:hlinkClick r:id="rId3"/>
              </a:rPr>
              <a:t>x</a:t>
            </a:r>
            <a:endParaRPr lang="el-GR" b="1" dirty="0" smtClean="0"/>
          </a:p>
          <a:p>
            <a:pPr lvl="0"/>
            <a:r>
              <a:rPr lang="en-US" b="1" dirty="0" err="1" smtClean="0"/>
              <a:t>istoriko</a:t>
            </a:r>
            <a:r>
              <a:rPr lang="en-US" b="1" dirty="0" smtClean="0"/>
              <a:t> </a:t>
            </a:r>
            <a:r>
              <a:rPr lang="en-US" b="1" dirty="0" err="1" smtClean="0"/>
              <a:t>lavreotiki</a:t>
            </a:r>
            <a:r>
              <a:rPr lang="el-GR" b="1" dirty="0" smtClean="0"/>
              <a:t>.</a:t>
            </a:r>
            <a:r>
              <a:rPr lang="en-US" b="1" dirty="0" err="1" smtClean="0"/>
              <a:t>gr</a:t>
            </a:r>
            <a:r>
              <a:rPr lang="el-GR" b="1" dirty="0" smtClean="0"/>
              <a:t>/</a:t>
            </a:r>
            <a:r>
              <a:rPr lang="en-US" b="1" dirty="0" smtClean="0"/>
              <a:t>index</a:t>
            </a:r>
            <a:r>
              <a:rPr lang="el-GR" b="1" dirty="0" smtClean="0"/>
              <a:t>.</a:t>
            </a:r>
            <a:r>
              <a:rPr lang="en-US" b="1" dirty="0" err="1" smtClean="0"/>
              <a:t>php</a:t>
            </a:r>
            <a:r>
              <a:rPr lang="el-GR" b="1" dirty="0" smtClean="0"/>
              <a:t>/περιοχή-</a:t>
            </a:r>
            <a:r>
              <a:rPr lang="el-GR" b="1" dirty="0" err="1" smtClean="0"/>
              <a:t>λαυρίου</a:t>
            </a:r>
            <a:r>
              <a:rPr lang="el-GR" b="1" dirty="0" smtClean="0"/>
              <a:t>-ο-</a:t>
            </a:r>
            <a:r>
              <a:rPr lang="el-GR" b="1" dirty="0" err="1" smtClean="0"/>
              <a:t>κυπριανό</a:t>
            </a:r>
            <a:r>
              <a:rPr lang="el-GR" b="1" dirty="0" smtClean="0"/>
              <a:t>ς </a:t>
            </a:r>
          </a:p>
          <a:p>
            <a:pPr lvl="0"/>
            <a:r>
              <a:rPr lang="el-GR" b="1" dirty="0" err="1" smtClean="0">
                <a:hlinkClick r:id="rId4"/>
              </a:rPr>
              <a:t>www.bbem.edu</a:t>
            </a:r>
            <a:r>
              <a:rPr lang="el-GR" b="1" dirty="0" smtClean="0">
                <a:hlinkClick r:id="rId4"/>
              </a:rPr>
              <a:t>/</a:t>
            </a:r>
            <a:r>
              <a:rPr lang="el-GR" b="1" dirty="0" err="1" smtClean="0">
                <a:hlinkClick r:id="rId4"/>
              </a:rPr>
              <a:t>la</a:t>
            </a:r>
            <a:r>
              <a:rPr lang="en-US" b="1" dirty="0" err="1" smtClean="0">
                <a:hlinkClick r:id="rId4"/>
              </a:rPr>
              <a:t>vreotiki</a:t>
            </a:r>
            <a:r>
              <a:rPr lang="el-GR" b="1" dirty="0" smtClean="0">
                <a:hlinkClick r:id="rId4"/>
              </a:rPr>
              <a:t>/</a:t>
            </a:r>
            <a:r>
              <a:rPr lang="en-US" b="1" dirty="0" err="1" smtClean="0">
                <a:hlinkClick r:id="rId4"/>
              </a:rPr>
              <a:t>sygrono</a:t>
            </a:r>
            <a:r>
              <a:rPr lang="el-GR" b="1" dirty="0" smtClean="0">
                <a:hlinkClick r:id="rId4"/>
              </a:rPr>
              <a:t>-</a:t>
            </a:r>
            <a:r>
              <a:rPr lang="en-US" b="1" dirty="0" err="1" smtClean="0">
                <a:hlinkClick r:id="rId4"/>
              </a:rPr>
              <a:t>iavrion</a:t>
            </a:r>
            <a:r>
              <a:rPr lang="el-GR" b="1" dirty="0" smtClean="0">
                <a:hlinkClick r:id="rId4"/>
              </a:rPr>
              <a:t>.</a:t>
            </a:r>
            <a:r>
              <a:rPr lang="en-US" b="1" dirty="0" err="1" smtClean="0">
                <a:hlinkClick r:id="rId4"/>
              </a:rPr>
              <a:t>poli</a:t>
            </a:r>
            <a:r>
              <a:rPr lang="el-GR" b="1" dirty="0" smtClean="0">
                <a:hlinkClick r:id="rId4"/>
              </a:rPr>
              <a:t>.</a:t>
            </a:r>
            <a:r>
              <a:rPr lang="en-US" b="1" dirty="0" smtClean="0">
                <a:hlinkClick r:id="rId4"/>
              </a:rPr>
              <a:t>html</a:t>
            </a:r>
            <a:endParaRPr lang="el-GR" b="1" dirty="0" smtClean="0"/>
          </a:p>
          <a:p>
            <a:pPr lvl="0"/>
            <a:r>
              <a:rPr lang="en-US" b="1" dirty="0" smtClean="0">
                <a:hlinkClick r:id="rId5"/>
              </a:rPr>
              <a:t>www.forkeratea.com/2010101</a:t>
            </a:r>
            <a:r>
              <a:rPr lang="en-US" b="1" dirty="0" smtClean="0"/>
              <a:t> blog-post</a:t>
            </a:r>
            <a:endParaRPr lang="el-GR" b="1" dirty="0" smtClean="0"/>
          </a:p>
          <a:p>
            <a:pPr lvl="0"/>
            <a:r>
              <a:rPr lang="en-US" b="1" dirty="0" smtClean="0"/>
              <a:t>courses.arch.ntua.gr/</a:t>
            </a:r>
            <a:r>
              <a:rPr lang="en-US" b="1" dirty="0" err="1" smtClean="0"/>
              <a:t>fsr</a:t>
            </a:r>
            <a:r>
              <a:rPr lang="en-US" b="1" dirty="0" smtClean="0"/>
              <a:t>/…/ergatikoi-oikismoi-dec-2012-N-Bellavilas</a:t>
            </a:r>
            <a:endParaRPr lang="el-GR" b="1" dirty="0" smtClean="0"/>
          </a:p>
          <a:p>
            <a:pPr lvl="0"/>
            <a:r>
              <a:rPr lang="el-GR" b="1" dirty="0" smtClean="0"/>
              <a:t>Γιώργος </a:t>
            </a:r>
            <a:r>
              <a:rPr lang="el-GR" b="1" dirty="0" err="1" smtClean="0"/>
              <a:t>Δερμάτης</a:t>
            </a:r>
            <a:r>
              <a:rPr lang="el-GR" b="1" dirty="0" smtClean="0"/>
              <a:t> –Βιομηχανική Κληρονομιά</a:t>
            </a:r>
          </a:p>
          <a:p>
            <a:pPr lvl="0"/>
            <a:r>
              <a:rPr lang="el-GR" b="1" dirty="0" err="1" smtClean="0"/>
              <a:t>Μικρασιάτες</a:t>
            </a:r>
            <a:r>
              <a:rPr lang="el-GR" b="1" dirty="0" smtClean="0"/>
              <a:t> πρόσφυγες στη Λαυρεωτική Χάρης </a:t>
            </a:r>
            <a:r>
              <a:rPr lang="el-GR" b="1" dirty="0" err="1" smtClean="0"/>
              <a:t>Μπαμπούνης</a:t>
            </a:r>
            <a:endParaRPr lang="el-GR" b="1" dirty="0" smtClean="0"/>
          </a:p>
          <a:p>
            <a:pPr lvl="0"/>
            <a:r>
              <a:rPr lang="el-GR" b="1" dirty="0" err="1" smtClean="0"/>
              <a:t>Βιοβλιοθήκη</a:t>
            </a:r>
            <a:r>
              <a:rPr lang="el-GR" b="1" dirty="0" smtClean="0"/>
              <a:t> Εταιρείας Μελετών Λαυρεωτική</a:t>
            </a:r>
          </a:p>
          <a:p>
            <a:r>
              <a:rPr lang="el-GR" b="1" dirty="0" smtClean="0"/>
              <a:t>ΣΥΝΕΝΤΕΥΞΗ :</a:t>
            </a:r>
            <a:r>
              <a:rPr lang="el-GR" b="1" dirty="0" err="1" smtClean="0"/>
              <a:t>Βρατίτσας</a:t>
            </a:r>
            <a:r>
              <a:rPr lang="el-GR" b="1" dirty="0" smtClean="0"/>
              <a:t> Σωτήρης , πρόεδρος για 15 έτη του Συλλόγου Εργατικών Κατοικιών </a:t>
            </a:r>
          </a:p>
          <a:p>
            <a:r>
              <a:rPr lang="en-US" b="1" dirty="0" smtClean="0">
                <a:hlinkClick r:id="rId6"/>
              </a:rPr>
              <a:t>www</a:t>
            </a:r>
            <a:r>
              <a:rPr lang="el-GR" b="1" dirty="0" smtClean="0">
                <a:hlinkClick r:id="rId6"/>
              </a:rPr>
              <a:t>.</a:t>
            </a:r>
            <a:r>
              <a:rPr lang="en-US" b="1" dirty="0" err="1" smtClean="0">
                <a:hlinkClick r:id="rId6"/>
              </a:rPr>
              <a:t>eranet</a:t>
            </a:r>
            <a:r>
              <a:rPr lang="el-GR" b="1" dirty="0" smtClean="0">
                <a:hlinkClick r:id="rId6"/>
              </a:rPr>
              <a:t>.</a:t>
            </a:r>
            <a:r>
              <a:rPr lang="en-US" b="1" dirty="0" err="1" smtClean="0">
                <a:hlinkClick r:id="rId6"/>
              </a:rPr>
              <a:t>gr</a:t>
            </a:r>
            <a:r>
              <a:rPr lang="el-GR" b="1" dirty="0" smtClean="0">
                <a:hlinkClick r:id="rId6"/>
              </a:rPr>
              <a:t>./</a:t>
            </a:r>
            <a:r>
              <a:rPr lang="en-US" b="1" dirty="0" err="1" smtClean="0">
                <a:hlinkClick r:id="rId6"/>
              </a:rPr>
              <a:t>lavrion</a:t>
            </a:r>
            <a:r>
              <a:rPr lang="el-GR" b="1" dirty="0" smtClean="0">
                <a:hlinkClick r:id="rId6"/>
              </a:rPr>
              <a:t>/</a:t>
            </a:r>
            <a:r>
              <a:rPr lang="en-US" b="1" dirty="0" smtClean="0">
                <a:hlinkClick r:id="rId6"/>
              </a:rPr>
              <a:t>html</a:t>
            </a:r>
            <a:endParaRPr lang="el-GR" b="1" dirty="0" smtClean="0"/>
          </a:p>
          <a:p>
            <a:r>
              <a:rPr lang="en-US" b="1" dirty="0" err="1" smtClean="0"/>
              <a:t>istoriko</a:t>
            </a:r>
            <a:r>
              <a:rPr lang="el-GR" b="1" dirty="0" smtClean="0"/>
              <a:t>.</a:t>
            </a:r>
            <a:r>
              <a:rPr lang="en-US" b="1" dirty="0" err="1" smtClean="0"/>
              <a:t>lavreotiki</a:t>
            </a:r>
            <a:r>
              <a:rPr lang="el-GR" b="1" dirty="0" smtClean="0"/>
              <a:t>.</a:t>
            </a:r>
            <a:r>
              <a:rPr lang="en-US" b="1" dirty="0" err="1" smtClean="0"/>
              <a:t>gr</a:t>
            </a:r>
            <a:r>
              <a:rPr lang="el-GR" b="1" dirty="0" smtClean="0"/>
              <a:t>/</a:t>
            </a:r>
            <a:r>
              <a:rPr lang="en-US" b="1" dirty="0" smtClean="0"/>
              <a:t>index</a:t>
            </a:r>
            <a:r>
              <a:rPr lang="el-GR" b="1" dirty="0" smtClean="0"/>
              <a:t>.</a:t>
            </a:r>
            <a:r>
              <a:rPr lang="en-US" b="1" dirty="0" err="1" smtClean="0"/>
              <a:t>php</a:t>
            </a:r>
            <a:endParaRPr lang="el-GR" b="1" dirty="0" smtClean="0"/>
          </a:p>
          <a:p>
            <a:r>
              <a:rPr lang="el-GR" b="1" dirty="0" smtClean="0"/>
              <a:t>1</a:t>
            </a:r>
            <a:r>
              <a:rPr lang="en-US" b="1" dirty="0" smtClean="0"/>
              <a:t>dim</a:t>
            </a:r>
            <a:r>
              <a:rPr lang="el-GR" b="1" dirty="0" smtClean="0"/>
              <a:t>-</a:t>
            </a:r>
            <a:r>
              <a:rPr lang="en-US" b="1" dirty="0" err="1" smtClean="0"/>
              <a:t>lavriou</a:t>
            </a:r>
            <a:r>
              <a:rPr lang="el-GR" b="1" dirty="0" smtClean="0"/>
              <a:t>-</a:t>
            </a:r>
            <a:r>
              <a:rPr lang="en-US" b="1" dirty="0" err="1" smtClean="0"/>
              <a:t>att</a:t>
            </a:r>
            <a:r>
              <a:rPr lang="el-GR" b="1" dirty="0" smtClean="0"/>
              <a:t>.</a:t>
            </a:r>
            <a:r>
              <a:rPr lang="en-US" b="1" dirty="0" err="1" smtClean="0"/>
              <a:t>sch</a:t>
            </a:r>
            <a:r>
              <a:rPr lang="el-GR" b="1" dirty="0" smtClean="0"/>
              <a:t>.</a:t>
            </a:r>
            <a:r>
              <a:rPr lang="en-US" b="1" dirty="0" err="1" smtClean="0"/>
              <a:t>gr</a:t>
            </a:r>
            <a:endParaRPr lang="el-GR" b="1" dirty="0" smtClean="0"/>
          </a:p>
          <a:p>
            <a:r>
              <a:rPr lang="el-GR" b="1" dirty="0" err="1" smtClean="0"/>
              <a:t>΄΄Ο</a:t>
            </a:r>
            <a:r>
              <a:rPr lang="el-GR" b="1" dirty="0" smtClean="0"/>
              <a:t> ΕΝ ΛΑΥΡΕΙΩ ΙΕΡΟΣ ΚΑΘΕΔΡΙΚΟΣ ΝΑΟΣ ΑΓΙΑΣ ΠΑΡΑΣΚΕΥΗΣ </a:t>
            </a:r>
            <a:r>
              <a:rPr lang="el-GR" b="1" dirty="0" err="1" smtClean="0"/>
              <a:t>΄΄ΛΑΥΡΕΙΟ</a:t>
            </a:r>
            <a:r>
              <a:rPr lang="el-GR" b="1" dirty="0" smtClean="0"/>
              <a:t> 1999</a:t>
            </a:r>
          </a:p>
          <a:p>
            <a:r>
              <a:rPr lang="el-GR" b="1" dirty="0" err="1" smtClean="0"/>
              <a:t>΄΄ΜΕΤΑΛΛΕΥΤΙΚΟ</a:t>
            </a:r>
            <a:r>
              <a:rPr lang="el-GR" b="1" dirty="0" smtClean="0"/>
              <a:t> ΜΕΤΑΛΛΟΥΡΓΙΚΟ ΛΑΥΡΙΟ </a:t>
            </a:r>
            <a:r>
              <a:rPr lang="el-GR" b="1" dirty="0" err="1" smtClean="0"/>
              <a:t>΄΄</a:t>
            </a:r>
            <a:r>
              <a:rPr lang="el-GR" b="1" dirty="0" smtClean="0"/>
              <a:t> ΓΕΩΡΓΙΟΣ ΜΑΝΘΟΣ</a:t>
            </a:r>
          </a:p>
          <a:p>
            <a:r>
              <a:rPr lang="el-GR" b="1" dirty="0" smtClean="0"/>
              <a:t>ΣΥΝΕΝΤΕΥΞΕΙΣ ΑΠΟ:</a:t>
            </a:r>
          </a:p>
          <a:p>
            <a:r>
              <a:rPr lang="el-GR" b="1" dirty="0" smtClean="0"/>
              <a:t>ΚΩΝΣΤΑΝΤΙΝΟΣ ΠΑΠΑΝΙΚΟΛΑΟΥ ΕΦΗΜΕΡΙΟ ΤΟΥ ΙΕΡΟΥ ΝΑΟΥ ΤΗΣ ΕΥΑΓΓΕΛΙΣΤΡΙΑΣ</a:t>
            </a:r>
          </a:p>
          <a:p>
            <a:r>
              <a:rPr lang="el-GR" b="1" dirty="0" smtClean="0"/>
              <a:t>ΒΛΑΣΙΟΣ ΜΑΚΡΗΣ ΑΡΧΙΜΑΝΔΡΙΤΗΣ ΣΤΟΝ ΙΕΡΟ ΝΑΟ ΑΓΙΑΣ ΠΑΡΑΣΚΕΥΗΣ</a:t>
            </a:r>
          </a:p>
          <a:p>
            <a:pPr>
              <a:buNone/>
            </a:pPr>
            <a:r>
              <a:rPr lang="el-GR" b="1" dirty="0" smtClean="0"/>
              <a:t> </a:t>
            </a:r>
          </a:p>
          <a:p>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idx="4294967295"/>
          </p:nvPr>
        </p:nvSpPr>
        <p:spPr>
          <a:xfrm>
            <a:off x="0" y="274638"/>
            <a:ext cx="6643702" cy="1143000"/>
          </a:xfrm>
        </p:spPr>
        <p:txBody>
          <a:bodyPr/>
          <a:lstStyle/>
          <a:p>
            <a:r>
              <a:rPr lang="el-GR" dirty="0" smtClean="0"/>
              <a:t>Ανδρέας </a:t>
            </a:r>
            <a:r>
              <a:rPr lang="el-GR" dirty="0" err="1" smtClean="0"/>
              <a:t>Κορδέλλας</a:t>
            </a:r>
            <a:endParaRPr lang="el-GR" dirty="0"/>
          </a:p>
        </p:txBody>
      </p:sp>
      <p:sp>
        <p:nvSpPr>
          <p:cNvPr id="3" name="2 - Θέση περιεχομένου"/>
          <p:cNvSpPr>
            <a:spLocks noGrp="1"/>
          </p:cNvSpPr>
          <p:nvPr>
            <p:ph idx="4294967295"/>
          </p:nvPr>
        </p:nvSpPr>
        <p:spPr>
          <a:xfrm>
            <a:off x="2428860" y="1357298"/>
            <a:ext cx="4214842" cy="4951427"/>
          </a:xfrm>
        </p:spPr>
        <p:txBody>
          <a:bodyPr>
            <a:normAutofit fontScale="77500" lnSpcReduction="20000"/>
          </a:bodyPr>
          <a:lstStyle/>
          <a:p>
            <a:r>
              <a:rPr lang="el-GR" dirty="0" smtClean="0"/>
              <a:t>Ο μηχανικός-μεταλλειολόγος και συγγραφέας Ανδρέας </a:t>
            </a:r>
            <a:r>
              <a:rPr lang="el-GR" dirty="0" err="1" smtClean="0"/>
              <a:t>Κορδέλλας</a:t>
            </a:r>
            <a:r>
              <a:rPr lang="el-GR" dirty="0" smtClean="0"/>
              <a:t> επισκέφτηκε το Λαύριο το 1860 και υπέβαλε έκθεση στην κυβέρνηση για την πιθανότητα εκμετάλλευσης των αρχαίων </a:t>
            </a:r>
            <a:r>
              <a:rPr lang="el-GR" dirty="0" err="1" smtClean="0"/>
              <a:t>σκωριών</a:t>
            </a:r>
            <a:r>
              <a:rPr lang="el-GR" dirty="0" smtClean="0"/>
              <a:t> που βρίσκονταν συσσωρευμένες σε όλη την έκταση της περιοχής. Ήταν ο πρώτος που διέβλεψε την οικονομική προοπτική που υπήρχε από την </a:t>
            </a:r>
            <a:r>
              <a:rPr lang="el-GR" dirty="0" err="1" smtClean="0"/>
              <a:t>ανάτηξη</a:t>
            </a:r>
            <a:r>
              <a:rPr lang="el-GR" dirty="0" smtClean="0"/>
              <a:t> των </a:t>
            </a:r>
            <a:r>
              <a:rPr lang="el-GR" dirty="0" err="1" smtClean="0"/>
              <a:t>σκωριών</a:t>
            </a:r>
            <a:r>
              <a:rPr lang="el-GR" dirty="0" smtClean="0"/>
              <a:t> και την επεξεργασία των </a:t>
            </a:r>
            <a:r>
              <a:rPr lang="el-GR" dirty="0" err="1" smtClean="0"/>
              <a:t>εκβολάδων</a:t>
            </a:r>
            <a:r>
              <a:rPr lang="el-GR" dirty="0" smtClean="0"/>
              <a:t> της περιοχής.</a:t>
            </a:r>
            <a:endParaRPr lang="el-GR" dirty="0"/>
          </a:p>
        </p:txBody>
      </p:sp>
      <p:pic>
        <p:nvPicPr>
          <p:cNvPr id="5" name="Picture 2" descr="ASCSA"/>
          <p:cNvPicPr>
            <a:picLocks noChangeAspect="1" noChangeArrowheads="1"/>
          </p:cNvPicPr>
          <p:nvPr/>
        </p:nvPicPr>
        <p:blipFill>
          <a:blip r:embed="rId2"/>
          <a:srcRect/>
          <a:stretch>
            <a:fillRect/>
          </a:stretch>
        </p:blipFill>
        <p:spPr bwMode="auto">
          <a:xfrm>
            <a:off x="0" y="1428736"/>
            <a:ext cx="2571736" cy="4500594"/>
          </a:xfrm>
          <a:prstGeom prst="rect">
            <a:avLst/>
          </a:prstGeom>
          <a:noFill/>
        </p:spPr>
      </p:pic>
      <p:pic>
        <p:nvPicPr>
          <p:cNvPr id="6" name="Picture 24" descr="Αποτέλεσμα εικόνας για εικονες λαυριου αρχαιοτητα"/>
          <p:cNvPicPr>
            <a:picLocks noChangeAspect="1" noChangeArrowheads="1"/>
          </p:cNvPicPr>
          <p:nvPr/>
        </p:nvPicPr>
        <p:blipFill>
          <a:blip r:embed="rId3"/>
          <a:srcRect/>
          <a:stretch>
            <a:fillRect/>
          </a:stretch>
        </p:blipFill>
        <p:spPr bwMode="auto">
          <a:xfrm>
            <a:off x="6357919" y="2214554"/>
            <a:ext cx="2786081" cy="2571768"/>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ΠΗΓΕΣ 2</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n-US" b="1" u="sng" dirty="0" smtClean="0">
                <a:hlinkClick r:id="rId2"/>
              </a:rPr>
              <a:t>www</a:t>
            </a:r>
            <a:r>
              <a:rPr lang="el-GR" b="1" u="sng" dirty="0" smtClean="0">
                <a:hlinkClick r:id="rId2"/>
              </a:rPr>
              <a:t>.</a:t>
            </a:r>
            <a:r>
              <a:rPr lang="en-US" b="1" u="sng" dirty="0" err="1" smtClean="0">
                <a:hlinkClick r:id="rId2"/>
              </a:rPr>
              <a:t>Iavrioguide</a:t>
            </a:r>
            <a:r>
              <a:rPr lang="el-GR" b="1" u="sng" dirty="0" smtClean="0">
                <a:hlinkClick r:id="rId2"/>
              </a:rPr>
              <a:t>.</a:t>
            </a:r>
            <a:r>
              <a:rPr lang="en-US" b="1" u="sng" dirty="0" err="1" smtClean="0">
                <a:hlinkClick r:id="rId2"/>
              </a:rPr>
              <a:t>gr</a:t>
            </a:r>
            <a:r>
              <a:rPr lang="el-GR" b="1" u="sng" dirty="0" smtClean="0">
                <a:hlinkClick r:id="rId2"/>
              </a:rPr>
              <a:t>/</a:t>
            </a:r>
            <a:r>
              <a:rPr lang="en-US" b="1" u="sng" dirty="0" smtClean="0">
                <a:hlinkClick r:id="rId2"/>
              </a:rPr>
              <a:t>tour</a:t>
            </a:r>
            <a:r>
              <a:rPr lang="el-GR" b="1" u="sng" dirty="0" smtClean="0">
                <a:hlinkClick r:id="rId2"/>
              </a:rPr>
              <a:t>/</a:t>
            </a:r>
            <a:r>
              <a:rPr lang="en-US" b="1" u="sng" dirty="0" err="1" smtClean="0">
                <a:hlinkClick r:id="rId2"/>
              </a:rPr>
              <a:t>htl</a:t>
            </a:r>
            <a:endParaRPr lang="el-GR" b="1" dirty="0" smtClean="0"/>
          </a:p>
          <a:p>
            <a:r>
              <a:rPr lang="en-US" b="1" dirty="0" err="1" smtClean="0"/>
              <a:t>odysseus</a:t>
            </a:r>
            <a:r>
              <a:rPr lang="el-GR" b="1" dirty="0" smtClean="0"/>
              <a:t>.</a:t>
            </a:r>
            <a:r>
              <a:rPr lang="en-US" b="1" dirty="0" smtClean="0"/>
              <a:t>culture</a:t>
            </a:r>
            <a:r>
              <a:rPr lang="el-GR" b="1" dirty="0" smtClean="0"/>
              <a:t>.</a:t>
            </a:r>
            <a:r>
              <a:rPr lang="en-US" b="1" dirty="0" err="1" smtClean="0"/>
              <a:t>gr</a:t>
            </a:r>
            <a:r>
              <a:rPr lang="el-GR" b="1" dirty="0" smtClean="0"/>
              <a:t>/</a:t>
            </a:r>
            <a:r>
              <a:rPr lang="en-US" b="1" dirty="0" err="1" smtClean="0"/>
              <a:t>htl</a:t>
            </a:r>
            <a:endParaRPr lang="el-GR" b="1" dirty="0" smtClean="0"/>
          </a:p>
          <a:p>
            <a:r>
              <a:rPr lang="en-US" b="1" u="sng" dirty="0" smtClean="0">
                <a:hlinkClick r:id="rId3"/>
              </a:rPr>
              <a:t>www</a:t>
            </a:r>
            <a:r>
              <a:rPr lang="el-GR" b="1" u="sng" dirty="0" smtClean="0">
                <a:hlinkClick r:id="rId3"/>
              </a:rPr>
              <a:t>.</a:t>
            </a:r>
            <a:r>
              <a:rPr lang="en-US" b="1" u="sng" dirty="0" smtClean="0">
                <a:hlinkClick r:id="rId3"/>
              </a:rPr>
              <a:t>tap</a:t>
            </a:r>
            <a:r>
              <a:rPr lang="el-GR" b="1" u="sng" dirty="0" smtClean="0">
                <a:hlinkClick r:id="rId3"/>
              </a:rPr>
              <a:t>.</a:t>
            </a:r>
            <a:r>
              <a:rPr lang="en-US" b="1" u="sng" dirty="0" err="1" smtClean="0">
                <a:hlinkClick r:id="rId3"/>
              </a:rPr>
              <a:t>grarxaiologiko</a:t>
            </a:r>
            <a:r>
              <a:rPr lang="el-GR" b="1" u="sng" dirty="0" smtClean="0">
                <a:hlinkClick r:id="rId3"/>
              </a:rPr>
              <a:t>-</a:t>
            </a:r>
            <a:r>
              <a:rPr lang="en-US" b="1" u="sng" dirty="0" err="1" smtClean="0">
                <a:hlinkClick r:id="rId3"/>
              </a:rPr>
              <a:t>mouseio</a:t>
            </a:r>
            <a:r>
              <a:rPr lang="el-GR" b="1" u="sng" dirty="0" smtClean="0">
                <a:hlinkClick r:id="rId3"/>
              </a:rPr>
              <a:t>-</a:t>
            </a:r>
            <a:r>
              <a:rPr lang="en-US" b="1" u="sng" dirty="0" err="1" smtClean="0">
                <a:hlinkClick r:id="rId3"/>
              </a:rPr>
              <a:t>lavriou</a:t>
            </a:r>
            <a:endParaRPr lang="el-GR" b="1" dirty="0" smtClean="0"/>
          </a:p>
          <a:p>
            <a:r>
              <a:rPr lang="en-US" b="1" u="sng" dirty="0" smtClean="0">
                <a:hlinkClick r:id="rId4"/>
              </a:rPr>
              <a:t>www</a:t>
            </a:r>
            <a:r>
              <a:rPr lang="el-GR" b="1" u="sng" dirty="0" smtClean="0">
                <a:hlinkClick r:id="rId4"/>
              </a:rPr>
              <a:t>.</a:t>
            </a:r>
            <a:r>
              <a:rPr lang="en-US" b="1" u="sng" dirty="0" err="1" smtClean="0">
                <a:hlinkClick r:id="rId4"/>
              </a:rPr>
              <a:t>bbem</a:t>
            </a:r>
            <a:r>
              <a:rPr lang="el-GR" b="1" u="sng" dirty="0" smtClean="0">
                <a:hlinkClick r:id="rId4"/>
              </a:rPr>
              <a:t>.</a:t>
            </a:r>
            <a:r>
              <a:rPr lang="en-US" b="1" u="sng" dirty="0" err="1" smtClean="0">
                <a:hlinkClick r:id="rId4"/>
              </a:rPr>
              <a:t>edu</a:t>
            </a:r>
            <a:r>
              <a:rPr lang="el-GR" b="1" u="sng" dirty="0" smtClean="0">
                <a:hlinkClick r:id="rId4"/>
              </a:rPr>
              <a:t>.</a:t>
            </a:r>
            <a:r>
              <a:rPr lang="en-US" b="1" u="sng" dirty="0" err="1" smtClean="0">
                <a:hlinkClick r:id="rId4"/>
              </a:rPr>
              <a:t>gr</a:t>
            </a:r>
            <a:endParaRPr lang="el-GR" b="1" dirty="0" smtClean="0"/>
          </a:p>
          <a:p>
            <a:r>
              <a:rPr lang="el-GR" b="1" dirty="0" err="1" smtClean="0"/>
              <a:t>΄΄ΤΟ</a:t>
            </a:r>
            <a:r>
              <a:rPr lang="el-GR" b="1" dirty="0" smtClean="0"/>
              <a:t> ΟΡΥΚΤΟΛΟΓΙΚΟ ΜΟΥΣΕΙΟ΄΄ ΕΥΑΓΓΕΛΟΣ ΚΑΚΑΒΟΓΙΑΝΝΗΣ</a:t>
            </a:r>
          </a:p>
          <a:p>
            <a:r>
              <a:rPr lang="el-GR" b="1" dirty="0" smtClean="0"/>
              <a:t>.Γ..Ν.ΔΕΡΜΑΤΗΣ </a:t>
            </a:r>
            <a:r>
              <a:rPr lang="el-GR" b="1" dirty="0" err="1" smtClean="0"/>
              <a:t>΄΄ΒΙΟΜΗΧΑΝΙΚΗ</a:t>
            </a:r>
            <a:r>
              <a:rPr lang="el-GR" b="1" dirty="0" smtClean="0"/>
              <a:t> ΑΡΧΑΙΟΛΟΓΙΑ ΤΩΝ ΜΕΤΑΛΛΕΥΜΑΤΙΚΩΝ – ΜΕΤΑΛΛΟΥΡΓΙΚΩΝ ΕΤΑΙΡΕΙΩΝ ΤΟΥ ΛΑΥΡΙΟΥ1860 1917</a:t>
            </a:r>
          </a:p>
          <a:p>
            <a:r>
              <a:rPr lang="el-GR" b="1" dirty="0" smtClean="0"/>
              <a:t>ΟΡΥΚΤΟΛΟΓΙΚΟ ΜΟΥΣΕΙΟ ΒΙΚΙΠΑΔΕΙΑ</a:t>
            </a:r>
          </a:p>
          <a:p>
            <a:r>
              <a:rPr lang="en-US" b="1" u="sng" dirty="0" smtClean="0">
                <a:hlinkClick r:id="rId5"/>
              </a:rPr>
              <a:t>www</a:t>
            </a:r>
            <a:r>
              <a:rPr lang="el-GR" b="1" u="sng" dirty="0" smtClean="0">
                <a:hlinkClick r:id="rId5"/>
              </a:rPr>
              <a:t>.</a:t>
            </a:r>
            <a:r>
              <a:rPr lang="en-US" b="1" u="sng" dirty="0" err="1" smtClean="0">
                <a:hlinkClick r:id="rId5"/>
              </a:rPr>
              <a:t>emel</a:t>
            </a:r>
            <a:r>
              <a:rPr lang="el-GR" b="1" u="sng" dirty="0" smtClean="0">
                <a:hlinkClick r:id="rId5"/>
              </a:rPr>
              <a:t>.</a:t>
            </a:r>
            <a:r>
              <a:rPr lang="en-US" b="1" u="sng" dirty="0" err="1" smtClean="0">
                <a:hlinkClick r:id="rId5"/>
              </a:rPr>
              <a:t>gr</a:t>
            </a:r>
            <a:endParaRPr lang="el-GR" b="1" dirty="0" smtClean="0"/>
          </a:p>
          <a:p>
            <a:r>
              <a:rPr lang="en-US" b="1" u="sng" dirty="0" smtClean="0">
                <a:hlinkClick r:id="rId6"/>
              </a:rPr>
              <a:t>www</a:t>
            </a:r>
            <a:r>
              <a:rPr lang="el-GR" b="1" u="sng" dirty="0" smtClean="0">
                <a:hlinkClick r:id="rId6"/>
              </a:rPr>
              <a:t>.</a:t>
            </a:r>
            <a:r>
              <a:rPr lang="en-US" b="1" u="sng" dirty="0" err="1" smtClean="0">
                <a:hlinkClick r:id="rId6"/>
              </a:rPr>
              <a:t>hps</a:t>
            </a:r>
            <a:r>
              <a:rPr lang="el-GR" b="1" u="sng" dirty="0" smtClean="0">
                <a:hlinkClick r:id="rId6"/>
              </a:rPr>
              <a:t>/</a:t>
            </a:r>
            <a:r>
              <a:rPr lang="en-US" b="1" u="sng" dirty="0" err="1" smtClean="0">
                <a:hlinkClick r:id="rId6"/>
              </a:rPr>
              <a:t>lavrion</a:t>
            </a:r>
            <a:r>
              <a:rPr lang="el-GR" b="1" u="sng" dirty="0" smtClean="0">
                <a:hlinkClick r:id="rId6"/>
              </a:rPr>
              <a:t> 2009</a:t>
            </a:r>
            <a:endParaRPr lang="el-GR" b="1" dirty="0" smtClean="0"/>
          </a:p>
          <a:p>
            <a:r>
              <a:rPr lang="el-GR" b="1" dirty="0" smtClean="0"/>
              <a:t>ΟΡΥΚΤΟΛΟΓΙΚΟ –ΜΕΤΑΛΛΕΥΤΙΚΟ ΜΟΥΣΕΙΟ ΚΑΜΑΡΙΖΑΣ ΛΑΥΡΙΟΥ</a:t>
            </a:r>
          </a:p>
          <a:p>
            <a:r>
              <a:rPr lang="en-US" b="1" u="sng" dirty="0" smtClean="0">
                <a:hlinkClick r:id="rId7"/>
              </a:rPr>
              <a:t>www.oryktosploutos.net</a:t>
            </a:r>
            <a:r>
              <a:rPr lang="en-US" b="1" dirty="0" smtClean="0"/>
              <a:t> 2002/12.</a:t>
            </a:r>
            <a:endParaRPr lang="el-GR" b="1" dirty="0" smtClean="0"/>
          </a:p>
          <a:p>
            <a:r>
              <a:rPr lang="en-US" b="1" u="sng" dirty="0" smtClean="0">
                <a:hlinkClick r:id="rId8"/>
              </a:rPr>
              <a:t>www.avgi</a:t>
            </a:r>
            <a:r>
              <a:rPr lang="en-US" b="1" dirty="0" smtClean="0"/>
              <a:t> </a:t>
            </a:r>
            <a:r>
              <a:rPr lang="en-US" b="1" dirty="0" err="1" smtClean="0"/>
              <a:t>gr</a:t>
            </a:r>
            <a:r>
              <a:rPr lang="en-US" b="1" dirty="0" smtClean="0"/>
              <a:t> </a:t>
            </a:r>
            <a:r>
              <a:rPr lang="en-US" b="1" dirty="0" err="1" smtClean="0"/>
              <a:t>dimiourgia</a:t>
            </a:r>
            <a:r>
              <a:rPr lang="en-US" b="1" dirty="0" smtClean="0"/>
              <a:t>  </a:t>
            </a:r>
            <a:r>
              <a:rPr lang="en-US" b="1" dirty="0" err="1" smtClean="0"/>
              <a:t>mouseiou</a:t>
            </a:r>
            <a:r>
              <a:rPr lang="en-US" b="1" dirty="0" smtClean="0"/>
              <a:t> </a:t>
            </a:r>
            <a:r>
              <a:rPr lang="en-US" b="1" dirty="0" err="1" smtClean="0"/>
              <a:t>keramikis</a:t>
            </a:r>
            <a:r>
              <a:rPr lang="en-US" b="1" dirty="0" smtClean="0"/>
              <a:t>- </a:t>
            </a:r>
            <a:r>
              <a:rPr lang="en-US" b="1" dirty="0" err="1" smtClean="0"/>
              <a:t>sto</a:t>
            </a:r>
            <a:r>
              <a:rPr lang="en-US" b="1" dirty="0" smtClean="0"/>
              <a:t>- </a:t>
            </a:r>
            <a:r>
              <a:rPr lang="en-US" b="1" dirty="0" err="1" smtClean="0"/>
              <a:t>Lavrio</a:t>
            </a:r>
            <a:endParaRPr lang="el-GR" b="1" dirty="0" smtClean="0"/>
          </a:p>
          <a:p>
            <a:r>
              <a:rPr lang="en-US" b="1" dirty="0" smtClean="0"/>
              <a:t>www ertopen.com </a:t>
            </a:r>
            <a:r>
              <a:rPr lang="en-US" b="1" dirty="0" err="1" smtClean="0"/>
              <a:t>gewparko-layrewtikhs</a:t>
            </a:r>
            <a:endParaRPr lang="el-GR" b="1" dirty="0" smtClean="0"/>
          </a:p>
          <a:p>
            <a:r>
              <a:rPr lang="el-GR" b="1" dirty="0" smtClean="0"/>
              <a:t>ΣΥΝΕΤΕΥΞΗ ΠΟΥ ΜΑΣ ΠΑΡΑΧΩΡΗΘΗΚΕ ΑΠΟ ΤΟΝ </a:t>
            </a:r>
            <a:r>
              <a:rPr lang="el-GR" b="1" dirty="0" err="1" smtClean="0"/>
              <a:t>Κο</a:t>
            </a:r>
            <a:r>
              <a:rPr lang="el-GR" b="1" dirty="0" smtClean="0"/>
              <a:t> ΝΙΚΟΛΑΟ ΒΟΥΡΛΑΚΟ </a:t>
            </a:r>
          </a:p>
          <a:p>
            <a:r>
              <a:rPr lang="el-GR" b="1" dirty="0" smtClean="0"/>
              <a:t>ΥΠΕΥΘΥΝΟ ΤΟΥ ΟΡΥΚΤΟΛΟΓΙΚΟ ΜΟΥΣΕΙΟΥ ΛΑΥΡΙΟΥ</a:t>
            </a:r>
          </a:p>
          <a:p>
            <a:r>
              <a:rPr lang="el-GR" b="1" dirty="0" smtClean="0"/>
              <a:t>Εικόνες </a:t>
            </a:r>
            <a:r>
              <a:rPr lang="en-US" b="1" dirty="0" smtClean="0"/>
              <a:t>Google,</a:t>
            </a:r>
            <a:r>
              <a:rPr lang="el-GR" b="1" dirty="0" err="1" smtClean="0"/>
              <a:t>Βικιπαιδεια</a:t>
            </a:r>
            <a:r>
              <a:rPr lang="el-GR" b="1" dirty="0" smtClean="0"/>
              <a:t>  </a:t>
            </a:r>
          </a:p>
          <a:p>
            <a:r>
              <a:rPr lang="el-GR" b="1" dirty="0" smtClean="0"/>
              <a:t>«</a:t>
            </a:r>
            <a:r>
              <a:rPr lang="el-GR" b="1" dirty="0" err="1" smtClean="0"/>
              <a:t>Καμάριζα</a:t>
            </a:r>
            <a:r>
              <a:rPr lang="el-GR" b="1" dirty="0" smtClean="0"/>
              <a:t> χτες, προχτές», του Γιώργου </a:t>
            </a:r>
            <a:r>
              <a:rPr lang="el-GR" b="1" dirty="0" err="1" smtClean="0"/>
              <a:t>Πέππα</a:t>
            </a:r>
            <a:r>
              <a:rPr lang="el-GR" b="1" dirty="0" smtClean="0"/>
              <a:t>, 2014</a:t>
            </a:r>
          </a:p>
          <a:p>
            <a:r>
              <a:rPr lang="el-GR" b="1" dirty="0" smtClean="0"/>
              <a:t>«</a:t>
            </a:r>
            <a:r>
              <a:rPr lang="el-GR" b="1" dirty="0" err="1" smtClean="0"/>
              <a:t>Λαύρειο</a:t>
            </a:r>
            <a:r>
              <a:rPr lang="el-GR" b="1" dirty="0" smtClean="0"/>
              <a:t>, το μαύρο φως» του Γ. </a:t>
            </a:r>
            <a:r>
              <a:rPr lang="el-GR" b="1" dirty="0" err="1" smtClean="0"/>
              <a:t>Δερμάτη</a:t>
            </a:r>
            <a:r>
              <a:rPr lang="el-GR" b="1" dirty="0" smtClean="0"/>
              <a:t>, 2003</a:t>
            </a:r>
          </a:p>
          <a:p>
            <a:r>
              <a:rPr lang="el-GR" b="1" dirty="0" smtClean="0"/>
              <a:t>«</a:t>
            </a:r>
            <a:r>
              <a:rPr lang="el-GR" b="1" dirty="0" err="1" smtClean="0"/>
              <a:t>Λαύρειο</a:t>
            </a:r>
            <a:r>
              <a:rPr lang="el-GR" b="1" dirty="0" smtClean="0"/>
              <a:t>» του Γ. </a:t>
            </a:r>
            <a:r>
              <a:rPr lang="el-GR" b="1" dirty="0" err="1" smtClean="0"/>
              <a:t>Δερμάτη</a:t>
            </a:r>
            <a:r>
              <a:rPr lang="el-GR" b="1" dirty="0" smtClean="0"/>
              <a:t>, 2004</a:t>
            </a:r>
          </a:p>
          <a:p>
            <a:r>
              <a:rPr lang="fr-FR" dirty="0" smtClean="0"/>
              <a:t>www.</a:t>
            </a:r>
            <a:r>
              <a:rPr lang="fr-FR" b="1" dirty="0" smtClean="0"/>
              <a:t>lavrio</a:t>
            </a:r>
            <a:r>
              <a:rPr lang="fr-FR" dirty="0" smtClean="0"/>
              <a:t>guide.gr/tour</a:t>
            </a:r>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857488" y="274638"/>
            <a:ext cx="5829312" cy="725470"/>
          </a:xfrm>
        </p:spPr>
        <p:txBody>
          <a:bodyPr/>
          <a:lstStyle/>
          <a:p>
            <a:r>
              <a:rPr lang="el-GR" dirty="0" err="1" smtClean="0"/>
              <a:t>Σερπιέρι</a:t>
            </a:r>
            <a:endParaRPr lang="el-GR" dirty="0"/>
          </a:p>
        </p:txBody>
      </p:sp>
      <p:sp>
        <p:nvSpPr>
          <p:cNvPr id="3" name="2 - Θέση περιεχομένου"/>
          <p:cNvSpPr>
            <a:spLocks noGrp="1"/>
          </p:cNvSpPr>
          <p:nvPr>
            <p:ph idx="1"/>
          </p:nvPr>
        </p:nvSpPr>
        <p:spPr>
          <a:xfrm>
            <a:off x="2786050" y="1071546"/>
            <a:ext cx="5900750" cy="5237814"/>
          </a:xfrm>
        </p:spPr>
        <p:txBody>
          <a:bodyPr>
            <a:normAutofit fontScale="92500"/>
          </a:bodyPr>
          <a:lstStyle/>
          <a:p>
            <a:r>
              <a:rPr lang="el-GR" dirty="0" smtClean="0"/>
              <a:t>Τον Οκτώβριο του 1863, εμφανίστηκε ο </a:t>
            </a:r>
            <a:r>
              <a:rPr lang="el-GR" dirty="0" err="1" smtClean="0"/>
              <a:t>Τζιανμπαττίστα</a:t>
            </a:r>
            <a:r>
              <a:rPr lang="el-GR" dirty="0" smtClean="0"/>
              <a:t> </a:t>
            </a:r>
            <a:r>
              <a:rPr lang="el-GR" dirty="0" err="1" smtClean="0"/>
              <a:t>Σερπιέρι</a:t>
            </a:r>
            <a:r>
              <a:rPr lang="el-GR" dirty="0" smtClean="0"/>
              <a:t>, Ιταλός μεταλλειολόγος. Βλέποντας ότι θα είχε μεγάλο οικονομικό όφελος, έρχεται στην Ελλάδα, για να διαπραγματευτεί με την (διστακτική) ελληνική κυβέρνηση για την αγορά των αρχαίων </a:t>
            </a:r>
            <a:r>
              <a:rPr lang="el-GR" dirty="0" err="1" smtClean="0"/>
              <a:t>σκωριών</a:t>
            </a:r>
            <a:r>
              <a:rPr lang="el-GR" dirty="0" smtClean="0"/>
              <a:t>.</a:t>
            </a:r>
          </a:p>
          <a:p>
            <a:r>
              <a:rPr lang="el-GR" dirty="0" smtClean="0"/>
              <a:t>Ίδρυσε επίσημα το 1864-1865 με δικά του κεφάλαια, εταιρεία , όπου στη θέση του μηχανικού παραγωγής τοποθετήθηκε ο Ανδρέας </a:t>
            </a:r>
            <a:r>
              <a:rPr lang="el-GR" dirty="0" err="1" smtClean="0"/>
              <a:t>Κορδέλλας</a:t>
            </a:r>
            <a:r>
              <a:rPr lang="el-GR" dirty="0" smtClean="0"/>
              <a:t>.</a:t>
            </a:r>
          </a:p>
        </p:txBody>
      </p:sp>
      <p:pic>
        <p:nvPicPr>
          <p:cNvPr id="5" name="Picture 2" descr="https://upload.wikimedia.org/wikipedia/commons/thumb/6/6d/Giovanni_Battista_Serpieri.jpg/220px-Giovanni_Battista_Serpieri.jpg"/>
          <p:cNvPicPr>
            <a:picLocks noChangeAspect="1" noChangeArrowheads="1"/>
          </p:cNvPicPr>
          <p:nvPr/>
        </p:nvPicPr>
        <p:blipFill>
          <a:blip r:embed="rId2"/>
          <a:srcRect/>
          <a:stretch>
            <a:fillRect/>
          </a:stretch>
        </p:blipFill>
        <p:spPr bwMode="auto">
          <a:xfrm>
            <a:off x="214282" y="1214422"/>
            <a:ext cx="3000396" cy="46434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3929058" cy="1143000"/>
          </a:xfrm>
        </p:spPr>
        <p:txBody>
          <a:bodyPr>
            <a:normAutofit fontScale="90000"/>
          </a:bodyPr>
          <a:lstStyle/>
          <a:p>
            <a:r>
              <a:rPr lang="el-GR" dirty="0" smtClean="0"/>
              <a:t>Εκμετάλλευση από τον </a:t>
            </a:r>
            <a:r>
              <a:rPr lang="el-GR" dirty="0" err="1" smtClean="0"/>
              <a:t>Σερπιέρι</a:t>
            </a:r>
            <a:endParaRPr lang="el-GR" dirty="0"/>
          </a:p>
        </p:txBody>
      </p:sp>
      <p:sp>
        <p:nvSpPr>
          <p:cNvPr id="3" name="2 - Θέση περιεχομένου"/>
          <p:cNvSpPr>
            <a:spLocks noGrp="1"/>
          </p:cNvSpPr>
          <p:nvPr>
            <p:ph idx="1"/>
          </p:nvPr>
        </p:nvSpPr>
        <p:spPr>
          <a:xfrm>
            <a:off x="3714744" y="357166"/>
            <a:ext cx="4972056" cy="6500834"/>
          </a:xfrm>
        </p:spPr>
        <p:txBody>
          <a:bodyPr>
            <a:normAutofit fontScale="70000" lnSpcReduction="20000"/>
          </a:bodyPr>
          <a:lstStyle/>
          <a:p>
            <a:r>
              <a:rPr lang="el-GR" dirty="0" smtClean="0"/>
              <a:t>Εκμεταλλευόμενος την πιθανή νομική εκδοχή ότι οι αρχαίες </a:t>
            </a:r>
            <a:r>
              <a:rPr lang="el-GR" dirty="0" err="1" smtClean="0"/>
              <a:t>σκωρίες</a:t>
            </a:r>
            <a:r>
              <a:rPr lang="el-GR" dirty="0" smtClean="0"/>
              <a:t> ανήκουν στους κτήτορες του εδάφους, έσπευσε να αγοράσει παράνομα τους σωρούς </a:t>
            </a:r>
            <a:r>
              <a:rPr lang="el-GR" dirty="0" err="1" smtClean="0"/>
              <a:t>σκωριών</a:t>
            </a:r>
            <a:r>
              <a:rPr lang="el-GR" dirty="0" smtClean="0"/>
              <a:t> που βρίσκονταν στην ιδιοκτησία της κοινότητας Κερατέας και της μονής Πεντέλης. Το ελληνικό υπέδαφος, ξεπουλημένο σε ξένες εταιρείες, έγινε αντικείμενο εκμετάλλευσης. Ουσιαστικά μιλάμε για την πρώτη μεγάλη εισβολή ξένου κεφαλαίου στη χώρα μας.</a:t>
            </a:r>
          </a:p>
          <a:p>
            <a:r>
              <a:rPr lang="el-GR" dirty="0" smtClean="0"/>
              <a:t>Οι ξένοι, κύριοι της ελληνικής γης, πληρώνοντας εξευτελιστικά ημερομίσθια σε Έλληνες ανειδίκευτους εργάτες (ενώ μόνο εξειδικευμένοι μεταλλωρύχοι θα μπορούσαν να εργαστούν με υψηλές αμοιβές), έβγαζαν το πολύτιμο μετάλλευμα και το πωλούσαν στο εξωτερικό, θησαυρίζοντας και χωρίς κανένα απολύτως κέρδος για την οικονομία της Ελλάδας.</a:t>
            </a:r>
          </a:p>
          <a:p>
            <a:r>
              <a:rPr lang="el-GR" dirty="0" smtClean="0"/>
              <a:t>Το Λαύριο ήταν τότε μια κλασική περίπτωση αποικιοκρατίας</a:t>
            </a:r>
          </a:p>
          <a:p>
            <a:endParaRPr lang="el-GR" dirty="0" smtClean="0"/>
          </a:p>
          <a:p>
            <a:endParaRPr lang="el-GR" dirty="0" smtClean="0"/>
          </a:p>
          <a:p>
            <a:endParaRPr lang="el-GR" dirty="0"/>
          </a:p>
        </p:txBody>
      </p:sp>
      <p:pic>
        <p:nvPicPr>
          <p:cNvPr id="5" name="Picture 22" descr="http://www.mixanitouxronou.gr/wp-content/uploads/2014/04/Metalorihi-%CE%B1%CF%81%CF%87%CE%B9%CE%BA%CE%B7.jpg"/>
          <p:cNvPicPr>
            <a:picLocks noChangeAspect="1" noChangeArrowheads="1"/>
          </p:cNvPicPr>
          <p:nvPr/>
        </p:nvPicPr>
        <p:blipFill>
          <a:blip r:embed="rId2"/>
          <a:srcRect/>
          <a:stretch>
            <a:fillRect/>
          </a:stretch>
        </p:blipFill>
        <p:spPr bwMode="auto">
          <a:xfrm>
            <a:off x="0" y="2000240"/>
            <a:ext cx="4214809" cy="407196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0" y="274638"/>
            <a:ext cx="4143372" cy="1143000"/>
          </a:xfrm>
        </p:spPr>
        <p:txBody>
          <a:bodyPr>
            <a:normAutofit fontScale="90000"/>
          </a:bodyPr>
          <a:lstStyle/>
          <a:p>
            <a:r>
              <a:rPr lang="el-GR" u="sng" dirty="0" smtClean="0"/>
              <a:t>«Λαυρεωτικό Ζήτημα»</a:t>
            </a:r>
            <a:endParaRPr lang="el-GR" dirty="0"/>
          </a:p>
        </p:txBody>
      </p:sp>
      <p:sp>
        <p:nvSpPr>
          <p:cNvPr id="3" name="2 - Θέση περιεχομένου"/>
          <p:cNvSpPr>
            <a:spLocks noGrp="1"/>
          </p:cNvSpPr>
          <p:nvPr>
            <p:ph idx="1"/>
          </p:nvPr>
        </p:nvSpPr>
        <p:spPr>
          <a:xfrm>
            <a:off x="3428992" y="357166"/>
            <a:ext cx="5257808" cy="6500834"/>
          </a:xfrm>
        </p:spPr>
        <p:txBody>
          <a:bodyPr>
            <a:normAutofit fontScale="85000" lnSpcReduction="20000"/>
          </a:bodyPr>
          <a:lstStyle/>
          <a:p>
            <a:r>
              <a:rPr lang="el-GR" dirty="0" smtClean="0"/>
              <a:t>Έτσι, η εταιρεία περιφρονώντας νόμους, αποφάσεις ελληνικών δικαστηρίων και τις αποφάσεις της Ελληνικής Βουλής, καταστρατηγούσε κάθε δημόσιο συμφέρον. Συμπεριφερόταν όπως γινόταν εκείνη την εποχή σε όλα τα αδύναμα κράτη, παράνομα, αποικιοκρατικά, σκληρά και βάναυσα. Η σύγκρουση με το δημόσιο, η άρνηση της κυβέρνησης να υποχωρήσει στις αποικιακές πολιτικές του </a:t>
            </a:r>
            <a:r>
              <a:rPr lang="el-GR" dirty="0" err="1" smtClean="0"/>
              <a:t>Σερπιέρι</a:t>
            </a:r>
            <a:r>
              <a:rPr lang="el-GR" dirty="0" smtClean="0"/>
              <a:t> και η αντίδραση του κοινού ήταν αναπόφευκτο αποτέλεσμα. Και κάπως έτσι, προέκυψε το γνωστό </a:t>
            </a:r>
            <a:r>
              <a:rPr lang="el-GR" u="sng" dirty="0" smtClean="0"/>
              <a:t>«Λαυρεωτικό Ζήτημα», </a:t>
            </a:r>
            <a:r>
              <a:rPr lang="el-GR" dirty="0" smtClean="0"/>
              <a:t>το οποίο απασχόλησε τόσο τον εγχώριο, όσο και τον ευρωπαϊκό Τύπο, και το οποίο εντάθηκε το 1871.</a:t>
            </a:r>
          </a:p>
          <a:p>
            <a:endParaRPr lang="el-GR" dirty="0"/>
          </a:p>
        </p:txBody>
      </p:sp>
      <p:pic>
        <p:nvPicPr>
          <p:cNvPr id="7" name="Picture 20" descr="http://www.mixanitouxronou.gr/wp-content/uploads/2016/02/Lavrio-stoa-3-1.jpg"/>
          <p:cNvPicPr>
            <a:picLocks noChangeAspect="1" noChangeArrowheads="1"/>
          </p:cNvPicPr>
          <p:nvPr/>
        </p:nvPicPr>
        <p:blipFill>
          <a:blip r:embed="rId3"/>
          <a:srcRect/>
          <a:stretch>
            <a:fillRect/>
          </a:stretch>
        </p:blipFill>
        <p:spPr bwMode="auto">
          <a:xfrm>
            <a:off x="0" y="1500174"/>
            <a:ext cx="3652794" cy="44291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1130</TotalTime>
  <Words>3109</Words>
  <Application>Microsoft Office PowerPoint</Application>
  <PresentationFormat>Προβολή στην οθόνη (4:3)</PresentationFormat>
  <Paragraphs>302</Paragraphs>
  <Slides>60</Slides>
  <Notes>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60</vt:i4>
      </vt:variant>
    </vt:vector>
  </HeadingPairs>
  <TitlesOfParts>
    <vt:vector size="62" baseType="lpstr">
      <vt:lpstr>Αποκορύφωμα</vt:lpstr>
      <vt:lpstr>Picture (Metafile)</vt:lpstr>
      <vt:lpstr> ΤΟ ΝΕΟΤΕΡΟ ΛΑΥΡΙΟ 1865-2015</vt:lpstr>
      <vt:lpstr>Διαφάνεια 2</vt:lpstr>
      <vt:lpstr>ΟΝΟΜΑΣΙΑ  </vt:lpstr>
      <vt:lpstr>ΑΡΧΑΙΟΤΗΤΑ</vt:lpstr>
      <vt:lpstr>1ο ΜΕΡΟΣ ΝΕΟΤΕΡΟ ΜΕΤΑΛΛΕΥΤΙΚΟ ΛΑΥΡΙΟ </vt:lpstr>
      <vt:lpstr>Ανδρέας Κορδέλλας</vt:lpstr>
      <vt:lpstr>Σερπιέρι</vt:lpstr>
      <vt:lpstr>Εκμετάλλευση από τον Σερπιέρι</vt:lpstr>
      <vt:lpstr>«Λαυρεωτικό Ζήτημα»</vt:lpstr>
      <vt:lpstr> Ελληνική και Γαλλική Εταιρεία</vt:lpstr>
      <vt:lpstr>Οι δύο εταιρείες του Λαυρίου ήταν υπεύθυνες για την λειτουργία της πόλης</vt:lpstr>
      <vt:lpstr>Προϊόντα</vt:lpstr>
      <vt:lpstr>ΕΡΓΑΤΕΣ</vt:lpstr>
      <vt:lpstr>περιβαλλοντική καταστροφή</vt:lpstr>
      <vt:lpstr>Πρωτοπορία</vt:lpstr>
      <vt:lpstr>ΒΙΟΜΗΧΑΝΙΚΗ ΑΡΧΙΤΕΚΤΟΝΙΚΗ – ΕΞΟΠΛΙΣΜΟΣ</vt:lpstr>
      <vt:lpstr>ΤΑ ΠΛΥΝΤΗΡΙΑ </vt:lpstr>
      <vt:lpstr>ΦΟΥΓΑΡΟ ΓΑΛΛΙΚΗΣ ΕΤΑΙΡΕΙΑΣ </vt:lpstr>
      <vt:lpstr>Κάμινοι</vt:lpstr>
      <vt:lpstr>«Σκάλες»</vt:lpstr>
      <vt:lpstr>ο σιδηρόδρομος</vt:lpstr>
      <vt:lpstr>Τεχνολογικό Πολιτιστικό Πάρκο</vt:lpstr>
      <vt:lpstr>2Ο ΜΕΡΟΣ ΤΟ ΣΥΓΧΡΟΝΟ ΛΑΥΡΙΟ</vt:lpstr>
      <vt:lpstr>ΤΑ ΜΟΥΣΕΙΑ ΤΟΥ ΛΑΥΡΙΟΥ</vt:lpstr>
      <vt:lpstr>ΤΟ ΑΡΧΑΙΟΛΟΓΙΚΟ ΜΟΥΣΕΙΟ ΛΑΥΡΙΟΥ </vt:lpstr>
      <vt:lpstr>ΟΡΥΚΤΟΛΟΓΙΚΟ ΜΟΥΣΕΙΟ </vt:lpstr>
      <vt:lpstr>ΒΙΟΤΕΧΝΙΚΟ ΒΙΟΜΗΧΑΝΙΚΟ ΕΚΠΑΙΔΕΥΤΙΚΟ ΜΟΥΣΕΙΟ </vt:lpstr>
      <vt:lpstr>ΟΙ ΕΚΚΛΗΣΙΕΣ ΤΟΥ ΛΑΥΡΙΟΥ ΚΑΙ ΤΗΣ ΚΑΜΑΡΙΖΑΣ</vt:lpstr>
      <vt:lpstr>ΑΓΙΑ ΠΑΡΑΣΚΕΥΗ</vt:lpstr>
      <vt:lpstr>ΕΥΑΓΓΕΛΙΣΤΡΙΑ</vt:lpstr>
      <vt:lpstr>Ο ΑΓΙΟΣ ΑΝΔΡΕΑΣ</vt:lpstr>
      <vt:lpstr>ΑΓΙΑ ΒΑΡΒΑΡΑ</vt:lpstr>
      <vt:lpstr>ΚΑΜΑΡΙΖΑ</vt:lpstr>
      <vt:lpstr>Δημόσια Κτήρια Λαυρίου</vt:lpstr>
      <vt:lpstr>  Παλαιό Δημαρχείο</vt:lpstr>
      <vt:lpstr>Το παλιό Α΄ Δημοτικό Σχολείο</vt:lpstr>
      <vt:lpstr>Η Αγορά (Τα ψαράδικα)</vt:lpstr>
      <vt:lpstr>Το κτήριο του Συλλόγου των Φιλομούσων</vt:lpstr>
      <vt:lpstr>ΕΥΤΕΡΠΗ</vt:lpstr>
      <vt:lpstr>Το Μέγα Ξενοδοχείον «Η Ευρώπη»</vt:lpstr>
      <vt:lpstr>ΑΛΛΑ ΝΕΟΚΛΑΣΙΚΑ</vt:lpstr>
      <vt:lpstr>ΑΓΑΛΜΑΤΑ  ΛΑΥΡΙΟΥ</vt:lpstr>
      <vt:lpstr>Το άγαλμα της μάνας του μακρονησιώτη  </vt:lpstr>
      <vt:lpstr>  Το άγαλμα των μεταλλωρύχων </vt:lpstr>
      <vt:lpstr>ΜΕΡΙΚΑ ΑΚΟΜΗ…</vt:lpstr>
      <vt:lpstr>ΤΟ ΛΙΜΑΝΙ ΤΟΥ ΛΑΥΡΙΟΥ</vt:lpstr>
      <vt:lpstr>Σκάλες Λιμανιού</vt:lpstr>
      <vt:lpstr>Στο λιμάνι του Λαυρίου…</vt:lpstr>
      <vt:lpstr>ΟΙΚΙΣΜΟΙ ΛΑΥΡΙΟΥ</vt:lpstr>
      <vt:lpstr>Διαφάνεια 50</vt:lpstr>
      <vt:lpstr>Διαφάνεια 51</vt:lpstr>
      <vt:lpstr>ΠΕΡΙΒΑΛΛΟΝ </vt:lpstr>
      <vt:lpstr>ΕΘΝΙΚΟΣ ΔΡΥΜΟΣ ΣΟΥΝΙΟΥ </vt:lpstr>
      <vt:lpstr>Γυμναστικός Σύλλογος Λαυρίου</vt:lpstr>
      <vt:lpstr>ΔΕΗ </vt:lpstr>
      <vt:lpstr>ΑΛΛΑ ΕΡΓΟΣΤΑΣΙΑ ΛΑΥΡΙΟΥ</vt:lpstr>
      <vt:lpstr>ΕΠΙΛΟΓΟΣ</vt:lpstr>
      <vt:lpstr>Διαφάνεια 58</vt:lpstr>
      <vt:lpstr>ΠΗΓΕΣ 1</vt:lpstr>
      <vt:lpstr>ΠΗΓΕΣ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107</cp:revision>
  <dcterms:created xsi:type="dcterms:W3CDTF">2016-03-26T17:32:25Z</dcterms:created>
  <dcterms:modified xsi:type="dcterms:W3CDTF">2016-04-17T12:45:07Z</dcterms:modified>
</cp:coreProperties>
</file>