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2" r:id="rId2"/>
    <p:sldId id="256" r:id="rId3"/>
    <p:sldId id="257" r:id="rId4"/>
    <p:sldId id="283" r:id="rId5"/>
    <p:sldId id="258" r:id="rId6"/>
    <p:sldId id="259" r:id="rId7"/>
    <p:sldId id="272" r:id="rId8"/>
    <p:sldId id="271" r:id="rId9"/>
    <p:sldId id="260" r:id="rId10"/>
    <p:sldId id="261" r:id="rId11"/>
    <p:sldId id="281" r:id="rId12"/>
    <p:sldId id="262" r:id="rId13"/>
    <p:sldId id="263" r:id="rId14"/>
    <p:sldId id="264" r:id="rId15"/>
    <p:sldId id="265" r:id="rId16"/>
    <p:sldId id="273" r:id="rId17"/>
    <p:sldId id="274" r:id="rId18"/>
    <p:sldId id="275" r:id="rId19"/>
    <p:sldId id="276" r:id="rId20"/>
    <p:sldId id="284" r:id="rId21"/>
    <p:sldId id="279" r:id="rId22"/>
    <p:sldId id="277" r:id="rId23"/>
    <p:sldId id="278" r:id="rId24"/>
    <p:sldId id="280" r:id="rId2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D4682-742B-4352-915E-2CE234CE9168}" type="datetimeFigureOut">
              <a:rPr lang="el-GR" smtClean="0"/>
              <a:t>15/11/2021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8611896-997C-41F4-8322-1481F8267E7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3297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D4682-742B-4352-915E-2CE234CE9168}" type="datetimeFigureOut">
              <a:rPr lang="el-GR" smtClean="0"/>
              <a:t>15/11/2021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8611896-997C-41F4-8322-1481F8267E7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85447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D4682-742B-4352-915E-2CE234CE9168}" type="datetimeFigureOut">
              <a:rPr lang="el-GR" smtClean="0"/>
              <a:t>15/11/2021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8611896-997C-41F4-8322-1481F8267E72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7691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D4682-742B-4352-915E-2CE234CE9168}" type="datetimeFigureOut">
              <a:rPr lang="el-GR" smtClean="0"/>
              <a:t>15/11/2021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8611896-997C-41F4-8322-1481F8267E7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6224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D4682-742B-4352-915E-2CE234CE9168}" type="datetimeFigureOut">
              <a:rPr lang="el-GR" smtClean="0"/>
              <a:t>15/11/2021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8611896-997C-41F4-8322-1481F8267E72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41054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D4682-742B-4352-915E-2CE234CE9168}" type="datetimeFigureOut">
              <a:rPr lang="el-GR" smtClean="0"/>
              <a:t>15/11/2021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8611896-997C-41F4-8322-1481F8267E7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346254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D4682-742B-4352-915E-2CE234CE9168}" type="datetimeFigureOut">
              <a:rPr lang="el-GR" smtClean="0"/>
              <a:t>15/11/2021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11896-997C-41F4-8322-1481F8267E7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80263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D4682-742B-4352-915E-2CE234CE9168}" type="datetimeFigureOut">
              <a:rPr lang="el-GR" smtClean="0"/>
              <a:t>15/11/2021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11896-997C-41F4-8322-1481F8267E7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37473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D4682-742B-4352-915E-2CE234CE9168}" type="datetimeFigureOut">
              <a:rPr lang="el-GR" smtClean="0"/>
              <a:t>15/11/2021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11896-997C-41F4-8322-1481F8267E7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6036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D4682-742B-4352-915E-2CE234CE9168}" type="datetimeFigureOut">
              <a:rPr lang="el-GR" smtClean="0"/>
              <a:t>15/11/2021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8611896-997C-41F4-8322-1481F8267E7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01710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D4682-742B-4352-915E-2CE234CE9168}" type="datetimeFigureOut">
              <a:rPr lang="el-GR" smtClean="0"/>
              <a:t>15/11/2021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8611896-997C-41F4-8322-1481F8267E7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6807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D4682-742B-4352-915E-2CE234CE9168}" type="datetimeFigureOut">
              <a:rPr lang="el-GR" smtClean="0"/>
              <a:t>15/11/2021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8611896-997C-41F4-8322-1481F8267E7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37800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D4682-742B-4352-915E-2CE234CE9168}" type="datetimeFigureOut">
              <a:rPr lang="el-GR" smtClean="0"/>
              <a:t>15/11/2021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11896-997C-41F4-8322-1481F8267E7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8330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D4682-742B-4352-915E-2CE234CE9168}" type="datetimeFigureOut">
              <a:rPr lang="el-GR" smtClean="0"/>
              <a:t>15/11/2021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11896-997C-41F4-8322-1481F8267E7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78817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D4682-742B-4352-915E-2CE234CE9168}" type="datetimeFigureOut">
              <a:rPr lang="el-GR" smtClean="0"/>
              <a:t>15/11/2021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11896-997C-41F4-8322-1481F8267E7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09328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D4682-742B-4352-915E-2CE234CE9168}" type="datetimeFigureOut">
              <a:rPr lang="el-GR" smtClean="0"/>
              <a:t>15/11/2021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8611896-997C-41F4-8322-1481F8267E7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541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D4682-742B-4352-915E-2CE234CE9168}" type="datetimeFigureOut">
              <a:rPr lang="el-GR" smtClean="0"/>
              <a:t>15/11/2021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8611896-997C-41F4-8322-1481F8267E7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576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3814" y="553793"/>
            <a:ext cx="5125792" cy="5743976"/>
          </a:xfrm>
        </p:spPr>
      </p:pic>
    </p:spTree>
    <p:extLst>
      <p:ext uri="{BB962C8B-B14F-4D97-AF65-F5344CB8AC3E}">
        <p14:creationId xmlns:p14="http://schemas.microsoft.com/office/powerpoint/2010/main" val="38574557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ΓΝΩΡΙΣΜΑΤΑ Κ</a:t>
            </a:r>
            <a:r>
              <a:rPr lang="en-US" b="1" dirty="0" smtClean="0"/>
              <a:t>ANNER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έντονη  </a:t>
            </a:r>
            <a:r>
              <a:rPr lang="el-GR" dirty="0"/>
              <a:t>δυσκολία </a:t>
            </a:r>
            <a:r>
              <a:rPr lang="el-GR" dirty="0" smtClean="0"/>
              <a:t>στην λεκτική  και στην </a:t>
            </a:r>
            <a:r>
              <a:rPr lang="el-GR" dirty="0"/>
              <a:t>μη λεκτική </a:t>
            </a:r>
            <a:r>
              <a:rPr lang="el-GR" dirty="0" smtClean="0"/>
              <a:t>επικοινωνία</a:t>
            </a:r>
          </a:p>
          <a:p>
            <a:r>
              <a:rPr lang="el-GR" dirty="0"/>
              <a:t>Ο</a:t>
            </a:r>
            <a:r>
              <a:rPr lang="el-GR" dirty="0" smtClean="0"/>
              <a:t>ι </a:t>
            </a:r>
            <a:r>
              <a:rPr lang="el-GR" dirty="0"/>
              <a:t>έντονες και στερεοτυπικές </a:t>
            </a:r>
            <a:r>
              <a:rPr lang="el-GR" dirty="0" smtClean="0"/>
              <a:t>συμπεριφορές</a:t>
            </a:r>
          </a:p>
          <a:p>
            <a:r>
              <a:rPr lang="el-GR" dirty="0" smtClean="0"/>
              <a:t>Η </a:t>
            </a:r>
            <a:r>
              <a:rPr lang="el-GR" dirty="0"/>
              <a:t>έντονη εσωστρέφεια σε σημείο μάλιστα κατά την οποία τα παιδιά να μην ενδιαφέρονται για το τι διαδραματίζεται στο περιβάλλον </a:t>
            </a:r>
            <a:r>
              <a:rPr lang="el-GR" dirty="0" smtClean="0"/>
              <a:t>τους </a:t>
            </a:r>
          </a:p>
          <a:p>
            <a:r>
              <a:rPr lang="el-GR" dirty="0" smtClean="0"/>
              <a:t>Η υπερβολική </a:t>
            </a:r>
            <a:r>
              <a:rPr lang="el-GR" dirty="0"/>
              <a:t>αυτιστική </a:t>
            </a:r>
            <a:r>
              <a:rPr lang="el-GR" dirty="0" smtClean="0"/>
              <a:t>μοναχικότητα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αγχωτική καταθλιπτική επιθυμία για τη διατήρηση της ομοιότητας </a:t>
            </a:r>
          </a:p>
          <a:p>
            <a:r>
              <a:rPr lang="el-GR" dirty="0" smtClean="0"/>
              <a:t>Η εξαιρετική μνήμη </a:t>
            </a:r>
          </a:p>
          <a:p>
            <a:r>
              <a:rPr lang="el-GR" dirty="0" smtClean="0"/>
              <a:t>Η καθυστερημένη ηχολαλία </a:t>
            </a:r>
          </a:p>
          <a:p>
            <a:r>
              <a:rPr lang="el-GR" dirty="0" smtClean="0"/>
              <a:t>Η υπερευαισθησία σε ερεθίσματα, </a:t>
            </a:r>
          </a:p>
          <a:p>
            <a:r>
              <a:rPr lang="el-GR" dirty="0" smtClean="0"/>
              <a:t>Ο περιορισμός στη διαφορετικότητα της αυθόρμητης δραστηριότητας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23615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015" y="231819"/>
            <a:ext cx="7765960" cy="6465195"/>
          </a:xfrm>
        </p:spPr>
      </p:pic>
    </p:spTree>
    <p:extLst>
      <p:ext uri="{BB962C8B-B14F-4D97-AF65-F5344CB8AC3E}">
        <p14:creationId xmlns:p14="http://schemas.microsoft.com/office/powerpoint/2010/main" val="36228016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Ο αυτισμός συνεπάγεται έκπτωση στους τομείς</a:t>
            </a:r>
            <a:r>
              <a:rPr lang="en-US" b="1" dirty="0" smtClean="0"/>
              <a:t>: 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2485623"/>
            <a:ext cx="10515600" cy="3691340"/>
          </a:xfrm>
        </p:spPr>
        <p:txBody>
          <a:bodyPr>
            <a:normAutofit/>
          </a:bodyPr>
          <a:lstStyle/>
          <a:p>
            <a:r>
              <a:rPr lang="el-GR" dirty="0" smtClean="0"/>
              <a:t>των </a:t>
            </a:r>
            <a:r>
              <a:rPr lang="el-GR" dirty="0"/>
              <a:t>αμοιβαίων κοινωνικών συναλλαγών, </a:t>
            </a:r>
            <a:endParaRPr lang="el-GR" dirty="0" smtClean="0"/>
          </a:p>
          <a:p>
            <a:r>
              <a:rPr lang="el-GR" dirty="0" smtClean="0"/>
              <a:t>στην </a:t>
            </a:r>
            <a:r>
              <a:rPr lang="el-GR" dirty="0"/>
              <a:t>επικοινωνία, </a:t>
            </a:r>
            <a:endParaRPr lang="el-GR" dirty="0" smtClean="0"/>
          </a:p>
          <a:p>
            <a:r>
              <a:rPr lang="el-GR" dirty="0" smtClean="0"/>
              <a:t>στην </a:t>
            </a:r>
            <a:r>
              <a:rPr lang="el-GR" dirty="0"/>
              <a:t>γενική συμπεριφορά, καθώς παρουσιάζονται στερεοτυπικές και διασπαστικές </a:t>
            </a:r>
            <a:r>
              <a:rPr lang="el-GR" dirty="0" smtClean="0"/>
              <a:t>αντιδράσεις </a:t>
            </a:r>
          </a:p>
          <a:p>
            <a:r>
              <a:rPr lang="el-GR" dirty="0" smtClean="0"/>
              <a:t>στα ενδιαφέροντα</a:t>
            </a:r>
          </a:p>
          <a:p>
            <a:r>
              <a:rPr lang="el-GR" dirty="0" smtClean="0"/>
              <a:t>στις </a:t>
            </a:r>
            <a:r>
              <a:rPr lang="el-GR" dirty="0"/>
              <a:t>δραστηριότητες</a:t>
            </a:r>
          </a:p>
        </p:txBody>
      </p:sp>
    </p:spTree>
    <p:extLst>
      <p:ext uri="{BB962C8B-B14F-4D97-AF65-F5344CB8AC3E}">
        <p14:creationId xmlns:p14="http://schemas.microsoft.com/office/powerpoint/2010/main" val="3398804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92925" y="1371085"/>
            <a:ext cx="8911687" cy="1280890"/>
          </a:xfrm>
        </p:spPr>
        <p:txBody>
          <a:bodyPr/>
          <a:lstStyle/>
          <a:p>
            <a:r>
              <a:rPr lang="el-GR" b="1" dirty="0" smtClean="0"/>
              <a:t>ΕΠΙΔΗΜΙΟΛΟΓΙΑ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89212" y="2404057"/>
            <a:ext cx="8915400" cy="3777622"/>
          </a:xfrm>
        </p:spPr>
        <p:txBody>
          <a:bodyPr/>
          <a:lstStyle/>
          <a:p>
            <a:r>
              <a:rPr lang="el-GR" dirty="0" smtClean="0"/>
              <a:t>Συχνότητα σε αναλογία </a:t>
            </a:r>
            <a:r>
              <a:rPr lang="el-GR" dirty="0"/>
              <a:t>1 παιδιού στις 300 </a:t>
            </a:r>
            <a:r>
              <a:rPr lang="el-GR" dirty="0" smtClean="0"/>
              <a:t>γεννήσεις. </a:t>
            </a:r>
          </a:p>
          <a:p>
            <a:r>
              <a:rPr lang="el-GR" dirty="0"/>
              <a:t>Τα αγόρια έχουν την αριθμητική υπεροχή, σε αναλογία 3-4 προς 1 </a:t>
            </a:r>
            <a:r>
              <a:rPr lang="el-GR" dirty="0" smtClean="0"/>
              <a:t>κορίτσι.</a:t>
            </a:r>
          </a:p>
          <a:p>
            <a:r>
              <a:rPr lang="el-GR" dirty="0" smtClean="0"/>
              <a:t>Στα </a:t>
            </a:r>
            <a:r>
              <a:rPr lang="el-GR" dirty="0"/>
              <a:t>κορίτσια η διαταραχή είναι συνήθως πιο σοβαρή </a:t>
            </a:r>
            <a:r>
              <a:rPr lang="el-GR" dirty="0" smtClean="0"/>
              <a:t>αλλά  είναι και </a:t>
            </a:r>
            <a:r>
              <a:rPr lang="el-GR" dirty="0"/>
              <a:t>πιο πιθανή </a:t>
            </a:r>
            <a:r>
              <a:rPr lang="el-GR" dirty="0" smtClean="0"/>
              <a:t>η </a:t>
            </a:r>
            <a:r>
              <a:rPr lang="el-GR" dirty="0"/>
              <a:t>εμφάνιση νοητικής </a:t>
            </a:r>
            <a:r>
              <a:rPr lang="el-GR" dirty="0" smtClean="0"/>
              <a:t>υστέρησης </a:t>
            </a:r>
            <a:r>
              <a:rPr lang="el-GR" dirty="0"/>
              <a:t>(</a:t>
            </a:r>
            <a:r>
              <a:rPr lang="en-US" dirty="0"/>
              <a:t>Wilmshurst</a:t>
            </a:r>
            <a:r>
              <a:rPr lang="el-GR" dirty="0"/>
              <a:t>, 2011</a:t>
            </a:r>
            <a:r>
              <a:rPr lang="el-GR" dirty="0" smtClean="0"/>
              <a:t>).</a:t>
            </a:r>
          </a:p>
          <a:p>
            <a:r>
              <a:rPr lang="el-GR" dirty="0"/>
              <a:t>Στην περίπτωση διδύμου με αυτισμό, εάν τα δίδυμα είναι </a:t>
            </a:r>
            <a:r>
              <a:rPr lang="el-GR" dirty="0" err="1"/>
              <a:t>μονοζυγώτες</a:t>
            </a:r>
            <a:r>
              <a:rPr lang="el-GR" dirty="0"/>
              <a:t>, η συχνότητα της διαταραχής στο άλλο δίδυμο ανέρχεται σε ποσοστό 80%, ενώ όταν τα  δίδυμα είναι </a:t>
            </a:r>
            <a:r>
              <a:rPr lang="el-GR" dirty="0" err="1"/>
              <a:t>διζυγώτες</a:t>
            </a:r>
            <a:r>
              <a:rPr lang="el-GR" dirty="0"/>
              <a:t> το ποσοστό «πέφτει» στο 20% (Στασινός, 2013).</a:t>
            </a:r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578021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ΑΙΤΙΟΛΟΓΙΑ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Πολλαπλοί βιολογικοί </a:t>
            </a:r>
            <a:r>
              <a:rPr lang="el-GR" dirty="0"/>
              <a:t>παράγοντες οι οποίοι και έχουν βαριά γενετική συνδρομή η οποία και προκαλεί νευρολογικά προβλήματα στον εγκέφαλο.</a:t>
            </a:r>
            <a:endParaRPr lang="el-GR" dirty="0" smtClean="0"/>
          </a:p>
          <a:p>
            <a:r>
              <a:rPr lang="en-US" dirty="0" smtClean="0"/>
              <a:t>H</a:t>
            </a:r>
            <a:r>
              <a:rPr lang="el-GR" dirty="0" smtClean="0"/>
              <a:t> </a:t>
            </a:r>
            <a:r>
              <a:rPr lang="el-GR" dirty="0"/>
              <a:t>σαφής αναγνώριση της αιτιολογίας και των βιολογικών διαδρομών παραμένει </a:t>
            </a:r>
            <a:r>
              <a:rPr lang="el-GR" u="sng" dirty="0"/>
              <a:t>έως και σήμερα άγνωστη</a:t>
            </a:r>
            <a:r>
              <a:rPr lang="el-GR" dirty="0"/>
              <a:t> (Στασινός, 2013</a:t>
            </a:r>
            <a:r>
              <a:rPr lang="el-GR" dirty="0" smtClean="0"/>
              <a:t>)</a:t>
            </a:r>
            <a:r>
              <a:rPr lang="en-US" dirty="0" smtClean="0"/>
              <a:t>.</a:t>
            </a:r>
            <a:endParaRPr lang="el-GR" dirty="0" smtClean="0"/>
          </a:p>
          <a:p>
            <a:r>
              <a:rPr lang="el-GR" dirty="0" smtClean="0"/>
              <a:t>Η </a:t>
            </a:r>
            <a:r>
              <a:rPr lang="el-GR" dirty="0"/>
              <a:t>έμφαση χρειάζεται να δίνεται σε προγεννητικά βιολογικά </a:t>
            </a:r>
            <a:r>
              <a:rPr lang="el-GR" dirty="0" smtClean="0"/>
              <a:t>αίτια.</a:t>
            </a:r>
          </a:p>
          <a:p>
            <a:r>
              <a:rPr lang="el-GR" dirty="0"/>
              <a:t>Οι γονιδιακές μεταβολικές διαταραχές όπως η φενυλκετονουρία και η χρωμοσωμική ανωμαλία (εύθραυστο Χ σύνδρομο</a:t>
            </a:r>
            <a:r>
              <a:rPr lang="el-GR" dirty="0" smtClean="0"/>
              <a:t>)</a:t>
            </a:r>
            <a:r>
              <a:rPr lang="en-US" dirty="0" smtClean="0"/>
              <a:t>.</a:t>
            </a:r>
            <a:endParaRPr lang="el-GR" dirty="0" smtClean="0"/>
          </a:p>
          <a:p>
            <a:r>
              <a:rPr lang="el-GR" dirty="0" smtClean="0"/>
              <a:t>Το </a:t>
            </a:r>
            <a:r>
              <a:rPr lang="el-GR" dirty="0"/>
              <a:t>εύθραυστο Χ </a:t>
            </a:r>
            <a:r>
              <a:rPr lang="el-GR" dirty="0" smtClean="0"/>
              <a:t>σύνδρομο</a:t>
            </a:r>
            <a:r>
              <a:rPr lang="el-GR" dirty="0"/>
              <a:t> </a:t>
            </a:r>
            <a:r>
              <a:rPr lang="el-GR" dirty="0" smtClean="0"/>
              <a:t>(αγόρια – κορίτσια</a:t>
            </a:r>
            <a:r>
              <a:rPr lang="en-US" dirty="0" smtClean="0"/>
              <a:t>: </a:t>
            </a:r>
            <a:r>
              <a:rPr lang="el-GR" dirty="0" smtClean="0"/>
              <a:t>3:1</a:t>
            </a:r>
            <a:r>
              <a:rPr lang="en-US" dirty="0" smtClean="0"/>
              <a:t>).</a:t>
            </a:r>
          </a:p>
          <a:p>
            <a:r>
              <a:rPr lang="en-US" dirty="0" smtClean="0"/>
              <a:t>H</a:t>
            </a:r>
            <a:r>
              <a:rPr lang="el-GR" dirty="0" smtClean="0"/>
              <a:t> </a:t>
            </a:r>
            <a:r>
              <a:rPr lang="el-GR" dirty="0"/>
              <a:t>γενετική </a:t>
            </a:r>
            <a:r>
              <a:rPr lang="el-GR" dirty="0" smtClean="0"/>
              <a:t>μεταβίβαση</a:t>
            </a:r>
            <a:r>
              <a:rPr lang="en-US" dirty="0" smtClean="0"/>
              <a:t> </a:t>
            </a:r>
            <a:r>
              <a:rPr lang="el-GR" dirty="0" smtClean="0"/>
              <a:t>και ο ρόλος της σερετονίνης και τα γονίδια </a:t>
            </a:r>
            <a:r>
              <a:rPr lang="en-US" dirty="0"/>
              <a:t>GABA </a:t>
            </a:r>
            <a:r>
              <a:rPr lang="el-GR" dirty="0"/>
              <a:t>που σχετίζονται με το χρωμόσωμα 15 </a:t>
            </a:r>
            <a:endParaRPr lang="en-US" dirty="0" smtClean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972460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ΔΙΑΓΝΩΣΗ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dirty="0"/>
              <a:t>Σύμφωνα με το </a:t>
            </a:r>
            <a:r>
              <a:rPr lang="en-US" dirty="0"/>
              <a:t>DSM </a:t>
            </a:r>
            <a:r>
              <a:rPr lang="el-GR" dirty="0"/>
              <a:t>-</a:t>
            </a:r>
            <a:r>
              <a:rPr lang="en-US" dirty="0"/>
              <a:t>IV</a:t>
            </a:r>
            <a:r>
              <a:rPr lang="el-GR" dirty="0"/>
              <a:t>- (2010),  η επίσημη διάγνωση  για την αυτιστική διαταραχή απαιτεί τρία κριτήρια και γίνεται γύρω ή μετά το δεύτερο έτος της ηλικίας</a:t>
            </a:r>
            <a:r>
              <a:rPr lang="el-GR" dirty="0" smtClean="0"/>
              <a:t>.</a:t>
            </a:r>
            <a:endParaRPr lang="en-US" dirty="0" smtClean="0"/>
          </a:p>
          <a:p>
            <a:pPr algn="just"/>
            <a:r>
              <a:rPr lang="el-GR" dirty="0" smtClean="0"/>
              <a:t> Σύμφωνα με το </a:t>
            </a:r>
            <a:r>
              <a:rPr lang="en-US" dirty="0" smtClean="0"/>
              <a:t>DSM </a:t>
            </a:r>
            <a:r>
              <a:rPr lang="el-GR" dirty="0" smtClean="0"/>
              <a:t>-</a:t>
            </a:r>
            <a:r>
              <a:rPr lang="en-US" dirty="0" smtClean="0"/>
              <a:t>V</a:t>
            </a:r>
            <a:r>
              <a:rPr lang="el-GR" dirty="0" smtClean="0"/>
              <a:t>- (2013), τα διαγνωστικά κριτήρια</a:t>
            </a:r>
            <a:r>
              <a:rPr lang="en-US" dirty="0" smtClean="0"/>
              <a:t> </a:t>
            </a:r>
            <a:r>
              <a:rPr lang="el-GR" dirty="0" smtClean="0"/>
              <a:t>είναι 7 </a:t>
            </a:r>
            <a:r>
              <a:rPr lang="el-GR" dirty="0"/>
              <a:t>και </a:t>
            </a:r>
            <a:r>
              <a:rPr lang="el-GR" dirty="0" smtClean="0"/>
              <a:t>χωρισμένα </a:t>
            </a:r>
            <a:r>
              <a:rPr lang="el-GR" dirty="0"/>
              <a:t>σε 2 κατηγορίες. </a:t>
            </a:r>
            <a:endParaRPr lang="el-GR" dirty="0" smtClean="0"/>
          </a:p>
          <a:p>
            <a:pPr algn="just"/>
            <a:r>
              <a:rPr lang="el-GR" dirty="0" smtClean="0"/>
              <a:t>Η </a:t>
            </a:r>
            <a:r>
              <a:rPr lang="el-GR" dirty="0"/>
              <a:t>πρώτη κατηγορία περιλαμβάνει τα ελλείμματα στην Κοινωνική Επικοινωνία και στην Κοινωνική Αλληλεπίδραση σε πληθώρα πλαισίων και η δεύτερη κατηγορία τις Περιορισμένες, επαναλαμβανόμενες συμπεριφορές, ενδιαφέροντα ή και δραστηριότητες. </a:t>
            </a:r>
            <a:endParaRPr lang="el-GR" dirty="0" smtClean="0"/>
          </a:p>
          <a:p>
            <a:pPr algn="just"/>
            <a:r>
              <a:rPr lang="el-GR" dirty="0" smtClean="0"/>
              <a:t>Η </a:t>
            </a:r>
            <a:r>
              <a:rPr lang="el-GR" dirty="0"/>
              <a:t>κοινωνική αλληλεπίδραση και η κοινωνική επικοινωνία ενώθηκαν και αποτελούν πλέον μια ενιαία κατηγορία καθώς τα ελλείμματα στην επικοινωνία συνδέονται άμεσα και με τα κοινωνικά ελλείμματα. </a:t>
            </a:r>
          </a:p>
        </p:txBody>
      </p:sp>
    </p:spTree>
    <p:extLst>
      <p:ext uri="{BB962C8B-B14F-4D97-AF65-F5344CB8AC3E}">
        <p14:creationId xmlns:p14="http://schemas.microsoft.com/office/powerpoint/2010/main" val="17112452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l-GR" b="1" dirty="0" smtClean="0"/>
              <a:t>Οι χαρακτηριστικές δυσκολίες του αυτισμού μπορούν να περιγραφούν ως «τριάδα των διαταραχών της </a:t>
            </a:r>
            <a:r>
              <a:rPr lang="el-GR" b="1" dirty="0"/>
              <a:t>κοινωνικής </a:t>
            </a:r>
            <a:r>
              <a:rPr lang="el-GR" b="1" dirty="0" smtClean="0"/>
              <a:t>αλληλεπίδρασης»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230214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b="1" dirty="0" smtClean="0"/>
              <a:t>1. Ελλείμματα </a:t>
            </a:r>
            <a:r>
              <a:rPr lang="el-GR" b="1" dirty="0"/>
              <a:t>στις κοινωνικές </a:t>
            </a:r>
            <a:r>
              <a:rPr lang="el-GR" b="1" dirty="0" smtClean="0"/>
              <a:t>σχέσεις</a:t>
            </a:r>
          </a:p>
          <a:p>
            <a:pPr marL="0" indent="0">
              <a:buNone/>
            </a:pPr>
            <a:endParaRPr lang="el-GR" b="1" dirty="0" smtClean="0"/>
          </a:p>
          <a:p>
            <a:pPr marL="1371600" lvl="2" indent="-457200">
              <a:buFont typeface="+mj-lt"/>
              <a:buAutoNum type="romanLcPeriod"/>
            </a:pPr>
            <a:r>
              <a:rPr lang="el-GR" sz="2400" dirty="0" smtClean="0"/>
              <a:t> </a:t>
            </a:r>
            <a:r>
              <a:rPr lang="el-GR" sz="2400" dirty="0"/>
              <a:t>Ο πρώτος τύπος είναι «ο </a:t>
            </a:r>
            <a:r>
              <a:rPr lang="el-GR" sz="2400" dirty="0" smtClean="0"/>
              <a:t>αποτραβηγμένος»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l-GR" sz="2400" dirty="0"/>
              <a:t>Ο δεύτερος τύπος είναι «ο παθητικός</a:t>
            </a:r>
            <a:r>
              <a:rPr lang="el-GR" sz="2400" dirty="0" smtClean="0"/>
              <a:t>».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l-GR" sz="2400" dirty="0"/>
              <a:t>Ο τρίτος τύπος αποκαλείται «ο ιδιόρρυθμος</a:t>
            </a:r>
            <a:r>
              <a:rPr lang="el-GR" sz="2400" dirty="0" smtClean="0"/>
              <a:t>».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l-GR" sz="2400" dirty="0"/>
              <a:t>Ο τέταρτος και τελευταίος τύπος </a:t>
            </a:r>
            <a:r>
              <a:rPr lang="el-GR" sz="2400" dirty="0" smtClean="0"/>
              <a:t>(περίοδο </a:t>
            </a:r>
            <a:r>
              <a:rPr lang="el-GR" sz="2400" dirty="0"/>
              <a:t>της εφηβείας και της ενήλικης </a:t>
            </a:r>
            <a:r>
              <a:rPr lang="el-GR" sz="2400" dirty="0" smtClean="0"/>
              <a:t>ζωής). </a:t>
            </a:r>
            <a:r>
              <a:rPr lang="el-GR" sz="2400" dirty="0"/>
              <a:t>Τα άτομα αυτά είναι εκείνα τα οποία είναι πιο «ικανά» και τα οποία παρουσιάζουν καλύτερο επίπεδο στην γλώσσα. Πρόκειται όμως για την «υπερβολικά τυπική, δύσκαμπτη ομάδα</a:t>
            </a:r>
            <a:r>
              <a:rPr lang="el-GR" sz="2400" dirty="0" smtClean="0"/>
              <a:t>».</a:t>
            </a:r>
            <a:endParaRPr lang="el-GR" sz="2400" b="1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544275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2458"/>
          </a:xfrm>
        </p:spPr>
        <p:txBody>
          <a:bodyPr/>
          <a:lstStyle/>
          <a:p>
            <a:r>
              <a:rPr lang="el-GR" b="1" dirty="0" smtClean="0"/>
              <a:t>2. Ελλείμματα </a:t>
            </a:r>
            <a:r>
              <a:rPr lang="el-GR" b="1" dirty="0"/>
              <a:t>στην Επικοινωνία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107584"/>
            <a:ext cx="10515600" cy="5550793"/>
          </a:xfrm>
        </p:spPr>
        <p:txBody>
          <a:bodyPr>
            <a:normAutofit fontScale="55000" lnSpcReduction="20000"/>
          </a:bodyPr>
          <a:lstStyle/>
          <a:p>
            <a:r>
              <a:rPr lang="el-GR" sz="2600" dirty="0"/>
              <a:t>δυσκολία τόσο στη λεκτική επικοινωνία, όπως είναι η χρήση του λόγου και η κατανόηση του, όσο και στη μη-λεκτική </a:t>
            </a:r>
            <a:r>
              <a:rPr lang="el-GR" sz="2600" dirty="0" smtClean="0"/>
              <a:t>επικοινωνία</a:t>
            </a:r>
          </a:p>
          <a:p>
            <a:r>
              <a:rPr lang="el-GR" sz="2600" dirty="0" smtClean="0"/>
              <a:t>1 </a:t>
            </a:r>
            <a:r>
              <a:rPr lang="el-GR" sz="2600" dirty="0"/>
              <a:t>στα 5 παιδιά με αυτιστική διαταραχή όχι μόνο δεν αναπτύσσει την γλωσσική επικοινωνία σχεδόν ποτέ </a:t>
            </a:r>
            <a:r>
              <a:rPr lang="el-GR" sz="2600" dirty="0" smtClean="0"/>
              <a:t>και </a:t>
            </a:r>
            <a:r>
              <a:rPr lang="el-GR" sz="2600" dirty="0"/>
              <a:t>δεν θα προσπαθήσει να αντισταθμίσει  αυτό το έλλειμμα </a:t>
            </a:r>
            <a:r>
              <a:rPr lang="el-GR" sz="2600" dirty="0" smtClean="0"/>
              <a:t>με </a:t>
            </a:r>
            <a:r>
              <a:rPr lang="el-GR" sz="2600" dirty="0"/>
              <a:t>μη λεκτική επικοινωνία, όπως </a:t>
            </a:r>
            <a:r>
              <a:rPr lang="el-GR" sz="2600" dirty="0" smtClean="0"/>
              <a:t>κάποιο </a:t>
            </a:r>
            <a:r>
              <a:rPr lang="el-GR" sz="2600" dirty="0"/>
              <a:t>παιδί με </a:t>
            </a:r>
            <a:r>
              <a:rPr lang="el-GR" sz="2600" dirty="0" smtClean="0"/>
              <a:t>κώφωση.</a:t>
            </a:r>
          </a:p>
          <a:p>
            <a:r>
              <a:rPr lang="el-GR" sz="2600" dirty="0"/>
              <a:t>ηχολαλία, επαναλαμβάνει δηλαδή λέξεις που εκφράζουν άλλοι και οι οποίες συχνά έχουν ελάχιστο </a:t>
            </a:r>
            <a:r>
              <a:rPr lang="el-GR" sz="2600" dirty="0" smtClean="0"/>
              <a:t>νόημα</a:t>
            </a:r>
          </a:p>
          <a:p>
            <a:r>
              <a:rPr lang="el-GR" sz="2600" dirty="0"/>
              <a:t>μιλά πολύ, </a:t>
            </a:r>
            <a:endParaRPr lang="el-GR" sz="2600" dirty="0" smtClean="0"/>
          </a:p>
          <a:p>
            <a:r>
              <a:rPr lang="el-GR" sz="2600" dirty="0" smtClean="0"/>
              <a:t>επαναλαμβάνει </a:t>
            </a:r>
            <a:r>
              <a:rPr lang="el-GR" sz="2600" dirty="0"/>
              <a:t>ερωτήσεις, </a:t>
            </a:r>
            <a:endParaRPr lang="el-GR" sz="2600" dirty="0" smtClean="0"/>
          </a:p>
          <a:p>
            <a:r>
              <a:rPr lang="el-GR" sz="2600" dirty="0" smtClean="0"/>
              <a:t>μπερδεύει </a:t>
            </a:r>
            <a:r>
              <a:rPr lang="el-GR" sz="2600" dirty="0"/>
              <a:t>λέξεις, </a:t>
            </a:r>
            <a:endParaRPr lang="el-GR" sz="2600" dirty="0" smtClean="0"/>
          </a:p>
          <a:p>
            <a:r>
              <a:rPr lang="el-GR" sz="2600" dirty="0" smtClean="0"/>
              <a:t>τις </a:t>
            </a:r>
            <a:r>
              <a:rPr lang="el-GR" sz="2600" dirty="0"/>
              <a:t>χρησιμοποιεί ακατάλληλα, </a:t>
            </a:r>
            <a:endParaRPr lang="el-GR" sz="2600" dirty="0" smtClean="0"/>
          </a:p>
          <a:p>
            <a:r>
              <a:rPr lang="el-GR" sz="2600" dirty="0" smtClean="0"/>
              <a:t>δημιουργεί τις </a:t>
            </a:r>
            <a:r>
              <a:rPr lang="el-GR" sz="2600" dirty="0"/>
              <a:t>δικές του λέξεις (νεολογισμοί) </a:t>
            </a:r>
            <a:endParaRPr lang="el-GR" sz="2600" dirty="0" smtClean="0"/>
          </a:p>
          <a:p>
            <a:r>
              <a:rPr lang="el-GR" sz="2600" dirty="0" smtClean="0"/>
              <a:t>χρησιμοποιεί </a:t>
            </a:r>
            <a:r>
              <a:rPr lang="el-GR" sz="2600" dirty="0"/>
              <a:t>το λόγο με ιδιαίτερο τρόπο (ιδιοσυγκρασιακός λόγος</a:t>
            </a:r>
            <a:r>
              <a:rPr lang="el-GR" sz="2600" dirty="0" smtClean="0"/>
              <a:t>)</a:t>
            </a:r>
            <a:r>
              <a:rPr lang="el-GR" sz="2600" dirty="0"/>
              <a:t> </a:t>
            </a:r>
            <a:r>
              <a:rPr lang="el-GR" sz="2600" dirty="0" smtClean="0"/>
              <a:t> </a:t>
            </a:r>
          </a:p>
          <a:p>
            <a:r>
              <a:rPr lang="el-GR" sz="2600" dirty="0" smtClean="0"/>
              <a:t>δεν </a:t>
            </a:r>
            <a:r>
              <a:rPr lang="el-GR" sz="2600" dirty="0"/>
              <a:t>μπορεί </a:t>
            </a:r>
            <a:r>
              <a:rPr lang="el-GR" sz="2600" dirty="0" smtClean="0"/>
              <a:t>να </a:t>
            </a:r>
            <a:r>
              <a:rPr lang="el-GR" sz="2600" dirty="0"/>
              <a:t>ξεκινήσει ή και να διατηρήσει μια </a:t>
            </a:r>
            <a:r>
              <a:rPr lang="el-GR" sz="2600" dirty="0" smtClean="0"/>
              <a:t>συζήτηση</a:t>
            </a:r>
          </a:p>
          <a:p>
            <a:r>
              <a:rPr lang="el-GR" sz="2400" dirty="0"/>
              <a:t>η ομιλία του ακούγεται επίσημη και </a:t>
            </a:r>
            <a:r>
              <a:rPr lang="el-GR" sz="2400" dirty="0" smtClean="0"/>
              <a:t>σχολαστική</a:t>
            </a:r>
          </a:p>
          <a:p>
            <a:r>
              <a:rPr lang="el-GR" sz="2400" dirty="0"/>
              <a:t>κυριολεκτική κατανόηση και χρήση της </a:t>
            </a:r>
            <a:r>
              <a:rPr lang="el-GR" sz="2400" dirty="0" smtClean="0"/>
              <a:t>γλώσσας</a:t>
            </a:r>
            <a:r>
              <a:rPr lang="el-GR" sz="2400" dirty="0"/>
              <a:t> </a:t>
            </a:r>
            <a:endParaRPr lang="el-GR" sz="2400" dirty="0" smtClean="0"/>
          </a:p>
          <a:p>
            <a:r>
              <a:rPr lang="el-GR" sz="2400" dirty="0" smtClean="0"/>
              <a:t>δυσκολεύονται </a:t>
            </a:r>
            <a:r>
              <a:rPr lang="el-GR" sz="2400" dirty="0"/>
              <a:t>να κατανοήσουν το χιούμορ και το σαρκασμό, </a:t>
            </a:r>
            <a:endParaRPr lang="el-GR" sz="2400" dirty="0" smtClean="0"/>
          </a:p>
          <a:p>
            <a:r>
              <a:rPr lang="el-GR" sz="2000" dirty="0"/>
              <a:t>δυσκολεύονται να κατανοήσουν τις πληροφορίες τις οποίες μεταφέρουν τόσο οι εκφράσεις του προσώπου όσο και ο τόνος της </a:t>
            </a:r>
            <a:r>
              <a:rPr lang="el-GR" sz="2000" dirty="0" smtClean="0"/>
              <a:t>φωνής</a:t>
            </a:r>
          </a:p>
          <a:p>
            <a:r>
              <a:rPr lang="el-GR" sz="1800" dirty="0"/>
              <a:t>η προσωδία μπορεί να είναι μονότονη, μηχανική (σαν ρομπότ</a:t>
            </a:r>
            <a:r>
              <a:rPr lang="el-GR" sz="1800" dirty="0" smtClean="0"/>
              <a:t>)</a:t>
            </a:r>
          </a:p>
          <a:p>
            <a:r>
              <a:rPr lang="el-GR" sz="1800" dirty="0"/>
              <a:t>η κατανόηση όσο και η χρήση </a:t>
            </a:r>
            <a:r>
              <a:rPr lang="el-GR" sz="1800" dirty="0" smtClean="0"/>
              <a:t>σύνθετων </a:t>
            </a:r>
            <a:r>
              <a:rPr lang="el-GR" sz="1800" dirty="0"/>
              <a:t>και πολύπλοκων χειρονομιών παραμένει σε έλλειμμα</a:t>
            </a:r>
            <a:endParaRPr lang="el-GR" sz="2600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609146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3. Ελλείμματα </a:t>
            </a:r>
            <a:r>
              <a:rPr lang="el-GR" b="1" dirty="0"/>
              <a:t>στην Ικανότητα για Δημιουργική Φαντασία 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Απουσία </a:t>
            </a:r>
            <a:r>
              <a:rPr lang="el-GR" dirty="0"/>
              <a:t>αυθόρμητης ικανότητας για «υποκριτικό» ή «συμβολικό» </a:t>
            </a:r>
            <a:r>
              <a:rPr lang="el-GR" dirty="0" smtClean="0"/>
              <a:t>παιχνίδι.</a:t>
            </a:r>
          </a:p>
          <a:p>
            <a:r>
              <a:rPr lang="el-GR" dirty="0" smtClean="0"/>
              <a:t>Εστιάζει </a:t>
            </a:r>
            <a:r>
              <a:rPr lang="el-GR" dirty="0"/>
              <a:t>κυρίως στα αντιληπτικά ερεθίσματα, στις φυσικές τους ιδιότητες και όχι στις λειτουργικές, συναισθηματικές ή και κοινωνικές ιδιότητες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Το </a:t>
            </a:r>
            <a:r>
              <a:rPr lang="el-GR" dirty="0"/>
              <a:t>έλλειμμα αυτό και η έλλειψη ευελιξίας της σκέψης φαίνεται πως αντικαθίσταται </a:t>
            </a:r>
            <a:r>
              <a:rPr lang="el-GR" dirty="0" smtClean="0"/>
              <a:t>από </a:t>
            </a:r>
            <a:r>
              <a:rPr lang="el-GR" dirty="0"/>
              <a:t>τις επαναλαμβανόμενες δραστηριότητες και την ανάπτυξη στερεοτυπικών </a:t>
            </a:r>
            <a:r>
              <a:rPr lang="el-GR" dirty="0" smtClean="0"/>
              <a:t>συμπεριφορών.</a:t>
            </a:r>
          </a:p>
          <a:p>
            <a:r>
              <a:rPr lang="el-GR" dirty="0"/>
              <a:t>Οι επαναλαμβανόμενες και στερεοτυπικές κινήσεις </a:t>
            </a:r>
            <a:r>
              <a:rPr lang="el-GR" dirty="0" smtClean="0"/>
              <a:t>πιθανότατα </a:t>
            </a:r>
            <a:r>
              <a:rPr lang="el-GR" dirty="0"/>
              <a:t>να αποτελούν μια εναλλακτική, ώστε να μην διαταράσσονται, εφόσον δεν μπορούν να ευχαριστηθούν δραστηριότητες που περιέχουν ευέλικτη και δημιουργική </a:t>
            </a:r>
            <a:r>
              <a:rPr lang="el-GR" dirty="0" smtClean="0"/>
              <a:t>σκέψη.</a:t>
            </a:r>
          </a:p>
          <a:p>
            <a:r>
              <a:rPr lang="el-GR" dirty="0" smtClean="0"/>
              <a:t>Οδηγούν όμως σε </a:t>
            </a:r>
            <a:r>
              <a:rPr lang="el-GR" dirty="0"/>
              <a:t>περαιτέρω απομόνωση όσο και σε λιγότερες ευκαιρίες για κοινωνική </a:t>
            </a:r>
            <a:r>
              <a:rPr lang="el-GR" dirty="0" smtClean="0"/>
              <a:t>αλληλεπίδραση.</a:t>
            </a:r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091164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25003" y="1"/>
            <a:ext cx="10928797" cy="1690688"/>
          </a:xfrm>
        </p:spPr>
        <p:txBody>
          <a:bodyPr>
            <a:normAutofit/>
          </a:bodyPr>
          <a:lstStyle/>
          <a:p>
            <a:r>
              <a:rPr lang="el-GR" b="1" dirty="0" smtClean="0"/>
              <a:t>Ζητούμενο </a:t>
            </a:r>
            <a:r>
              <a:rPr lang="el-GR" b="1" dirty="0"/>
              <a:t>και ταυτόχρονα </a:t>
            </a:r>
            <a:r>
              <a:rPr lang="el-GR" b="1" dirty="0" smtClean="0"/>
              <a:t>πρόκληση η ένταξη των μαθητών με αυτισμό στο τυπικό σχολείο…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16843"/>
          </a:xfrm>
        </p:spPr>
        <p:txBody>
          <a:bodyPr>
            <a:normAutofit/>
          </a:bodyPr>
          <a:lstStyle/>
          <a:p>
            <a:r>
              <a:rPr lang="el-GR" dirty="0" smtClean="0"/>
              <a:t>Η </a:t>
            </a:r>
            <a:r>
              <a:rPr lang="el-GR" dirty="0"/>
              <a:t>καλλιέργεια ενός κλίματος αποδοχής και σεβασμού στο σχολικό περιβάλλον. </a:t>
            </a:r>
            <a:endParaRPr lang="el-GR" dirty="0" smtClean="0"/>
          </a:p>
          <a:p>
            <a:r>
              <a:rPr lang="el-GR" dirty="0" smtClean="0"/>
              <a:t>Το </a:t>
            </a:r>
            <a:r>
              <a:rPr lang="el-GR" dirty="0"/>
              <a:t>αυτιστικό παιδί είναι </a:t>
            </a:r>
            <a:r>
              <a:rPr lang="el-GR" dirty="0" smtClean="0"/>
              <a:t>απλά ένα παιδί. </a:t>
            </a:r>
          </a:p>
          <a:p>
            <a:r>
              <a:rPr lang="el-GR" dirty="0" smtClean="0"/>
              <a:t>Έχει </a:t>
            </a:r>
            <a:r>
              <a:rPr lang="el-GR" dirty="0"/>
              <a:t>την δική του προσωπικότητα, τις δικές του προτιμήσεις, τα δικά του «θέλω</a:t>
            </a:r>
            <a:r>
              <a:rPr lang="el-GR" dirty="0" smtClean="0"/>
              <a:t>»</a:t>
            </a:r>
          </a:p>
          <a:p>
            <a:r>
              <a:rPr lang="el-GR" dirty="0" smtClean="0"/>
              <a:t>Έχει την </a:t>
            </a:r>
            <a:r>
              <a:rPr lang="el-GR" dirty="0"/>
              <a:t>δική του οικογενειακή ιστορία </a:t>
            </a:r>
            <a:endParaRPr lang="el-GR" dirty="0" smtClean="0"/>
          </a:p>
          <a:p>
            <a:r>
              <a:rPr lang="el-GR" dirty="0" smtClean="0"/>
              <a:t>Έχει τις </a:t>
            </a:r>
            <a:r>
              <a:rPr lang="el-GR" dirty="0"/>
              <a:t>ίδιες ανάγκες για αποδοχή, εκτίμηση και σεβασμό. </a:t>
            </a:r>
            <a:endParaRPr lang="el-GR" dirty="0" smtClean="0"/>
          </a:p>
          <a:p>
            <a:r>
              <a:rPr lang="el-GR" dirty="0" smtClean="0"/>
              <a:t>Οι εκπαιδευτικοί θα πρέπει να τα κατανοήσουν αυτά  </a:t>
            </a:r>
            <a:r>
              <a:rPr lang="el-GR" dirty="0"/>
              <a:t>και </a:t>
            </a:r>
            <a:r>
              <a:rPr lang="el-GR" dirty="0" smtClean="0"/>
              <a:t>μετά να τα καλλιεργήσουν </a:t>
            </a:r>
            <a:r>
              <a:rPr lang="el-GR" dirty="0" smtClean="0"/>
              <a:t>στα υπόλοιπα </a:t>
            </a:r>
            <a:r>
              <a:rPr lang="el-GR" dirty="0"/>
              <a:t>παιδιά και στους γονείς </a:t>
            </a:r>
            <a:r>
              <a:rPr lang="el-GR" dirty="0" smtClean="0"/>
              <a:t>τους.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14450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017691" y="270456"/>
            <a:ext cx="9144000" cy="2387600"/>
          </a:xfrm>
        </p:spPr>
        <p:txBody>
          <a:bodyPr/>
          <a:lstStyle/>
          <a:p>
            <a:r>
              <a:rPr lang="el-GR" b="1" dirty="0"/>
              <a:t>Οι Διάχυτες Αναπτυξιακές </a:t>
            </a:r>
            <a:r>
              <a:rPr lang="el-GR" b="1" dirty="0" smtClean="0"/>
              <a:t>Διαταραχές</a:t>
            </a:r>
            <a:r>
              <a:rPr lang="en-US" b="1" dirty="0" smtClean="0"/>
              <a:t> 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017691" y="2426237"/>
            <a:ext cx="9272789" cy="3786388"/>
          </a:xfrm>
        </p:spPr>
        <p:txBody>
          <a:bodyPr>
            <a:normAutofit/>
          </a:bodyPr>
          <a:lstStyle/>
          <a:p>
            <a:pPr algn="just"/>
            <a:endParaRPr lang="en-US" dirty="0" smtClean="0"/>
          </a:p>
          <a:p>
            <a:pPr algn="just"/>
            <a:r>
              <a:rPr lang="el-GR" sz="2000" dirty="0" smtClean="0"/>
              <a:t>Οι </a:t>
            </a:r>
            <a:r>
              <a:rPr lang="el-GR" sz="2000" dirty="0"/>
              <a:t>Διάχυτες Αναπτυξιακές Διαταραχές (ΔΑΔ) συνοδεύονται από σοβαρή έκπτωση σε πάρα πολλούς τομείς ανάπτυξης ενός </a:t>
            </a:r>
            <a:r>
              <a:rPr lang="el-GR" sz="2000" dirty="0" smtClean="0"/>
              <a:t>ατόμου</a:t>
            </a:r>
            <a:r>
              <a:rPr lang="en-US" sz="2000" dirty="0" smtClean="0"/>
              <a:t>.</a:t>
            </a:r>
          </a:p>
          <a:p>
            <a:pPr algn="just"/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/>
              <a:t>χαρακτηρισμός «διάχυτες» υποδηλώνει αυτήν ακριβώς την έκπτωση, ότι δηλαδή η διαταραχή επηρεάζει σφαιρικά την ανάπτυξη του συγκεκριμένου </a:t>
            </a:r>
            <a:r>
              <a:rPr lang="el-GR" sz="2000" dirty="0" smtClean="0"/>
              <a:t>ατόμου</a:t>
            </a:r>
            <a:r>
              <a:rPr lang="en-US" sz="2000" dirty="0" smtClean="0"/>
              <a:t>.</a:t>
            </a:r>
          </a:p>
          <a:p>
            <a:pPr algn="just"/>
            <a:r>
              <a:rPr lang="en-US" sz="2000" dirty="0" smtClean="0"/>
              <a:t>O </a:t>
            </a:r>
            <a:r>
              <a:rPr lang="el-GR" sz="2000" dirty="0" smtClean="0"/>
              <a:t>χαρακτηρισμός </a:t>
            </a:r>
            <a:r>
              <a:rPr lang="el-GR" sz="2000" dirty="0"/>
              <a:t>«αναπτυξιακές», υποδηλώνει πως η διαταραχή εμφανίζεται κατά την περίοδο της ανάπτυξης και τέλος, ο όρος «διαταραχή», υποδηλώνει την απόκλιση από κάθε τι φυσιολογικό (Γεννά, 2002).</a:t>
            </a:r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77" y="437882"/>
            <a:ext cx="1685925" cy="6109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9732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916" y="-115909"/>
            <a:ext cx="9607639" cy="7173533"/>
          </a:xfrm>
        </p:spPr>
      </p:pic>
    </p:spTree>
    <p:extLst>
      <p:ext uri="{BB962C8B-B14F-4D97-AF65-F5344CB8AC3E}">
        <p14:creationId xmlns:p14="http://schemas.microsoft.com/office/powerpoint/2010/main" val="16797911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013376" y="1461237"/>
            <a:ext cx="8911687" cy="1280890"/>
          </a:xfrm>
        </p:spPr>
        <p:txBody>
          <a:bodyPr/>
          <a:lstStyle/>
          <a:p>
            <a:r>
              <a:rPr lang="el-GR" dirty="0" smtClean="0"/>
              <a:t>ΠΡΑΚΤΙΚΕΣ ΟΔΗΓΙΕΣ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610418" y="3000776"/>
            <a:ext cx="8915400" cy="4250029"/>
          </a:xfrm>
        </p:spPr>
        <p:txBody>
          <a:bodyPr>
            <a:normAutofit/>
          </a:bodyPr>
          <a:lstStyle/>
          <a:p>
            <a:r>
              <a:rPr lang="el-GR" dirty="0" smtClean="0"/>
              <a:t>Δομημένο μαθησιακό περιβάλλον</a:t>
            </a:r>
          </a:p>
          <a:p>
            <a:r>
              <a:rPr lang="el-GR" dirty="0" smtClean="0"/>
              <a:t>Σταθερό ημερήσιο πρόγραμμα</a:t>
            </a:r>
          </a:p>
          <a:p>
            <a:r>
              <a:rPr lang="el-GR" dirty="0" smtClean="0"/>
              <a:t>Εναλλακτικοί τρόποι διδασκαλίας</a:t>
            </a:r>
          </a:p>
          <a:p>
            <a:r>
              <a:rPr lang="el-GR" dirty="0" smtClean="0"/>
              <a:t>Εμπλουτισμένες εκπαιδευτικές δραστηριότητες με επίκεντρο τις προτιμήσεις και τα ενδιαφέροντά τους</a:t>
            </a:r>
          </a:p>
          <a:p>
            <a:r>
              <a:rPr lang="el-GR" dirty="0"/>
              <a:t>Θρανίο τοποθετημένο μακριά από πόρτες και παράθυρα για την αποφυγή της διάσπασης προσοχής </a:t>
            </a:r>
            <a:endParaRPr lang="el-GR" dirty="0" smtClean="0"/>
          </a:p>
          <a:p>
            <a:r>
              <a:rPr lang="el-GR" dirty="0"/>
              <a:t>Οπτικά βοηθήματα (</a:t>
            </a:r>
            <a:r>
              <a:rPr lang="el-GR" dirty="0" err="1"/>
              <a:t>visual</a:t>
            </a:r>
            <a:r>
              <a:rPr lang="el-GR" dirty="0"/>
              <a:t> </a:t>
            </a:r>
            <a:r>
              <a:rPr lang="el-GR" dirty="0" err="1"/>
              <a:t>supports</a:t>
            </a:r>
            <a:r>
              <a:rPr lang="el-GR" dirty="0"/>
              <a:t>) είναι εικόνες, φωτογραφίες, φυσικά αντικείμενα, έντυπες λέξεις, που βοηθούν στην επικοινωνία των παιδιών </a:t>
            </a: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0647" y="469564"/>
            <a:ext cx="4095483" cy="3548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2729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89049" y="609824"/>
            <a:ext cx="10515600" cy="1051551"/>
          </a:xfrm>
        </p:spPr>
        <p:txBody>
          <a:bodyPr/>
          <a:lstStyle/>
          <a:p>
            <a:pPr algn="ctr"/>
            <a:r>
              <a:rPr lang="el-GR" dirty="0" smtClean="0"/>
              <a:t>ΠΡΑΚΤΙΚΕΣ ΟΔΗΓΙΕΣ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283854" y="1397593"/>
            <a:ext cx="8915400" cy="3777622"/>
          </a:xfrm>
        </p:spPr>
        <p:txBody>
          <a:bodyPr>
            <a:normAutofit/>
          </a:bodyPr>
          <a:lstStyle/>
          <a:p>
            <a:r>
              <a:rPr lang="el-GR" dirty="0" smtClean="0"/>
              <a:t>Ο </a:t>
            </a:r>
            <a:r>
              <a:rPr lang="el-GR" dirty="0"/>
              <a:t>λόγος σας να είναι απλός και </a:t>
            </a:r>
            <a:r>
              <a:rPr lang="el-GR" dirty="0" smtClean="0"/>
              <a:t>πλήρης</a:t>
            </a:r>
          </a:p>
          <a:p>
            <a:r>
              <a:rPr lang="el-GR" dirty="0" smtClean="0"/>
              <a:t>Αποφύγετε </a:t>
            </a:r>
            <a:r>
              <a:rPr lang="el-GR" dirty="0"/>
              <a:t>να χρησιμοποιήσετε </a:t>
            </a:r>
            <a:r>
              <a:rPr lang="el-GR" dirty="0" smtClean="0"/>
              <a:t>ιδιωματισμούς</a:t>
            </a:r>
          </a:p>
          <a:p>
            <a:r>
              <a:rPr lang="el-GR" dirty="0" smtClean="0"/>
              <a:t>Χρησιμοποιείτε απλές </a:t>
            </a:r>
            <a:r>
              <a:rPr lang="el-GR" dirty="0"/>
              <a:t>προτάσεις, όταν </a:t>
            </a:r>
            <a:r>
              <a:rPr lang="el-GR" dirty="0" smtClean="0"/>
              <a:t>απευθύνεστε </a:t>
            </a:r>
            <a:r>
              <a:rPr lang="el-GR" dirty="0"/>
              <a:t>στον μαθητή, οι οποίες να μην περιέχουν μεταφορικό λόγο και αφηρημένες έννοιες</a:t>
            </a:r>
            <a:r>
              <a:rPr lang="el-GR" dirty="0" smtClean="0"/>
              <a:t>.</a:t>
            </a:r>
            <a:endParaRPr lang="el-GR" dirty="0"/>
          </a:p>
          <a:p>
            <a:r>
              <a:rPr lang="el-GR" dirty="0" smtClean="0"/>
              <a:t>Χρησιμοποιείτε </a:t>
            </a:r>
            <a:r>
              <a:rPr lang="el-GR" dirty="0"/>
              <a:t>μικρές προτάσεις, για να εξασφαλίσετε τη σαφήνεια των </a:t>
            </a:r>
            <a:r>
              <a:rPr lang="el-GR" dirty="0" smtClean="0"/>
              <a:t>οδηγιών</a:t>
            </a:r>
          </a:p>
          <a:p>
            <a:r>
              <a:rPr lang="el-GR" dirty="0"/>
              <a:t>Βελτίωση της παραγωγής γραπτού λόγου με παροχή σχεδιαγράμματος και σχετικού με το θέμα λεξιλογικού πίνακα</a:t>
            </a:r>
            <a:r>
              <a:rPr lang="el-GR" dirty="0" smtClean="0"/>
              <a:t>.</a:t>
            </a:r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749" y="4473550"/>
            <a:ext cx="4971246" cy="2068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7554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ΠΡΑΚΤΙΚΕΣ ΟΔΗΓΙΕΣ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Στρατηγική ημερήσιου </a:t>
            </a:r>
            <a:r>
              <a:rPr lang="el-GR" dirty="0" smtClean="0"/>
              <a:t>προγράμματος </a:t>
            </a:r>
          </a:p>
          <a:p>
            <a:r>
              <a:rPr lang="el-GR" dirty="0" smtClean="0"/>
              <a:t>Να </a:t>
            </a:r>
            <a:r>
              <a:rPr lang="el-GR" dirty="0"/>
              <a:t>δίνετε προειδοποίηση για κάθε επικείμενη αλλαγή στη ρουτίνα ή αλλαγή δραστηριότητας.</a:t>
            </a:r>
          </a:p>
          <a:p>
            <a:r>
              <a:rPr lang="el-GR" dirty="0"/>
              <a:t>Αποφύγετε την υπερδιέγερση</a:t>
            </a:r>
          </a:p>
          <a:p>
            <a:pPr fontAlgn="base"/>
            <a:r>
              <a:rPr lang="el-GR" dirty="0" smtClean="0"/>
              <a:t>Προσπαθήστε </a:t>
            </a:r>
            <a:r>
              <a:rPr lang="el-GR" dirty="0"/>
              <a:t>να συνδέσετε </a:t>
            </a:r>
            <a:r>
              <a:rPr lang="el-GR" dirty="0" smtClean="0"/>
              <a:t>τις εργασίες με </a:t>
            </a:r>
            <a:r>
              <a:rPr lang="el-GR" dirty="0"/>
              <a:t>τα ιδιαίτερα ενδιαφέροντα του μαθητή</a:t>
            </a:r>
            <a:r>
              <a:rPr lang="el-GR" dirty="0" smtClean="0"/>
              <a:t>.</a:t>
            </a:r>
            <a:endParaRPr lang="el-GR" dirty="0"/>
          </a:p>
          <a:p>
            <a:r>
              <a:rPr lang="el-GR" dirty="0" smtClean="0"/>
              <a:t>Να </a:t>
            </a:r>
            <a:r>
              <a:rPr lang="el-GR" dirty="0"/>
              <a:t>μην παίρνετε την αγενή ή επιθετική συμπεριφορά </a:t>
            </a:r>
            <a:r>
              <a:rPr lang="el-GR" dirty="0" smtClean="0"/>
              <a:t>προσωπικά.</a:t>
            </a:r>
          </a:p>
          <a:p>
            <a:r>
              <a:rPr lang="el-GR" dirty="0" smtClean="0"/>
              <a:t>Και </a:t>
            </a:r>
            <a:r>
              <a:rPr lang="el-GR" dirty="0"/>
              <a:t>να αναγνωρίζετε ότι ο στόχος του θυμού του μαθητή μπορεί να είναι άσχετος με το λόγο του θυμού του.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612252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Να υπερτονίζονται </a:t>
            </a:r>
            <a:r>
              <a:rPr lang="el-GR" dirty="0"/>
              <a:t>οι λέξεις-κλειδιά στα κείμενα που πρέπει να διαβάσει ο μαθητής </a:t>
            </a:r>
            <a:endParaRPr lang="el-GR" dirty="0" smtClean="0"/>
          </a:p>
          <a:p>
            <a:r>
              <a:rPr lang="el-GR" dirty="0"/>
              <a:t>Νοητικοί </a:t>
            </a:r>
            <a:r>
              <a:rPr lang="el-GR" dirty="0" smtClean="0"/>
              <a:t>χάρτες</a:t>
            </a:r>
          </a:p>
          <a:p>
            <a:r>
              <a:rPr lang="el-GR" dirty="0" smtClean="0"/>
              <a:t>Σχεδιαγράμματα</a:t>
            </a:r>
          </a:p>
          <a:p>
            <a:r>
              <a:rPr lang="el-GR" dirty="0"/>
              <a:t>Χρήση νέων </a:t>
            </a:r>
            <a:r>
              <a:rPr lang="el-GR" dirty="0" smtClean="0"/>
              <a:t>τεχνολογιών</a:t>
            </a:r>
          </a:p>
          <a:p>
            <a:r>
              <a:rPr lang="el-GR" dirty="0" smtClean="0"/>
              <a:t>Συμβόλαιο</a:t>
            </a:r>
          </a:p>
          <a:p>
            <a:r>
              <a:rPr lang="el-GR" dirty="0" smtClean="0"/>
              <a:t>Κοινωνικές Ιστορίες</a:t>
            </a:r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436" y="2395470"/>
            <a:ext cx="6350000" cy="3916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517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Οι Διάχυτες Αναπτυξιακές Διαταραχές</a:t>
            </a:r>
            <a:r>
              <a:rPr lang="en-US" b="1" dirty="0" smtClean="0"/>
              <a:t>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dirty="0" smtClean="0">
                <a:effectLst/>
                <a:latin typeface="+mj-lt"/>
                <a:ea typeface="Calibri" panose="020F0502020204030204" pitchFamily="34" charset="0"/>
              </a:rPr>
              <a:t>Η διαγνωστική κατηγορία ΔΑΔ ουσιαστικά αναφέρεται σε μια ομάδα πέντε διαταραχών, οι οποίες και χαρακτηρίζονται από καθυστερήσεις στην ανάπτυξη των πολύπλοκων και βασικών λειτουργιών, όπως είναι η κοινωνικοπο</a:t>
            </a:r>
            <a:r>
              <a:rPr lang="el-GR" dirty="0" smtClean="0">
                <a:latin typeface="+mj-lt"/>
                <a:ea typeface="Calibri" panose="020F0502020204030204" pitchFamily="34" charset="0"/>
              </a:rPr>
              <a:t>ί</a:t>
            </a:r>
            <a:r>
              <a:rPr lang="el-GR" dirty="0" smtClean="0">
                <a:effectLst/>
                <a:latin typeface="+mj-lt"/>
                <a:ea typeface="Calibri" panose="020F0502020204030204" pitchFamily="34" charset="0"/>
              </a:rPr>
              <a:t>ηση, η επικοινωνία, η συμπεριφορά </a:t>
            </a:r>
            <a:r>
              <a:rPr lang="el-GR" dirty="0">
                <a:latin typeface="+mj-lt"/>
              </a:rPr>
              <a:t>(Γεννά, 2002</a:t>
            </a:r>
            <a:r>
              <a:rPr lang="el-GR" dirty="0" smtClean="0">
                <a:latin typeface="+mj-lt"/>
              </a:rPr>
              <a:t>).</a:t>
            </a:r>
            <a:endParaRPr lang="el-GR" dirty="0" smtClean="0">
              <a:effectLst/>
              <a:latin typeface="+mj-lt"/>
              <a:ea typeface="Calibri" panose="020F0502020204030204" pitchFamily="34" charset="0"/>
            </a:endParaRPr>
          </a:p>
          <a:p>
            <a:pPr algn="just"/>
            <a:r>
              <a:rPr lang="el-GR" dirty="0">
                <a:latin typeface="+mj-lt"/>
              </a:rPr>
              <a:t>Οι διαταραχές αυτές χαρακτηρίζονται από διάχυτα νευρολογικά προβλήματα με έναρξη στην παιδική ηλικία και παραμένουν καθ’ όλη την διάρκεια της ζωής του </a:t>
            </a:r>
            <a:r>
              <a:rPr lang="el-GR" dirty="0" smtClean="0">
                <a:latin typeface="+mj-lt"/>
              </a:rPr>
              <a:t>ατόμου. </a:t>
            </a:r>
          </a:p>
          <a:p>
            <a:pPr algn="just"/>
            <a:r>
              <a:rPr lang="el-GR" dirty="0">
                <a:latin typeface="+mj-lt"/>
              </a:rPr>
              <a:t>Ως κοινό γνώρισμα και των πέντε είναι η πρόκληση ποιοτικών βλαβών στην κοινωνική </a:t>
            </a:r>
            <a:r>
              <a:rPr lang="el-GR" dirty="0" smtClean="0">
                <a:latin typeface="+mj-lt"/>
              </a:rPr>
              <a:t>αλληλεπίδραση, την </a:t>
            </a:r>
            <a:r>
              <a:rPr lang="el-GR" dirty="0">
                <a:latin typeface="+mj-lt"/>
              </a:rPr>
              <a:t>λεκτική και μη λεκτική επικοινωνία επιτρέποντας ένα περιορισμένο μόνον εύρος δραστηριοτήτων (</a:t>
            </a:r>
            <a:r>
              <a:rPr lang="en-US" dirty="0">
                <a:latin typeface="+mj-lt"/>
              </a:rPr>
              <a:t>Wilmshurst</a:t>
            </a:r>
            <a:r>
              <a:rPr lang="el-GR" dirty="0">
                <a:latin typeface="+mj-lt"/>
              </a:rPr>
              <a:t>, 2011). </a:t>
            </a:r>
          </a:p>
          <a:p>
            <a:pPr algn="just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33039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2435" y="785146"/>
            <a:ext cx="8950816" cy="5023225"/>
          </a:xfrm>
        </p:spPr>
      </p:pic>
    </p:spTree>
    <p:extLst>
      <p:ext uri="{BB962C8B-B14F-4D97-AF65-F5344CB8AC3E}">
        <p14:creationId xmlns:p14="http://schemas.microsoft.com/office/powerpoint/2010/main" val="692664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Οι πέντε αυτές διαταραχές οι οποίες και συναποτελούν τις ΔΑΔ </a:t>
            </a:r>
            <a:r>
              <a:rPr lang="el-GR" dirty="0" smtClean="0"/>
              <a:t>είναι</a:t>
            </a:r>
            <a:r>
              <a:rPr lang="en-US" dirty="0" smtClean="0"/>
              <a:t>: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l-GR" dirty="0" smtClean="0"/>
              <a:t>η </a:t>
            </a:r>
            <a:r>
              <a:rPr lang="el-GR" dirty="0"/>
              <a:t>Αυτιστική Διαταραχή</a:t>
            </a:r>
            <a:r>
              <a:rPr lang="el-GR" dirty="0" smtClean="0"/>
              <a:t>,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l-GR" dirty="0" smtClean="0"/>
              <a:t> η </a:t>
            </a:r>
            <a:r>
              <a:rPr lang="el-GR" dirty="0"/>
              <a:t>Διαταραχή </a:t>
            </a:r>
            <a:r>
              <a:rPr lang="en-US" dirty="0" err="1"/>
              <a:t>Rett</a:t>
            </a:r>
            <a:r>
              <a:rPr lang="el-GR" dirty="0"/>
              <a:t>, 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l-GR" dirty="0" smtClean="0"/>
              <a:t>η </a:t>
            </a:r>
            <a:r>
              <a:rPr lang="el-GR" dirty="0"/>
              <a:t>Παιδική Αποδιοργανωτική Διαταραχή, 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l-GR" dirty="0" smtClean="0"/>
              <a:t>η </a:t>
            </a:r>
            <a:r>
              <a:rPr lang="el-GR" dirty="0"/>
              <a:t>Διαταραχή </a:t>
            </a:r>
            <a:r>
              <a:rPr lang="en-US" dirty="0"/>
              <a:t>Asperger</a:t>
            </a:r>
            <a:r>
              <a:rPr lang="el-GR" dirty="0"/>
              <a:t> και 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l-GR" dirty="0" smtClean="0"/>
              <a:t>η Διάχυτη </a:t>
            </a:r>
            <a:r>
              <a:rPr lang="el-GR" dirty="0"/>
              <a:t>Αναπτυξιακή Διαταραχή μη Προσδιοριζόμενη </a:t>
            </a:r>
            <a:r>
              <a:rPr lang="el-GR" dirty="0" smtClean="0"/>
              <a:t>Αλλιώς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endParaRPr lang="en-US" dirty="0"/>
          </a:p>
          <a:p>
            <a:pPr marL="0" indent="0" algn="just">
              <a:buNone/>
            </a:pPr>
            <a:r>
              <a:rPr lang="el-GR" sz="2400" dirty="0"/>
              <a:t>Και στις πέντε αυτές περιπτώσεις διάχυτης αναπτυξιακής διαταραχής αν και υπάρχουν παρεμφερή χαρακτηριστικά, </a:t>
            </a:r>
            <a:r>
              <a:rPr lang="el-GR" sz="2400" u="sng" dirty="0"/>
              <a:t>παρατηρούνται και αρκετές διαφοροποιήσεις ανάμεσα </a:t>
            </a:r>
            <a:r>
              <a:rPr lang="el-GR" sz="2400" u="sng" dirty="0" smtClean="0"/>
              <a:t>τους</a:t>
            </a:r>
            <a:r>
              <a:rPr lang="en-US" sz="2400" u="sng" dirty="0" smtClean="0"/>
              <a:t>. </a:t>
            </a:r>
            <a:endParaRPr lang="el-GR" sz="2400" u="sng" dirty="0"/>
          </a:p>
        </p:txBody>
      </p:sp>
    </p:spTree>
    <p:extLst>
      <p:ext uri="{BB962C8B-B14F-4D97-AF65-F5344CB8AC3E}">
        <p14:creationId xmlns:p14="http://schemas.microsoft.com/office/powerpoint/2010/main" val="4133680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ΔΙΑΤΑΡΑΧΗ ΑΥΤΙΣΤΙΚΟΥ ΦΑΣΜΑΤΟΣ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>
                <a:ea typeface="Calibri" panose="020F0502020204030204" pitchFamily="34" charset="0"/>
              </a:rPr>
              <a:t>O</a:t>
            </a:r>
            <a:r>
              <a:rPr lang="el-GR" sz="2000" dirty="0" smtClean="0">
                <a:effectLst/>
                <a:ea typeface="Calibri" panose="020F0502020204030204" pitchFamily="34" charset="0"/>
              </a:rPr>
              <a:t>ι </a:t>
            </a:r>
            <a:r>
              <a:rPr lang="en-US" sz="2000" dirty="0" smtClean="0">
                <a:effectLst/>
                <a:ea typeface="Calibri" panose="020F0502020204030204" pitchFamily="34" charset="0"/>
              </a:rPr>
              <a:t>Wing</a:t>
            </a:r>
            <a:r>
              <a:rPr lang="el-GR" sz="2000" dirty="0" smtClean="0">
                <a:effectLst/>
                <a:ea typeface="Calibri" panose="020F0502020204030204" pitchFamily="34" charset="0"/>
              </a:rPr>
              <a:t> και </a:t>
            </a:r>
            <a:r>
              <a:rPr lang="en-US" sz="2000" dirty="0" smtClean="0">
                <a:effectLst/>
                <a:ea typeface="Calibri" panose="020F0502020204030204" pitchFamily="34" charset="0"/>
              </a:rPr>
              <a:t>Attwood</a:t>
            </a:r>
            <a:r>
              <a:rPr lang="el-GR" sz="2000" dirty="0" smtClean="0">
                <a:effectLst/>
                <a:ea typeface="Calibri" panose="020F0502020204030204" pitchFamily="34" charset="0"/>
              </a:rPr>
              <a:t> (1987) εισήγαγαν και την έννοια ενός φάσματος διαταραχών στον αυτισμό</a:t>
            </a:r>
            <a:r>
              <a:rPr lang="en-US" sz="2000" dirty="0" smtClean="0">
                <a:effectLst/>
                <a:ea typeface="Calibri" panose="020F0502020204030204" pitchFamily="34" charset="0"/>
              </a:rPr>
              <a:t>, </a:t>
            </a:r>
            <a:r>
              <a:rPr lang="el-GR" sz="2000" dirty="0" smtClean="0"/>
              <a:t>ώστε </a:t>
            </a:r>
            <a:r>
              <a:rPr lang="el-GR" sz="2000" dirty="0"/>
              <a:t>να δείξουν τις διακυμάνσεις των εκδηλώσεων στο ίδιο μειονέκτημα</a:t>
            </a:r>
            <a:endParaRPr lang="en-US" sz="2000" dirty="0" smtClean="0">
              <a:effectLst/>
              <a:ea typeface="Calibri" panose="020F0502020204030204" pitchFamily="34" charset="0"/>
            </a:endParaRPr>
          </a:p>
          <a:p>
            <a:pPr algn="just"/>
            <a:r>
              <a:rPr lang="el-GR" sz="2000" dirty="0"/>
              <a:t>Αυτή η διαφοροποίηση η οποία μπορεί να παρατηρείται, ονομάστηκε και «φάσμα αυτισμού» (</a:t>
            </a:r>
            <a:r>
              <a:rPr lang="en-US" sz="2000" dirty="0" err="1"/>
              <a:t>Happe</a:t>
            </a:r>
            <a:r>
              <a:rPr lang="el-GR" sz="2000" dirty="0"/>
              <a:t>, 2003</a:t>
            </a:r>
            <a:r>
              <a:rPr lang="el-GR" sz="2000" dirty="0" smtClean="0"/>
              <a:t>).</a:t>
            </a:r>
            <a:endParaRPr lang="en-US" sz="2000" dirty="0" smtClean="0"/>
          </a:p>
          <a:p>
            <a:pPr algn="just"/>
            <a:r>
              <a:rPr lang="en-US" sz="2000" dirty="0" smtClean="0"/>
              <a:t>H </a:t>
            </a:r>
            <a:r>
              <a:rPr lang="el-GR" sz="2000" dirty="0" smtClean="0"/>
              <a:t>συγκεκριμένη </a:t>
            </a:r>
            <a:r>
              <a:rPr lang="el-GR" sz="2000" dirty="0"/>
              <a:t>ονομασία, δηλαδή η διαταραχή αυτιστικού φάσματος, υιοθετήθηκε ως ορολογία και από την  Αμερικάνικη Ψυχιατρική Εταιρεία στο </a:t>
            </a:r>
            <a:r>
              <a:rPr lang="en-US" sz="2000" dirty="0"/>
              <a:t>DSM</a:t>
            </a:r>
            <a:r>
              <a:rPr lang="el-GR" sz="2000" dirty="0"/>
              <a:t>-</a:t>
            </a:r>
            <a:r>
              <a:rPr lang="en-US" sz="2000" dirty="0"/>
              <a:t>V</a:t>
            </a:r>
            <a:r>
              <a:rPr lang="el-GR" sz="2000" dirty="0"/>
              <a:t> (2013).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7138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Πίνακας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615182"/>
              </p:ext>
            </p:extLst>
          </p:nvPr>
        </p:nvGraphicFramePr>
        <p:xfrm>
          <a:off x="185531" y="338554"/>
          <a:ext cx="11820937" cy="69571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18111"/>
                <a:gridCol w="5818265"/>
                <a:gridCol w="3184561"/>
              </a:tblGrid>
              <a:tr h="49159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340610" algn="l"/>
                        </a:tabLst>
                      </a:pPr>
                      <a:r>
                        <a:rPr lang="el-GR" sz="1050" dirty="0">
                          <a:effectLst/>
                        </a:rPr>
                        <a:t>Διαταραχές Φάσματος Αυτισμού</a:t>
                      </a:r>
                      <a:endParaRPr lang="el-GR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8900"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340610" algn="l"/>
                        </a:tabLst>
                      </a:pPr>
                      <a:r>
                        <a:rPr lang="el-GR" sz="1050">
                          <a:effectLst/>
                        </a:rPr>
                        <a:t>Κοινά στοιχεία με Αυτιστική Διαταραχή</a:t>
                      </a:r>
                      <a:endParaRPr lang="el-GR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340610" algn="l"/>
                        </a:tabLst>
                      </a:pPr>
                      <a:r>
                        <a:rPr lang="el-GR" sz="1050">
                          <a:effectLst/>
                        </a:rPr>
                        <a:t>Διαφοροποίηση από Αυτιστική Διαταραχή</a:t>
                      </a:r>
                      <a:endParaRPr lang="el-GR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2658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340610" algn="l"/>
                        </a:tabLst>
                      </a:pPr>
                      <a:r>
                        <a:rPr lang="el-GR" sz="1050" dirty="0">
                          <a:effectLst/>
                        </a:rPr>
                        <a:t>Διαταραχή </a:t>
                      </a:r>
                      <a:r>
                        <a:rPr lang="en-US" sz="1050" dirty="0">
                          <a:effectLst/>
                        </a:rPr>
                        <a:t>Asperger</a:t>
                      </a:r>
                      <a:endParaRPr lang="el-GR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340610" algn="l"/>
                        </a:tabLst>
                      </a:pPr>
                      <a:r>
                        <a:rPr lang="el-GR" sz="1050" dirty="0">
                          <a:effectLst/>
                        </a:rPr>
                        <a:t>Ελλείμματα στην κοινωνική αλληλεπίδραση</a:t>
                      </a:r>
                    </a:p>
                    <a:p>
                      <a:pPr marL="88900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340610" algn="l"/>
                        </a:tabLst>
                      </a:pPr>
                      <a:r>
                        <a:rPr lang="el-GR" sz="1050" dirty="0">
                          <a:effectLst/>
                        </a:rPr>
                        <a:t>Ελλείμματα στην επικοινωνία</a:t>
                      </a:r>
                    </a:p>
                    <a:p>
                      <a:pPr marL="88900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340610" algn="l"/>
                        </a:tabLst>
                      </a:pPr>
                      <a:r>
                        <a:rPr lang="el-GR" sz="1050" dirty="0">
                          <a:effectLst/>
                        </a:rPr>
                        <a:t>Περιορισμένες επαναληπτικές στερεοτυπικές συμπεριφορές</a:t>
                      </a:r>
                    </a:p>
                    <a:p>
                      <a:pPr marL="88900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340610" algn="l"/>
                        </a:tabLst>
                      </a:pPr>
                      <a:r>
                        <a:rPr lang="el-GR" sz="1050" dirty="0">
                          <a:effectLst/>
                        </a:rPr>
                        <a:t>Περιορισμένα  ενδιαφέροντα</a:t>
                      </a:r>
                      <a:endParaRPr lang="el-GR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340610" algn="l"/>
                        </a:tabLst>
                      </a:pPr>
                      <a:r>
                        <a:rPr lang="el-GR" sz="1050">
                          <a:effectLst/>
                        </a:rPr>
                        <a:t>Φυσιολογική γλωσσική ανάπτυξη</a:t>
                      </a:r>
                    </a:p>
                    <a:p>
                      <a:pPr marL="90170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340610" algn="l"/>
                        </a:tabLst>
                      </a:pPr>
                      <a:r>
                        <a:rPr lang="el-GR" sz="1050">
                          <a:effectLst/>
                        </a:rPr>
                        <a:t>Φυσιολογική γνωστική ανάπτυξη</a:t>
                      </a:r>
                      <a:endParaRPr lang="el-GR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26585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340610" algn="l"/>
                        </a:tabLst>
                      </a:pPr>
                      <a:r>
                        <a:rPr lang="el-GR" sz="105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340610" algn="l"/>
                        </a:tabLst>
                      </a:pPr>
                      <a:r>
                        <a:rPr lang="el-GR" sz="1050" dirty="0">
                          <a:effectLst/>
                        </a:rPr>
                        <a:t>Παιδική Αποδιοργανωτική Διαταραχή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340610" algn="l"/>
                        </a:tabLst>
                      </a:pPr>
                      <a:r>
                        <a:rPr lang="el-GR" sz="105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340610" algn="l"/>
                        </a:tabLst>
                      </a:pPr>
                      <a:r>
                        <a:rPr lang="el-GR" sz="1050" dirty="0">
                          <a:effectLst/>
                        </a:rPr>
                        <a:t> </a:t>
                      </a:r>
                      <a:endParaRPr lang="el-GR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340610" algn="l"/>
                        </a:tabLst>
                      </a:pPr>
                      <a:r>
                        <a:rPr lang="el-GR" sz="1050" u="sng" dirty="0">
                          <a:effectLst/>
                        </a:rPr>
                        <a:t>Σταδιακή</a:t>
                      </a:r>
                      <a:r>
                        <a:rPr lang="el-GR" sz="1050" dirty="0">
                          <a:effectLst/>
                        </a:rPr>
                        <a:t> απώλεια δεξιοτήτων γλωσσικής έκφρασης </a:t>
                      </a:r>
                    </a:p>
                    <a:p>
                      <a:pPr marL="88900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340610" algn="l"/>
                        </a:tabLst>
                      </a:pPr>
                      <a:r>
                        <a:rPr lang="el-GR" sz="1050" u="sng" dirty="0">
                          <a:effectLst/>
                        </a:rPr>
                        <a:t>Σταδιακή</a:t>
                      </a:r>
                      <a:r>
                        <a:rPr lang="el-GR" sz="1050" dirty="0">
                          <a:effectLst/>
                        </a:rPr>
                        <a:t> απώλεια δεξιοτήτων κατανόησης </a:t>
                      </a:r>
                    </a:p>
                    <a:p>
                      <a:pPr marL="88900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340610" algn="l"/>
                        </a:tabLst>
                      </a:pPr>
                      <a:r>
                        <a:rPr lang="el-GR" sz="1050" u="sng" dirty="0">
                          <a:effectLst/>
                        </a:rPr>
                        <a:t>Σταδιακή</a:t>
                      </a:r>
                      <a:r>
                        <a:rPr lang="el-GR" sz="1050" dirty="0">
                          <a:effectLst/>
                        </a:rPr>
                        <a:t> απώλεια κοινωνικών δεξιοτήτων</a:t>
                      </a:r>
                    </a:p>
                    <a:p>
                      <a:pPr marL="88900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340610" algn="l"/>
                        </a:tabLst>
                      </a:pPr>
                      <a:r>
                        <a:rPr lang="el-GR" sz="1050" dirty="0">
                          <a:effectLst/>
                        </a:rPr>
                        <a:t>Ελλείμματα στο παιχνίδι</a:t>
                      </a:r>
                      <a:endParaRPr lang="el-GR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340610" algn="l"/>
                        </a:tabLst>
                      </a:pPr>
                      <a:r>
                        <a:rPr lang="el-GR" sz="1050">
                          <a:effectLst/>
                        </a:rPr>
                        <a:t>Προβλήματα στην λειτουργία του εντέρου ή της κύστης, </a:t>
                      </a:r>
                    </a:p>
                    <a:p>
                      <a:pPr marL="90170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340610" algn="l"/>
                        </a:tabLst>
                      </a:pPr>
                      <a:r>
                        <a:rPr lang="el-GR" sz="1050">
                          <a:effectLst/>
                        </a:rPr>
                        <a:t>Ελλείμματα στις κινητικές δεξιότητες</a:t>
                      </a:r>
                      <a:endParaRPr lang="el-GR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61569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340610" algn="l"/>
                        </a:tabLst>
                      </a:pPr>
                      <a:r>
                        <a:rPr lang="el-GR" sz="105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340610" algn="l"/>
                        </a:tabLst>
                      </a:pPr>
                      <a:r>
                        <a:rPr lang="el-GR" sz="1050">
                          <a:effectLst/>
                        </a:rPr>
                        <a:t>Διάχυτη Αναπτυξιακή Διαταραχή μη Προσδιοριζόμενη Αλλιώς</a:t>
                      </a:r>
                      <a:endParaRPr lang="el-GR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340610" algn="l"/>
                        </a:tabLst>
                      </a:pPr>
                      <a:r>
                        <a:rPr lang="el-GR" sz="1050" dirty="0">
                          <a:effectLst/>
                        </a:rPr>
                        <a:t>Ελλείμματα στην κοινωνική συμπεριφορά</a:t>
                      </a:r>
                    </a:p>
                    <a:p>
                      <a:pPr marL="88900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340610" algn="l"/>
                        </a:tabLst>
                      </a:pPr>
                      <a:r>
                        <a:rPr lang="el-GR" sz="1050" dirty="0">
                          <a:effectLst/>
                        </a:rPr>
                        <a:t>Ελλείμματα στην λεκτική ή και μη λεκτική επικοινωνία</a:t>
                      </a:r>
                    </a:p>
                    <a:p>
                      <a:pPr marL="88900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340610" algn="l"/>
                        </a:tabLst>
                      </a:pPr>
                      <a:r>
                        <a:rPr lang="el-GR" sz="1050" dirty="0">
                          <a:effectLst/>
                        </a:rPr>
                        <a:t>Ασυνήθιστης μορφής συμπεριφορές, </a:t>
                      </a:r>
                    </a:p>
                    <a:p>
                      <a:pPr marL="88900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340610" algn="l"/>
                        </a:tabLst>
                      </a:pPr>
                      <a:r>
                        <a:rPr lang="el-GR" sz="1050" dirty="0">
                          <a:effectLst/>
                        </a:rPr>
                        <a:t>Στερεοτυπικές συμπεριφορές και  στερεότυπα ενδιαφέροντα και δραστηριότητες</a:t>
                      </a:r>
                    </a:p>
                    <a:p>
                      <a:pPr marL="88900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340610" algn="l"/>
                        </a:tabLst>
                      </a:pPr>
                      <a:r>
                        <a:rPr lang="el-GR" sz="1050" dirty="0">
                          <a:effectLst/>
                        </a:rPr>
                        <a:t>Υψηλή ευαισθησία σε ορισμένα ερεθίσματα</a:t>
                      </a:r>
                      <a:endParaRPr lang="el-GR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340610" algn="l"/>
                        </a:tabLst>
                      </a:pPr>
                      <a:r>
                        <a:rPr lang="el-GR" sz="1050">
                          <a:effectLst/>
                        </a:rPr>
                        <a:t>Οι  δυσκολίες αυτές συνήθως εμφανίζονται σε αρκετά μεγαλύτερη ηλικία</a:t>
                      </a:r>
                      <a:endParaRPr lang="el-GR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9655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340610" algn="l"/>
                        </a:tabLst>
                      </a:pPr>
                      <a:r>
                        <a:rPr lang="el-GR" sz="1050">
                          <a:effectLst/>
                        </a:rPr>
                        <a:t>Διαταραχή </a:t>
                      </a:r>
                      <a:r>
                        <a:rPr lang="en-US" sz="1050">
                          <a:effectLst/>
                        </a:rPr>
                        <a:t>Rett</a:t>
                      </a:r>
                      <a:endParaRPr lang="el-GR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340610" algn="l"/>
                        </a:tabLst>
                      </a:pPr>
                      <a:r>
                        <a:rPr lang="el-GR" sz="1050">
                          <a:effectLst/>
                        </a:rPr>
                        <a:t>Στερεοτυπικές κινήσεις, </a:t>
                      </a:r>
                    </a:p>
                    <a:p>
                      <a:pPr marL="88900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340610" algn="l"/>
                        </a:tabLst>
                      </a:pPr>
                      <a:r>
                        <a:rPr lang="el-GR" sz="1050">
                          <a:effectLst/>
                        </a:rPr>
                        <a:t>Έλλειψη διαπροσωπικών συναλλαγών</a:t>
                      </a:r>
                    </a:p>
                    <a:p>
                      <a:pPr marL="88900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340610" algn="l"/>
                        </a:tabLst>
                      </a:pPr>
                      <a:r>
                        <a:rPr lang="el-GR" sz="1050">
                          <a:effectLst/>
                        </a:rPr>
                        <a:t>Ελλείμματα στην επικοινωνία.</a:t>
                      </a:r>
                    </a:p>
                    <a:p>
                      <a:pPr marL="88900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340610" algn="l"/>
                        </a:tabLst>
                      </a:pPr>
                      <a:r>
                        <a:rPr lang="el-GR" sz="1050">
                          <a:effectLst/>
                        </a:rPr>
                        <a:t>Περιορισμένο εύρος ενδιαφερόντων</a:t>
                      </a:r>
                    </a:p>
                    <a:p>
                      <a:pPr marL="88900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340610" algn="l"/>
                        </a:tabLst>
                      </a:pPr>
                      <a:r>
                        <a:rPr lang="el-GR" sz="1050">
                          <a:effectLst/>
                        </a:rPr>
                        <a:t>Μιμητικό παιχνίδι</a:t>
                      </a:r>
                    </a:p>
                    <a:p>
                      <a:pPr marL="88900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340610" algn="l"/>
                        </a:tabLst>
                      </a:pPr>
                      <a:r>
                        <a:rPr lang="el-GR" sz="1050">
                          <a:effectLst/>
                        </a:rPr>
                        <a:t> </a:t>
                      </a:r>
                      <a:endParaRPr lang="el-GR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340610" algn="l"/>
                        </a:tabLst>
                      </a:pPr>
                      <a:r>
                        <a:rPr lang="el-GR" sz="1050" dirty="0">
                          <a:effectLst/>
                        </a:rPr>
                        <a:t>Προβλήματα στην κίνηση (ιδίως των χεριών)</a:t>
                      </a:r>
                    </a:p>
                    <a:p>
                      <a:pPr marL="90170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340610" algn="l"/>
                        </a:tabLst>
                      </a:pPr>
                      <a:r>
                        <a:rPr lang="el-GR" sz="1050" dirty="0">
                          <a:effectLst/>
                        </a:rPr>
                        <a:t>Προβλήματα στον συντονισμό</a:t>
                      </a:r>
                    </a:p>
                    <a:p>
                      <a:pPr marL="90170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340610" algn="l"/>
                        </a:tabLst>
                      </a:pPr>
                      <a:r>
                        <a:rPr lang="el-GR" sz="1050" dirty="0">
                          <a:effectLst/>
                        </a:rPr>
                        <a:t>Περπάτημα στις μύτες των ποδιών</a:t>
                      </a:r>
                    </a:p>
                    <a:p>
                      <a:pPr marL="90170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340610" algn="l"/>
                        </a:tabLst>
                      </a:pPr>
                      <a:r>
                        <a:rPr lang="el-GR" sz="1050" dirty="0">
                          <a:effectLst/>
                        </a:rPr>
                        <a:t>Δυσκολίες στον ύπνο</a:t>
                      </a:r>
                    </a:p>
                    <a:p>
                      <a:pPr marL="90170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340610" algn="l"/>
                        </a:tabLst>
                      </a:pPr>
                      <a:r>
                        <a:rPr lang="el-GR" sz="1050" dirty="0">
                          <a:effectLst/>
                        </a:rPr>
                        <a:t>Επιληπτικές κρίσεις</a:t>
                      </a:r>
                      <a:endParaRPr lang="el-GR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85529" y="0"/>
            <a:ext cx="118209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339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339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339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339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339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339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339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339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339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39975" algn="l"/>
              </a:tabLst>
            </a:pPr>
            <a:r>
              <a:rPr kumimoji="0" lang="el-GR" alt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Διαφορές και Ομοιότητες Διαταραχών του Φάσματος του  Αυτισμού με τον Κλασσικό Αυτισμό</a:t>
            </a:r>
            <a:endParaRPr kumimoji="0" lang="el-GR" alt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08891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22345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Διαχωρισμός του </a:t>
            </a:r>
            <a:r>
              <a:rPr lang="el-GR" b="1" dirty="0"/>
              <a:t>αυτιστικού φάσματος σε τρεις κατηγορίες βαρύτητας με βάση το επίπεδο </a:t>
            </a:r>
            <a:r>
              <a:rPr lang="el-GR" b="1" dirty="0" smtClean="0"/>
              <a:t>λειτουργικότητας </a:t>
            </a:r>
            <a:r>
              <a:rPr lang="en-US" b="1" dirty="0" smtClean="0"/>
              <a:t>(DSM V 2013)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199" y="1996226"/>
            <a:ext cx="11087637" cy="44898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dirty="0"/>
              <a:t>Οι διαγνώσεις «Αυτιστική Διαταραχή», «Σύνδρομο </a:t>
            </a:r>
            <a:r>
              <a:rPr lang="el-GR" dirty="0" err="1"/>
              <a:t>Asperger’s</a:t>
            </a:r>
            <a:r>
              <a:rPr lang="el-GR" dirty="0"/>
              <a:t>» και «Διάχυτη Αναπτυξιακή Διαταραχή μη άλλως προσδιοριζόμενη» περικλείονται πλέον στην διάγνωση «Διαταραχή Αυτιστικού Φάσματος» η οποία και χωρίζεται πλέον ανάλογα με την βαρύτητα των συμπτωμάτων. </a:t>
            </a:r>
            <a:endParaRPr lang="el-GR" dirty="0" smtClean="0"/>
          </a:p>
          <a:p>
            <a:pPr algn="just"/>
            <a:r>
              <a:rPr lang="el-GR" dirty="0" smtClean="0"/>
              <a:t>Συγκεκριμένα </a:t>
            </a:r>
            <a:r>
              <a:rPr lang="el-GR" dirty="0"/>
              <a:t>τα τρία επίπεδα ανάλογα με την βαρύτητα των συμπτωμάτων είναι: </a:t>
            </a:r>
            <a:endParaRPr lang="el-GR" dirty="0" smtClean="0"/>
          </a:p>
          <a:p>
            <a:pPr algn="just"/>
            <a:r>
              <a:rPr lang="el-GR" dirty="0" smtClean="0"/>
              <a:t>Επίπεδο 3: </a:t>
            </a:r>
            <a:r>
              <a:rPr lang="el-GR" dirty="0"/>
              <a:t>«Ανάγκη ιδιαίτερης ενισχυμένης υποστήριξης» (σοβαρές δυσκολίες στην κοινωνικοποίηση και την ευελιξία), </a:t>
            </a:r>
            <a:endParaRPr lang="el-GR" dirty="0" smtClean="0"/>
          </a:p>
          <a:p>
            <a:pPr algn="just"/>
            <a:r>
              <a:rPr lang="el-GR" dirty="0" smtClean="0"/>
              <a:t>Επίπεδο </a:t>
            </a:r>
            <a:r>
              <a:rPr lang="el-GR" dirty="0"/>
              <a:t>2</a:t>
            </a:r>
            <a:r>
              <a:rPr lang="el-GR" dirty="0" smtClean="0"/>
              <a:t>: «</a:t>
            </a:r>
            <a:r>
              <a:rPr lang="el-GR" dirty="0"/>
              <a:t>Ανάγκη ενισχυμένης υποστήριξης» (αξιοσημείωτες </a:t>
            </a:r>
            <a:r>
              <a:rPr lang="el-GR" dirty="0" smtClean="0"/>
              <a:t>δυσκολίες)</a:t>
            </a:r>
          </a:p>
          <a:p>
            <a:pPr algn="just"/>
            <a:r>
              <a:rPr lang="el-GR" dirty="0" smtClean="0"/>
              <a:t>Επίπεδο </a:t>
            </a:r>
            <a:r>
              <a:rPr lang="el-GR" dirty="0"/>
              <a:t>1: «Ανάγκη υποστήριξης» (δυσκολίες στα παραπάνω). Συνεπώς οι προηγούμενες ονομασίες παραχωρούν τη θέση τους στα επίπεδα λειτουργικότητας με αποτέλεσμα να ελέγχεται πλέον η ουσία και όχι το όνομα.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55090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76518" y="210578"/>
            <a:ext cx="10877282" cy="1325563"/>
          </a:xfrm>
        </p:spPr>
        <p:txBody>
          <a:bodyPr/>
          <a:lstStyle/>
          <a:p>
            <a:r>
              <a:rPr lang="el-GR" b="1" dirty="0"/>
              <a:t>Η Αυτιστική </a:t>
            </a:r>
            <a:r>
              <a:rPr lang="el-GR" b="1" dirty="0" smtClean="0"/>
              <a:t>Διαταραχή ή Διαταραχή Φάσματο</a:t>
            </a:r>
            <a:r>
              <a:rPr lang="el-GR" b="1" dirty="0"/>
              <a:t>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35169" y="1284711"/>
            <a:ext cx="10515600" cy="5038815"/>
          </a:xfrm>
        </p:spPr>
        <p:txBody>
          <a:bodyPr>
            <a:normAutofit/>
          </a:bodyPr>
          <a:lstStyle/>
          <a:p>
            <a:pPr algn="just"/>
            <a:r>
              <a:rPr lang="el-GR" dirty="0" smtClean="0"/>
              <a:t>Αναφέρεται </a:t>
            </a:r>
            <a:r>
              <a:rPr lang="el-GR" dirty="0"/>
              <a:t>στην βιβλιογραφία και ως αυτισμός ή ως κλασική Αυτιστική Αναπτυξιακή </a:t>
            </a:r>
            <a:r>
              <a:rPr lang="el-GR" dirty="0" smtClean="0"/>
              <a:t>Διαταραχή.</a:t>
            </a:r>
          </a:p>
          <a:p>
            <a:pPr algn="just"/>
            <a:r>
              <a:rPr lang="el-GR" dirty="0" smtClean="0"/>
              <a:t>Αποτελεί </a:t>
            </a:r>
            <a:r>
              <a:rPr lang="el-GR" dirty="0"/>
              <a:t>την πιο σοβαρή μορφή από τις συνολικά πέντε των Διάχυτων Αναπτυξιακών </a:t>
            </a:r>
            <a:r>
              <a:rPr lang="el-GR" dirty="0" smtClean="0"/>
              <a:t>Διαταραχών.</a:t>
            </a:r>
          </a:p>
          <a:p>
            <a:pPr algn="just"/>
            <a:r>
              <a:rPr lang="el-GR" dirty="0"/>
              <a:t>Έχει χαρακτηριστεί και ως «διαταραχή φάσματος», γεγονός  που σημαίνει </a:t>
            </a:r>
            <a:r>
              <a:rPr lang="el-GR" dirty="0" smtClean="0"/>
              <a:t>πως η </a:t>
            </a:r>
            <a:r>
              <a:rPr lang="el-GR" dirty="0"/>
              <a:t>κλινική εικόνα του αυτισμού δεν είναι </a:t>
            </a:r>
            <a:r>
              <a:rPr lang="el-GR" dirty="0" smtClean="0"/>
              <a:t>ομοιογενής. </a:t>
            </a:r>
          </a:p>
          <a:p>
            <a:pPr algn="just"/>
            <a:r>
              <a:rPr lang="el-GR" dirty="0"/>
              <a:t>Ο πρώτος που μελέτησε τον αυτισμό ήταν ο Αυστριακός ψυχίατρος </a:t>
            </a:r>
            <a:r>
              <a:rPr lang="en-US" dirty="0"/>
              <a:t>Leo </a:t>
            </a:r>
            <a:r>
              <a:rPr lang="en-US" dirty="0" err="1"/>
              <a:t>Kanner</a:t>
            </a:r>
            <a:r>
              <a:rPr lang="el-GR" dirty="0" smtClean="0"/>
              <a:t>.</a:t>
            </a:r>
          </a:p>
          <a:p>
            <a:pPr algn="just"/>
            <a:r>
              <a:rPr lang="el-GR" dirty="0" smtClean="0"/>
              <a:t>Το </a:t>
            </a:r>
            <a:r>
              <a:rPr lang="el-GR" dirty="0"/>
              <a:t>1943 δημοσίευσε την  μελέτη  11 παιδιών, διαπιστώνοντας  μια σειρά από γνωρίσματα τα οποία παρατηρούνται στον </a:t>
            </a:r>
            <a:r>
              <a:rPr lang="el-GR" dirty="0" smtClean="0"/>
              <a:t>αυτισμό.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6350253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302</TotalTime>
  <Words>1654</Words>
  <Application>Microsoft Office PowerPoint</Application>
  <PresentationFormat>Ευρεία οθόνη</PresentationFormat>
  <Paragraphs>170</Paragraphs>
  <Slides>24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24</vt:i4>
      </vt:variant>
    </vt:vector>
  </HeadingPairs>
  <TitlesOfParts>
    <vt:vector size="30" baseType="lpstr">
      <vt:lpstr>Arial</vt:lpstr>
      <vt:lpstr>Calibri</vt:lpstr>
      <vt:lpstr>Century Gothic</vt:lpstr>
      <vt:lpstr>Times New Roman</vt:lpstr>
      <vt:lpstr>Wingdings 3</vt:lpstr>
      <vt:lpstr>Wisp</vt:lpstr>
      <vt:lpstr>Παρουσίαση του PowerPoint</vt:lpstr>
      <vt:lpstr>Οι Διάχυτες Αναπτυξιακές Διαταραχές </vt:lpstr>
      <vt:lpstr>Οι Διάχυτες Αναπτυξιακές Διαταραχές </vt:lpstr>
      <vt:lpstr>Παρουσίαση του PowerPoint</vt:lpstr>
      <vt:lpstr>Οι πέντε αυτές διαταραχές οι οποίες και συναποτελούν τις ΔΑΔ είναι: </vt:lpstr>
      <vt:lpstr>ΔΙΑΤΑΡΑΧΗ ΑΥΤΙΣΤΙΚΟΥ ΦΑΣΜΑΤΟΣ</vt:lpstr>
      <vt:lpstr>Παρουσίαση του PowerPoint</vt:lpstr>
      <vt:lpstr>Διαχωρισμός του αυτιστικού φάσματος σε τρεις κατηγορίες βαρύτητας με βάση το επίπεδο λειτουργικότητας (DSM V 2013)</vt:lpstr>
      <vt:lpstr>Η Αυτιστική Διαταραχή ή Διαταραχή Φάσματος</vt:lpstr>
      <vt:lpstr>ΓΝΩΡΙΣΜΑΤΑ ΚANNER</vt:lpstr>
      <vt:lpstr>Παρουσίαση του PowerPoint</vt:lpstr>
      <vt:lpstr>Ο αυτισμός συνεπάγεται έκπτωση στους τομείς: </vt:lpstr>
      <vt:lpstr>ΕΠΙΔΗΜΙΟΛΟΓΙΑ</vt:lpstr>
      <vt:lpstr>ΑΙΤΙΟΛΟΓΙΑ</vt:lpstr>
      <vt:lpstr>ΔΙΑΓΝΩΣΗ</vt:lpstr>
      <vt:lpstr>Οι χαρακτηριστικές δυσκολίες του αυτισμού μπορούν να περιγραφούν ως «τριάδα των διαταραχών της κοινωνικής αλληλεπίδρασης»</vt:lpstr>
      <vt:lpstr>2. Ελλείμματα στην Επικοινωνία</vt:lpstr>
      <vt:lpstr>3. Ελλείμματα στην Ικανότητα για Δημιουργική Φαντασία  </vt:lpstr>
      <vt:lpstr>Ζητούμενο και ταυτόχρονα πρόκληση η ένταξη των μαθητών με αυτισμό στο τυπικό σχολείο…</vt:lpstr>
      <vt:lpstr>Παρουσίαση του PowerPoint</vt:lpstr>
      <vt:lpstr>ΠΡΑΚΤΙΚΕΣ ΟΔΗΓΙΕΣ</vt:lpstr>
      <vt:lpstr>ΠΡΑΚΤΙΚΕΣ ΟΔΗΓΙΕΣ</vt:lpstr>
      <vt:lpstr>ΠΡΑΚΤΙΚΕΣ ΟΔΗΓΙΕΣ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 Διάχυτες Αναπτυξιακές Διαταραχές</dc:title>
  <dc:creator>ΚΥΡΙΑΚΟΣ ΚΑΡΑΤΟΣΙΔΗΣ</dc:creator>
  <cp:lastModifiedBy>ΚΥΡΙΑΚΟΣ ΚΑΡΑΤΟΣΙΔΗΣ</cp:lastModifiedBy>
  <cp:revision>18</cp:revision>
  <dcterms:created xsi:type="dcterms:W3CDTF">2021-11-15T13:59:09Z</dcterms:created>
  <dcterms:modified xsi:type="dcterms:W3CDTF">2021-11-15T19:08:46Z</dcterms:modified>
</cp:coreProperties>
</file>