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80" r:id="rId5"/>
    <p:sldId id="258" r:id="rId6"/>
    <p:sldId id="270" r:id="rId7"/>
    <p:sldId id="268" r:id="rId8"/>
    <p:sldId id="262" r:id="rId9"/>
    <p:sldId id="272" r:id="rId10"/>
    <p:sldId id="273" r:id="rId11"/>
    <p:sldId id="274" r:id="rId12"/>
    <p:sldId id="276" r:id="rId13"/>
    <p:sldId id="278" r:id="rId14"/>
    <p:sldId id="277" r:id="rId15"/>
    <p:sldId id="257" r:id="rId16"/>
    <p:sldId id="275" r:id="rId17"/>
    <p:sldId id="263" r:id="rId18"/>
    <p:sldId id="281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13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ubbl.us/" TargetMode="External"/><Relationship Id="rId2" Type="http://schemas.openxmlformats.org/officeDocument/2006/relationships/hyperlink" Target="http://photodentro.edu.gr/v/item/ds/8521/342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arth.google.com/web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l.padlet.com/dashboar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my-word-art" TargetMode="External"/><Relationship Id="rId2" Type="http://schemas.openxmlformats.org/officeDocument/2006/relationships/hyperlink" Target="https://www.liveworksheet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presentation/d/1b1xIALBxNvZk2SAZTa77pAqB0imOA2lMUc8eJJ4arEc/edit?usp=sha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e.kahoot.i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resources-and-tools/document-library/the-2018-international-computer-and-information-literacy-study-icils-main-findings-and-implications-for-education-policies-in-europe_en" TargetMode="External"/><Relationship Id="rId2" Type="http://schemas.openxmlformats.org/officeDocument/2006/relationships/hyperlink" Target="https://www.oecd-ilibrary.org/education/talis-2018-results-volume-i_1d0bc92a-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drasi.org/lexiko/select_language.htm" TargetMode="External"/><Relationship Id="rId2" Type="http://schemas.openxmlformats.org/officeDocument/2006/relationships/hyperlink" Target="http://www.xanthi.ilsp.gr/filo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k-language.gr/digitalResources/" TargetMode="External"/><Relationship Id="rId5" Type="http://schemas.openxmlformats.org/officeDocument/2006/relationships/hyperlink" Target="http://www.greek-language.gr/greekLang/ancient_greek/education/workshop/exercise/index.html" TargetMode="External"/><Relationship Id="rId4" Type="http://schemas.openxmlformats.org/officeDocument/2006/relationships/hyperlink" Target="http://users.sch.gr/ipap/Ellinikos%20Politismos/Yliko/Theoria%20arxaia/Askiseis%20Grammatikis%20arxaias%20elliniki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4632" cy="2241594"/>
          </a:xfrm>
        </p:spPr>
        <p:txBody>
          <a:bodyPr>
            <a:normAutofit fontScale="90000"/>
          </a:bodyPr>
          <a:lstStyle/>
          <a:p>
            <a:r>
              <a:rPr lang="el-GR" i="1" dirty="0" smtClean="0">
                <a:solidFill>
                  <a:srgbClr val="002060"/>
                </a:solidFill>
              </a:rPr>
              <a:t>Χρήση Ψηφιακών Εργαλείων στην Εκπαίδευση </a:t>
            </a:r>
            <a:endParaRPr lang="el-GR" i="1" dirty="0">
              <a:solidFill>
                <a:srgbClr val="00206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6640" cy="1401569"/>
          </a:xfrm>
        </p:spPr>
        <p:txBody>
          <a:bodyPr>
            <a:noAutofit/>
          </a:bodyPr>
          <a:lstStyle/>
          <a:p>
            <a:r>
              <a:rPr lang="el-GR" sz="1600" b="1" i="1" dirty="0" smtClean="0">
                <a:solidFill>
                  <a:schemeClr val="tx1"/>
                </a:solidFill>
              </a:rPr>
              <a:t>Ελένη Λύκου</a:t>
            </a:r>
            <a:endParaRPr lang="es-ES" sz="1600" b="1" i="1" dirty="0" smtClean="0">
              <a:solidFill>
                <a:schemeClr val="tx1"/>
              </a:solidFill>
            </a:endParaRPr>
          </a:p>
          <a:p>
            <a:r>
              <a:rPr lang="el-GR" sz="1600" b="1" i="1" dirty="0" smtClean="0">
                <a:solidFill>
                  <a:schemeClr val="tx1"/>
                </a:solidFill>
              </a:rPr>
              <a:t>Εκπαιδευτικός Δευτεροβάθμιας (ΠΕ06)</a:t>
            </a:r>
          </a:p>
          <a:p>
            <a:r>
              <a:rPr lang="en-US" sz="1600" b="1" i="1" dirty="0" err="1" smtClean="0">
                <a:solidFill>
                  <a:schemeClr val="tx1"/>
                </a:solidFill>
              </a:rPr>
              <a:t>M.Ed</a:t>
            </a:r>
            <a:r>
              <a:rPr lang="en-US" sz="1600" b="1" i="1" dirty="0" smtClean="0">
                <a:solidFill>
                  <a:schemeClr val="tx1"/>
                </a:solidFill>
              </a:rPr>
              <a:t> in </a:t>
            </a:r>
            <a:r>
              <a:rPr lang="es-ES" sz="1600" b="1" i="1" dirty="0" smtClean="0">
                <a:solidFill>
                  <a:schemeClr val="tx1"/>
                </a:solidFill>
              </a:rPr>
              <a:t>TESOL</a:t>
            </a:r>
            <a:endParaRPr lang="el-GR" sz="1600" b="1" i="1" dirty="0" smtClean="0">
              <a:solidFill>
                <a:schemeClr val="tx1"/>
              </a:solidFill>
            </a:endParaRPr>
          </a:p>
          <a:p>
            <a:r>
              <a:rPr lang="el-GR" sz="1600" b="1" i="1" dirty="0" smtClean="0">
                <a:solidFill>
                  <a:schemeClr val="tx1"/>
                </a:solidFill>
              </a:rPr>
              <a:t>Γυμνάσιο Κριεζών</a:t>
            </a:r>
          </a:p>
          <a:p>
            <a:r>
              <a:rPr lang="el-GR" sz="1600" b="1" i="1" dirty="0" smtClean="0">
                <a:solidFill>
                  <a:schemeClr val="tx1"/>
                </a:solidFill>
              </a:rPr>
              <a:t>27/10/2021</a:t>
            </a:r>
            <a:endParaRPr lang="el-GR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l-GR" dirty="0" smtClean="0">
                <a:solidFill>
                  <a:srgbClr val="002060"/>
                </a:solidFill>
              </a:rPr>
              <a:t>   Βασίζονται στην θεωρία του </a:t>
            </a:r>
            <a:r>
              <a:rPr lang="el-GR" dirty="0" err="1" smtClean="0">
                <a:solidFill>
                  <a:schemeClr val="accent3"/>
                </a:solidFill>
              </a:rPr>
              <a:t>Εποικοδομισμού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και σε </a:t>
            </a:r>
            <a:r>
              <a:rPr lang="el-GR" dirty="0" err="1" smtClean="0">
                <a:solidFill>
                  <a:schemeClr val="accent3"/>
                </a:solidFill>
              </a:rPr>
              <a:t>Κοινωνικοπολιτισμικές</a:t>
            </a:r>
            <a:r>
              <a:rPr lang="el-GR" dirty="0" smtClean="0">
                <a:solidFill>
                  <a:schemeClr val="accent3"/>
                </a:solidFill>
              </a:rPr>
              <a:t> θεωρίες </a:t>
            </a:r>
            <a:r>
              <a:rPr lang="el-GR" dirty="0" smtClean="0">
                <a:solidFill>
                  <a:srgbClr val="002060"/>
                </a:solidFill>
              </a:rPr>
              <a:t>μάθησης σύμφωνα με τις οποίες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l-GR" dirty="0" smtClean="0">
              <a:solidFill>
                <a:srgbClr val="002060"/>
              </a:solidFill>
            </a:endParaRPr>
          </a:p>
          <a:p>
            <a:pPr algn="just"/>
            <a:r>
              <a:rPr lang="el-GR" dirty="0" smtClean="0">
                <a:solidFill>
                  <a:srgbClr val="002060"/>
                </a:solidFill>
              </a:rPr>
              <a:t>Η μάθηση δε μεταδίδεται, αλλά είναι μια διαδικασία </a:t>
            </a:r>
            <a:r>
              <a:rPr lang="el-GR" dirty="0" smtClean="0">
                <a:solidFill>
                  <a:schemeClr val="accent3"/>
                </a:solidFill>
              </a:rPr>
              <a:t>προσωπικής κατασκευής της γνώσης</a:t>
            </a:r>
            <a:r>
              <a:rPr lang="el-GR" dirty="0" smtClean="0">
                <a:solidFill>
                  <a:srgbClr val="002060"/>
                </a:solidFill>
              </a:rPr>
              <a:t>, η οποία εδράζεται πάνω σε προγενέστερες γνώσεις.</a:t>
            </a: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l-GR" dirty="0" smtClean="0">
                <a:solidFill>
                  <a:srgbClr val="002060"/>
                </a:solidFill>
              </a:rPr>
              <a:t>Η μάθηση συντελείται σε συγκεκριμένα πολιτισμικά πλαίσια και ουσιαστικά δημιουργείται από την </a:t>
            </a:r>
            <a:r>
              <a:rPr lang="el-GR" dirty="0" smtClean="0">
                <a:solidFill>
                  <a:schemeClr val="accent3"/>
                </a:solidFill>
              </a:rPr>
              <a:t>αλληλεπίδραση του ατόμου με άλλα άτομα, </a:t>
            </a:r>
            <a:r>
              <a:rPr lang="el-GR" dirty="0" smtClean="0">
                <a:solidFill>
                  <a:srgbClr val="002060"/>
                </a:solidFill>
              </a:rPr>
              <a:t>σε συγκεκριμένες επικοινωνιακές περιστάσεις και μέσω κοινών δραστηριοτήτων. 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dirty="0" smtClean="0">
                <a:solidFill>
                  <a:srgbClr val="002060"/>
                </a:solidFill>
              </a:rPr>
              <a:t>Αξιοποίηση των ΨΤ ως παιδαγωγικών περιβαλλόντων σε πιο καινοτόμες μορφές διδασκαλίας</a:t>
            </a:r>
            <a:endParaRPr lang="el-G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1340769"/>
            <a:ext cx="3816424" cy="403244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>
                <a:hlinkClick r:id="rId2"/>
              </a:rPr>
              <a:t>http://photodentro.edu.gr/v/item/ds/8521/3423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https://bubbl.us/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l-GR" dirty="0"/>
          </a:p>
        </p:txBody>
      </p:sp>
      <p:pic>
        <p:nvPicPr>
          <p:cNvPr id="6" name="5 - Θέση περιεχομένου" descr="Cultur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7448" y="1268760"/>
            <a:ext cx="4896552" cy="2619528"/>
          </a:xfrm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Εννοιολογική χαρτογράφηση: </a:t>
            </a:r>
            <a:r>
              <a:rPr lang="es-ES" dirty="0" smtClean="0"/>
              <a:t>Concept map</a:t>
            </a:r>
            <a:endParaRPr lang="el-GR" dirty="0"/>
          </a:p>
        </p:txBody>
      </p:sp>
      <p:pic>
        <p:nvPicPr>
          <p:cNvPr id="5" name="4 - Εικόνα" descr="C:\Users\user\Desktop\ΤΠΕ Β2\Παρεμβάσεις\Παρεμβάση 1\Photos\Halloween_mindmap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7752" y="3717032"/>
            <a:ext cx="5316248" cy="286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Εικονική Περιήγηση μέσω </a:t>
            </a:r>
            <a:r>
              <a:rPr lang="en-US" dirty="0" smtClean="0">
                <a:solidFill>
                  <a:schemeClr val="accent3"/>
                </a:solidFill>
              </a:rPr>
              <a:t>Google Maps</a:t>
            </a:r>
            <a:endParaRPr lang="el-GR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  <a:hlinkClick r:id="rId2"/>
              </a:rPr>
              <a:t>https://earth.google.com/web/</a:t>
            </a:r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l-GR" dirty="0" smtClean="0">
              <a:solidFill>
                <a:schemeClr val="accent3"/>
              </a:solidFill>
            </a:endParaRPr>
          </a:p>
          <a:p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Προσομοιώσεις</a:t>
            </a:r>
            <a:endParaRPr lang="el-GR" dirty="0"/>
          </a:p>
        </p:txBody>
      </p:sp>
      <p:pic>
        <p:nvPicPr>
          <p:cNvPr id="6" name="5 - Εικόνα" descr="Vag_School prof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6057713" cy="340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Στιγμιότυπο οθόνης (366)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60350"/>
            <a:ext cx="9088438" cy="511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Padlet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  <a:hlinkClick r:id="rId2"/>
              </a:rPr>
              <a:t>https://el.padlet.com/dashboard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259632" y="1340768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l-GR" dirty="0"/>
          </a:p>
        </p:txBody>
      </p:sp>
      <p:pic>
        <p:nvPicPr>
          <p:cNvPr id="9" name="3 - Θέση περιεχομένου" descr="Στιγμιότυπο οθόνης (15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5688" y="1481138"/>
            <a:ext cx="805262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7618040" cy="5461595"/>
          </a:xfrm>
        </p:spPr>
        <p:txBody>
          <a:bodyPr>
            <a:normAutofit/>
          </a:bodyPr>
          <a:lstStyle/>
          <a:p>
            <a:pPr algn="ctr"/>
            <a:endParaRPr lang="es-ES" dirty="0" smtClean="0">
              <a:hlinkClick r:id="rId2"/>
            </a:endParaRPr>
          </a:p>
          <a:p>
            <a:pPr algn="ctr">
              <a:buNone/>
            </a:pPr>
            <a:r>
              <a:rPr lang="el-GR" dirty="0" smtClean="0">
                <a:solidFill>
                  <a:srgbClr val="002060"/>
                </a:solidFill>
              </a:rPr>
              <a:t>Δημιουργία ψηφιακών φύλλων εργασίας μέσω </a:t>
            </a:r>
            <a:r>
              <a:rPr lang="en-US" dirty="0" err="1" smtClean="0">
                <a:solidFill>
                  <a:srgbClr val="002060"/>
                </a:solidFill>
              </a:rPr>
              <a:t>liveworksheets</a:t>
            </a:r>
            <a:endParaRPr lang="el-GR" dirty="0" smtClean="0">
              <a:hlinkClick r:id="rId2"/>
            </a:endParaRPr>
          </a:p>
          <a:p>
            <a:pPr algn="ctr">
              <a:buNone/>
            </a:pPr>
            <a:r>
              <a:rPr lang="es-ES" dirty="0" smtClean="0">
                <a:hlinkClick r:id="rId2"/>
              </a:rPr>
              <a:t>https://www.liveworksheets.com/</a:t>
            </a:r>
            <a:endParaRPr lang="es-ES" dirty="0" smtClean="0"/>
          </a:p>
          <a:p>
            <a:pPr algn="ctr">
              <a:buNone/>
            </a:pPr>
            <a:r>
              <a:rPr lang="el-GR" dirty="0" smtClean="0">
                <a:solidFill>
                  <a:srgbClr val="002060"/>
                </a:solidFill>
              </a:rPr>
              <a:t>  Συννεφόλεξο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s-ES" dirty="0" smtClean="0">
                <a:solidFill>
                  <a:srgbClr val="002060"/>
                </a:solidFill>
                <a:hlinkClick r:id="rId3"/>
              </a:rPr>
              <a:t>https://wordart.com/my-word-art</a:t>
            </a:r>
            <a:endParaRPr lang="es-E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</p:txBody>
      </p:sp>
      <p:pic>
        <p:nvPicPr>
          <p:cNvPr id="6" name="5 - Εικόνα" descr="Word 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501008"/>
            <a:ext cx="3680254" cy="2723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accent3"/>
                </a:solidFill>
              </a:rPr>
              <a:t>Χρήση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l-GR" dirty="0" smtClean="0">
                <a:solidFill>
                  <a:schemeClr val="accent3"/>
                </a:solidFill>
              </a:rPr>
              <a:t>εφαρμογών στο </a:t>
            </a:r>
            <a:r>
              <a:rPr lang="en-US" dirty="0" err="1" smtClean="0">
                <a:solidFill>
                  <a:schemeClr val="accent3"/>
                </a:solidFill>
              </a:rPr>
              <a:t>google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n-US" smtClean="0">
                <a:solidFill>
                  <a:schemeClr val="accent3"/>
                </a:solidFill>
              </a:rPr>
              <a:t>cloud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Συνεργατική γραφή μέσω </a:t>
            </a:r>
            <a:r>
              <a:rPr lang="en-US" dirty="0" err="1" smtClean="0">
                <a:solidFill>
                  <a:srgbClr val="C00000"/>
                </a:solidFill>
              </a:rPr>
              <a:t>google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s-ES" dirty="0" smtClean="0">
                <a:solidFill>
                  <a:srgbClr val="C00000"/>
                </a:solidFill>
              </a:rPr>
              <a:t>docs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Escape Rooms</a:t>
            </a:r>
          </a:p>
          <a:p>
            <a:pPr>
              <a:buNone/>
            </a:pPr>
            <a:r>
              <a:rPr lang="en-US" b="1" u="sng" dirty="0" smtClean="0">
                <a:hlinkClick r:id="rId2"/>
              </a:rPr>
              <a:t>https://docs.google.com/presentation/d/1b1xIALBxNvZk2SAZTa77pAqB0imOA2lMUc8eJJ4arEc/edit?usp=sharing</a:t>
            </a:r>
            <a:endParaRPr lang="en-US" b="1" u="sng" dirty="0" smtClean="0"/>
          </a:p>
          <a:p>
            <a:pPr>
              <a:buNone/>
            </a:pPr>
            <a:endParaRPr lang="el-GR" b="1" u="sng" dirty="0" smtClean="0"/>
          </a:p>
          <a:p>
            <a:endParaRPr lang="el-GR" dirty="0"/>
          </a:p>
        </p:txBody>
      </p:sp>
      <p:pic>
        <p:nvPicPr>
          <p:cNvPr id="7" name="6 - Εικόνα" descr="Στιγμιότυπο οθόνης (36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645024"/>
            <a:ext cx="4700014" cy="264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Kahoot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smtClean="0">
                <a:solidFill>
                  <a:srgbClr val="002060"/>
                </a:solidFill>
                <a:hlinkClick r:id="rId2"/>
              </a:rPr>
              <a:t>https://create.kahoot.it/</a:t>
            </a: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6" name="5 - Θέση περιεχομένου" descr="Στιγμιότυπο οθόνης (25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59398"/>
            <a:ext cx="7551469" cy="4247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hank-you-word-clou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67737" cy="4624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i="1" dirty="0" smtClean="0">
                <a:solidFill>
                  <a:srgbClr val="002060"/>
                </a:solidFill>
              </a:rPr>
              <a:t>Να </a:t>
            </a:r>
            <a:r>
              <a:rPr lang="el-GR" b="1" i="1" dirty="0" smtClean="0">
                <a:solidFill>
                  <a:schemeClr val="accent3"/>
                </a:solidFill>
                <a:latin typeface="Comic Sans MS" pitchFamily="66" charset="0"/>
              </a:rPr>
              <a:t>παρουσιάσει</a:t>
            </a:r>
            <a:r>
              <a:rPr lang="el-GR" i="1" dirty="0" smtClean="0">
                <a:solidFill>
                  <a:srgbClr val="002060"/>
                </a:solidFill>
                <a:latin typeface="Comic Sans MS" pitchFamily="66" charset="0"/>
              </a:rPr>
              <a:t> το θεωρητικό πλαίσιο αλλά και </a:t>
            </a:r>
            <a:r>
              <a:rPr lang="el-GR" i="1" dirty="0" smtClean="0">
                <a:solidFill>
                  <a:srgbClr val="002060"/>
                </a:solidFill>
              </a:rPr>
              <a:t>μια ενδεικτική σειρά από ψηφιακά εργαλεία και τεχνικές που μπορούν να χρησιμοποιηθούν σε μια αίθουσα διδασκαλίας  με διαδραστικό πίνακα ή σε εργαστήριο πληροφορικής για τη βελτίωση της μάθησης και την ενίσχυση της συμμετοχής των μαθητών.</a:t>
            </a:r>
          </a:p>
          <a:p>
            <a:pPr algn="just"/>
            <a:r>
              <a:rPr lang="el-GR" i="1" dirty="0" smtClean="0">
                <a:solidFill>
                  <a:srgbClr val="002060"/>
                </a:solidFill>
              </a:rPr>
              <a:t>Να </a:t>
            </a:r>
            <a:r>
              <a:rPr lang="el-GR" b="1" i="1" dirty="0" smtClean="0">
                <a:solidFill>
                  <a:schemeClr val="accent3"/>
                </a:solidFill>
                <a:latin typeface="Comic Sans MS" pitchFamily="66" charset="0"/>
              </a:rPr>
              <a:t>επισημάνει</a:t>
            </a:r>
            <a:r>
              <a:rPr lang="el-GR" i="1" dirty="0" smtClean="0">
                <a:solidFill>
                  <a:srgbClr val="002060"/>
                </a:solidFill>
              </a:rPr>
              <a:t> τους διαφορετικούς παιδαγωγικούς σκοπούς  για τους οποίους μπορούν να χρησιμοποιηθούν αυτά τα εργαλεία σύμφωνα με τις διαφορετικές θεωρίες</a:t>
            </a:r>
            <a:r>
              <a:rPr lang="en-US" i="1" dirty="0" smtClean="0">
                <a:solidFill>
                  <a:srgbClr val="002060"/>
                </a:solidFill>
              </a:rPr>
              <a:t>.</a:t>
            </a:r>
            <a:endParaRPr lang="el-GR" i="1" dirty="0">
              <a:solidFill>
                <a:srgbClr val="00206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3"/>
                </a:solidFill>
              </a:rPr>
              <a:t>Στόχος</a:t>
            </a:r>
            <a:endParaRPr lang="el-GR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666523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Στόχος στα ΠΣ και βασική δεξιότητα του 21</a:t>
            </a:r>
            <a:r>
              <a:rPr lang="el-GR" sz="2400" baseline="30000" dirty="0" smtClean="0">
                <a:solidFill>
                  <a:srgbClr val="002060"/>
                </a:solidFill>
              </a:rPr>
              <a:t>ου</a:t>
            </a:r>
            <a:r>
              <a:rPr lang="el-GR" sz="2400" dirty="0" smtClean="0">
                <a:solidFill>
                  <a:srgbClr val="002060"/>
                </a:solidFill>
              </a:rPr>
              <a:t>  αιώνα είναι η ανάπτυξη του πληροφορικού/ψηφιακού γραμματισμού (</a:t>
            </a:r>
            <a:r>
              <a:rPr lang="en-US" sz="2400" dirty="0" smtClean="0">
                <a:solidFill>
                  <a:srgbClr val="002060"/>
                </a:solidFill>
              </a:rPr>
              <a:t>ICT literacy)</a:t>
            </a:r>
            <a:r>
              <a:rPr lang="el-GR" sz="24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Τα ψηφιακά εργαλεία δεν είναι ο στόχος αλλά το </a:t>
            </a:r>
            <a:r>
              <a:rPr lang="el-GR" sz="2400" dirty="0" smtClean="0">
                <a:solidFill>
                  <a:schemeClr val="accent3"/>
                </a:solidFill>
              </a:rPr>
              <a:t>μέσο.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Ο ψηφιακός γραμματισμός </a:t>
            </a:r>
            <a:r>
              <a:rPr lang="el-GR" sz="2400" dirty="0" smtClean="0">
                <a:solidFill>
                  <a:schemeClr val="accent3"/>
                </a:solidFill>
              </a:rPr>
              <a:t>ΔΕΝ </a:t>
            </a:r>
            <a:r>
              <a:rPr lang="el-GR" sz="2400" dirty="0" smtClean="0">
                <a:solidFill>
                  <a:srgbClr val="002060"/>
                </a:solidFill>
              </a:rPr>
              <a:t>διδάσκεται μόνο στο μάθημα της Πληροφορικής.</a:t>
            </a:r>
          </a:p>
          <a:p>
            <a:endParaRPr lang="el-GR" sz="2400" b="1" dirty="0" smtClean="0">
              <a:solidFill>
                <a:srgbClr val="00206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l-GR" dirty="0" smtClean="0">
                <a:solidFill>
                  <a:schemeClr val="accent3"/>
                </a:solidFill>
              </a:rPr>
              <a:t>Γιατί ψηφιακά εργαλεία</a:t>
            </a:r>
            <a:r>
              <a:rPr lang="en-US" dirty="0" smtClean="0">
                <a:solidFill>
                  <a:schemeClr val="accent3"/>
                </a:solidFill>
              </a:rPr>
              <a:t>;</a:t>
            </a:r>
            <a:endParaRPr lang="el-GR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Θέση περιεχομένου" descr="ΨΗΦΙΑΚΟΣ+ΓΡΑΜΜΑΤΙΣΜΟΣ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7369038" cy="4146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1624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  περιγράφει την ικανότητα των μαθητών να χρησιμοποιούν τις </a:t>
            </a:r>
            <a:r>
              <a:rPr lang="el-GR" sz="2400" dirty="0" smtClean="0">
                <a:solidFill>
                  <a:schemeClr val="accent3"/>
                </a:solidFill>
              </a:rPr>
              <a:t>σύγχρονες ψηφιακές τεχνολογίες, </a:t>
            </a:r>
            <a:r>
              <a:rPr lang="el-GR" sz="2400" dirty="0" smtClean="0">
                <a:solidFill>
                  <a:srgbClr val="002060"/>
                </a:solidFill>
              </a:rPr>
              <a:t>τα </a:t>
            </a:r>
            <a:r>
              <a:rPr lang="el-GR" sz="2400" dirty="0" smtClean="0">
                <a:solidFill>
                  <a:schemeClr val="accent3"/>
                </a:solidFill>
              </a:rPr>
              <a:t>εργαλεία επικοινωνίας </a:t>
            </a:r>
            <a:r>
              <a:rPr lang="el-GR" sz="2400" dirty="0" smtClean="0">
                <a:solidFill>
                  <a:srgbClr val="002060"/>
                </a:solidFill>
              </a:rPr>
              <a:t>και τις </a:t>
            </a:r>
            <a:r>
              <a:rPr lang="el-GR" sz="2400" dirty="0" smtClean="0">
                <a:solidFill>
                  <a:schemeClr val="accent3"/>
                </a:solidFill>
              </a:rPr>
              <a:t>δικτυακές υπηρεσίες </a:t>
            </a:r>
            <a:r>
              <a:rPr lang="el-GR" sz="2400" dirty="0" smtClean="0">
                <a:solidFill>
                  <a:srgbClr val="002060"/>
                </a:solidFill>
              </a:rPr>
              <a:t>για την προσπέλαση, διαχείριση, ενσωμάτωση, αξιολόγηση, δημιουργία και επικοινωνία πληροφοριών, με στόχο την επίλυση προβλημάτων και, τελικά, τη μάθηση και τη συνεχή τους ανάπτυξη</a:t>
            </a:r>
            <a:r>
              <a:rPr lang="el-GR" sz="24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r>
              <a:rPr lang="el-GR" sz="1600" i="1" dirty="0" smtClean="0">
                <a:solidFill>
                  <a:schemeClr val="accent3"/>
                </a:solidFill>
              </a:rPr>
              <a:t>     (</a:t>
            </a:r>
            <a:r>
              <a:rPr lang="el-GR" sz="1600" i="1" dirty="0" smtClean="0">
                <a:solidFill>
                  <a:schemeClr val="accent3"/>
                </a:solidFill>
              </a:rPr>
              <a:t>Επιμόρφωση Β1 ΤΠΕ, ΙΤΥΕ ΔΙΟΦΑΝΤΟΣ)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1152128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002060"/>
                </a:solidFill>
              </a:rPr>
              <a:t>Ο όρος </a:t>
            </a:r>
            <a:r>
              <a:rPr lang="el-GR" sz="3200" dirty="0" smtClean="0">
                <a:solidFill>
                  <a:schemeClr val="accent3"/>
                </a:solidFill>
              </a:rPr>
              <a:t>πληροφορικός / ψηφιακός γραμματισμός (ICT </a:t>
            </a:r>
            <a:r>
              <a:rPr lang="el-GR" sz="3200" dirty="0" err="1" smtClean="0">
                <a:solidFill>
                  <a:schemeClr val="accent3"/>
                </a:solidFill>
              </a:rPr>
              <a:t>literacy</a:t>
            </a:r>
            <a:r>
              <a:rPr lang="el-GR" sz="3200" dirty="0" smtClean="0">
                <a:solidFill>
                  <a:schemeClr val="accent3"/>
                </a:solidFill>
              </a:rPr>
              <a:t>)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στην ανάπτυξη της ικανότητα </a:t>
            </a:r>
            <a:r>
              <a:rPr lang="el-GR" dirty="0" smtClean="0">
                <a:solidFill>
                  <a:schemeClr val="accent3"/>
                </a:solidFill>
              </a:rPr>
              <a:t>επίλυσης προβλημάτων </a:t>
            </a:r>
            <a:r>
              <a:rPr lang="el-GR" dirty="0" smtClean="0">
                <a:solidFill>
                  <a:srgbClr val="002060"/>
                </a:solidFill>
              </a:rPr>
              <a:t>και </a:t>
            </a:r>
            <a:r>
              <a:rPr lang="el-GR" dirty="0" smtClean="0">
                <a:solidFill>
                  <a:schemeClr val="accent3"/>
                </a:solidFill>
              </a:rPr>
              <a:t>λήψης αποφάσεων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στην ανάπτυξη της </a:t>
            </a:r>
            <a:r>
              <a:rPr lang="el-GR" dirty="0" smtClean="0">
                <a:solidFill>
                  <a:schemeClr val="accent3"/>
                </a:solidFill>
              </a:rPr>
              <a:t>κριτικής σκέψης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στην ικανότητα </a:t>
            </a:r>
            <a:r>
              <a:rPr lang="el-GR" dirty="0" smtClean="0">
                <a:solidFill>
                  <a:schemeClr val="accent3"/>
                </a:solidFill>
              </a:rPr>
              <a:t>διερεύνησης</a:t>
            </a:r>
            <a:r>
              <a:rPr lang="el-GR" dirty="0" smtClean="0">
                <a:solidFill>
                  <a:srgbClr val="002060"/>
                </a:solidFill>
              </a:rPr>
              <a:t> και </a:t>
            </a:r>
            <a:r>
              <a:rPr lang="el-GR" dirty="0" smtClean="0">
                <a:solidFill>
                  <a:schemeClr val="accent3"/>
                </a:solidFill>
              </a:rPr>
              <a:t>αναζήτησης πληροφοριών </a:t>
            </a:r>
            <a:r>
              <a:rPr lang="el-GR" dirty="0" smtClean="0">
                <a:solidFill>
                  <a:srgbClr val="002060"/>
                </a:solidFill>
              </a:rPr>
              <a:t>σε ένα ευρύ φάσμα δεδομένων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στη δυνατότητα </a:t>
            </a:r>
            <a:r>
              <a:rPr lang="el-GR" dirty="0" smtClean="0">
                <a:solidFill>
                  <a:schemeClr val="accent3"/>
                </a:solidFill>
              </a:rPr>
              <a:t>αναδιοργάνωσης των υπαρχουσών γνώσεων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στη δυνατότητα</a:t>
            </a:r>
            <a:r>
              <a:rPr lang="el-GR" dirty="0" smtClean="0">
                <a:solidFill>
                  <a:schemeClr val="accent3"/>
                </a:solidFill>
              </a:rPr>
              <a:t> μοντελοποίησης </a:t>
            </a:r>
            <a:r>
              <a:rPr lang="el-GR" dirty="0" smtClean="0">
                <a:solidFill>
                  <a:srgbClr val="002060"/>
                </a:solidFill>
              </a:rPr>
              <a:t>φαινομένων, πειραματικών διαδικασιών και καταστάσεων των πραγματικού κόσμου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στην ικανότητα </a:t>
            </a:r>
            <a:r>
              <a:rPr lang="el-GR" dirty="0" smtClean="0">
                <a:solidFill>
                  <a:schemeClr val="accent3"/>
                </a:solidFill>
              </a:rPr>
              <a:t>συνεργασίας</a:t>
            </a:r>
            <a:r>
              <a:rPr lang="el-GR" dirty="0" smtClean="0">
                <a:solidFill>
                  <a:srgbClr val="002060"/>
                </a:solidFill>
              </a:rPr>
              <a:t> και από κοινού προσέγγισης για την επίλυση προβλημάτων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στη </a:t>
            </a:r>
            <a:r>
              <a:rPr lang="el-GR" dirty="0" smtClean="0">
                <a:solidFill>
                  <a:schemeClr val="accent3"/>
                </a:solidFill>
              </a:rPr>
              <a:t>διεπιστημονική</a:t>
            </a:r>
            <a:r>
              <a:rPr lang="el-GR" dirty="0" smtClean="0">
                <a:solidFill>
                  <a:srgbClr val="002060"/>
                </a:solidFill>
              </a:rPr>
              <a:t> και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ανακαλυπτική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προσέγγιση της γνώσης,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στην ικανότητα </a:t>
            </a:r>
            <a:r>
              <a:rPr lang="el-GR" dirty="0" smtClean="0">
                <a:solidFill>
                  <a:schemeClr val="accent3"/>
                </a:solidFill>
              </a:rPr>
              <a:t>γνωστικής επίγνωσης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στην ικανότητα μάθησης για τους τρόπους με τους οποίους μαθαίνουμε </a:t>
            </a:r>
            <a:r>
              <a:rPr lang="el-GR" dirty="0" smtClean="0">
                <a:solidFill>
                  <a:schemeClr val="accent3"/>
                </a:solidFill>
              </a:rPr>
              <a:t>(</a:t>
            </a:r>
            <a:r>
              <a:rPr lang="el-GR" dirty="0" err="1" smtClean="0">
                <a:solidFill>
                  <a:schemeClr val="accent3"/>
                </a:solidFill>
              </a:rPr>
              <a:t>μεταγνώση</a:t>
            </a:r>
            <a:r>
              <a:rPr lang="el-GR" dirty="0" smtClean="0">
                <a:solidFill>
                  <a:schemeClr val="accent3"/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στις δεξιότητες σε πρακτικές </a:t>
            </a:r>
            <a:r>
              <a:rPr lang="el-GR" dirty="0" smtClean="0">
                <a:solidFill>
                  <a:schemeClr val="accent3"/>
                </a:solidFill>
              </a:rPr>
              <a:t>νέου – κριτικού γραμματισμού. </a:t>
            </a:r>
          </a:p>
          <a:p>
            <a:pPr>
              <a:buNone/>
            </a:pPr>
            <a:r>
              <a:rPr lang="el-GR" dirty="0" smtClean="0">
                <a:solidFill>
                  <a:schemeClr val="accent3"/>
                </a:solidFill>
              </a:rPr>
              <a:t>  </a:t>
            </a:r>
            <a:r>
              <a:rPr lang="el-GR" sz="2200" i="1" dirty="0" smtClean="0">
                <a:solidFill>
                  <a:schemeClr val="accent3"/>
                </a:solidFill>
              </a:rPr>
              <a:t>(Επιμόρφωση Β1 ΤΠΕ, ΙΤΥΕ ΔΙΟΦΑΝΤΟΣ)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3"/>
                </a:solidFill>
              </a:rPr>
              <a:t>Πιο συγκεκριμένα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r>
              <a:rPr lang="el-GR" sz="2400" dirty="0" smtClean="0">
                <a:solidFill>
                  <a:schemeClr val="accent3"/>
                </a:solidFill>
              </a:rPr>
              <a:t>Με τη χρήση των ψηφιακών εργαλείων στο μάθημα μας στοχεύουμε </a:t>
            </a:r>
            <a:endParaRPr lang="el-GR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>
                <a:solidFill>
                  <a:srgbClr val="002060"/>
                </a:solidFill>
              </a:rPr>
              <a:t>Σύμφωνα με</a:t>
            </a:r>
            <a:r>
              <a:rPr lang="el-GR" dirty="0" smtClean="0">
                <a:solidFill>
                  <a:schemeClr val="accent3"/>
                </a:solidFill>
              </a:rPr>
              <a:t> </a:t>
            </a:r>
            <a:r>
              <a:rPr lang="el-GR" dirty="0" smtClean="0">
                <a:solidFill>
                  <a:schemeClr val="accent3"/>
                </a:solidFill>
                <a:hlinkClick r:id="rId2"/>
              </a:rPr>
              <a:t>μελέτη</a:t>
            </a:r>
            <a:r>
              <a:rPr lang="el-GR" dirty="0" smtClean="0">
                <a:solidFill>
                  <a:schemeClr val="accent3"/>
                </a:solidFill>
              </a:rPr>
              <a:t> </a:t>
            </a:r>
            <a:r>
              <a:rPr lang="el-GR" dirty="0" smtClean="0">
                <a:solidFill>
                  <a:srgbClr val="002060"/>
                </a:solidFill>
              </a:rPr>
              <a:t>που εκπόνησε το 2018 ο Οργανισμός Οικονομικής Συνεργασίας και Ανάπτυξης (ΟΟΣΑ), </a:t>
            </a:r>
            <a:r>
              <a:rPr lang="el-GR" dirty="0" smtClean="0">
                <a:solidFill>
                  <a:schemeClr val="accent3"/>
                </a:solidFill>
              </a:rPr>
              <a:t>λιγότερο από το 40 % του εκπαιδευτικού προσωπικού </a:t>
            </a:r>
            <a:r>
              <a:rPr lang="el-GR" dirty="0" smtClean="0">
                <a:solidFill>
                  <a:srgbClr val="002060"/>
                </a:solidFill>
              </a:rPr>
              <a:t>στο σύνολο της ΕΕ αισθάνεται έτοιμο να χρησιμοποιήσει ψηφιακές τεχνολογίες στη διδασκαλία, με αποκλίσεις μεταξύ των κρατών μελών της ΕΕ.</a:t>
            </a:r>
          </a:p>
          <a:p>
            <a:pPr algn="just"/>
            <a:r>
              <a:rPr lang="el-GR" dirty="0" smtClean="0">
                <a:solidFill>
                  <a:srgbClr val="002060"/>
                </a:solidFill>
              </a:rPr>
              <a:t>πάνω από το ένα τρίτο των ατόμων ηλικίας 13-14 ετών που συμμετείχαν στη </a:t>
            </a:r>
            <a:r>
              <a:rPr lang="el-GR" dirty="0" smtClean="0">
                <a:solidFill>
                  <a:srgbClr val="002060"/>
                </a:solidFill>
                <a:hlinkClick r:id="rId3"/>
              </a:rPr>
              <a:t>διεθνή μελέτη του 2018 για τις γνώσεις χρήσης υπολογιστών και πληροφοριών</a:t>
            </a:r>
            <a:r>
              <a:rPr lang="el-GR" dirty="0" smtClean="0">
                <a:solidFill>
                  <a:srgbClr val="002060"/>
                </a:solidFill>
              </a:rPr>
              <a:t> (ICILS) δεν κατείχαν το πλέον βασικό επίπεδο επάρκειας στις ψηφιακές δεξιότητες.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(</a:t>
            </a:r>
            <a:r>
              <a:rPr lang="es-ES" dirty="0" smtClean="0">
                <a:solidFill>
                  <a:srgbClr val="002060"/>
                </a:solidFill>
              </a:rPr>
              <a:t>https://ec.europa.eu/education/education-in-the-eu/digital-education-action-plan_el</a:t>
            </a:r>
            <a:r>
              <a:rPr lang="el-GR" dirty="0" smtClean="0">
                <a:solidFill>
                  <a:srgbClr val="002060"/>
                </a:solidFill>
              </a:rPr>
              <a:t>)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Σχέδιο Δράσης για την Ψηφιακή Εκπαίδευση (2021-2027)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Βασίζονται στη θεωρία του </a:t>
            </a:r>
            <a:r>
              <a:rPr lang="el-GR" sz="2400" b="1" dirty="0" smtClean="0">
                <a:solidFill>
                  <a:schemeClr val="accent3"/>
                </a:solidFill>
              </a:rPr>
              <a:t>συμπεριφορισμού </a:t>
            </a:r>
            <a:r>
              <a:rPr lang="el-GR" sz="2400" dirty="0" smtClean="0">
                <a:solidFill>
                  <a:srgbClr val="002060"/>
                </a:solidFill>
              </a:rPr>
              <a:t>(εξωτερικό ερέθισμα-μάθηση-ανταμοιβή)</a:t>
            </a: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Αποστήθιση, άσκηση συμπλήρωσης κενών</a:t>
            </a: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Διαχείρισης </a:t>
            </a:r>
            <a:r>
              <a:rPr lang="el-GR" sz="2400" dirty="0" err="1" smtClean="0">
                <a:solidFill>
                  <a:srgbClr val="002060"/>
                </a:solidFill>
              </a:rPr>
              <a:t>πολυμεσικού</a:t>
            </a:r>
            <a:r>
              <a:rPr lang="el-GR" sz="2400" dirty="0" smtClean="0">
                <a:solidFill>
                  <a:srgbClr val="002060"/>
                </a:solidFill>
              </a:rPr>
              <a:t> υλικού και δημιουργίας παρουσιάσεων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Απλές πηγές πληροφόρησης: μηχανές αναζήτησης γενικές πηγές πληροφόρησης όπως η </a:t>
            </a:r>
            <a:r>
              <a:rPr lang="el-GR" sz="2400" dirty="0" err="1" smtClean="0">
                <a:solidFill>
                  <a:srgbClr val="002060"/>
                </a:solidFill>
              </a:rPr>
              <a:t>Wikipedia</a:t>
            </a:r>
            <a:r>
              <a:rPr lang="el-GR" sz="2400" dirty="0" smtClean="0">
                <a:solidFill>
                  <a:srgbClr val="002060"/>
                </a:solidFill>
              </a:rPr>
              <a:t>, ειδικές πηγές ενημέρωσης για τις θεωρητικές επιστήμες</a:t>
            </a:r>
          </a:p>
          <a:p>
            <a:pPr>
              <a:buFont typeface="Wingdings" pitchFamily="2" charset="2"/>
              <a:buChar char="q"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l-GR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dirty="0" smtClean="0">
                <a:solidFill>
                  <a:schemeClr val="accent3"/>
                </a:solidFill>
                <a:effectLst/>
                <a:ea typeface="+mn-ea"/>
                <a:cs typeface="+mn-cs"/>
              </a:rPr>
              <a:t>Αξιοποίηση των ΨΤ ως παιδαγωγικών περιβαλλόντων σε παραδοσιακές μορφές διδασκαλίας</a:t>
            </a:r>
            <a:endParaRPr lang="el-GR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hlinkClick r:id="rId2"/>
              </a:rPr>
              <a:t>http://www.xanthi.ilsp.gr/filog/</a:t>
            </a:r>
            <a:r>
              <a:rPr lang="el-GR" dirty="0" smtClean="0"/>
              <a:t> (Φιλογλωσσία)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hlinkClick r:id="rId3"/>
              </a:rPr>
              <a:t>http://www.metadrasi.org/lexiko/select_language.htm</a:t>
            </a:r>
            <a:r>
              <a:rPr lang="el-GR" dirty="0" smtClean="0"/>
              <a:t> (Υλικό </a:t>
            </a:r>
            <a:r>
              <a:rPr lang="el-GR" dirty="0" err="1" smtClean="0"/>
              <a:t>Μετάδραση</a:t>
            </a:r>
            <a:r>
              <a:rPr lang="el-GR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hlinkClick r:id="rId4"/>
              </a:rPr>
              <a:t>http://users.sch.gr/ipap/Ellinikos%20Politismos/Yliko/Theoria%20arxaia/Askiseis%20Grammatikis%20arxaias%20ellinikis.htm</a:t>
            </a:r>
            <a:r>
              <a:rPr lang="el-GR" dirty="0" smtClean="0"/>
              <a:t> (Ελληνικός Πολιτισμός)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hlinkClick r:id="rId5"/>
              </a:rPr>
              <a:t>http://www.greek-language.gr/greekLang/ancient_greek/education/workshop/exercise/index.html</a:t>
            </a:r>
            <a:r>
              <a:rPr lang="el-GR" dirty="0" smtClean="0"/>
              <a:t> (Πύλη για την Ελληνική Γλώσσα)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hlinkClick r:id="rId6"/>
              </a:rPr>
              <a:t>http://www.greek-language.gr/digitalResources/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(Κέντρο Ελληνικής Γλώσσας)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Για την εκμάθηση της ελληνικής γλώσσας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454</TotalTime>
  <Words>540</Words>
  <Application>Microsoft Office PowerPoint</Application>
  <PresentationFormat>Προβολή στην οθόνη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Συγκέντρωση</vt:lpstr>
      <vt:lpstr>Χρήση Ψηφιακών Εργαλείων στην Εκπαίδευση </vt:lpstr>
      <vt:lpstr>Στόχος</vt:lpstr>
      <vt:lpstr>Γιατί ψηφιακά εργαλεία;</vt:lpstr>
      <vt:lpstr>Διαφάνεια 4</vt:lpstr>
      <vt:lpstr>Ο όρος πληροφορικός / ψηφιακός γραμματισμός (ICT literacy)</vt:lpstr>
      <vt:lpstr>Πιο συγκεκριμένα: Με τη χρήση των ψηφιακών εργαλείων στο μάθημα μας στοχεύουμε </vt:lpstr>
      <vt:lpstr> Σχέδιο Δράσης για την Ψηφιακή Εκπαίδευση (2021-2027) </vt:lpstr>
      <vt:lpstr>Αξιοποίηση των ΨΤ ως παιδαγωγικών περιβαλλόντων σε παραδοσιακές μορφές διδασκαλίας</vt:lpstr>
      <vt:lpstr>Για την εκμάθηση της ελληνικής γλώσσας</vt:lpstr>
      <vt:lpstr>Αξιοποίηση των ΨΤ ως παιδαγωγικών περιβαλλόντων σε πιο καινοτόμες μορφές διδασκαλίας</vt:lpstr>
      <vt:lpstr>Εννοιολογική χαρτογράφηση: Concept map</vt:lpstr>
      <vt:lpstr>Προσομοιώσεις</vt:lpstr>
      <vt:lpstr>Διαφάνεια 13</vt:lpstr>
      <vt:lpstr>Padlet https://el.padlet.com/dashboard</vt:lpstr>
      <vt:lpstr>Διαφάνεια 15</vt:lpstr>
      <vt:lpstr>Χρήση εφαρμογών στο google cloud</vt:lpstr>
      <vt:lpstr>  Kahoot  https://create.kahoot.it/  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Χρήση Ψηφιακών Εργαλείων στην Εκπαίδευση</dc:title>
  <dc:creator>user</dc:creator>
  <cp:lastModifiedBy>user</cp:lastModifiedBy>
  <cp:revision>47</cp:revision>
  <dcterms:created xsi:type="dcterms:W3CDTF">2021-10-24T13:04:46Z</dcterms:created>
  <dcterms:modified xsi:type="dcterms:W3CDTF">2021-10-29T16:38:17Z</dcterms:modified>
</cp:coreProperties>
</file>