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9D33DE1-17B0-41E9-9B43-AEC4851901FF}" type="datetimeFigureOut">
              <a:rPr lang="el-GR" smtClean="0"/>
              <a:t>17/1/2025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6B3E930-11F2-42D7-99F9-26709B076B66}"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9D33DE1-17B0-41E9-9B43-AEC4851901FF}" type="datetimeFigureOut">
              <a:rPr lang="el-GR" smtClean="0"/>
              <a:t>17/1/2025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6B3E930-11F2-42D7-99F9-26709B076B66}"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9D33DE1-17B0-41E9-9B43-AEC4851901FF}" type="datetimeFigureOut">
              <a:rPr lang="el-GR" smtClean="0"/>
              <a:t>17/1/2025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6B3E930-11F2-42D7-99F9-26709B076B66}"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9D33DE1-17B0-41E9-9B43-AEC4851901FF}" type="datetimeFigureOut">
              <a:rPr lang="el-GR" smtClean="0"/>
              <a:t>17/1/2025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6B3E930-11F2-42D7-99F9-26709B076B66}"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9D33DE1-17B0-41E9-9B43-AEC4851901FF}" type="datetimeFigureOut">
              <a:rPr lang="el-GR" smtClean="0"/>
              <a:t>17/1/2025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6B3E930-11F2-42D7-99F9-26709B076B66}"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9D33DE1-17B0-41E9-9B43-AEC4851901FF}" type="datetimeFigureOut">
              <a:rPr lang="el-GR" smtClean="0"/>
              <a:t>17/1/2025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6B3E930-11F2-42D7-99F9-26709B076B66}"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9D33DE1-17B0-41E9-9B43-AEC4851901FF}" type="datetimeFigureOut">
              <a:rPr lang="el-GR" smtClean="0"/>
              <a:t>17/1/2025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6B3E930-11F2-42D7-99F9-26709B076B66}"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9D33DE1-17B0-41E9-9B43-AEC4851901FF}" type="datetimeFigureOut">
              <a:rPr lang="el-GR" smtClean="0"/>
              <a:t>17/1/2025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6B3E930-11F2-42D7-99F9-26709B076B66}"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9D33DE1-17B0-41E9-9B43-AEC4851901FF}" type="datetimeFigureOut">
              <a:rPr lang="el-GR" smtClean="0"/>
              <a:t>17/1/2025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6B3E930-11F2-42D7-99F9-26709B076B66}"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D33DE1-17B0-41E9-9B43-AEC4851901FF}" type="datetimeFigureOut">
              <a:rPr lang="el-GR" smtClean="0"/>
              <a:t>17/1/2025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6B3E930-11F2-42D7-99F9-26709B076B66}"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D33DE1-17B0-41E9-9B43-AEC4851901FF}" type="datetimeFigureOut">
              <a:rPr lang="el-GR" smtClean="0"/>
              <a:t>17/1/2025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6B3E930-11F2-42D7-99F9-26709B076B66}"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33DE1-17B0-41E9-9B43-AEC4851901FF}" type="datetimeFigureOut">
              <a:rPr lang="el-GR" smtClean="0"/>
              <a:t>17/1/2025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3E930-11F2-42D7-99F9-26709B076B66}"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ΜΟΝΑΣΤΗΡΙΑ ΑΡΓΟΛΙΔΑΣ</a:t>
            </a:r>
            <a:endParaRPr lang="el-GR" dirty="0"/>
          </a:p>
        </p:txBody>
      </p:sp>
      <p:sp>
        <p:nvSpPr>
          <p:cNvPr id="3" name="2 - Υπότιτλος"/>
          <p:cNvSpPr>
            <a:spLocks noGrp="1"/>
          </p:cNvSpPr>
          <p:nvPr>
            <p:ph type="subTitle" idx="1"/>
          </p:nvPr>
        </p:nvSpPr>
        <p:spPr/>
        <p:txBody>
          <a:bodyPr/>
          <a:lstStyle/>
          <a:p>
            <a:r>
              <a:rPr lang="el-GR" dirty="0" smtClean="0"/>
              <a:t>ΓΥΝΑΙΚΕΙΑ ΜΟΝΑΣΤΗΡΙΑ</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ΑΓΙΑ ΜΑΡΙΝΑ ΑΡΓΟΣ (4 ΜΟΝΑΧΕΣ)</a:t>
            </a:r>
            <a:br>
              <a:rPr lang="el-GR" dirty="0"/>
            </a:br>
            <a:endParaRPr lang="el-GR" dirty="0"/>
          </a:p>
        </p:txBody>
      </p:sp>
      <p:pic>
        <p:nvPicPr>
          <p:cNvPr id="4" name="3 - Θέση περιεχομένου" descr="C:\Users\User\OneDrive\Εικόνες\Άλμπουμ κάμερας\dsc_1791ag_marina_argos_monh.jpg"/>
          <p:cNvPicPr>
            <a:picLocks noGrp="1"/>
          </p:cNvPicPr>
          <p:nvPr>
            <p:ph idx="1"/>
          </p:nvPr>
        </p:nvPicPr>
        <p:blipFill>
          <a:blip r:embed="rId2"/>
          <a:srcRect/>
          <a:stretch>
            <a:fillRect/>
          </a:stretch>
        </p:blipFill>
        <p:spPr bwMode="auto">
          <a:xfrm>
            <a:off x="571472" y="1500174"/>
            <a:ext cx="7017837" cy="507209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85720" y="0"/>
            <a:ext cx="885828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111111"/>
                </a:solidFill>
                <a:effectLst/>
                <a:latin typeface="Helvetica"/>
                <a:ea typeface="Times New Roman" pitchFamily="18" charset="0"/>
                <a:cs typeface="Arial" pitchFamily="34" charset="0"/>
              </a:rPr>
              <a:t>Η Μονή Αγίας Μαρίνας Άργους είναι ένα σχετικά μικρό συγκρότημα που ανήκει στο Δήμο Άργους – Μυκηνών, βρίσκεται στη νότια πλευρά του κάστρου του Άργους και κρέμεται στην άκρη του βουνού της Λάρισας. Πρώτη αναφορά για την ύπαρξη της εκκλησίας γίνεται το 1729 από τον Γάλλο κληρικό </a:t>
            </a:r>
            <a:r>
              <a:rPr kumimoji="0" lang="el-GR" sz="2000" b="0" i="0" u="none" strike="noStrike" cap="none" normalizeH="0" baseline="0" dirty="0" err="1" smtClean="0">
                <a:ln>
                  <a:noFill/>
                </a:ln>
                <a:solidFill>
                  <a:srgbClr val="111111"/>
                </a:solidFill>
                <a:effectLst/>
                <a:latin typeface="Helvetica"/>
                <a:ea typeface="Times New Roman" pitchFamily="18" charset="0"/>
                <a:cs typeface="Arial" pitchFamily="34" charset="0"/>
              </a:rPr>
              <a:t>Michel</a:t>
            </a:r>
            <a:r>
              <a:rPr kumimoji="0" lang="el-GR" sz="2000" b="0" i="0" u="none" strike="noStrike" cap="none" normalizeH="0" baseline="0" dirty="0" smtClean="0">
                <a:ln>
                  <a:noFill/>
                </a:ln>
                <a:solidFill>
                  <a:srgbClr val="111111"/>
                </a:solidFill>
                <a:effectLst/>
                <a:latin typeface="Helvetica"/>
                <a:ea typeface="Times New Roman" pitchFamily="18" charset="0"/>
                <a:cs typeface="Arial" pitchFamily="34" charset="0"/>
              </a:rPr>
              <a:t> </a:t>
            </a:r>
            <a:r>
              <a:rPr kumimoji="0" lang="el-GR" sz="2000" b="0" i="0" u="none" strike="noStrike" cap="none" normalizeH="0" baseline="0" dirty="0" err="1" smtClean="0">
                <a:ln>
                  <a:noFill/>
                </a:ln>
                <a:solidFill>
                  <a:srgbClr val="111111"/>
                </a:solidFill>
                <a:effectLst/>
                <a:latin typeface="Helvetica"/>
                <a:ea typeface="Times New Roman" pitchFamily="18" charset="0"/>
                <a:cs typeface="Arial" pitchFamily="34" charset="0"/>
              </a:rPr>
              <a:t>Fourmont</a:t>
            </a:r>
            <a:r>
              <a:rPr kumimoji="0" lang="el-GR" sz="2000" b="0" i="0" u="none" strike="noStrike" cap="none" normalizeH="0" baseline="0" dirty="0" smtClean="0">
                <a:ln>
                  <a:noFill/>
                </a:ln>
                <a:solidFill>
                  <a:srgbClr val="111111"/>
                </a:solidFill>
                <a:effectLst/>
                <a:latin typeface="Helvetica"/>
                <a:ea typeface="Times New Roman" pitchFamily="18" charset="0"/>
                <a:cs typeface="Arial" pitchFamily="34" charset="0"/>
              </a:rPr>
              <a:t>, η οποία όμως καταστράφηκε ολοσχερώς επί Τουρκοκρατίας.</a:t>
            </a:r>
            <a:endParaRPr kumimoji="0" lang="el-G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111111"/>
                </a:solidFill>
                <a:effectLst/>
                <a:latin typeface="Helvetica"/>
                <a:ea typeface="Times New Roman" pitchFamily="18" charset="0"/>
                <a:cs typeface="Arial" pitchFamily="34" charset="0"/>
              </a:rPr>
              <a:t>Το 1965, οι δύο μοναχές αδελφές Σαμιώτη αποσπάστηκαν από γειτονική μονή και εγκαταστάθηκαν στη Μονή Αγίας Μαρίνας Άργους, όπου έχτισαν τα πρώτα μικρά οικήματα. Στο ανατολικό τμήμα της αυλής, το 1970 κτίσθηκε ένας μικρός ναός, αφιερωμένος στην Παναγία τη Γιάτρισσα, στην Αγία Ειρήνη </a:t>
            </a:r>
            <a:r>
              <a:rPr kumimoji="0" lang="el-GR" sz="2000" b="0" i="0" u="none" strike="noStrike" cap="none" normalizeH="0" baseline="0" dirty="0" err="1" smtClean="0">
                <a:ln>
                  <a:noFill/>
                </a:ln>
                <a:solidFill>
                  <a:srgbClr val="111111"/>
                </a:solidFill>
                <a:effectLst/>
                <a:latin typeface="Helvetica"/>
                <a:ea typeface="Times New Roman" pitchFamily="18" charset="0"/>
                <a:cs typeface="Arial" pitchFamily="34" charset="0"/>
              </a:rPr>
              <a:t>Χρυσοβαλάντου</a:t>
            </a:r>
            <a:r>
              <a:rPr kumimoji="0" lang="el-GR" sz="2000" b="0" i="0" u="none" strike="noStrike" cap="none" normalizeH="0" baseline="0" dirty="0" smtClean="0">
                <a:ln>
                  <a:noFill/>
                </a:ln>
                <a:solidFill>
                  <a:srgbClr val="111111"/>
                </a:solidFill>
                <a:effectLst/>
                <a:latin typeface="Helvetica"/>
                <a:ea typeface="Times New Roman" pitchFamily="18" charset="0"/>
                <a:cs typeface="Arial" pitchFamily="34" charset="0"/>
              </a:rPr>
              <a:t> και στην Αγία Μαρία την </a:t>
            </a:r>
            <a:r>
              <a:rPr kumimoji="0" lang="el-GR" sz="2000" b="0" i="0" u="none" strike="noStrike" cap="none" normalizeH="0" baseline="0" dirty="0" err="1" smtClean="0">
                <a:ln>
                  <a:noFill/>
                </a:ln>
                <a:solidFill>
                  <a:srgbClr val="111111"/>
                </a:solidFill>
                <a:effectLst/>
                <a:latin typeface="Helvetica"/>
                <a:ea typeface="Times New Roman" pitchFamily="18" charset="0"/>
                <a:cs typeface="Arial" pitchFamily="34" charset="0"/>
              </a:rPr>
              <a:t>Αιγυπτία</a:t>
            </a:r>
            <a:r>
              <a:rPr kumimoji="0" lang="el-GR" sz="2000" b="0" i="0" u="none" strike="noStrike" cap="none" normalizeH="0" baseline="0" dirty="0" smtClean="0">
                <a:ln>
                  <a:noFill/>
                </a:ln>
                <a:solidFill>
                  <a:srgbClr val="111111"/>
                </a:solidFill>
                <a:effectLst/>
                <a:latin typeface="Helvetica"/>
                <a:ea typeface="Times New Roman" pitchFamily="18" charset="0"/>
                <a:cs typeface="Arial" pitchFamily="34" charset="0"/>
              </a:rPr>
              <a:t>.</a:t>
            </a:r>
            <a:endParaRPr kumimoji="0" lang="el-G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111111"/>
                </a:solidFill>
                <a:effectLst/>
                <a:latin typeface="Helvetica"/>
                <a:ea typeface="Times New Roman" pitchFamily="18" charset="0"/>
                <a:cs typeface="Arial" pitchFamily="34" charset="0"/>
              </a:rPr>
              <a:t>Στο εσωτερικό της Μονής Αγίας Μαρίνας Άργους υπάρχουν εικόνες λαϊκής τεχνοτροπίας που είναι έργα του 1830 – 1870, ενώ ο ναός είναι μια μικρή </a:t>
            </a:r>
            <a:r>
              <a:rPr kumimoji="0" lang="el-GR" sz="2000" b="0" i="0" u="none" strike="noStrike" cap="none" normalizeH="0" baseline="0" dirty="0" err="1" smtClean="0">
                <a:ln>
                  <a:noFill/>
                </a:ln>
                <a:solidFill>
                  <a:srgbClr val="111111"/>
                </a:solidFill>
                <a:effectLst/>
                <a:latin typeface="Helvetica"/>
                <a:ea typeface="Times New Roman" pitchFamily="18" charset="0"/>
                <a:cs typeface="Arial" pitchFamily="34" charset="0"/>
              </a:rPr>
              <a:t>κεραμοσκέπαστη</a:t>
            </a:r>
            <a:r>
              <a:rPr kumimoji="0" lang="el-GR" sz="2000" b="0" i="0" u="none" strike="noStrike" cap="none" normalizeH="0" baseline="0" dirty="0" smtClean="0">
                <a:ln>
                  <a:noFill/>
                </a:ln>
                <a:solidFill>
                  <a:srgbClr val="111111"/>
                </a:solidFill>
                <a:effectLst/>
                <a:latin typeface="Helvetica"/>
                <a:ea typeface="Times New Roman" pitchFamily="18" charset="0"/>
                <a:cs typeface="Arial" pitchFamily="34" charset="0"/>
              </a:rPr>
              <a:t> βασιλική, με εσωτερικό θόλο. Το τέμπλο της είναι απλό και ξύλινο. Η εικόνα της Αγίας Μαρίνας που κρατάει το διάβολο από τα κέρατα θεωρείται θαυματουργή, κυρίως για τα μικρά παιδιά που είναι άρρωστα. Σύμφωνα με την χριστιανική παράδοση, η Αγία Μαρίνα είχε χτυπήσει το διάβολο με ένα σφυρί όταν ήταν 15 ετών.</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ΖΩΟΔΟΧΟΥ ΠΗΓΗΣ –ΑΓΙΑ ΜΟΝΗ ΝΑΥΠΛΙΟ (4 ΜΟΝΑΧΕΣ)</a:t>
            </a:r>
            <a:br>
              <a:rPr lang="el-GR" dirty="0"/>
            </a:br>
            <a:endParaRPr lang="el-GR" dirty="0"/>
          </a:p>
        </p:txBody>
      </p:sp>
      <p:pic>
        <p:nvPicPr>
          <p:cNvPr id="4" name="3 - Θέση περιεχομένου" descr="C:\Users\User\OneDrive\Εικόνες\Άλμπουμ κάμερας\2021-08-06.jpg"/>
          <p:cNvPicPr>
            <a:picLocks noGrp="1"/>
          </p:cNvPicPr>
          <p:nvPr>
            <p:ph idx="1"/>
          </p:nvPr>
        </p:nvPicPr>
        <p:blipFill>
          <a:blip r:embed="rId2"/>
          <a:srcRect/>
          <a:stretch>
            <a:fillRect/>
          </a:stretch>
        </p:blipFill>
        <p:spPr bwMode="auto">
          <a:xfrm>
            <a:off x="785787" y="1714488"/>
            <a:ext cx="6803522" cy="44116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500034" y="500042"/>
            <a:ext cx="864396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6B6B6B"/>
                </a:solidFill>
                <a:effectLst/>
                <a:latin typeface="Arial" pitchFamily="34" charset="0"/>
                <a:ea typeface="Times New Roman" pitchFamily="18" charset="0"/>
                <a:cs typeface="Arial" pitchFamily="34" charset="0"/>
              </a:rPr>
              <a:t>Σε απόσταση μόλις 3 χιλιομέτρων βορειοανατολικά του Ναυπλίου στην περιοχή της Άριας και στις υπώρειες του Παλαμηδίου, βρίσκεται η Αγία Μονή. Χρονολογείται περί τα μέσα  του 12ου αιώνα και χτίστηκε από τον Επίσκοπο Άργους και Ναυπλίου  Λέοντα.  Αποτελεί ένα από τα λιγοστά καλοδιατηρημένα δείγματα βυζαντινού ναού. Έξω από τον περίβολο της Μονής, η εικόνα της απόλυτης ηρεμίας συμπληρώνεται από μια πηγή. Δεν είναι μια οποιαδήποτε πηγή. Κρύβει τη δική της ιστορία. Πολλοί συγγραφείς την ταυτίζουν με την αρχαία Κάναθο πηγή, για την οποία κάνει λόγο το 2ο αιώνα </a:t>
            </a:r>
            <a:r>
              <a:rPr kumimoji="0" lang="el-GR" sz="2400" b="0" i="0" u="none" strike="noStrike" cap="none" normalizeH="0" baseline="0" dirty="0" err="1" smtClean="0">
                <a:ln>
                  <a:noFill/>
                </a:ln>
                <a:solidFill>
                  <a:srgbClr val="6B6B6B"/>
                </a:solidFill>
                <a:effectLst/>
                <a:latin typeface="Arial" pitchFamily="34" charset="0"/>
                <a:ea typeface="Times New Roman" pitchFamily="18" charset="0"/>
                <a:cs typeface="Arial" pitchFamily="34" charset="0"/>
              </a:rPr>
              <a:t>μ.Χ</a:t>
            </a:r>
            <a:r>
              <a:rPr kumimoji="0" lang="el-GR" sz="2400" b="0" i="0" u="none" strike="noStrike" cap="none" normalizeH="0" baseline="0" dirty="0" smtClean="0">
                <a:ln>
                  <a:noFill/>
                </a:ln>
                <a:solidFill>
                  <a:srgbClr val="6B6B6B"/>
                </a:solidFill>
                <a:effectLst/>
                <a:latin typeface="Arial" pitchFamily="34" charset="0"/>
                <a:ea typeface="Times New Roman" pitchFamily="18" charset="0"/>
                <a:cs typeface="Arial" pitchFamily="34" charset="0"/>
              </a:rPr>
              <a:t>. ο Παυσανίας. Σύμφωνα με τη μυθολογία, σε αυτήν λουζόταν κάθε χρόνο η θεά Ήρα, για να αποκτά και πάλι τη χαμένη της νιότη και την παρθενία της.</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ΤΙΜΙΟΥ ΠΡΟΔΡΟΜΟΥ ΜΠΟΡΣΙΑ (3 ΜΟΝΑΧΕΣ)</a:t>
            </a:r>
            <a:br>
              <a:rPr lang="el-GR" dirty="0"/>
            </a:br>
            <a:endParaRPr lang="el-GR" dirty="0"/>
          </a:p>
        </p:txBody>
      </p:sp>
      <p:pic>
        <p:nvPicPr>
          <p:cNvPr id="4" name="3 - Θέση περιεχομένου" descr="C:\Users\User\OneDrive\Εικόνες\Άλμπουμ κάμερας\hotelsargos.gr-thriskeutikos-prodromos-mporsa.jpg"/>
          <p:cNvPicPr>
            <a:picLocks noGrp="1"/>
          </p:cNvPicPr>
          <p:nvPr>
            <p:ph idx="1"/>
          </p:nvPr>
        </p:nvPicPr>
        <p:blipFill>
          <a:blip r:embed="rId2"/>
          <a:srcRect/>
          <a:stretch>
            <a:fillRect/>
          </a:stretch>
        </p:blipFill>
        <p:spPr bwMode="auto">
          <a:xfrm>
            <a:off x="500034" y="1142984"/>
            <a:ext cx="8358246" cy="53578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14282" y="214290"/>
            <a:ext cx="821533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1E1E1E"/>
                </a:solidFill>
                <a:effectLst/>
                <a:latin typeface="Open Sans"/>
                <a:ea typeface="Times New Roman" pitchFamily="18" charset="0"/>
                <a:cs typeface="Arial" pitchFamily="34" charset="0"/>
              </a:rPr>
              <a:t>Κοντά στις ιστορικές Μυκήνες βρίσκεται ο οικισμός </a:t>
            </a:r>
            <a:r>
              <a:rPr kumimoji="0" lang="el-GR" sz="2400" b="0" i="0" u="none" strike="noStrike" cap="none" normalizeH="0" baseline="0" dirty="0" err="1" smtClean="0">
                <a:ln>
                  <a:noFill/>
                </a:ln>
                <a:solidFill>
                  <a:srgbClr val="1E1E1E"/>
                </a:solidFill>
                <a:effectLst/>
                <a:latin typeface="Open Sans"/>
                <a:ea typeface="Times New Roman" pitchFamily="18" charset="0"/>
                <a:cs typeface="Arial" pitchFamily="34" charset="0"/>
              </a:rPr>
              <a:t>Μπόρσα</a:t>
            </a:r>
            <a:r>
              <a:rPr kumimoji="0" lang="el-GR" sz="2400" b="0" i="0" u="none" strike="noStrike" cap="none" normalizeH="0" baseline="0" dirty="0" smtClean="0">
                <a:ln>
                  <a:noFill/>
                </a:ln>
                <a:solidFill>
                  <a:srgbClr val="1E1E1E"/>
                </a:solidFill>
                <a:effectLst/>
                <a:latin typeface="Open Sans"/>
                <a:ea typeface="Times New Roman" pitchFamily="18" charset="0"/>
                <a:cs typeface="Arial" pitchFamily="34" charset="0"/>
              </a:rPr>
              <a:t> .Εκεί από τις αρχές του 15ου αιώνα </a:t>
            </a:r>
            <a:r>
              <a:rPr kumimoji="0" lang="el-GR" sz="2400" b="0" i="0" u="none" strike="noStrike" cap="none" normalizeH="0" baseline="0" dirty="0" err="1" smtClean="0">
                <a:ln>
                  <a:noFill/>
                </a:ln>
                <a:solidFill>
                  <a:srgbClr val="1E1E1E"/>
                </a:solidFill>
                <a:effectLst/>
                <a:latin typeface="Open Sans"/>
                <a:ea typeface="Times New Roman" pitchFamily="18" charset="0"/>
                <a:cs typeface="Arial" pitchFamily="34" charset="0"/>
              </a:rPr>
              <a:t>μ.Χ</a:t>
            </a:r>
            <a:r>
              <a:rPr kumimoji="0" lang="el-GR" sz="2400" b="0" i="0" u="none" strike="noStrike" cap="none" normalizeH="0" baseline="0" dirty="0" smtClean="0">
                <a:ln>
                  <a:noFill/>
                </a:ln>
                <a:solidFill>
                  <a:srgbClr val="1E1E1E"/>
                </a:solidFill>
                <a:effectLst/>
                <a:latin typeface="Open Sans"/>
                <a:ea typeface="Times New Roman" pitchFamily="18" charset="0"/>
                <a:cs typeface="Arial" pitchFamily="34" charset="0"/>
              </a:rPr>
              <a:t> και σίγουρα προ της Αλώσεως δημιουργήθηκε η  Ιερά Μονή του Τιμίου Προδρόμου. Μετά από πολλές διακυμάνσεις στο δυναμικό της Μονής αυτή απετέλεσε πνευματικό καταφύγιο στα δύσκολα χρόνια του Ελληνικού ξεσηκωμού ,στα χρόνια της Ελληνικής Επανάστασης. Ξεχωριστή θέση στην Ιστορία της Μονής κατέχει η θρυλική μάχη των Δερβενακίων. Στις 26 Ιουλίου 1822 στα στενά των Δερβενακίων, κοντά στη Νεμέα, οι Τούρκοι υπέστησαν δεινή ήττα, χάνοντας πάνω από 3.000 άνδρες. Ή μεγάλη και νικηφόρος έκβασή της άφησε πίσω της λάφυρα και ανεκτίμητα λοιπά οφέλη αφού η Επανάσταση όχι μόνο είχε διασωθεί, αλλά είχε αποκτήσει ισχυρά θεμέλια, χάρη στο σχέδιο και την τακτική του Γέρου του Μοριά.</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ΑΓΙΑΣ ΜΑΚΡΙΝΗΣ –ΑΝΑΒΑΛΟΣ ΚΙΒΕΡΙΟΥ (11 ΜΟΝΑΧΕΣ)</a:t>
            </a:r>
            <a:br>
              <a:rPr lang="el-GR" dirty="0"/>
            </a:br>
            <a:endParaRPr lang="el-GR" dirty="0"/>
          </a:p>
        </p:txBody>
      </p:sp>
      <p:pic>
        <p:nvPicPr>
          <p:cNvPr id="4" name="3 - Θέση περιεχομένου" descr="C:\Users\User\OneDrive\Εικόνες\Άλμπουμ κάμερας\2021-09-11.jpg"/>
          <p:cNvPicPr>
            <a:picLocks noGrp="1"/>
          </p:cNvPicPr>
          <p:nvPr>
            <p:ph idx="1"/>
          </p:nvPr>
        </p:nvPicPr>
        <p:blipFill>
          <a:blip r:embed="rId2"/>
          <a:srcRect/>
          <a:stretch>
            <a:fillRect/>
          </a:stretch>
        </p:blipFill>
        <p:spPr bwMode="auto">
          <a:xfrm>
            <a:off x="285720" y="1600200"/>
            <a:ext cx="8643997" cy="5257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71472" y="285728"/>
            <a:ext cx="792961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Στον παραλιακό δρόμο που οδηγεί στο Άστρο Κυνουρίας βρίσκεται το γυναικείο μοναστήρι της Αγίας Μακρίνας. Ξεκίνησε να χτίζεται το 1971, σε χώρο της Μητροπόλεως Αργολίδος όπου βρίσκονταν οι παιδικές κατασκηνώσεις της Μητροπόλεως. Το καθολικό της Μονής εγκαινιάστηκε στις 19 Ιουλίου 1993, ημέρα που εορτάζει η Οσία </a:t>
            </a:r>
            <a:r>
              <a:rPr kumimoji="0" lang="el-GR"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Μακρίνα.Η</a:t>
            </a:r>
            <a:r>
              <a:rPr kumimoji="0" lang="el-G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θέα από την Ι. Μονή είναι μαγευτική , αφού απλώνεται μπροστά μας το απέραντο γαλάζιο του Αργολικού κόλπου.</a:t>
            </a:r>
            <a:endParaRPr kumimoji="0" lang="el-G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Η Αγία Μακρίνα, που ο Θεός την είχε προικίσει με πολλά πνευματικά και σωματικά χαρίσματα, ήταν η μεγαλύτερη αδελφή του Μεγάλου Βασιλείου και του Γρηγορίου </a:t>
            </a:r>
            <a:r>
              <a:rPr kumimoji="0" lang="el-GR"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Νύσσης</a:t>
            </a:r>
            <a:r>
              <a:rPr kumimoji="0" lang="el-G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Ανατράφηκε σύμφωνα με τις επιταγές του Ευαγγελίου, από την ευσεβέστατη μητέρα της </a:t>
            </a:r>
            <a:r>
              <a:rPr kumimoji="0" lang="el-GR"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Εμμέλεια</a:t>
            </a:r>
            <a:r>
              <a:rPr kumimoji="0" lang="el-G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Όταν μεγάλωσε, αφοσιώθηκε στην αγαθοεργία και στην ανατροφή των αδελφών της, που έπαιξε καθοριστικό ρόλο στη μετέπειτα πνευματική τους πορεία. Η Μακρίνα ήταν μνηστευμένη, αλλά ο μνηστήρας της πέθανε. Τότε, μαζί με τη μητέρα της, αποσύρθηκε σε γυναικεία Μονή στον Πόντο, κοντά στον ποταμό </a:t>
            </a:r>
            <a:r>
              <a:rPr kumimoji="0" lang="el-GR"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Ίρη</a:t>
            </a:r>
            <a:r>
              <a:rPr kumimoji="0" lang="el-GR"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5400" dirty="0" smtClean="0"/>
              <a:t>ΑΝΔΡΙΚΑ ΜΟΝΑΣΤΗΡΙΑ</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ΠΑΝΑΓΙΑΣ ΤΟΥ ΑΚΑΘΙΣΤΟΥ ΥΜΝΟΥ-ΑΧΛΑΔΟΚΑΜΠΟ (6 ΜΟΝΑΧΟΙ)</a:t>
            </a:r>
            <a:br>
              <a:rPr lang="el-GR" dirty="0"/>
            </a:br>
            <a:endParaRPr lang="el-GR" dirty="0"/>
          </a:p>
        </p:txBody>
      </p:sp>
      <p:pic>
        <p:nvPicPr>
          <p:cNvPr id="4" name="3 - Θέση περιεχομένου" descr="C:\Users\User\OneDrive\Εικόνες\Άλμπουμ κάμερας\2023-04-16.jpg"/>
          <p:cNvPicPr>
            <a:picLocks noGrp="1"/>
          </p:cNvPicPr>
          <p:nvPr>
            <p:ph idx="1"/>
          </p:nvPr>
        </p:nvPicPr>
        <p:blipFill>
          <a:blip r:embed="rId2"/>
          <a:srcRect/>
          <a:stretch>
            <a:fillRect/>
          </a:stretch>
        </p:blipFill>
        <p:spPr bwMode="auto">
          <a:xfrm>
            <a:off x="571472" y="1600200"/>
            <a:ext cx="8072494" cy="5257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ΑΓΙΟΣ ΔΗΜΗΤΡΙΟΣ ΚΑΡΑΚΑΛΑ (8 ΜΟΝΑΧΕΣ)</a:t>
            </a:r>
            <a:br>
              <a:rPr lang="el-GR" dirty="0"/>
            </a:br>
            <a:endParaRPr lang="el-GR" dirty="0"/>
          </a:p>
        </p:txBody>
      </p:sp>
      <p:pic>
        <p:nvPicPr>
          <p:cNvPr id="4" name="3 - Θέση περιεχομένου" descr="Νέα Ηγουμένη στην Ι.Μ. Αγίου Δημητρίου Καρακαλά"/>
          <p:cNvPicPr>
            <a:picLocks noGrp="1"/>
          </p:cNvPicPr>
          <p:nvPr>
            <p:ph idx="1"/>
          </p:nvPr>
        </p:nvPicPr>
        <p:blipFill>
          <a:blip r:embed="rId2"/>
          <a:srcRect/>
          <a:stretch>
            <a:fillRect/>
          </a:stretch>
        </p:blipFill>
        <p:spPr bwMode="auto">
          <a:xfrm>
            <a:off x="548922" y="1600200"/>
            <a:ext cx="8046156" cy="45259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42844" y="0"/>
            <a:ext cx="900115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Η Ι. Μονή ιδρύθηκε το 1994. Βρίσκεται μετά τους Μύλους, στην περιοχή του </a:t>
            </a:r>
            <a:r>
              <a:rPr kumimoji="0" lang="el-G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Αχλαδόκαμπου</a:t>
            </a:r>
            <a:r>
              <a:rPr kumimoji="0" lang="el-G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στον παλαιό δρόμο προς την </a:t>
            </a:r>
            <a:r>
              <a:rPr kumimoji="0" lang="el-G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Τρίπολη.Θησαυρός</a:t>
            </a:r>
            <a:r>
              <a:rPr kumimoji="0" lang="el-G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της Ιεράς Μονή είναι η Εικόνα της Παναγίας “</a:t>
            </a:r>
            <a:r>
              <a:rPr kumimoji="0" lang="el-G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Ρόδον</a:t>
            </a:r>
            <a:r>
              <a:rPr kumimoji="0" lang="el-G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το </a:t>
            </a:r>
            <a:r>
              <a:rPr kumimoji="0" lang="el-G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Αμάραντον</a:t>
            </a:r>
            <a:r>
              <a:rPr kumimoji="0" lang="el-G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ή “Παναγία του Ακάθιστου” (19ου αιώνος). Χρόνια πριν μια </a:t>
            </a:r>
            <a:r>
              <a:rPr kumimoji="0" lang="el-GR"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Ελληνοαμερικανίδα</a:t>
            </a:r>
            <a:r>
              <a:rPr kumimoji="0" lang="el-G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που τα καλοκαίρια ερχόταν στον τόπο της και είχε στην ιδιοκτησία της όλη αυτήν την περιοχή που τώρα …. φωλιάζει το Μοναστηράκι. Έκπληκτη είδε ένα πρωινό μια νεαρή γυναίκα να γκρεμίζει τον τοίχο ενός οικήματος που βρισκόταν εκεί ..-Τι κάνεις εκεί ; -Γκρεμίζω το τοίχο, της αποκρίθηκε, γιατί εδώ θα φτιάξω εγώ το σπίτι μου! Η γυναίκα συγκλονίστηκε μιας και κατάλαβε ότι η νεαρή αυτή γυναίκα δεν ήταν άλλη από την Δέσποινα του Κόσμου και δώρισε όλη την έκταση στην Μητρόπολη Αργολίδος και ο Μακαριστός Μητροπολίτης Ιάκωβος στον Άγιο αυτό τόπο έκτισε ένα μοναστήρι που αφιερώθηκε στην Παναγία.</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ΑΓΙΑΣ ΦΩΤΕΙΝΗΣ ΣΑΜΑΡΕΙΤΙΔΟΣ-ΛΟΦΟΣ ΕΥΑΓΓΕΛΙΣΤΡΙΑΣ ΝΑΥΠΛΙΟ (7 ΜΟΝΑΧΟΙ)</a:t>
            </a:r>
            <a:br>
              <a:rPr lang="el-GR" dirty="0"/>
            </a:br>
            <a:endParaRPr lang="el-GR" dirty="0"/>
          </a:p>
        </p:txBody>
      </p:sp>
      <p:pic>
        <p:nvPicPr>
          <p:cNvPr id="4" name="3 - Θέση περιεχομένου" descr="C:\Users\User\OneDrive\Εικόνες\Άλμπουμ κάμερας\IMG_20210529_180247_3-600x338.jpg"/>
          <p:cNvPicPr>
            <a:picLocks noGrp="1"/>
          </p:cNvPicPr>
          <p:nvPr>
            <p:ph idx="1"/>
          </p:nvPr>
        </p:nvPicPr>
        <p:blipFill>
          <a:blip r:embed="rId2"/>
          <a:srcRect/>
          <a:stretch>
            <a:fillRect/>
          </a:stretch>
        </p:blipFill>
        <p:spPr bwMode="auto">
          <a:xfrm>
            <a:off x="500034" y="1571612"/>
            <a:ext cx="8001056" cy="492922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Στον λόφο της Ευαγγελίστριας, στην Πρόνοια Ναυπλίου βρίσκεται η ανδρική Μονή που είναι αφιερωμένη στη μνήμη της Αγίας Φωτεινής της </a:t>
            </a:r>
            <a:r>
              <a:rPr kumimoji="0" lang="el-GR"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Σαμαρείτιδος</a:t>
            </a:r>
            <a:r>
              <a:rPr kumimoji="0" lang="el-G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της Ισαποστόλου. Πρόκειται για ένα μοναστήρι που φτιάχτηκε από τον μακαριστό Μητροπολίτη Αργολίδος, Χρυσόστομο Β΄. Στην αρχή λειτούργησε ως οικοτροφείο αρρένων και κατόπιν έως και σήμερα ως ανδρική Μονή. Στο μοναστήρι της Αγίας εξυπηρετούνται εκκλησιαστικά οι Ορθόδοξοι Ρουμάνοι και Γεωργιανοί που διαμένουν στην Αργολίδα.</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1"/>
            <a:ext cx="792961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6B6B6B"/>
                </a:solidFill>
                <a:effectLst/>
                <a:latin typeface="Arial" pitchFamily="34" charset="0"/>
                <a:ea typeface="Calibri" pitchFamily="34" charset="0"/>
                <a:cs typeface="Arial" pitchFamily="34" charset="0"/>
              </a:rPr>
              <a:t>Η Μονή του Αγίου Δημητρίου </a:t>
            </a:r>
            <a:r>
              <a:rPr kumimoji="0" lang="el-GR" sz="2000" b="0" i="0" u="none" strike="noStrike" cap="none" normalizeH="0" baseline="0" dirty="0" err="1" smtClean="0">
                <a:ln>
                  <a:noFill/>
                </a:ln>
                <a:solidFill>
                  <a:srgbClr val="6B6B6B"/>
                </a:solidFill>
                <a:effectLst/>
                <a:latin typeface="Arial" pitchFamily="34" charset="0"/>
                <a:ea typeface="Calibri" pitchFamily="34" charset="0"/>
                <a:cs typeface="Arial" pitchFamily="34" charset="0"/>
              </a:rPr>
              <a:t>Καρακαλά</a:t>
            </a:r>
            <a:r>
              <a:rPr kumimoji="0" lang="el-GR" sz="2000" b="0" i="0" u="none" strike="noStrike" cap="none" normalizeH="0" baseline="0" dirty="0" smtClean="0">
                <a:ln>
                  <a:noFill/>
                </a:ln>
                <a:solidFill>
                  <a:srgbClr val="6B6B6B"/>
                </a:solidFill>
                <a:effectLst/>
                <a:latin typeface="Arial" pitchFamily="34" charset="0"/>
                <a:ea typeface="Calibri" pitchFamily="34" charset="0"/>
                <a:cs typeface="Arial" pitchFamily="34" charset="0"/>
              </a:rPr>
              <a:t> ονομάζεται και Μονή </a:t>
            </a:r>
            <a:r>
              <a:rPr kumimoji="0" lang="el-GR" sz="2000" b="0" i="0" u="none" strike="noStrike" cap="none" normalizeH="0" baseline="0" dirty="0" err="1" smtClean="0">
                <a:ln>
                  <a:noFill/>
                </a:ln>
                <a:solidFill>
                  <a:srgbClr val="6B6B6B"/>
                </a:solidFill>
                <a:effectLst/>
                <a:latin typeface="Arial" pitchFamily="34" charset="0"/>
                <a:ea typeface="Calibri" pitchFamily="34" charset="0"/>
                <a:cs typeface="Arial" pitchFamily="34" charset="0"/>
              </a:rPr>
              <a:t>Ξεροκαστέλι</a:t>
            </a:r>
            <a:r>
              <a:rPr kumimoji="0" lang="el-GR" sz="2000" b="0" i="0" u="none" strike="noStrike" cap="none" normalizeH="0" baseline="0" dirty="0" smtClean="0">
                <a:ln>
                  <a:noFill/>
                </a:ln>
                <a:solidFill>
                  <a:srgbClr val="6B6B6B"/>
                </a:solidFill>
                <a:effectLst/>
                <a:latin typeface="Arial" pitchFamily="34" charset="0"/>
                <a:ea typeface="Calibri" pitchFamily="34" charset="0"/>
                <a:cs typeface="Arial" pitchFamily="34" charset="0"/>
              </a:rPr>
              <a:t>, αν και πλέον χρησιμοποιείται μόνο η πρώτη ονομασία.</a:t>
            </a:r>
            <a:br>
              <a:rPr kumimoji="0" lang="el-GR" sz="2000" b="0" i="0" u="none" strike="noStrike" cap="none" normalizeH="0" baseline="0" dirty="0" smtClean="0">
                <a:ln>
                  <a:noFill/>
                </a:ln>
                <a:solidFill>
                  <a:srgbClr val="6B6B6B"/>
                </a:solidFill>
                <a:effectLst/>
                <a:latin typeface="Arial" pitchFamily="34" charset="0"/>
                <a:ea typeface="Calibri" pitchFamily="34" charset="0"/>
                <a:cs typeface="Arial" pitchFamily="34" charset="0"/>
              </a:rPr>
            </a:br>
            <a:r>
              <a:rPr kumimoji="0" lang="el-GR" sz="2000" b="0" i="0" u="none" strike="noStrike" cap="none" normalizeH="0" baseline="0" dirty="0" smtClean="0">
                <a:ln>
                  <a:noFill/>
                </a:ln>
                <a:solidFill>
                  <a:srgbClr val="6B6B6B"/>
                </a:solidFill>
                <a:effectLst/>
                <a:latin typeface="Arial" pitchFamily="34" charset="0"/>
                <a:ea typeface="Calibri" pitchFamily="34" charset="0"/>
                <a:cs typeface="Arial" pitchFamily="34" charset="0"/>
              </a:rPr>
              <a:t>Εκεί που είναι το μοναστήρι υπήρχε παλιά ένας Φράγκικος Πύργος (αλλιώς Καστέλι), απομεινάρι από κάποιο παλιό Κάστρο. Όταν ήρθαν οι Τούρκοι, κράτησαν το ίδιο το όνομα, </a:t>
            </a:r>
            <a:r>
              <a:rPr kumimoji="0" lang="el-GR" sz="2000" b="0" i="0" u="none" strike="noStrike" cap="none" normalizeH="0" baseline="0" dirty="0" err="1" smtClean="0">
                <a:ln>
                  <a:noFill/>
                </a:ln>
                <a:solidFill>
                  <a:srgbClr val="6B6B6B"/>
                </a:solidFill>
                <a:effectLst/>
                <a:latin typeface="Arial" pitchFamily="34" charset="0"/>
                <a:ea typeface="Calibri" pitchFamily="34" charset="0"/>
                <a:cs typeface="Arial" pitchFamily="34" charset="0"/>
              </a:rPr>
              <a:t>Ξεροκαστέλι</a:t>
            </a:r>
            <a:r>
              <a:rPr kumimoji="0" lang="el-GR" sz="2000" b="0" i="0" u="none" strike="noStrike" cap="none" normalizeH="0" baseline="0" dirty="0" smtClean="0">
                <a:ln>
                  <a:noFill/>
                </a:ln>
                <a:solidFill>
                  <a:srgbClr val="6B6B6B"/>
                </a:solidFill>
                <a:effectLst/>
                <a:latin typeface="Arial" pitchFamily="34" charset="0"/>
                <a:ea typeface="Calibri" pitchFamily="34" charset="0"/>
                <a:cs typeface="Arial" pitchFamily="34" charset="0"/>
              </a:rPr>
              <a:t>, που</a:t>
            </a:r>
            <a:r>
              <a:rPr kumimoji="0" lang="el-GR" sz="2000" b="0" i="0" u="none" strike="noStrike" cap="none" normalizeH="0" baseline="0" dirty="0" smtClean="0">
                <a:ln>
                  <a:noFill/>
                </a:ln>
                <a:solidFill>
                  <a:srgbClr val="6B6B6B"/>
                </a:solidFill>
                <a:effectLst/>
                <a:latin typeface="Calibri"/>
                <a:ea typeface="Calibri" pitchFamily="34" charset="0"/>
                <a:cs typeface="Arial" pitchFamily="34" charset="0"/>
              </a:rPr>
              <a:t> </a:t>
            </a:r>
            <a:r>
              <a:rPr kumimoji="0" lang="el-GR" sz="2000" b="0" i="0" u="none" strike="noStrike" cap="none" normalizeH="0" baseline="0" dirty="0" smtClean="0">
                <a:ln>
                  <a:noFill/>
                </a:ln>
                <a:solidFill>
                  <a:srgbClr val="6B6B6B"/>
                </a:solidFill>
                <a:effectLst/>
                <a:latin typeface="Arial" pitchFamily="34" charset="0"/>
                <a:ea typeface="Calibri" pitchFamily="34" charset="0"/>
                <a:cs typeface="Arial" pitchFamily="34" charset="0"/>
              </a:rPr>
              <a:t>στη</a:t>
            </a:r>
            <a:r>
              <a:rPr kumimoji="0" lang="el-GR" sz="2000" b="0" i="0" u="none" strike="noStrike" cap="none" normalizeH="0" baseline="0" dirty="0" smtClean="0">
                <a:ln>
                  <a:noFill/>
                </a:ln>
                <a:solidFill>
                  <a:srgbClr val="6B6B6B"/>
                </a:solidFill>
                <a:effectLst/>
                <a:latin typeface="Calibri"/>
                <a:ea typeface="Calibri" pitchFamily="34" charset="0"/>
                <a:cs typeface="Arial" pitchFamily="34" charset="0"/>
              </a:rPr>
              <a:t> </a:t>
            </a:r>
            <a:r>
              <a:rPr kumimoji="0" lang="el-GR" sz="2000" b="0" i="0" u="none" strike="noStrike" cap="none" normalizeH="0" baseline="0" dirty="0" smtClean="0">
                <a:ln>
                  <a:noFill/>
                </a:ln>
                <a:solidFill>
                  <a:srgbClr val="6B6B6B"/>
                </a:solidFill>
                <a:effectLst/>
                <a:latin typeface="Arial" pitchFamily="34" charset="0"/>
                <a:ea typeface="Calibri" pitchFamily="34" charset="0"/>
                <a:cs typeface="Arial" pitchFamily="34" charset="0"/>
              </a:rPr>
              <a:t>γλώσσα τους λέγεται: </a:t>
            </a:r>
            <a:r>
              <a:rPr kumimoji="0" lang="el-GR" sz="2000" b="0" i="0" u="none" strike="noStrike" cap="none" normalizeH="0" baseline="0" dirty="0" err="1" smtClean="0">
                <a:ln>
                  <a:noFill/>
                </a:ln>
                <a:solidFill>
                  <a:srgbClr val="6B6B6B"/>
                </a:solidFill>
                <a:effectLst/>
                <a:latin typeface="Arial" pitchFamily="34" charset="0"/>
                <a:ea typeface="Calibri" pitchFamily="34" charset="0"/>
                <a:cs typeface="Arial" pitchFamily="34" charset="0"/>
              </a:rPr>
              <a:t>Καρακουλέ</a:t>
            </a:r>
            <a:r>
              <a:rPr kumimoji="0" lang="el-GR" sz="2000" b="0" i="0" u="none" strike="noStrike" cap="none" normalizeH="0" baseline="0" dirty="0" smtClean="0">
                <a:ln>
                  <a:noFill/>
                </a:ln>
                <a:solidFill>
                  <a:srgbClr val="6B6B6B"/>
                </a:solidFill>
                <a:effectLst/>
                <a:latin typeface="Arial" pitchFamily="34" charset="0"/>
                <a:ea typeface="Calibri" pitchFamily="34" charset="0"/>
                <a:cs typeface="Arial" pitchFamily="34" charset="0"/>
              </a:rPr>
              <a:t>. Αυτό το τελευταίο επικράτησε πλέον με τη μικρή παραφθορά στην κατάληξη, και μέχρι σήμερα λέγεται</a:t>
            </a:r>
            <a:r>
              <a:rPr kumimoji="0" lang="el-GR" sz="2000" b="0" i="0" u="none" strike="noStrike" cap="none" normalizeH="0" baseline="0" dirty="0" smtClean="0">
                <a:ln>
                  <a:noFill/>
                </a:ln>
                <a:solidFill>
                  <a:srgbClr val="6B6B6B"/>
                </a:solidFill>
                <a:effectLst/>
                <a:latin typeface="Calibri"/>
                <a:ea typeface="Calibri" pitchFamily="34" charset="0"/>
                <a:cs typeface="Arial" pitchFamily="34" charset="0"/>
              </a:rPr>
              <a:t> </a:t>
            </a:r>
            <a:r>
              <a:rPr kumimoji="0" lang="el-GR" sz="2000" b="0" i="0" u="none" strike="noStrike" cap="none" normalizeH="0" baseline="0" dirty="0" smtClean="0">
                <a:ln>
                  <a:noFill/>
                </a:ln>
                <a:solidFill>
                  <a:srgbClr val="6B6B6B"/>
                </a:solidFill>
                <a:effectLst/>
                <a:latin typeface="Arial" pitchFamily="34" charset="0"/>
                <a:ea typeface="Calibri" pitchFamily="34" charset="0"/>
                <a:cs typeface="Arial" pitchFamily="34" charset="0"/>
              </a:rPr>
              <a:t>Μονή </a:t>
            </a:r>
            <a:r>
              <a:rPr kumimoji="0" lang="el-GR" sz="2000" b="0" i="0" u="none" strike="noStrike" cap="none" normalizeH="0" baseline="0" dirty="0" err="1" smtClean="0">
                <a:ln>
                  <a:noFill/>
                </a:ln>
                <a:solidFill>
                  <a:srgbClr val="6B6B6B"/>
                </a:solidFill>
                <a:effectLst/>
                <a:latin typeface="Arial" pitchFamily="34" charset="0"/>
                <a:ea typeface="Calibri" pitchFamily="34" charset="0"/>
                <a:cs typeface="Arial" pitchFamily="34" charset="0"/>
              </a:rPr>
              <a:t>Καρακαλά</a:t>
            </a:r>
            <a:r>
              <a:rPr kumimoji="0" lang="el-GR" sz="2000" b="0" i="0" u="none" strike="noStrike" cap="none" normalizeH="0" baseline="0" dirty="0" smtClean="0">
                <a:ln>
                  <a:noFill/>
                </a:ln>
                <a:solidFill>
                  <a:srgbClr val="6B6B6B"/>
                </a:solidFill>
                <a:effectLst/>
                <a:latin typeface="Arial" pitchFamily="34" charset="0"/>
                <a:ea typeface="Calibri" pitchFamily="34" charset="0"/>
                <a:cs typeface="Arial" pitchFamily="34" charset="0"/>
              </a:rPr>
              <a:t>. Δεύτερη εκδοχή, η οποία μάλλον δεν έχει ιστορικά ερείσματα, συνδέει το όνομα του μοναστηριού με την περίφημη και ιστορική Μονή </a:t>
            </a:r>
            <a:r>
              <a:rPr kumimoji="0" lang="el-GR" sz="2000" b="0" i="0" u="none" strike="noStrike" cap="none" normalizeH="0" baseline="0" dirty="0" err="1" smtClean="0">
                <a:ln>
                  <a:noFill/>
                </a:ln>
                <a:solidFill>
                  <a:srgbClr val="6B6B6B"/>
                </a:solidFill>
                <a:effectLst/>
                <a:latin typeface="Arial" pitchFamily="34" charset="0"/>
                <a:ea typeface="Calibri" pitchFamily="34" charset="0"/>
                <a:cs typeface="Arial" pitchFamily="34" charset="0"/>
              </a:rPr>
              <a:t>Καρακάλου</a:t>
            </a:r>
            <a:r>
              <a:rPr kumimoji="0" lang="el-GR" sz="2000" b="0" i="0" u="none" strike="noStrike" cap="none" normalizeH="0" baseline="0" dirty="0" smtClean="0">
                <a:ln>
                  <a:noFill/>
                </a:ln>
                <a:solidFill>
                  <a:srgbClr val="6B6B6B"/>
                </a:solidFill>
                <a:effectLst/>
                <a:latin typeface="Calibri"/>
                <a:ea typeface="Calibri" pitchFamily="34" charset="0"/>
                <a:cs typeface="Arial" pitchFamily="34" charset="0"/>
              </a:rPr>
              <a:t> </a:t>
            </a:r>
            <a:r>
              <a:rPr kumimoji="0" lang="el-GR" sz="2000" b="0" i="0" u="none" strike="noStrike" cap="none" normalizeH="0" baseline="0" dirty="0" smtClean="0">
                <a:ln>
                  <a:noFill/>
                </a:ln>
                <a:solidFill>
                  <a:srgbClr val="6B6B6B"/>
                </a:solidFill>
                <a:effectLst/>
                <a:latin typeface="Arial" pitchFamily="34" charset="0"/>
                <a:ea typeface="Calibri" pitchFamily="34" charset="0"/>
                <a:cs typeface="Arial" pitchFamily="34" charset="0"/>
              </a:rPr>
              <a:t>του</a:t>
            </a:r>
            <a:r>
              <a:rPr kumimoji="0" lang="el-GR" sz="2000" b="0" i="0" u="none" strike="noStrike" cap="none" normalizeH="0" baseline="0" dirty="0" smtClean="0">
                <a:ln>
                  <a:noFill/>
                </a:ln>
                <a:solidFill>
                  <a:srgbClr val="6B6B6B"/>
                </a:solidFill>
                <a:effectLst/>
                <a:latin typeface="Calibri"/>
                <a:ea typeface="Calibri" pitchFamily="34" charset="0"/>
                <a:cs typeface="Arial" pitchFamily="34" charset="0"/>
              </a:rPr>
              <a:t> </a:t>
            </a:r>
            <a:r>
              <a:rPr kumimoji="0" lang="el-GR" sz="2000" b="0" i="0" u="none" strike="noStrike" cap="none" normalizeH="0" baseline="0" dirty="0" smtClean="0">
                <a:ln>
                  <a:noFill/>
                </a:ln>
                <a:solidFill>
                  <a:srgbClr val="6B6B6B"/>
                </a:solidFill>
                <a:effectLst/>
                <a:latin typeface="Arial" pitchFamily="34" charset="0"/>
                <a:ea typeface="Calibri" pitchFamily="34" charset="0"/>
                <a:cs typeface="Arial" pitchFamily="34" charset="0"/>
              </a:rPr>
              <a:t>Αγίου Όρους.</a:t>
            </a:r>
            <a:br>
              <a:rPr kumimoji="0" lang="el-GR" sz="2000" b="0" i="0" u="none" strike="noStrike" cap="none" normalizeH="0" baseline="0" dirty="0" smtClean="0">
                <a:ln>
                  <a:noFill/>
                </a:ln>
                <a:solidFill>
                  <a:srgbClr val="6B6B6B"/>
                </a:solidFill>
                <a:effectLst/>
                <a:latin typeface="Arial" pitchFamily="34" charset="0"/>
                <a:ea typeface="Calibri" pitchFamily="34" charset="0"/>
                <a:cs typeface="Arial" pitchFamily="34" charset="0"/>
              </a:rPr>
            </a:br>
            <a:r>
              <a:rPr kumimoji="0" lang="el-GR" sz="2000" b="0" i="0" u="none" strike="noStrike" cap="none" normalizeH="0" baseline="0" dirty="0" smtClean="0">
                <a:ln>
                  <a:noFill/>
                </a:ln>
                <a:solidFill>
                  <a:srgbClr val="6B6B6B"/>
                </a:solidFill>
                <a:effectLst/>
                <a:latin typeface="Arial" pitchFamily="34" charset="0"/>
                <a:ea typeface="Calibri" pitchFamily="34" charset="0"/>
                <a:cs typeface="Arial" pitchFamily="34" charset="0"/>
              </a:rPr>
              <a:t>Η ακριβής χρονολογία της ανέγερσης της μονής δεν είναι σίγουρη, ίσως είναι του 11ου αιώνα. Από τα αρχεία του κράτους φαίνεται, πως η μονή ήταν ένα είδος </a:t>
            </a:r>
            <a:r>
              <a:rPr kumimoji="0" lang="el-GR" sz="2000" b="0" i="0" u="none" strike="noStrike" cap="none" normalizeH="0" baseline="0" dirty="0" err="1" smtClean="0">
                <a:ln>
                  <a:noFill/>
                </a:ln>
                <a:solidFill>
                  <a:srgbClr val="6B6B6B"/>
                </a:solidFill>
                <a:effectLst/>
                <a:latin typeface="Arial" pitchFamily="34" charset="0"/>
                <a:ea typeface="Calibri" pitchFamily="34" charset="0"/>
                <a:cs typeface="Arial" pitchFamily="34" charset="0"/>
              </a:rPr>
              <a:t>φρούριου</a:t>
            </a:r>
            <a:r>
              <a:rPr kumimoji="0" lang="el-GR" sz="2000" b="0" i="0" u="none" strike="noStrike" cap="none" normalizeH="0" baseline="0" dirty="0" smtClean="0">
                <a:ln>
                  <a:noFill/>
                </a:ln>
                <a:solidFill>
                  <a:srgbClr val="6B6B6B"/>
                </a:solidFill>
                <a:effectLst/>
                <a:latin typeface="Arial" pitchFamily="34" charset="0"/>
                <a:ea typeface="Calibri" pitchFamily="34" charset="0"/>
                <a:cs typeface="Arial" pitchFamily="34" charset="0"/>
              </a:rPr>
              <a:t> τα χρόνια της Ελληνικής Επανάστασης και χρησιμοποιήθηκε ως οπλοστάσιο των Αγωνιστών.</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ΟΣΙΟΥ ΘΕΟΔΟΣΙΟΥ ΑΓΙΑΣ ΤΡΙΑΣ (9 ΜΟΝΑΧΕΣ)</a:t>
            </a:r>
            <a:br>
              <a:rPr lang="el-GR" dirty="0"/>
            </a:br>
            <a:endParaRPr lang="el-GR" dirty="0"/>
          </a:p>
        </p:txBody>
      </p:sp>
      <p:pic>
        <p:nvPicPr>
          <p:cNvPr id="4" name="3 - Θέση περιεχομένου" descr="C:\Users\User\OneDrive\Εικόνες\Άλμπουμ κάμερας\monastiriaB_moni_osiou_theodosiou1.jpg"/>
          <p:cNvPicPr>
            <a:picLocks noGrp="1"/>
          </p:cNvPicPr>
          <p:nvPr>
            <p:ph idx="1"/>
          </p:nvPr>
        </p:nvPicPr>
        <p:blipFill>
          <a:blip r:embed="rId2"/>
          <a:srcRect/>
          <a:stretch>
            <a:fillRect/>
          </a:stretch>
        </p:blipFill>
        <p:spPr bwMode="auto">
          <a:xfrm>
            <a:off x="990600" y="1958181"/>
            <a:ext cx="7162800" cy="3810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25265C"/>
                </a:solidFill>
                <a:effectLst/>
                <a:latin typeface="Arial" pitchFamily="34" charset="0"/>
                <a:ea typeface="Times New Roman" pitchFamily="18" charset="0"/>
                <a:cs typeface="Arial" pitchFamily="34" charset="0"/>
              </a:rPr>
              <a:t>Η μονή του Αγίου Θεοδοσίου του Νέου έχει ιδιαίτερη θρησκευτική σημασία για τους </a:t>
            </a:r>
            <a:r>
              <a:rPr kumimoji="0" lang="el-GR" sz="2000" b="0" i="0" u="none" strike="noStrike" cap="none" normalizeH="0" baseline="0" dirty="0" err="1" smtClean="0">
                <a:ln>
                  <a:noFill/>
                </a:ln>
                <a:solidFill>
                  <a:srgbClr val="25265C"/>
                </a:solidFill>
                <a:effectLst/>
                <a:latin typeface="Arial" pitchFamily="34" charset="0"/>
                <a:ea typeface="Times New Roman" pitchFamily="18" charset="0"/>
                <a:cs typeface="Arial" pitchFamily="34" charset="0"/>
              </a:rPr>
              <a:t>Αργολιδείς</a:t>
            </a:r>
            <a:r>
              <a:rPr kumimoji="0" lang="el-GR" sz="2000" b="0" i="0" u="none" strike="noStrike" cap="none" normalizeH="0" baseline="0" dirty="0" smtClean="0">
                <a:ln>
                  <a:noFill/>
                </a:ln>
                <a:solidFill>
                  <a:srgbClr val="25265C"/>
                </a:solidFill>
                <a:effectLst/>
                <a:latin typeface="Arial" pitchFamily="34" charset="0"/>
                <a:ea typeface="Times New Roman" pitchFamily="18" charset="0"/>
                <a:cs typeface="Arial" pitchFamily="34" charset="0"/>
              </a:rPr>
              <a:t>. Ιδρύθηκε το 880 </a:t>
            </a:r>
            <a:r>
              <a:rPr kumimoji="0" lang="el-GR" sz="2000" b="0" i="0" u="none" strike="noStrike" cap="none" normalizeH="0" baseline="0" dirty="0" err="1" smtClean="0">
                <a:ln>
                  <a:noFill/>
                </a:ln>
                <a:solidFill>
                  <a:srgbClr val="25265C"/>
                </a:solidFill>
                <a:effectLst/>
                <a:latin typeface="Arial" pitchFamily="34" charset="0"/>
                <a:ea typeface="Times New Roman" pitchFamily="18" charset="0"/>
                <a:cs typeface="Arial" pitchFamily="34" charset="0"/>
              </a:rPr>
              <a:t>μ.Χ</a:t>
            </a:r>
            <a:r>
              <a:rPr kumimoji="0" lang="el-GR" sz="2000" b="0" i="0" u="none" strike="noStrike" cap="none" normalizeH="0" baseline="0" dirty="0" smtClean="0">
                <a:ln>
                  <a:noFill/>
                </a:ln>
                <a:solidFill>
                  <a:srgbClr val="25265C"/>
                </a:solidFill>
                <a:effectLst/>
                <a:latin typeface="Arial" pitchFamily="34" charset="0"/>
                <a:ea typeface="Times New Roman" pitchFamily="18" charset="0"/>
                <a:cs typeface="Arial" pitchFamily="34" charset="0"/>
              </a:rPr>
              <a:t>. από τον άσημο τότε μοναχό και μετέπειτα Άγιο Θεοδόσιο. Μετά το θάνατο του Θεοδοσίου, η μονή ερήμωσε. Επαναλειτούργησε στις αρχές του 16ου αιώνα ενώ από το 1942 λειτουργεί ως γυναικεία.</a:t>
            </a:r>
            <a:endParaRPr kumimoji="0" lang="el-G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25265C"/>
                </a:solidFill>
                <a:effectLst/>
                <a:latin typeface="Arial" pitchFamily="34" charset="0"/>
                <a:ea typeface="Times New Roman" pitchFamily="18" charset="0"/>
                <a:cs typeface="Arial" pitchFamily="34" charset="0"/>
              </a:rPr>
              <a:t>Το εντυπωσιακό κτιριακό συγκρότημα της μονής Αγίου Θεοδοσίου αποτελείται από ναούς, κελιά και ξενώνες. Ένα από τα εκκλησάκια της, αυτό της «Ιεράς Συνάντησης», είναι αφιερωμένο στη συνάντηση του Αγίου Θεοδοσίου με τον σύγχρονό του Άγιο Πέτρο. Η παράδοση αναφέρει πως ο Άγιος Θεοδόσιος προϋπάντησε τον Άγιο Πέτρο κρατώντας τον σκούφο του γεμάτο με κάρβουνα αναμμένα, σαν θυμιατό, χωρίς όμως να καίγεται.</a:t>
            </a:r>
            <a:endParaRPr kumimoji="0" lang="el-G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25265C"/>
                </a:solidFill>
                <a:effectLst/>
                <a:latin typeface="Arial" pitchFamily="34" charset="0"/>
                <a:ea typeface="Times New Roman" pitchFamily="18" charset="0"/>
                <a:cs typeface="Arial" pitchFamily="34" charset="0"/>
              </a:rPr>
              <a:t>Στο κέντρο του συγκροτήματος βρίσκεται το καθολικό της μονής, το οποίο χρονολογείται στη Βυζαντινή περίοδο. Στα νότια του συγκροτήματος βρίσκεται η σκήτη του Αγίου Θεοδοσίου, η οποία έχει μετατραπεί σε ναό του Τιμίου Σταυρού.</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ΠΑΜΜΕΓΙΣΤΩΝ ΤΑΞΙΑΡΧΩΝ ΝΕΑ ΕΠΙΔΑΥΡΟ (15 ΜΟΝΑΧΕΣ)</a:t>
            </a:r>
            <a:br>
              <a:rPr lang="el-GR" dirty="0"/>
            </a:br>
            <a:endParaRPr lang="el-GR" dirty="0"/>
          </a:p>
        </p:txBody>
      </p:sp>
      <p:pic>
        <p:nvPicPr>
          <p:cNvPr id="4" name="3 - Θέση περιεχομένου" descr="C:\Users\User\OneDrive\Εικόνες\Άλμπουμ κάμερας\D6D70377-D116-414F-A8DA-67B34430A0AA.jpeg"/>
          <p:cNvPicPr>
            <a:picLocks noGrp="1"/>
          </p:cNvPicPr>
          <p:nvPr>
            <p:ph idx="1"/>
          </p:nvPr>
        </p:nvPicPr>
        <p:blipFill>
          <a:blip r:embed="rId2"/>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285728"/>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Η Μονή κτίσθηκε περίπου στα μέσα του 15ου </a:t>
            </a:r>
            <a:r>
              <a:rPr kumimoji="0" lang="el-GR" sz="2800" b="0" i="0" u="none" strike="noStrike" cap="none" normalizeH="0" baseline="30000" dirty="0" smtClean="0">
                <a:ln>
                  <a:noFill/>
                </a:ln>
                <a:solidFill>
                  <a:srgbClr val="222222"/>
                </a:solidFill>
                <a:effectLst/>
                <a:latin typeface="Arial" pitchFamily="34" charset="0"/>
                <a:ea typeface="Times New Roman" pitchFamily="18" charset="0"/>
                <a:cs typeface="Arial" pitchFamily="34" charset="0"/>
              </a:rPr>
              <a:t>αιώνα</a:t>
            </a:r>
            <a:r>
              <a:rPr kumimoji="0" lang="el-GR" sz="28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από κλιμάκιο μοναχών που κατέβηκε από την ορεινή Μονή </a:t>
            </a:r>
            <a:r>
              <a:rPr kumimoji="0" lang="el-GR" sz="2800" b="0"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Καλαμίου</a:t>
            </a:r>
            <a:r>
              <a:rPr kumimoji="0" lang="el-GR" sz="28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Η Μονή αυτή είναι χτισμένη κάτω από τον επιβλητικό όγκο του όρους Αραχναίο, που  είναι το φυσικό σύνορο μεταξύ Αργολίδας  και Κορινθίας. Το παλαιό καθολικό της Μονής Ταξιαρχών</a:t>
            </a:r>
            <a:br>
              <a:rPr kumimoji="0" lang="el-GR" sz="28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br>
            <a:r>
              <a:rPr kumimoji="0" lang="el-GR" sz="28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κατεδαφίστηκε, το έτος 1945 και στη θέση του κτίσθηκε ο σημερινός ναός με τη φροντίδα της γυναικείας αδελφότητας της Μονής. Ο νέος ναός, μικρών διαστάσεων, είναι ρυθμού βυζαντινού, σταυροειδής με τρούλο. </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ΚΟΙΜΗΣΕΩΣ ΘΕΟΤΟΚΟΥ ΚΑΛΑΜΙΟΥ-ΛΥΓΟΥΡΙΟ (25 ΜΟΝΑΧΕΣ)</a:t>
            </a:r>
            <a:br>
              <a:rPr lang="el-GR" dirty="0"/>
            </a:br>
            <a:endParaRPr lang="el-GR" dirty="0"/>
          </a:p>
        </p:txBody>
      </p:sp>
      <p:pic>
        <p:nvPicPr>
          <p:cNvPr id="4" name="3 - Θέση περιεχομένου" descr="C:\Users\User\OneDrive\Εικόνες\Άλμπουμ κάμερας\Epidavros_moni_Kalamiou.jpg"/>
          <p:cNvPicPr>
            <a:picLocks noGrp="1"/>
          </p:cNvPicPr>
          <p:nvPr>
            <p:ph idx="1"/>
          </p:nvPr>
        </p:nvPicPr>
        <p:blipFill>
          <a:blip r:embed="rId2"/>
          <a:srcRect/>
          <a:stretch>
            <a:fillRect/>
          </a:stretch>
        </p:blipFill>
        <p:spPr bwMode="auto">
          <a:xfrm>
            <a:off x="285720" y="2285992"/>
            <a:ext cx="8858280" cy="457200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14282" y="142852"/>
            <a:ext cx="892971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75706B"/>
                </a:solidFill>
                <a:effectLst/>
                <a:latin typeface="Arial" pitchFamily="34" charset="0"/>
                <a:ea typeface="Times New Roman" pitchFamily="18" charset="0"/>
                <a:cs typeface="Arial" pitchFamily="34" charset="0"/>
              </a:rPr>
              <a:t>Η Μονή </a:t>
            </a:r>
            <a:r>
              <a:rPr kumimoji="0" lang="el-GR" sz="2000" b="0" i="0" u="none" strike="noStrike" cap="none" normalizeH="0" baseline="0" dirty="0" err="1" smtClean="0">
                <a:ln>
                  <a:noFill/>
                </a:ln>
                <a:solidFill>
                  <a:srgbClr val="75706B"/>
                </a:solidFill>
                <a:effectLst/>
                <a:latin typeface="Arial" pitchFamily="34" charset="0"/>
                <a:ea typeface="Times New Roman" pitchFamily="18" charset="0"/>
                <a:cs typeface="Arial" pitchFamily="34" charset="0"/>
              </a:rPr>
              <a:t>Καλαμίου</a:t>
            </a:r>
            <a:r>
              <a:rPr kumimoji="0" lang="el-GR" sz="2000" b="0" i="0" u="none" strike="noStrike" cap="none" normalizeH="0" baseline="0" dirty="0" smtClean="0">
                <a:ln>
                  <a:noFill/>
                </a:ln>
                <a:solidFill>
                  <a:srgbClr val="75706B"/>
                </a:solidFill>
                <a:effectLst/>
                <a:latin typeface="Arial" pitchFamily="34" charset="0"/>
                <a:ea typeface="Times New Roman" pitchFamily="18" charset="0"/>
                <a:cs typeface="Arial" pitchFamily="34" charset="0"/>
              </a:rPr>
              <a:t> ιδρύθηκε κατά τα πρώτα χρόνια του 17ου αιώνα. Φαίνεται όμως ότι υπήρχε εδώ πολύ πριν μοναχικός βίος με απομονωμένους ασκητές. Σύμφωνα με τον χειρόγραφο κώδικα της Μονής Ταξιαρχών Επιδαύρου και την παράδοση, η Μονή </a:t>
            </a:r>
            <a:r>
              <a:rPr kumimoji="0" lang="el-GR" sz="2000" b="0" i="0" u="none" strike="noStrike" cap="none" normalizeH="0" baseline="0" dirty="0" err="1" smtClean="0">
                <a:ln>
                  <a:noFill/>
                </a:ln>
                <a:solidFill>
                  <a:srgbClr val="75706B"/>
                </a:solidFill>
                <a:effectLst/>
                <a:latin typeface="Arial" pitchFamily="34" charset="0"/>
                <a:ea typeface="Times New Roman" pitchFamily="18" charset="0"/>
                <a:cs typeface="Arial" pitchFamily="34" charset="0"/>
              </a:rPr>
              <a:t>Καλαμίου</a:t>
            </a:r>
            <a:r>
              <a:rPr kumimoji="0" lang="el-GR" sz="2000" b="0" i="0" u="none" strike="noStrike" cap="none" normalizeH="0" baseline="0" dirty="0" smtClean="0">
                <a:ln>
                  <a:noFill/>
                </a:ln>
                <a:solidFill>
                  <a:srgbClr val="75706B"/>
                </a:solidFill>
                <a:effectLst/>
                <a:latin typeface="Arial" pitchFamily="34" charset="0"/>
                <a:ea typeface="Times New Roman" pitchFamily="18" charset="0"/>
                <a:cs typeface="Arial" pitchFamily="34" charset="0"/>
              </a:rPr>
              <a:t>  οφείλει την προσωνυμία της στο τόπο καταγωγής των πρώτων μοναχών της που ήταν από την Καλαμάτα της Μεσσηνίας. Υπάρχει και μια δεύτερη εκδοχή που συνδέει την ονομασία του μοναστηριού με το παρακείμενο βουνό Καλάμι ή </a:t>
            </a:r>
            <a:r>
              <a:rPr kumimoji="0" lang="el-GR" sz="2000" b="0" i="0" u="none" strike="noStrike" cap="none" normalizeH="0" baseline="0" dirty="0" err="1" smtClean="0">
                <a:ln>
                  <a:noFill/>
                </a:ln>
                <a:solidFill>
                  <a:srgbClr val="75706B"/>
                </a:solidFill>
                <a:effectLst/>
                <a:latin typeface="Arial" pitchFamily="34" charset="0"/>
                <a:ea typeface="Times New Roman" pitchFamily="18" charset="0"/>
                <a:cs typeface="Arial" pitchFamily="34" charset="0"/>
              </a:rPr>
              <a:t>Καλαμάνι</a:t>
            </a:r>
            <a:r>
              <a:rPr kumimoji="0" lang="el-GR" sz="2000" b="0" i="0" u="none" strike="noStrike" cap="none" normalizeH="0" baseline="0" dirty="0" smtClean="0">
                <a:ln>
                  <a:noFill/>
                </a:ln>
                <a:solidFill>
                  <a:srgbClr val="75706B"/>
                </a:solidFill>
                <a:effectLst/>
                <a:latin typeface="Arial" pitchFamily="34" charset="0"/>
                <a:ea typeface="Times New Roman" pitchFamily="18" charset="0"/>
                <a:cs typeface="Arial" pitchFamily="34" charset="0"/>
              </a:rPr>
              <a:t>. Η Μονή λειτουργούσε ως ανδρική  μέχρι τη διάλυση της το 1834, σύμφωνα με το Βασιλικό Διάταγμα της 25ης Σεπτεμβρίου 1833, διότι είχε λιγότερους από έξι μοναχούς, κατώτατο αριθμητικό όριο για την διατήρηση μίας Μονής. Η Μονή ανασυστάθηκε  μετά την εγκατάσταση της γυναικείας αδελφότητας (1972) στην τοποθεσία της παλαιάς ανδρικής Μονής και αναγνωρίσθηκε πλέον και επίσημα το όνομα αυτής με Προεδρικό Διάταγμα της 20ης Αυγούστου 1974 «Περί ιδρύσεως Ιεράς Γυναικείας Κοινοβιακής Μονής Κοιμήσεως της Θεοτόκου </a:t>
            </a:r>
            <a:r>
              <a:rPr kumimoji="0" lang="el-GR" sz="2000" b="0" i="0" u="none" strike="noStrike" cap="none" normalizeH="0" baseline="0" dirty="0" err="1" smtClean="0">
                <a:ln>
                  <a:noFill/>
                </a:ln>
                <a:solidFill>
                  <a:srgbClr val="75706B"/>
                </a:solidFill>
                <a:effectLst/>
                <a:latin typeface="Arial" pitchFamily="34" charset="0"/>
                <a:ea typeface="Times New Roman" pitchFamily="18" charset="0"/>
                <a:cs typeface="Arial" pitchFamily="34" charset="0"/>
              </a:rPr>
              <a:t>Καλαμίου</a:t>
            </a:r>
            <a:r>
              <a:rPr kumimoji="0" lang="el-GR" sz="2000" b="0" i="0" u="none" strike="noStrike" cap="none" normalizeH="0" baseline="0" dirty="0" smtClean="0">
                <a:ln>
                  <a:noFill/>
                </a:ln>
                <a:solidFill>
                  <a:srgbClr val="75706B"/>
                </a:solidFill>
                <a:effectLst/>
                <a:latin typeface="Arial" pitchFamily="34" charset="0"/>
                <a:ea typeface="Times New Roman" pitchFamily="18" charset="0"/>
                <a:cs typeface="Arial" pitchFamily="34" charset="0"/>
              </a:rPr>
              <a:t> Ναυπλίας της Ιεράς Μητροπόλεως Αργολίδας».</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849</Words>
  <Application>Microsoft Office PowerPoint</Application>
  <PresentationFormat>Προβολή στην οθόνη (4:3)</PresentationFormat>
  <Paragraphs>28</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ΜΟΝΑΣΤΗΡΙΑ ΑΡΓΟΛΙΔΑΣ</vt:lpstr>
      <vt:lpstr>ΑΓΙΟΣ ΔΗΜΗΤΡΙΟΣ ΚΑΡΑΚΑΛΑ (8 ΜΟΝΑΧΕΣ) </vt:lpstr>
      <vt:lpstr>Διαφάνεια 3</vt:lpstr>
      <vt:lpstr>ΟΣΙΟΥ ΘΕΟΔΟΣΙΟΥ ΑΓΙΑΣ ΤΡΙΑΣ (9 ΜΟΝΑΧΕΣ) </vt:lpstr>
      <vt:lpstr>Διαφάνεια 5</vt:lpstr>
      <vt:lpstr>ΠΑΜΜΕΓΙΣΤΩΝ ΤΑΞΙΑΡΧΩΝ ΝΕΑ ΕΠΙΔΑΥΡΟ (15 ΜΟΝΑΧΕΣ) </vt:lpstr>
      <vt:lpstr>Διαφάνεια 7</vt:lpstr>
      <vt:lpstr>ΚΟΙΜΗΣΕΩΣ ΘΕΟΤΟΚΟΥ ΚΑΛΑΜΙΟΥ-ΛΥΓΟΥΡΙΟ (25 ΜΟΝΑΧΕΣ) </vt:lpstr>
      <vt:lpstr>Διαφάνεια 9</vt:lpstr>
      <vt:lpstr>ΑΓΙΑ ΜΑΡΙΝΑ ΑΡΓΟΣ (4 ΜΟΝΑΧΕΣ) </vt:lpstr>
      <vt:lpstr>Διαφάνεια 11</vt:lpstr>
      <vt:lpstr>ΖΩΟΔΟΧΟΥ ΠΗΓΗΣ –ΑΓΙΑ ΜΟΝΗ ΝΑΥΠΛΙΟ (4 ΜΟΝΑΧΕΣ) </vt:lpstr>
      <vt:lpstr>Διαφάνεια 13</vt:lpstr>
      <vt:lpstr>ΤΙΜΙΟΥ ΠΡΟΔΡΟΜΟΥ ΜΠΟΡΣΙΑ (3 ΜΟΝΑΧΕΣ) </vt:lpstr>
      <vt:lpstr>Διαφάνεια 15</vt:lpstr>
      <vt:lpstr>ΑΓΙΑΣ ΜΑΚΡΙΝΗΣ –ΑΝΑΒΑΛΟΣ ΚΙΒΕΡΙΟΥ (11 ΜΟΝΑΧΕΣ) </vt:lpstr>
      <vt:lpstr>Διαφάνεια 17</vt:lpstr>
      <vt:lpstr>ΑΝΔΡΙΚΑ ΜΟΝΑΣΤΗΡΙΑ</vt:lpstr>
      <vt:lpstr>ΠΑΝΑΓΙΑΣ ΤΟΥ ΑΚΑΘΙΣΤΟΥ ΥΜΝΟΥ-ΑΧΛΑΔΟΚΑΜΠΟ (6 ΜΟΝΑΧΟΙ) </vt:lpstr>
      <vt:lpstr>Διαφάνεια 20</vt:lpstr>
      <vt:lpstr>ΑΓΙΑΣ ΦΩΤΕΙΝΗΣ ΣΑΜΑΡΕΙΤΙΔΟΣ-ΛΟΦΟΣ ΕΥΑΓΓΕΛΙΣΤΡΙΑΣ ΝΑΥΠΛΙΟ (7 ΜΟΝΑΧΟΙ) </vt:lpstr>
      <vt:lpstr>Διαφάνεια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ΓΥΝΑΙΚΕΙΑ ΜΟΝΑΣΤΗΡΙΑ</dc:title>
  <dc:creator>User</dc:creator>
  <cp:lastModifiedBy>User</cp:lastModifiedBy>
  <cp:revision>4</cp:revision>
  <dcterms:created xsi:type="dcterms:W3CDTF">2025-01-17T15:09:19Z</dcterms:created>
  <dcterms:modified xsi:type="dcterms:W3CDTF">2025-01-17T15:36:45Z</dcterms:modified>
</cp:coreProperties>
</file>