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2" r:id="rId5"/>
    <p:sldId id="263" r:id="rId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284C"/>
    <a:srgbClr val="312375"/>
    <a:srgbClr val="5645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2" d="100"/>
          <a:sy n="82" d="100"/>
        </p:scale>
        <p:origin x="72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FF2D54-0D0A-E361-3E22-7139B921C5C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4899CB0-2D14-F2CF-8533-486E367539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311FC75-F863-854F-7647-64347A90CDB6}"/>
              </a:ext>
            </a:extLst>
          </p:cNvPr>
          <p:cNvSpPr>
            <a:spLocks noGrp="1"/>
          </p:cNvSpPr>
          <p:nvPr>
            <p:ph type="dt" sz="half" idx="10"/>
          </p:nvPr>
        </p:nvSpPr>
        <p:spPr/>
        <p:txBody>
          <a:bodyPr/>
          <a:lstStyle/>
          <a:p>
            <a:fld id="{1352E6FF-801E-41DF-95A6-D41BAC96583C}" type="datetimeFigureOut">
              <a:rPr lang="el-GR" smtClean="0"/>
              <a:t>7/12/2024</a:t>
            </a:fld>
            <a:endParaRPr lang="el-GR"/>
          </a:p>
        </p:txBody>
      </p:sp>
      <p:sp>
        <p:nvSpPr>
          <p:cNvPr id="5" name="Θέση υποσέλιδου 4">
            <a:extLst>
              <a:ext uri="{FF2B5EF4-FFF2-40B4-BE49-F238E27FC236}">
                <a16:creationId xmlns:a16="http://schemas.microsoft.com/office/drawing/2014/main" id="{0CFE8449-2724-ACA9-905A-C48DBD03244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8E6FCEB-A4BB-3E73-4D8F-769487C8A659}"/>
              </a:ext>
            </a:extLst>
          </p:cNvPr>
          <p:cNvSpPr>
            <a:spLocks noGrp="1"/>
          </p:cNvSpPr>
          <p:nvPr>
            <p:ph type="sldNum" sz="quarter" idx="12"/>
          </p:nvPr>
        </p:nvSpPr>
        <p:spPr/>
        <p:txBody>
          <a:bodyPr/>
          <a:lstStyle/>
          <a:p>
            <a:fld id="{25EE8F05-80B5-441B-9F9D-99E0CB8C75BC}" type="slidenum">
              <a:rPr lang="el-GR" smtClean="0"/>
              <a:t>‹#›</a:t>
            </a:fld>
            <a:endParaRPr lang="el-GR"/>
          </a:p>
        </p:txBody>
      </p:sp>
    </p:spTree>
    <p:extLst>
      <p:ext uri="{BB962C8B-B14F-4D97-AF65-F5344CB8AC3E}">
        <p14:creationId xmlns:p14="http://schemas.microsoft.com/office/powerpoint/2010/main" val="501427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1725A7-2394-3BA0-5693-D9A1522E121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86FE67D-D15C-3780-032B-647860869960}"/>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44E50CA-6A96-73A5-57B9-0CFD9E53E671}"/>
              </a:ext>
            </a:extLst>
          </p:cNvPr>
          <p:cNvSpPr>
            <a:spLocks noGrp="1"/>
          </p:cNvSpPr>
          <p:nvPr>
            <p:ph type="dt" sz="half" idx="10"/>
          </p:nvPr>
        </p:nvSpPr>
        <p:spPr/>
        <p:txBody>
          <a:bodyPr/>
          <a:lstStyle/>
          <a:p>
            <a:fld id="{1352E6FF-801E-41DF-95A6-D41BAC96583C}" type="datetimeFigureOut">
              <a:rPr lang="el-GR" smtClean="0"/>
              <a:t>7/12/2024</a:t>
            </a:fld>
            <a:endParaRPr lang="el-GR"/>
          </a:p>
        </p:txBody>
      </p:sp>
      <p:sp>
        <p:nvSpPr>
          <p:cNvPr id="5" name="Θέση υποσέλιδου 4">
            <a:extLst>
              <a:ext uri="{FF2B5EF4-FFF2-40B4-BE49-F238E27FC236}">
                <a16:creationId xmlns:a16="http://schemas.microsoft.com/office/drawing/2014/main" id="{CF9AAE88-0463-8B4E-5418-491F2E9337E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2A81CF3-6C0C-B709-B0BD-0B67B177D69E}"/>
              </a:ext>
            </a:extLst>
          </p:cNvPr>
          <p:cNvSpPr>
            <a:spLocks noGrp="1"/>
          </p:cNvSpPr>
          <p:nvPr>
            <p:ph type="sldNum" sz="quarter" idx="12"/>
          </p:nvPr>
        </p:nvSpPr>
        <p:spPr/>
        <p:txBody>
          <a:bodyPr/>
          <a:lstStyle/>
          <a:p>
            <a:fld id="{25EE8F05-80B5-441B-9F9D-99E0CB8C75BC}" type="slidenum">
              <a:rPr lang="el-GR" smtClean="0"/>
              <a:t>‹#›</a:t>
            </a:fld>
            <a:endParaRPr lang="el-GR"/>
          </a:p>
        </p:txBody>
      </p:sp>
    </p:spTree>
    <p:extLst>
      <p:ext uri="{BB962C8B-B14F-4D97-AF65-F5344CB8AC3E}">
        <p14:creationId xmlns:p14="http://schemas.microsoft.com/office/powerpoint/2010/main" val="1402551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76339AE0-8B69-70BB-63E6-E175D9409222}"/>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E2425A6-1BA2-9084-2B5C-8B472F0ED73A}"/>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A1600AE-6981-FE34-4062-52320E6046FF}"/>
              </a:ext>
            </a:extLst>
          </p:cNvPr>
          <p:cNvSpPr>
            <a:spLocks noGrp="1"/>
          </p:cNvSpPr>
          <p:nvPr>
            <p:ph type="dt" sz="half" idx="10"/>
          </p:nvPr>
        </p:nvSpPr>
        <p:spPr/>
        <p:txBody>
          <a:bodyPr/>
          <a:lstStyle/>
          <a:p>
            <a:fld id="{1352E6FF-801E-41DF-95A6-D41BAC96583C}" type="datetimeFigureOut">
              <a:rPr lang="el-GR" smtClean="0"/>
              <a:t>7/12/2024</a:t>
            </a:fld>
            <a:endParaRPr lang="el-GR"/>
          </a:p>
        </p:txBody>
      </p:sp>
      <p:sp>
        <p:nvSpPr>
          <p:cNvPr id="5" name="Θέση υποσέλιδου 4">
            <a:extLst>
              <a:ext uri="{FF2B5EF4-FFF2-40B4-BE49-F238E27FC236}">
                <a16:creationId xmlns:a16="http://schemas.microsoft.com/office/drawing/2014/main" id="{B272192A-0F43-127C-1C73-02DA512ACC8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78B03C5-59AC-DB88-68DE-B2E0D7722EA7}"/>
              </a:ext>
            </a:extLst>
          </p:cNvPr>
          <p:cNvSpPr>
            <a:spLocks noGrp="1"/>
          </p:cNvSpPr>
          <p:nvPr>
            <p:ph type="sldNum" sz="quarter" idx="12"/>
          </p:nvPr>
        </p:nvSpPr>
        <p:spPr/>
        <p:txBody>
          <a:bodyPr/>
          <a:lstStyle/>
          <a:p>
            <a:fld id="{25EE8F05-80B5-441B-9F9D-99E0CB8C75BC}" type="slidenum">
              <a:rPr lang="el-GR" smtClean="0"/>
              <a:t>‹#›</a:t>
            </a:fld>
            <a:endParaRPr lang="el-GR"/>
          </a:p>
        </p:txBody>
      </p:sp>
    </p:spTree>
    <p:extLst>
      <p:ext uri="{BB962C8B-B14F-4D97-AF65-F5344CB8AC3E}">
        <p14:creationId xmlns:p14="http://schemas.microsoft.com/office/powerpoint/2010/main" val="1684242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7ECA0E-A045-4763-3BC9-4CFD9520BAA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88F59C9-77F2-00BF-123A-10C82EA6345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9A9DEF7-2C84-53BD-EB23-52ADF5AB3F71}"/>
              </a:ext>
            </a:extLst>
          </p:cNvPr>
          <p:cNvSpPr>
            <a:spLocks noGrp="1"/>
          </p:cNvSpPr>
          <p:nvPr>
            <p:ph type="dt" sz="half" idx="10"/>
          </p:nvPr>
        </p:nvSpPr>
        <p:spPr/>
        <p:txBody>
          <a:bodyPr/>
          <a:lstStyle/>
          <a:p>
            <a:fld id="{1352E6FF-801E-41DF-95A6-D41BAC96583C}" type="datetimeFigureOut">
              <a:rPr lang="el-GR" smtClean="0"/>
              <a:t>7/12/2024</a:t>
            </a:fld>
            <a:endParaRPr lang="el-GR"/>
          </a:p>
        </p:txBody>
      </p:sp>
      <p:sp>
        <p:nvSpPr>
          <p:cNvPr id="5" name="Θέση υποσέλιδου 4">
            <a:extLst>
              <a:ext uri="{FF2B5EF4-FFF2-40B4-BE49-F238E27FC236}">
                <a16:creationId xmlns:a16="http://schemas.microsoft.com/office/drawing/2014/main" id="{2452FE4A-083B-A3E9-B25C-0B2DF0649A3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3F5FEF6-4BB6-FA51-D2A2-B9F461BA9BA1}"/>
              </a:ext>
            </a:extLst>
          </p:cNvPr>
          <p:cNvSpPr>
            <a:spLocks noGrp="1"/>
          </p:cNvSpPr>
          <p:nvPr>
            <p:ph type="sldNum" sz="quarter" idx="12"/>
          </p:nvPr>
        </p:nvSpPr>
        <p:spPr/>
        <p:txBody>
          <a:bodyPr/>
          <a:lstStyle/>
          <a:p>
            <a:fld id="{25EE8F05-80B5-441B-9F9D-99E0CB8C75BC}" type="slidenum">
              <a:rPr lang="el-GR" smtClean="0"/>
              <a:t>‹#›</a:t>
            </a:fld>
            <a:endParaRPr lang="el-GR"/>
          </a:p>
        </p:txBody>
      </p:sp>
    </p:spTree>
    <p:extLst>
      <p:ext uri="{BB962C8B-B14F-4D97-AF65-F5344CB8AC3E}">
        <p14:creationId xmlns:p14="http://schemas.microsoft.com/office/powerpoint/2010/main" val="1702518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E2890A-757A-2F48-74BA-5DB64CB0311E}"/>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8FBC4D6-0554-BEDB-0704-0F2FDEF1E4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74D2FEA2-BE32-82B8-151D-F7AD0979A943}"/>
              </a:ext>
            </a:extLst>
          </p:cNvPr>
          <p:cNvSpPr>
            <a:spLocks noGrp="1"/>
          </p:cNvSpPr>
          <p:nvPr>
            <p:ph type="dt" sz="half" idx="10"/>
          </p:nvPr>
        </p:nvSpPr>
        <p:spPr/>
        <p:txBody>
          <a:bodyPr/>
          <a:lstStyle/>
          <a:p>
            <a:fld id="{1352E6FF-801E-41DF-95A6-D41BAC96583C}" type="datetimeFigureOut">
              <a:rPr lang="el-GR" smtClean="0"/>
              <a:t>7/12/2024</a:t>
            </a:fld>
            <a:endParaRPr lang="el-GR"/>
          </a:p>
        </p:txBody>
      </p:sp>
      <p:sp>
        <p:nvSpPr>
          <p:cNvPr id="5" name="Θέση υποσέλιδου 4">
            <a:extLst>
              <a:ext uri="{FF2B5EF4-FFF2-40B4-BE49-F238E27FC236}">
                <a16:creationId xmlns:a16="http://schemas.microsoft.com/office/drawing/2014/main" id="{36EE2609-BCFE-683E-A3D6-2E3E9989A06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6AF6715-F7B6-89BF-8745-91249012227E}"/>
              </a:ext>
            </a:extLst>
          </p:cNvPr>
          <p:cNvSpPr>
            <a:spLocks noGrp="1"/>
          </p:cNvSpPr>
          <p:nvPr>
            <p:ph type="sldNum" sz="quarter" idx="12"/>
          </p:nvPr>
        </p:nvSpPr>
        <p:spPr/>
        <p:txBody>
          <a:bodyPr/>
          <a:lstStyle/>
          <a:p>
            <a:fld id="{25EE8F05-80B5-441B-9F9D-99E0CB8C75BC}" type="slidenum">
              <a:rPr lang="el-GR" smtClean="0"/>
              <a:t>‹#›</a:t>
            </a:fld>
            <a:endParaRPr lang="el-GR"/>
          </a:p>
        </p:txBody>
      </p:sp>
    </p:spTree>
    <p:extLst>
      <p:ext uri="{BB962C8B-B14F-4D97-AF65-F5344CB8AC3E}">
        <p14:creationId xmlns:p14="http://schemas.microsoft.com/office/powerpoint/2010/main" val="1033082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C00617-8B98-5736-61D2-1A6F94E4CDC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AD2398C-EE46-7EC6-FC8D-9EE5804EB5A2}"/>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939D9F57-B976-728D-0EDF-AC24055EEF83}"/>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603FAEAF-0D29-F682-210E-EDC6822BAAA2}"/>
              </a:ext>
            </a:extLst>
          </p:cNvPr>
          <p:cNvSpPr>
            <a:spLocks noGrp="1"/>
          </p:cNvSpPr>
          <p:nvPr>
            <p:ph type="dt" sz="half" idx="10"/>
          </p:nvPr>
        </p:nvSpPr>
        <p:spPr/>
        <p:txBody>
          <a:bodyPr/>
          <a:lstStyle/>
          <a:p>
            <a:fld id="{1352E6FF-801E-41DF-95A6-D41BAC96583C}" type="datetimeFigureOut">
              <a:rPr lang="el-GR" smtClean="0"/>
              <a:t>7/12/2024</a:t>
            </a:fld>
            <a:endParaRPr lang="el-GR"/>
          </a:p>
        </p:txBody>
      </p:sp>
      <p:sp>
        <p:nvSpPr>
          <p:cNvPr id="6" name="Θέση υποσέλιδου 5">
            <a:extLst>
              <a:ext uri="{FF2B5EF4-FFF2-40B4-BE49-F238E27FC236}">
                <a16:creationId xmlns:a16="http://schemas.microsoft.com/office/drawing/2014/main" id="{C95F3B2D-2F98-C4EE-598C-A3D50138F78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3833054-4106-ADBA-A5DE-4CF220A3BBDD}"/>
              </a:ext>
            </a:extLst>
          </p:cNvPr>
          <p:cNvSpPr>
            <a:spLocks noGrp="1"/>
          </p:cNvSpPr>
          <p:nvPr>
            <p:ph type="sldNum" sz="quarter" idx="12"/>
          </p:nvPr>
        </p:nvSpPr>
        <p:spPr/>
        <p:txBody>
          <a:bodyPr/>
          <a:lstStyle/>
          <a:p>
            <a:fld id="{25EE8F05-80B5-441B-9F9D-99E0CB8C75BC}" type="slidenum">
              <a:rPr lang="el-GR" smtClean="0"/>
              <a:t>‹#›</a:t>
            </a:fld>
            <a:endParaRPr lang="el-GR"/>
          </a:p>
        </p:txBody>
      </p:sp>
    </p:spTree>
    <p:extLst>
      <p:ext uri="{BB962C8B-B14F-4D97-AF65-F5344CB8AC3E}">
        <p14:creationId xmlns:p14="http://schemas.microsoft.com/office/powerpoint/2010/main" val="952907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95FA77-4DF8-3942-33F3-09253AA25053}"/>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196819F-28EE-5521-6AA0-37630C958C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CE642A9-12A8-B534-6D94-48F39E7BD85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E88DD52E-3526-53FB-F0D3-90F7BD032F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1A8766A8-8308-D777-F8DD-697196235E5E}"/>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D66D0E33-4DF6-7B2F-8E70-F276EFFC8FF9}"/>
              </a:ext>
            </a:extLst>
          </p:cNvPr>
          <p:cNvSpPr>
            <a:spLocks noGrp="1"/>
          </p:cNvSpPr>
          <p:nvPr>
            <p:ph type="dt" sz="half" idx="10"/>
          </p:nvPr>
        </p:nvSpPr>
        <p:spPr/>
        <p:txBody>
          <a:bodyPr/>
          <a:lstStyle/>
          <a:p>
            <a:fld id="{1352E6FF-801E-41DF-95A6-D41BAC96583C}" type="datetimeFigureOut">
              <a:rPr lang="el-GR" smtClean="0"/>
              <a:t>7/12/2024</a:t>
            </a:fld>
            <a:endParaRPr lang="el-GR"/>
          </a:p>
        </p:txBody>
      </p:sp>
      <p:sp>
        <p:nvSpPr>
          <p:cNvPr id="8" name="Θέση υποσέλιδου 7">
            <a:extLst>
              <a:ext uri="{FF2B5EF4-FFF2-40B4-BE49-F238E27FC236}">
                <a16:creationId xmlns:a16="http://schemas.microsoft.com/office/drawing/2014/main" id="{34D47498-9907-FB60-165F-B2B31720818E}"/>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A060CA1E-2A9D-1496-D1F4-644B58B7FAC5}"/>
              </a:ext>
            </a:extLst>
          </p:cNvPr>
          <p:cNvSpPr>
            <a:spLocks noGrp="1"/>
          </p:cNvSpPr>
          <p:nvPr>
            <p:ph type="sldNum" sz="quarter" idx="12"/>
          </p:nvPr>
        </p:nvSpPr>
        <p:spPr/>
        <p:txBody>
          <a:bodyPr/>
          <a:lstStyle/>
          <a:p>
            <a:fld id="{25EE8F05-80B5-441B-9F9D-99E0CB8C75BC}" type="slidenum">
              <a:rPr lang="el-GR" smtClean="0"/>
              <a:t>‹#›</a:t>
            </a:fld>
            <a:endParaRPr lang="el-GR"/>
          </a:p>
        </p:txBody>
      </p:sp>
    </p:spTree>
    <p:extLst>
      <p:ext uri="{BB962C8B-B14F-4D97-AF65-F5344CB8AC3E}">
        <p14:creationId xmlns:p14="http://schemas.microsoft.com/office/powerpoint/2010/main" val="243208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81DC11-211F-E138-3F02-C6D074FC74F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993ADD8-6746-F47A-B5F9-B52401EA49E6}"/>
              </a:ext>
            </a:extLst>
          </p:cNvPr>
          <p:cNvSpPr>
            <a:spLocks noGrp="1"/>
          </p:cNvSpPr>
          <p:nvPr>
            <p:ph type="dt" sz="half" idx="10"/>
          </p:nvPr>
        </p:nvSpPr>
        <p:spPr/>
        <p:txBody>
          <a:bodyPr/>
          <a:lstStyle/>
          <a:p>
            <a:fld id="{1352E6FF-801E-41DF-95A6-D41BAC96583C}" type="datetimeFigureOut">
              <a:rPr lang="el-GR" smtClean="0"/>
              <a:t>7/12/2024</a:t>
            </a:fld>
            <a:endParaRPr lang="el-GR"/>
          </a:p>
        </p:txBody>
      </p:sp>
      <p:sp>
        <p:nvSpPr>
          <p:cNvPr id="4" name="Θέση υποσέλιδου 3">
            <a:extLst>
              <a:ext uri="{FF2B5EF4-FFF2-40B4-BE49-F238E27FC236}">
                <a16:creationId xmlns:a16="http://schemas.microsoft.com/office/drawing/2014/main" id="{0E37C563-1B97-B46C-ABAD-182A29C45B0F}"/>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11E25787-8C3B-0538-A0CF-7E5B27AEBA3C}"/>
              </a:ext>
            </a:extLst>
          </p:cNvPr>
          <p:cNvSpPr>
            <a:spLocks noGrp="1"/>
          </p:cNvSpPr>
          <p:nvPr>
            <p:ph type="sldNum" sz="quarter" idx="12"/>
          </p:nvPr>
        </p:nvSpPr>
        <p:spPr/>
        <p:txBody>
          <a:bodyPr/>
          <a:lstStyle/>
          <a:p>
            <a:fld id="{25EE8F05-80B5-441B-9F9D-99E0CB8C75BC}" type="slidenum">
              <a:rPr lang="el-GR" smtClean="0"/>
              <a:t>‹#›</a:t>
            </a:fld>
            <a:endParaRPr lang="el-GR"/>
          </a:p>
        </p:txBody>
      </p:sp>
    </p:spTree>
    <p:extLst>
      <p:ext uri="{BB962C8B-B14F-4D97-AF65-F5344CB8AC3E}">
        <p14:creationId xmlns:p14="http://schemas.microsoft.com/office/powerpoint/2010/main" val="4265684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9E8354E5-1BA5-13E3-24B1-1CF3682C40EC}"/>
              </a:ext>
            </a:extLst>
          </p:cNvPr>
          <p:cNvSpPr>
            <a:spLocks noGrp="1"/>
          </p:cNvSpPr>
          <p:nvPr>
            <p:ph type="dt" sz="half" idx="10"/>
          </p:nvPr>
        </p:nvSpPr>
        <p:spPr/>
        <p:txBody>
          <a:bodyPr/>
          <a:lstStyle/>
          <a:p>
            <a:fld id="{1352E6FF-801E-41DF-95A6-D41BAC96583C}" type="datetimeFigureOut">
              <a:rPr lang="el-GR" smtClean="0"/>
              <a:t>7/12/2024</a:t>
            </a:fld>
            <a:endParaRPr lang="el-GR"/>
          </a:p>
        </p:txBody>
      </p:sp>
      <p:sp>
        <p:nvSpPr>
          <p:cNvPr id="3" name="Θέση υποσέλιδου 2">
            <a:extLst>
              <a:ext uri="{FF2B5EF4-FFF2-40B4-BE49-F238E27FC236}">
                <a16:creationId xmlns:a16="http://schemas.microsoft.com/office/drawing/2014/main" id="{874DF6FF-10DF-0FE9-1DBC-CF79CE5661F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067D43AB-2B62-5133-C965-96AC7771AA9B}"/>
              </a:ext>
            </a:extLst>
          </p:cNvPr>
          <p:cNvSpPr>
            <a:spLocks noGrp="1"/>
          </p:cNvSpPr>
          <p:nvPr>
            <p:ph type="sldNum" sz="quarter" idx="12"/>
          </p:nvPr>
        </p:nvSpPr>
        <p:spPr/>
        <p:txBody>
          <a:bodyPr/>
          <a:lstStyle/>
          <a:p>
            <a:fld id="{25EE8F05-80B5-441B-9F9D-99E0CB8C75BC}" type="slidenum">
              <a:rPr lang="el-GR" smtClean="0"/>
              <a:t>‹#›</a:t>
            </a:fld>
            <a:endParaRPr lang="el-GR"/>
          </a:p>
        </p:txBody>
      </p:sp>
    </p:spTree>
    <p:extLst>
      <p:ext uri="{BB962C8B-B14F-4D97-AF65-F5344CB8AC3E}">
        <p14:creationId xmlns:p14="http://schemas.microsoft.com/office/powerpoint/2010/main" val="2264116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B6FF57-5039-11E4-DB3D-562DD77DAA9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7CBAFE4-8C47-B379-9471-D06460A08E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BDC8D722-14A7-D5B4-1EAD-1612DA0A81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547EAF8-F32D-5064-3DA4-553FD90EA712}"/>
              </a:ext>
            </a:extLst>
          </p:cNvPr>
          <p:cNvSpPr>
            <a:spLocks noGrp="1"/>
          </p:cNvSpPr>
          <p:nvPr>
            <p:ph type="dt" sz="half" idx="10"/>
          </p:nvPr>
        </p:nvSpPr>
        <p:spPr/>
        <p:txBody>
          <a:bodyPr/>
          <a:lstStyle/>
          <a:p>
            <a:fld id="{1352E6FF-801E-41DF-95A6-D41BAC96583C}" type="datetimeFigureOut">
              <a:rPr lang="el-GR" smtClean="0"/>
              <a:t>7/12/2024</a:t>
            </a:fld>
            <a:endParaRPr lang="el-GR"/>
          </a:p>
        </p:txBody>
      </p:sp>
      <p:sp>
        <p:nvSpPr>
          <p:cNvPr id="6" name="Θέση υποσέλιδου 5">
            <a:extLst>
              <a:ext uri="{FF2B5EF4-FFF2-40B4-BE49-F238E27FC236}">
                <a16:creationId xmlns:a16="http://schemas.microsoft.com/office/drawing/2014/main" id="{C132CD0D-EF2E-9DDA-2089-DD978538483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AC77D54-482D-BA99-436F-106860409566}"/>
              </a:ext>
            </a:extLst>
          </p:cNvPr>
          <p:cNvSpPr>
            <a:spLocks noGrp="1"/>
          </p:cNvSpPr>
          <p:nvPr>
            <p:ph type="sldNum" sz="quarter" idx="12"/>
          </p:nvPr>
        </p:nvSpPr>
        <p:spPr/>
        <p:txBody>
          <a:bodyPr/>
          <a:lstStyle/>
          <a:p>
            <a:fld id="{25EE8F05-80B5-441B-9F9D-99E0CB8C75BC}" type="slidenum">
              <a:rPr lang="el-GR" smtClean="0"/>
              <a:t>‹#›</a:t>
            </a:fld>
            <a:endParaRPr lang="el-GR"/>
          </a:p>
        </p:txBody>
      </p:sp>
    </p:spTree>
    <p:extLst>
      <p:ext uri="{BB962C8B-B14F-4D97-AF65-F5344CB8AC3E}">
        <p14:creationId xmlns:p14="http://schemas.microsoft.com/office/powerpoint/2010/main" val="1826343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D4659C-5A2B-A554-BC76-D91AF4F26EF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090BDEF5-71E6-EA85-94A6-4B071D0D51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00525187-46B8-71DA-86BC-7CC14833DF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08FB296-8C2F-C921-EF5F-5518320936BD}"/>
              </a:ext>
            </a:extLst>
          </p:cNvPr>
          <p:cNvSpPr>
            <a:spLocks noGrp="1"/>
          </p:cNvSpPr>
          <p:nvPr>
            <p:ph type="dt" sz="half" idx="10"/>
          </p:nvPr>
        </p:nvSpPr>
        <p:spPr/>
        <p:txBody>
          <a:bodyPr/>
          <a:lstStyle/>
          <a:p>
            <a:fld id="{1352E6FF-801E-41DF-95A6-D41BAC96583C}" type="datetimeFigureOut">
              <a:rPr lang="el-GR" smtClean="0"/>
              <a:t>7/12/2024</a:t>
            </a:fld>
            <a:endParaRPr lang="el-GR"/>
          </a:p>
        </p:txBody>
      </p:sp>
      <p:sp>
        <p:nvSpPr>
          <p:cNvPr id="6" name="Θέση υποσέλιδου 5">
            <a:extLst>
              <a:ext uri="{FF2B5EF4-FFF2-40B4-BE49-F238E27FC236}">
                <a16:creationId xmlns:a16="http://schemas.microsoft.com/office/drawing/2014/main" id="{9BDD2ADE-1DA8-FC8A-DDAA-EE9A06ABD11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16A1436-6414-B492-A7CA-FBE9BFC9E5CD}"/>
              </a:ext>
            </a:extLst>
          </p:cNvPr>
          <p:cNvSpPr>
            <a:spLocks noGrp="1"/>
          </p:cNvSpPr>
          <p:nvPr>
            <p:ph type="sldNum" sz="quarter" idx="12"/>
          </p:nvPr>
        </p:nvSpPr>
        <p:spPr/>
        <p:txBody>
          <a:bodyPr/>
          <a:lstStyle/>
          <a:p>
            <a:fld id="{25EE8F05-80B5-441B-9F9D-99E0CB8C75BC}" type="slidenum">
              <a:rPr lang="el-GR" smtClean="0"/>
              <a:t>‹#›</a:t>
            </a:fld>
            <a:endParaRPr lang="el-GR"/>
          </a:p>
        </p:txBody>
      </p:sp>
    </p:spTree>
    <p:extLst>
      <p:ext uri="{BB962C8B-B14F-4D97-AF65-F5344CB8AC3E}">
        <p14:creationId xmlns:p14="http://schemas.microsoft.com/office/powerpoint/2010/main" val="2743616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34BDBCF-7D87-A89F-14A5-FD2B1EBE75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043365E-F21E-2F69-0116-698231360E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3E9BC81-6AEA-80C9-72B4-342BC98887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52E6FF-801E-41DF-95A6-D41BAC96583C}" type="datetimeFigureOut">
              <a:rPr lang="el-GR" smtClean="0"/>
              <a:t>7/12/2024</a:t>
            </a:fld>
            <a:endParaRPr lang="el-GR"/>
          </a:p>
        </p:txBody>
      </p:sp>
      <p:sp>
        <p:nvSpPr>
          <p:cNvPr id="5" name="Θέση υποσέλιδου 4">
            <a:extLst>
              <a:ext uri="{FF2B5EF4-FFF2-40B4-BE49-F238E27FC236}">
                <a16:creationId xmlns:a16="http://schemas.microsoft.com/office/drawing/2014/main" id="{3CFF2DF1-1A75-773C-0AD3-CCEE5E520C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96D41278-BF26-A48A-1279-DCC63890E6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EE8F05-80B5-441B-9F9D-99E0CB8C75BC}" type="slidenum">
              <a:rPr lang="el-GR" smtClean="0"/>
              <a:t>‹#›</a:t>
            </a:fld>
            <a:endParaRPr lang="el-GR"/>
          </a:p>
        </p:txBody>
      </p:sp>
    </p:spTree>
    <p:extLst>
      <p:ext uri="{BB962C8B-B14F-4D97-AF65-F5344CB8AC3E}">
        <p14:creationId xmlns:p14="http://schemas.microsoft.com/office/powerpoint/2010/main" val="6528496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l.wikipedia.org/wiki/%CE%A0%CE%BF%CE%B9%CE%BD%CE%AE"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el.wikipedia.org/wiki/%CE%95%CE%B3%CE%BA%CE%BB%CE%B7%CE%BC%CE%B1%CF%84%CE%B9%CE%BA%CF%8C%CF%84%CE%B7%CF%84%CE%B1"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el.wikipedia.org/wiki/%CE%91%CF%80%CE%BF%CE%BA%CE%B5%CF%86%CE%B1%CE%BB%CE%B9%CF%83%CE%BC%CF%8C%CF%82" TargetMode="External"/><Relationship Id="rId13" Type="http://schemas.openxmlformats.org/officeDocument/2006/relationships/hyperlink" Target="https://el.wikipedia.org/wiki/%CE%9D%CE%B5%CF%8C%CF%84%CE%B5%CF%81%CE%B7_%CE%95%CF%80%CE%BF%CF%87%CE%AE" TargetMode="External"/><Relationship Id="rId3" Type="http://schemas.openxmlformats.org/officeDocument/2006/relationships/hyperlink" Target="https://el.wikipedia.org/wiki/%CE%9C%CE%B5%CF%83%CE%BF%CF%80%CE%BF%CF%84%CE%B1%CE%BC%CE%AF%CE%B1" TargetMode="External"/><Relationship Id="rId7" Type="http://schemas.openxmlformats.org/officeDocument/2006/relationships/hyperlink" Target="https://el.wikipedia.org/wiki/%CE%A3%CF%86%CE%B1%CE%B3%CE%AE" TargetMode="External"/><Relationship Id="rId12" Type="http://schemas.openxmlformats.org/officeDocument/2006/relationships/hyperlink" Target="https://el.wikipedia.org/wiki/%CE%9C%CE%B5%CF%83%CE%B1%CE%AF%CF%89%CE%BD%CE%B1%CF%82" TargetMode="External"/><Relationship Id="rId2" Type="http://schemas.openxmlformats.org/officeDocument/2006/relationships/hyperlink" Target="https://el.wikipedia.org/wiki/%CE%9A%CF%8E%CE%B4%CE%B9%CE%BA%CE%B1%CF%82_%CF%84%CE%BF%CF%85_%CE%A7%CE%B1%CE%BC%CE%BF%CF%85%CF%81%CE%B1%CE%BC%CF%80%CE%AF" TargetMode="External"/><Relationship Id="rId16" Type="http://schemas.openxmlformats.org/officeDocument/2006/relationships/hyperlink" Target="https://el.wikipedia.org/wiki/%CE%91%CF%80%CE%B1%CE%B3%CF%87%CE%BF%CE%BD%CE%B9%CF%83%CE%BC%CF%8C%CF%82" TargetMode="External"/><Relationship Id="rId1" Type="http://schemas.openxmlformats.org/officeDocument/2006/relationships/slideLayout" Target="../slideLayouts/slideLayout2.xml"/><Relationship Id="rId6" Type="http://schemas.openxmlformats.org/officeDocument/2006/relationships/hyperlink" Target="https://el.wikipedia.org/wiki/%CE%94%CF%81%CE%AC%CE%BA%CF%89%CE%BD" TargetMode="External"/><Relationship Id="rId11" Type="http://schemas.openxmlformats.org/officeDocument/2006/relationships/hyperlink" Target="https://el.wikipedia.org/wiki/%CE%9A%CE%B1%CF%84%CE%B1%CF%83%CF%80%CE%B1%CF%81%CE%B1%CE%B3%CE%BC%CF%8C%CF%82_%CE%B1%CF%80%CF%8C_%CE%B8%CE%B7%CF%81%CE%AF%CE%B1" TargetMode="External"/><Relationship Id="rId5" Type="http://schemas.openxmlformats.org/officeDocument/2006/relationships/hyperlink" Target="https://el.wikipedia.org/wiki/%CE%91%CF%81%CF%87%CE%B1%CF%8A%CE%BA%CE%AE_%CE%B5%CF%80%CE%BF%CF%87%CE%AE" TargetMode="External"/><Relationship Id="rId15" Type="http://schemas.openxmlformats.org/officeDocument/2006/relationships/hyperlink" Target="https://el.wikipedia.org/wiki/%CE%9C%CE%B1%CE%B3%CE%B5%CE%AF%CE%B1" TargetMode="External"/><Relationship Id="rId10" Type="http://schemas.openxmlformats.org/officeDocument/2006/relationships/hyperlink" Target="https://el.wikipedia.org/wiki/%CE%A3%CF%84%CE%B1%CF%8D%CF%81%CF%89%CF%83%CE%B7" TargetMode="External"/><Relationship Id="rId4" Type="http://schemas.openxmlformats.org/officeDocument/2006/relationships/hyperlink" Target="https://el.wikipedia.org/wiki/%CE%91%CF%81%CF%87%CE%B1%CE%AF%CE%B1_%CE%91%CE%B8%CE%AE%CE%BD%CE%B1" TargetMode="External"/><Relationship Id="rId9" Type="http://schemas.openxmlformats.org/officeDocument/2006/relationships/hyperlink" Target="https://el.wikipedia.org/wiki/%CE%A1%CF%89%CE%BC%CE%B1%CF%8A%CE%BA%CE%AE_%CE%B5%CF%80%CE%BF%CF%87%CE%AE" TargetMode="External"/><Relationship Id="rId14" Type="http://schemas.openxmlformats.org/officeDocument/2006/relationships/hyperlink" Target="https://el.wikipedia.org/wiki/%CE%91%CE%AF%CF%81%CE%B5%CF%83%CE%B7"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el.wikipedia.org/wiki/%CE%91%CE%BD%CE%B1%CF%83%CE%BA%CE%BF%CE%BB%CE%BF%CF%80%CE%B9%CF%83%CE%BC%CF%8C%CF%82" TargetMode="External"/><Relationship Id="rId13" Type="http://schemas.openxmlformats.org/officeDocument/2006/relationships/hyperlink" Target="https://el.wikipedia.org/wiki/%CE%9A%CE%B1%CF%8D%CF%83%CE%B7" TargetMode="External"/><Relationship Id="rId3" Type="http://schemas.openxmlformats.org/officeDocument/2006/relationships/hyperlink" Target="https://el.wikipedia.org/wiki/%CE%98%CE%B1%CE%BD%CE%B1%CF%84%CE%B7%CF%86%CF%8C%CF%81%CE%BF%CF%82_%CE%AD%CE%BD%CE%B5%CF%83%CE%B7" TargetMode="External"/><Relationship Id="rId7" Type="http://schemas.openxmlformats.org/officeDocument/2006/relationships/hyperlink" Target="https://el.wikipedia.org/wiki/%CE%91%CF%80%CE%BF%CE%BA%CE%B5%CF%86%CE%B1%CE%BB%CE%B9%CF%83%CE%BC%CF%8C%CF%82" TargetMode="External"/><Relationship Id="rId12" Type="http://schemas.openxmlformats.org/officeDocument/2006/relationships/hyperlink" Target="https://el.wikipedia.org/w/index.php?title=%CE%9A%CE%B1%CF%84%CE%B1%CE%B2%CE%B1%CF%81%CE%AC%CE%B8%CF%81%CF%89%CF%83%CE%B7&amp;action=edit&amp;redlink=1" TargetMode="External"/><Relationship Id="rId2" Type="http://schemas.openxmlformats.org/officeDocument/2006/relationships/hyperlink" Target="https://el.wikipedia.org/wiki/%CE%A4%CF%85%CF%86%CE%B5%CE%BA%CE%B9%CF%83%CE%BC%CF%8C%CF%82" TargetMode="External"/><Relationship Id="rId1" Type="http://schemas.openxmlformats.org/officeDocument/2006/relationships/slideLayout" Target="../slideLayouts/slideLayout5.xml"/><Relationship Id="rId6" Type="http://schemas.openxmlformats.org/officeDocument/2006/relationships/hyperlink" Target="https://el.wikipedia.org/wiki/%CE%9B%CE%B9%CE%B8%CE%BF%CE%B2%CE%BF%CE%BB%CE%B9%CF%83%CE%BC%CF%8C%CF%82" TargetMode="External"/><Relationship Id="rId11" Type="http://schemas.openxmlformats.org/officeDocument/2006/relationships/hyperlink" Target="https://el.wikipedia.org/wiki/%CE%9A%CE%B1%CF%84%CE%B1%CF%83%CF%80%CE%B1%CF%81%CE%B1%CE%B3%CE%BC%CF%8C%CF%82_%CE%B1%CF%80%CF%8C_%CE%B8%CE%B7%CF%81%CE%AF%CE%B1" TargetMode="External"/><Relationship Id="rId5" Type="http://schemas.openxmlformats.org/officeDocument/2006/relationships/hyperlink" Target="https://el.wikipedia.org/wiki/%CE%91%CF%80%CE%B1%CE%B3%CF%87%CE%BF%CE%BD%CE%B9%CF%83%CE%BC%CF%8C%CF%82" TargetMode="External"/><Relationship Id="rId10" Type="http://schemas.openxmlformats.org/officeDocument/2006/relationships/hyperlink" Target="https://el.wikipedia.org/w/index.php?title=%CE%95%CE%BD%CF%84%CE%BF%CE%B9%CF%87%CE%B9%CF%83%CE%BC%CF%8C%CF%82&amp;action=edit&amp;redlink=1" TargetMode="External"/><Relationship Id="rId4" Type="http://schemas.openxmlformats.org/officeDocument/2006/relationships/hyperlink" Target="https://el.wikipedia.org/wiki/%CE%97%CE%BB%CE%B5%CE%BA%CF%84%CF%81%CE%B9%CE%BA%CE%AE_%CE%BA%CE%B1%CF%81%CE%AD%CE%BA%CE%BB%CE%B1" TargetMode="External"/><Relationship Id="rId9" Type="http://schemas.openxmlformats.org/officeDocument/2006/relationships/hyperlink" Target="https://el.wikipedia.org/wiki/%CE%94%CE%B9%CE%B1%CE%BC%CE%B5%CE%BB%CE%B9%CF%83%CE%BC%CF%8C%CF%82" TargetMode="External"/><Relationship Id="rId14" Type="http://schemas.openxmlformats.org/officeDocument/2006/relationships/hyperlink" Target="https://el.wikipedia.org/wiki/%CE%A3%CF%84%CE%B1%CF%8D%CF%81%CF%89%CF%83%CE%B7"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el.wikipedia.org/wiki/%CE%9A%CF%8D%CF%80%CF%81%CE%BF%CF%82" TargetMode="External"/><Relationship Id="rId3" Type="http://schemas.openxmlformats.org/officeDocument/2006/relationships/hyperlink" Target="https://el.wikipedia.org/wiki/1993" TargetMode="External"/><Relationship Id="rId7" Type="http://schemas.openxmlformats.org/officeDocument/2006/relationships/hyperlink" Target="https://el.wikipedia.org/wiki/2001" TargetMode="External"/><Relationship Id="rId2" Type="http://schemas.openxmlformats.org/officeDocument/2006/relationships/hyperlink" Target="https://el.wikipedia.org/wiki/%CE%95%CE%BB%CE%BB%CE%AC%CE%B4%CE%B1" TargetMode="External"/><Relationship Id="rId1" Type="http://schemas.openxmlformats.org/officeDocument/2006/relationships/slideLayout" Target="../slideLayouts/slideLayout2.xml"/><Relationship Id="rId6" Type="http://schemas.openxmlformats.org/officeDocument/2006/relationships/hyperlink" Target="https://el.wikipedia.org/wiki/%CE%98%CE%B1%CE%BD%CE%B1%CF%84%CE%B9%CE%BA%CE%AE_%CF%80%CE%BF%CE%B9%CE%BD%CE%AE#cite_note-2172%CE%B5%CF%84-1" TargetMode="External"/><Relationship Id="rId5" Type="http://schemas.openxmlformats.org/officeDocument/2006/relationships/hyperlink" Target="https://el.wikipedia.org/wiki/%CE%93%CE%B5%CF%8E%CF%81%CE%B3%CE%B9%CE%BF%CF%82_%CE%9A%CE%BF%CF%85%CE%B2%CE%B5%CE%BB%CE%AC%CE%BA%CE%B7%CF%82" TargetMode="External"/><Relationship Id="rId4" Type="http://schemas.openxmlformats.org/officeDocument/2006/relationships/hyperlink" Target="https://el.wikipedia.org/wiki/%CE%91%CE%BD%CE%B4%CF%81%CE%AD%CE%B1%CF%82_%CE%A0%CE%B1%CF%80%CE%B1%CE%BD%CE%B4%CF%81%CE%AD%CE%BF%CF%85"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l.wikipedia.org/wiki/%CE%A6%CF%8C%CE%BD%CE%BF%CF%82" TargetMode="External"/><Relationship Id="rId2" Type="http://schemas.openxmlformats.org/officeDocument/2006/relationships/hyperlink" Target="https://el.wikipedia.org/wiki/%CE%97%CE%B8%CE%B9%CE%BA%CE%AE" TargetMode="External"/><Relationship Id="rId1" Type="http://schemas.openxmlformats.org/officeDocument/2006/relationships/slideLayout" Target="../slideLayouts/slideLayout2.xml"/><Relationship Id="rId5" Type="http://schemas.openxmlformats.org/officeDocument/2006/relationships/hyperlink" Target="https://el.wikipedia.org/wiki/%CE%A0%CE%B1%CE%B9%CE%B4%CE%B5%CF%81%CE%B1%CF%83%CF%84%CE%AF%CE%B1" TargetMode="External"/><Relationship Id="rId4" Type="http://schemas.openxmlformats.org/officeDocument/2006/relationships/hyperlink" Target="https://el.wikipedia.org/wiki/%CE%92%CE%B9%CE%B1%CF%83%CE%BC%CF%8C%CF%8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509160-D199-A7D5-4FED-ABF98F18F4E6}"/>
              </a:ext>
            </a:extLst>
          </p:cNvPr>
          <p:cNvSpPr>
            <a:spLocks noGrp="1"/>
          </p:cNvSpPr>
          <p:nvPr>
            <p:ph type="ctrTitle"/>
          </p:nvPr>
        </p:nvSpPr>
        <p:spPr>
          <a:xfrm>
            <a:off x="1589315" y="413235"/>
            <a:ext cx="9144000" cy="930372"/>
          </a:xfrm>
          <a:effectLst/>
        </p:spPr>
        <p:txBody>
          <a:bodyPr>
            <a:normAutofit/>
          </a:bodyPr>
          <a:lstStyle/>
          <a:p>
            <a:r>
              <a:rPr lang="el-GR" dirty="0">
                <a:ln>
                  <a:solidFill>
                    <a:srgbClr val="312375"/>
                  </a:solidFill>
                </a:ln>
                <a:solidFill>
                  <a:srgbClr val="32284C"/>
                </a:solidFill>
                <a:effectLst>
                  <a:glow rad="63500">
                    <a:schemeClr val="accent1">
                      <a:satMod val="175000"/>
                      <a:alpha val="40000"/>
                    </a:schemeClr>
                  </a:glow>
                  <a:reflection blurRad="6350" stA="55000" endA="300" endPos="45500" dir="5400000" sy="-100000" algn="bl" rotWithShape="0"/>
                </a:effectLst>
              </a:rPr>
              <a:t>ΘΑΝΑΤΙΚΗ ΠΟΙΝΗ</a:t>
            </a:r>
          </a:p>
        </p:txBody>
      </p:sp>
      <p:pic>
        <p:nvPicPr>
          <p:cNvPr id="1026" name="Picture 2" descr="Η ΘΑΝΑΤΙΚΗ ΠΟΙΝΗ - Ιερός Ναός Αγίων Ταξιαρχών Ιστιαίας">
            <a:extLst>
              <a:ext uri="{FF2B5EF4-FFF2-40B4-BE49-F238E27FC236}">
                <a16:creationId xmlns:a16="http://schemas.microsoft.com/office/drawing/2014/main" id="{6F5F0533-5E4F-981B-C285-95E7A40318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6768" y="2022056"/>
            <a:ext cx="5547632" cy="3902884"/>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a:solidFill>
                  <a:srgbClr val="FFFFFF"/>
                </a:solidFill>
              </a14:hiddenFill>
            </a:ext>
          </a:extLst>
        </p:spPr>
      </p:pic>
      <p:sp>
        <p:nvSpPr>
          <p:cNvPr id="3" name="Υπότιτλος 2">
            <a:extLst>
              <a:ext uri="{FF2B5EF4-FFF2-40B4-BE49-F238E27FC236}">
                <a16:creationId xmlns:a16="http://schemas.microsoft.com/office/drawing/2014/main" id="{0C08FB1E-B17D-60D7-E0B1-B1C2BED8D959}"/>
              </a:ext>
            </a:extLst>
          </p:cNvPr>
          <p:cNvSpPr>
            <a:spLocks noGrp="1"/>
          </p:cNvSpPr>
          <p:nvPr>
            <p:ph type="subTitle" idx="1"/>
          </p:nvPr>
        </p:nvSpPr>
        <p:spPr>
          <a:xfrm>
            <a:off x="6096000" y="1894115"/>
            <a:ext cx="5831632" cy="4963885"/>
          </a:xfrm>
        </p:spPr>
        <p:txBody>
          <a:bodyPr/>
          <a:lstStyle/>
          <a:p>
            <a:pPr algn="just"/>
            <a:r>
              <a:rPr lang="el-GR" b="1" i="0" dirty="0">
                <a:effectLst/>
                <a:latin typeface="Arial" panose="020B0604020202020204" pitchFamily="34" charset="0"/>
              </a:rPr>
              <a:t>	</a:t>
            </a:r>
            <a:r>
              <a:rPr lang="el-GR" sz="2200" b="1" i="0" dirty="0">
                <a:effectLst/>
                <a:latin typeface="Arial" panose="020B0604020202020204" pitchFamily="34" charset="0"/>
              </a:rPr>
              <a:t>Θανατική ποινή</a:t>
            </a:r>
            <a:r>
              <a:rPr lang="el-GR" sz="2200" b="0" i="0" dirty="0">
                <a:effectLst/>
                <a:latin typeface="Arial" panose="020B0604020202020204" pitchFamily="34" charset="0"/>
              </a:rPr>
              <a:t> είναι η </a:t>
            </a:r>
            <a:r>
              <a:rPr lang="el-GR" sz="2200" b="0" i="0" strike="noStrike" dirty="0">
                <a:effectLst/>
                <a:latin typeface="Arial" panose="020B0604020202020204" pitchFamily="34" charset="0"/>
                <a:hlinkClick r:id="rId3" tooltip="Ποινή">
                  <a:extLst>
                    <a:ext uri="{A12FA001-AC4F-418D-AE19-62706E023703}">
                      <ahyp:hlinkClr xmlns:ahyp="http://schemas.microsoft.com/office/drawing/2018/hyperlinkcolor" val="tx"/>
                    </a:ext>
                  </a:extLst>
                </a:hlinkClick>
              </a:rPr>
              <a:t>ποινή</a:t>
            </a:r>
            <a:r>
              <a:rPr lang="el-GR" sz="2200" b="0" i="0" dirty="0">
                <a:effectLst/>
                <a:latin typeface="Arial" panose="020B0604020202020204" pitchFamily="34" charset="0"/>
              </a:rPr>
              <a:t> που επιβάλλεται σε έναν </a:t>
            </a:r>
            <a:r>
              <a:rPr lang="el-GR" sz="2200" b="0" i="0" strike="noStrike" dirty="0">
                <a:effectLst/>
                <a:latin typeface="Arial" panose="020B0604020202020204" pitchFamily="34" charset="0"/>
                <a:hlinkClick r:id="rId4" tooltip="Εγκληματικότητα">
                  <a:extLst>
                    <a:ext uri="{A12FA001-AC4F-418D-AE19-62706E023703}">
                      <ahyp:hlinkClr xmlns:ahyp="http://schemas.microsoft.com/office/drawing/2018/hyperlinkcolor" val="tx"/>
                    </a:ext>
                  </a:extLst>
                </a:hlinkClick>
              </a:rPr>
              <a:t>εγκληματία</a:t>
            </a:r>
            <a:r>
              <a:rPr lang="el-GR" sz="2200" b="0" i="0" dirty="0">
                <a:effectLst/>
                <a:latin typeface="Arial" panose="020B0604020202020204" pitchFamily="34" charset="0"/>
              </a:rPr>
              <a:t> από τις αρχές ενός κράτους, και έχει να κάνει με την αφαίρεση της ζωής αυτού. Είναι η αυστηρότερη ποινή που μπορεί να επιβληθεί και συχνά ονομάζεται «</a:t>
            </a:r>
            <a:r>
              <a:rPr lang="el-GR" sz="2200" b="0" i="1" dirty="0">
                <a:effectLst/>
                <a:latin typeface="Arial" panose="020B0604020202020204" pitchFamily="34" charset="0"/>
              </a:rPr>
              <a:t>η εσχάτη των ποινών</a:t>
            </a:r>
            <a:r>
              <a:rPr lang="el-GR" sz="2200" b="0" i="0" dirty="0">
                <a:effectLst/>
                <a:latin typeface="Arial" panose="020B0604020202020204" pitchFamily="34" charset="0"/>
              </a:rPr>
              <a:t>».</a:t>
            </a:r>
            <a:endParaRPr lang="el-GR" sz="2200" dirty="0"/>
          </a:p>
        </p:txBody>
      </p:sp>
    </p:spTree>
    <p:extLst>
      <p:ext uri="{BB962C8B-B14F-4D97-AF65-F5344CB8AC3E}">
        <p14:creationId xmlns:p14="http://schemas.microsoft.com/office/powerpoint/2010/main" val="231484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34BC2E-69D3-22CD-F3EE-01AFF236FD3C}"/>
              </a:ext>
            </a:extLst>
          </p:cNvPr>
          <p:cNvSpPr>
            <a:spLocks noGrp="1"/>
          </p:cNvSpPr>
          <p:nvPr>
            <p:ph type="title"/>
          </p:nvPr>
        </p:nvSpPr>
        <p:spPr>
          <a:xfrm>
            <a:off x="838200" y="383786"/>
            <a:ext cx="10515600" cy="735887"/>
          </a:xfrm>
        </p:spPr>
        <p:txBody>
          <a:bodyPr>
            <a:normAutofit/>
          </a:bodyPr>
          <a:lstStyle/>
          <a:p>
            <a:r>
              <a:rPr lang="el-GR" sz="3600" i="1" dirty="0"/>
              <a:t>Ιστορική Αναδρομή</a:t>
            </a:r>
          </a:p>
        </p:txBody>
      </p:sp>
      <p:sp>
        <p:nvSpPr>
          <p:cNvPr id="3" name="Θέση περιεχομένου 2">
            <a:extLst>
              <a:ext uri="{FF2B5EF4-FFF2-40B4-BE49-F238E27FC236}">
                <a16:creationId xmlns:a16="http://schemas.microsoft.com/office/drawing/2014/main" id="{9963CDEE-CDB4-0BDE-B326-8077C212EF79}"/>
              </a:ext>
            </a:extLst>
          </p:cNvPr>
          <p:cNvSpPr>
            <a:spLocks noGrp="1"/>
          </p:cNvSpPr>
          <p:nvPr>
            <p:ph idx="1"/>
          </p:nvPr>
        </p:nvSpPr>
        <p:spPr>
          <a:xfrm>
            <a:off x="838200" y="1119673"/>
            <a:ext cx="10423848" cy="5391863"/>
          </a:xfrm>
        </p:spPr>
        <p:txBody>
          <a:bodyPr>
            <a:normAutofit fontScale="25000" lnSpcReduction="20000"/>
          </a:bodyPr>
          <a:lstStyle/>
          <a:p>
            <a:pPr marL="0" indent="0" algn="just">
              <a:buNone/>
            </a:pPr>
            <a:r>
              <a:rPr lang="el-GR" dirty="0">
                <a:solidFill>
                  <a:srgbClr val="202122"/>
                </a:solidFill>
                <a:latin typeface="Arial" panose="020B0604020202020204" pitchFamily="34" charset="0"/>
              </a:rPr>
              <a:t>	</a:t>
            </a:r>
            <a:r>
              <a:rPr lang="el-GR" sz="8800" dirty="0">
                <a:latin typeface="Arial" panose="020B0604020202020204" pitchFamily="34" charset="0"/>
              </a:rPr>
              <a:t>Η</a:t>
            </a:r>
            <a:r>
              <a:rPr lang="el-GR" sz="8800" b="0" i="0" dirty="0">
                <a:effectLst/>
                <a:latin typeface="Arial" panose="020B0604020202020204" pitchFamily="34" charset="0"/>
              </a:rPr>
              <a:t> θανάτωση εγκληματιών ήταν πολύ συνηθισμένη στο παρελθόν, από την αρχαιότητα μέχρι τον 20ό αιώνα. Ένα πρώιμο γνωστό παράδειγμα θανατικής ποινής είναι η ύπαρξή της στον </a:t>
            </a:r>
            <a:r>
              <a:rPr lang="el-GR" sz="8800" b="0" i="0" strike="noStrike" dirty="0">
                <a:effectLst/>
                <a:latin typeface="Arial" panose="020B0604020202020204" pitchFamily="34" charset="0"/>
                <a:hlinkClick r:id="rId2" tooltip="Κώδικας του Χαμουραμπί">
                  <a:extLst>
                    <a:ext uri="{A12FA001-AC4F-418D-AE19-62706E023703}">
                      <ahyp:hlinkClr xmlns:ahyp="http://schemas.microsoft.com/office/drawing/2018/hyperlinkcolor" val="tx"/>
                    </a:ext>
                  </a:extLst>
                </a:hlinkClick>
              </a:rPr>
              <a:t>κώδικα του Χαμουραμπί</a:t>
            </a:r>
            <a:r>
              <a:rPr lang="el-GR" sz="8800" b="0" i="0" dirty="0">
                <a:effectLst/>
                <a:latin typeface="Arial" panose="020B0604020202020204" pitchFamily="34" charset="0"/>
              </a:rPr>
              <a:t>, την 2η χιλιετία π.Χ. στη </a:t>
            </a:r>
            <a:r>
              <a:rPr lang="el-GR" sz="8800" b="0" i="0" strike="noStrike" dirty="0">
                <a:effectLst/>
                <a:latin typeface="Arial" panose="020B0604020202020204" pitchFamily="34" charset="0"/>
                <a:hlinkClick r:id="rId3" tooltip="Μεσοποταμία">
                  <a:extLst>
                    <a:ext uri="{A12FA001-AC4F-418D-AE19-62706E023703}">
                      <ahyp:hlinkClr xmlns:ahyp="http://schemas.microsoft.com/office/drawing/2018/hyperlinkcolor" val="tx"/>
                    </a:ext>
                  </a:extLst>
                </a:hlinkClick>
              </a:rPr>
              <a:t>Μεσοποταμία</a:t>
            </a:r>
            <a:r>
              <a:rPr lang="el-GR" sz="8800" b="0" i="0" dirty="0">
                <a:effectLst/>
                <a:latin typeface="Arial" panose="020B0604020202020204" pitchFamily="34" charset="0"/>
              </a:rPr>
              <a:t>. Στην </a:t>
            </a:r>
            <a:r>
              <a:rPr lang="el-GR" sz="8800" b="0" i="0" strike="noStrike" dirty="0">
                <a:effectLst/>
                <a:latin typeface="Arial" panose="020B0604020202020204" pitchFamily="34" charset="0"/>
                <a:hlinkClick r:id="rId4" tooltip="Αρχαία Αθήνα">
                  <a:extLst>
                    <a:ext uri="{A12FA001-AC4F-418D-AE19-62706E023703}">
                      <ahyp:hlinkClr xmlns:ahyp="http://schemas.microsoft.com/office/drawing/2018/hyperlinkcolor" val="tx"/>
                    </a:ext>
                  </a:extLst>
                </a:hlinkClick>
              </a:rPr>
              <a:t>Αθήνα</a:t>
            </a:r>
            <a:r>
              <a:rPr lang="el-GR" sz="8800" b="0" i="0" dirty="0">
                <a:effectLst/>
                <a:latin typeface="Arial" panose="020B0604020202020204" pitchFamily="34" charset="0"/>
              </a:rPr>
              <a:t>, κατά την </a:t>
            </a:r>
            <a:r>
              <a:rPr lang="el-GR" sz="8800" b="0" i="0" strike="noStrike" dirty="0">
                <a:effectLst/>
                <a:latin typeface="Arial" panose="020B0604020202020204" pitchFamily="34" charset="0"/>
                <a:hlinkClick r:id="rId5" tooltip="Αρχαϊκή εποχή">
                  <a:extLst>
                    <a:ext uri="{A12FA001-AC4F-418D-AE19-62706E023703}">
                      <ahyp:hlinkClr xmlns:ahyp="http://schemas.microsoft.com/office/drawing/2018/hyperlinkcolor" val="tx"/>
                    </a:ext>
                  </a:extLst>
                </a:hlinkClick>
              </a:rPr>
              <a:t>αρχαϊκή εποχή</a:t>
            </a:r>
            <a:r>
              <a:rPr lang="el-GR" sz="8800" b="0" i="0" dirty="0">
                <a:effectLst/>
                <a:latin typeface="Arial" panose="020B0604020202020204" pitchFamily="34" charset="0"/>
              </a:rPr>
              <a:t>, προβλεπόταν από τους νόμους του </a:t>
            </a:r>
            <a:r>
              <a:rPr lang="el-GR" sz="8800" b="0" i="0" strike="noStrike" dirty="0">
                <a:effectLst/>
                <a:latin typeface="Arial" panose="020B0604020202020204" pitchFamily="34" charset="0"/>
                <a:hlinkClick r:id="rId6" tooltip="Δράκων">
                  <a:extLst>
                    <a:ext uri="{A12FA001-AC4F-418D-AE19-62706E023703}">
                      <ahyp:hlinkClr xmlns:ahyp="http://schemas.microsoft.com/office/drawing/2018/hyperlinkcolor" val="tx"/>
                    </a:ext>
                  </a:extLst>
                </a:hlinkClick>
              </a:rPr>
              <a:t>Δράκοντα</a:t>
            </a:r>
            <a:r>
              <a:rPr lang="el-GR" sz="8800" b="0" i="0" dirty="0">
                <a:effectLst/>
                <a:latin typeface="Arial" panose="020B0604020202020204" pitchFamily="34" charset="0"/>
              </a:rPr>
              <a:t>. Οι συνηθέστεροι τρόποι θανάτωσης στην αρχαιότητα ήταν η </a:t>
            </a:r>
            <a:r>
              <a:rPr lang="el-GR" sz="8800" b="0" i="0" strike="noStrike" dirty="0">
                <a:effectLst/>
                <a:latin typeface="Arial" panose="020B0604020202020204" pitchFamily="34" charset="0"/>
                <a:hlinkClick r:id="rId7" tooltip="Σφαγή">
                  <a:extLst>
                    <a:ext uri="{A12FA001-AC4F-418D-AE19-62706E023703}">
                      <ahyp:hlinkClr xmlns:ahyp="http://schemas.microsoft.com/office/drawing/2018/hyperlinkcolor" val="tx"/>
                    </a:ext>
                  </a:extLst>
                </a:hlinkClick>
              </a:rPr>
              <a:t>σφαγή</a:t>
            </a:r>
            <a:r>
              <a:rPr lang="el-GR" sz="8800" b="0" i="0" dirty="0">
                <a:effectLst/>
                <a:latin typeface="Arial" panose="020B0604020202020204" pitchFamily="34" charset="0"/>
              </a:rPr>
              <a:t>, ο </a:t>
            </a:r>
            <a:r>
              <a:rPr lang="el-GR" sz="8800" b="0" i="0" strike="noStrike" dirty="0">
                <a:effectLst/>
                <a:latin typeface="Arial" panose="020B0604020202020204" pitchFamily="34" charset="0"/>
                <a:hlinkClick r:id="rId8" tooltip="Αποκεφαλισμός">
                  <a:extLst>
                    <a:ext uri="{A12FA001-AC4F-418D-AE19-62706E023703}">
                      <ahyp:hlinkClr xmlns:ahyp="http://schemas.microsoft.com/office/drawing/2018/hyperlinkcolor" val="tx"/>
                    </a:ext>
                  </a:extLst>
                </a:hlinkClick>
              </a:rPr>
              <a:t>αποκεφαλισμός</a:t>
            </a:r>
            <a:r>
              <a:rPr lang="el-GR" sz="8800" b="0" i="0" dirty="0">
                <a:effectLst/>
                <a:latin typeface="Arial" panose="020B0604020202020204" pitchFamily="34" charset="0"/>
              </a:rPr>
              <a:t> κλπ. Κατά την </a:t>
            </a:r>
            <a:r>
              <a:rPr lang="el-GR" sz="8800" b="0" i="0" strike="noStrike" dirty="0">
                <a:effectLst/>
                <a:latin typeface="Arial" panose="020B0604020202020204" pitchFamily="34" charset="0"/>
                <a:hlinkClick r:id="rId9" tooltip="Ρωμαϊκή εποχή">
                  <a:extLst>
                    <a:ext uri="{A12FA001-AC4F-418D-AE19-62706E023703}">
                      <ahyp:hlinkClr xmlns:ahyp="http://schemas.microsoft.com/office/drawing/2018/hyperlinkcolor" val="tx"/>
                    </a:ext>
                  </a:extLst>
                </a:hlinkClick>
              </a:rPr>
              <a:t>ρωμαϊκή εποχή</a:t>
            </a:r>
            <a:r>
              <a:rPr lang="el-GR" sz="8800" b="0" i="0" dirty="0">
                <a:effectLst/>
                <a:latin typeface="Arial" panose="020B0604020202020204" pitchFamily="34" charset="0"/>
              </a:rPr>
              <a:t> διαδόθηκε σε όλη τη Μεσόγειο η μέθοδος της </a:t>
            </a:r>
            <a:r>
              <a:rPr lang="el-GR" sz="8800" b="0" i="0" strike="noStrike" dirty="0">
                <a:effectLst/>
                <a:latin typeface="Arial" panose="020B0604020202020204" pitchFamily="34" charset="0"/>
                <a:hlinkClick r:id="rId10" tooltip="Σταύρωση">
                  <a:extLst>
                    <a:ext uri="{A12FA001-AC4F-418D-AE19-62706E023703}">
                      <ahyp:hlinkClr xmlns:ahyp="http://schemas.microsoft.com/office/drawing/2018/hyperlinkcolor" val="tx"/>
                    </a:ext>
                  </a:extLst>
                </a:hlinkClick>
              </a:rPr>
              <a:t>σταύρωσης</a:t>
            </a:r>
            <a:r>
              <a:rPr lang="el-GR" sz="8800" b="0" i="0" dirty="0">
                <a:effectLst/>
                <a:latin typeface="Arial" panose="020B0604020202020204" pitchFamily="34" charset="0"/>
              </a:rPr>
              <a:t> και του </a:t>
            </a:r>
            <a:r>
              <a:rPr lang="el-GR" sz="8800" b="0" i="0" strike="noStrike" dirty="0" err="1">
                <a:effectLst/>
                <a:latin typeface="Arial" panose="020B0604020202020204" pitchFamily="34" charset="0"/>
                <a:hlinkClick r:id="rId11" tooltip="Κατασπαραγμός από θηρία">
                  <a:extLst>
                    <a:ext uri="{A12FA001-AC4F-418D-AE19-62706E023703}">
                      <ahyp:hlinkClr xmlns:ahyp="http://schemas.microsoft.com/office/drawing/2018/hyperlinkcolor" val="tx"/>
                    </a:ext>
                  </a:extLst>
                </a:hlinkClick>
              </a:rPr>
              <a:t>κατασπαραγμού</a:t>
            </a:r>
            <a:r>
              <a:rPr lang="el-GR" sz="8800" b="0" i="0" strike="noStrike" dirty="0">
                <a:effectLst/>
                <a:latin typeface="Arial" panose="020B0604020202020204" pitchFamily="34" charset="0"/>
                <a:hlinkClick r:id="rId11" tooltip="Κατασπαραγμός από θηρία">
                  <a:extLst>
                    <a:ext uri="{A12FA001-AC4F-418D-AE19-62706E023703}">
                      <ahyp:hlinkClr xmlns:ahyp="http://schemas.microsoft.com/office/drawing/2018/hyperlinkcolor" val="tx"/>
                    </a:ext>
                  </a:extLst>
                </a:hlinkClick>
              </a:rPr>
              <a:t> από θηρία</a:t>
            </a:r>
            <a:r>
              <a:rPr lang="el-GR" sz="8800" b="0" i="0" dirty="0">
                <a:effectLst/>
                <a:latin typeface="Arial" panose="020B0604020202020204" pitchFamily="34" charset="0"/>
              </a:rPr>
              <a:t>. Στον </a:t>
            </a:r>
            <a:r>
              <a:rPr lang="el-GR" sz="8800" b="0" i="0" strike="noStrike" dirty="0">
                <a:effectLst/>
                <a:latin typeface="Arial" panose="020B0604020202020204" pitchFamily="34" charset="0"/>
                <a:hlinkClick r:id="rId12" tooltip="Μεσαίωνας">
                  <a:extLst>
                    <a:ext uri="{A12FA001-AC4F-418D-AE19-62706E023703}">
                      <ahyp:hlinkClr xmlns:ahyp="http://schemas.microsoft.com/office/drawing/2018/hyperlinkcolor" val="tx"/>
                    </a:ext>
                  </a:extLst>
                </a:hlinkClick>
              </a:rPr>
              <a:t>Μεσαίωνα</a:t>
            </a:r>
            <a:r>
              <a:rPr lang="el-GR" sz="8800" b="0" i="0" dirty="0">
                <a:effectLst/>
                <a:latin typeface="Arial" panose="020B0604020202020204" pitchFamily="34" charset="0"/>
              </a:rPr>
              <a:t> και στην πρώιμη </a:t>
            </a:r>
            <a:r>
              <a:rPr lang="el-GR" sz="8800" b="0" i="0" strike="noStrike" dirty="0" err="1">
                <a:effectLst/>
                <a:latin typeface="Arial" panose="020B0604020202020204" pitchFamily="34" charset="0"/>
                <a:hlinkClick r:id="rId13" tooltip="Νεότερη Εποχή">
                  <a:extLst>
                    <a:ext uri="{A12FA001-AC4F-418D-AE19-62706E023703}">
                      <ahyp:hlinkClr xmlns:ahyp="http://schemas.microsoft.com/office/drawing/2018/hyperlinkcolor" val="tx"/>
                    </a:ext>
                  </a:extLst>
                </a:hlinkClick>
              </a:rPr>
              <a:t>νεώτερη</a:t>
            </a:r>
            <a:r>
              <a:rPr lang="el-GR" sz="8800" b="0" i="0" dirty="0">
                <a:effectLst/>
                <a:latin typeface="Arial" panose="020B0604020202020204" pitchFamily="34" charset="0"/>
              </a:rPr>
              <a:t> Ευρώπη, μεταξύ άλλων, με θάνατο στην πυρά τιμωρούνταν όσοι θεωρούνταν </a:t>
            </a:r>
            <a:r>
              <a:rPr lang="el-GR" sz="8800" b="0" i="0" strike="noStrike" dirty="0">
                <a:effectLst/>
                <a:latin typeface="Arial" panose="020B0604020202020204" pitchFamily="34" charset="0"/>
                <a:hlinkClick r:id="rId14" tooltip="Αίρεση">
                  <a:extLst>
                    <a:ext uri="{A12FA001-AC4F-418D-AE19-62706E023703}">
                      <ahyp:hlinkClr xmlns:ahyp="http://schemas.microsoft.com/office/drawing/2018/hyperlinkcolor" val="tx"/>
                    </a:ext>
                  </a:extLst>
                </a:hlinkClick>
              </a:rPr>
              <a:t>αιρετικοί</a:t>
            </a:r>
            <a:r>
              <a:rPr lang="el-GR" sz="8800" b="0" i="0" dirty="0">
                <a:effectLst/>
                <a:latin typeface="Arial" panose="020B0604020202020204" pitchFamily="34" charset="0"/>
              </a:rPr>
              <a:t> και οι κατηγορούμενοι για </a:t>
            </a:r>
            <a:r>
              <a:rPr lang="el-GR" sz="8800" b="0" i="0" strike="noStrike" dirty="0">
                <a:effectLst/>
                <a:latin typeface="Arial" panose="020B0604020202020204" pitchFamily="34" charset="0"/>
                <a:hlinkClick r:id="rId15" tooltip="Μαγεία">
                  <a:extLst>
                    <a:ext uri="{A12FA001-AC4F-418D-AE19-62706E023703}">
                      <ahyp:hlinkClr xmlns:ahyp="http://schemas.microsoft.com/office/drawing/2018/hyperlinkcolor" val="tx"/>
                    </a:ext>
                  </a:extLst>
                </a:hlinkClick>
              </a:rPr>
              <a:t>μαγεία</a:t>
            </a:r>
            <a:r>
              <a:rPr lang="el-GR" sz="8800" b="0" i="0" dirty="0">
                <a:effectLst/>
                <a:latin typeface="Arial" panose="020B0604020202020204" pitchFamily="34" charset="0"/>
              </a:rPr>
              <a:t>.</a:t>
            </a:r>
          </a:p>
          <a:p>
            <a:pPr marL="0" indent="0" algn="just">
              <a:buNone/>
            </a:pPr>
            <a:r>
              <a:rPr lang="el-GR" sz="8800" b="0" i="0" dirty="0">
                <a:effectLst/>
                <a:latin typeface="Arial" panose="020B0604020202020204" pitchFamily="34" charset="0"/>
              </a:rPr>
              <a:t>	Σε πολλούς πολιτισμούς συνυπήρχαν διαφορετικά είδη θανάτωσης, ανάλογα με το διαπραχθέν έγκλημα, διότι κάθε είδος είχε συνήθως διαφορετικό συμβολισμό. Για παράδειγμα, στην Ευρώπη, ο θάνατος δι' </a:t>
            </a:r>
            <a:r>
              <a:rPr lang="el-GR" sz="8800" b="0" i="0" strike="noStrike" dirty="0">
                <a:effectLst/>
                <a:latin typeface="Arial" panose="020B0604020202020204" pitchFamily="34" charset="0"/>
                <a:hlinkClick r:id="rId16" tooltip="Απαγχονισμός">
                  <a:extLst>
                    <a:ext uri="{A12FA001-AC4F-418D-AE19-62706E023703}">
                      <ahyp:hlinkClr xmlns:ahyp="http://schemas.microsoft.com/office/drawing/2018/hyperlinkcolor" val="tx"/>
                    </a:ext>
                  </a:extLst>
                </a:hlinkClick>
              </a:rPr>
              <a:t>απαγχονισμού</a:t>
            </a:r>
            <a:r>
              <a:rPr lang="el-GR" sz="8800" b="0" i="0" dirty="0">
                <a:effectLst/>
                <a:latin typeface="Arial" panose="020B0604020202020204" pitchFamily="34" charset="0"/>
              </a:rPr>
              <a:t> θεωρείτο εξευτελιστικός και προβλεπόταν για ληστές, σε αντίθεση με τον </a:t>
            </a:r>
            <a:r>
              <a:rPr lang="el-GR" sz="8800" b="0" i="0" strike="noStrike" dirty="0">
                <a:effectLst/>
                <a:latin typeface="Arial" panose="020B0604020202020204" pitchFamily="34" charset="0"/>
                <a:hlinkClick r:id="rId8" tooltip="Αποκεφαλισμός">
                  <a:extLst>
                    <a:ext uri="{A12FA001-AC4F-418D-AE19-62706E023703}">
                      <ahyp:hlinkClr xmlns:ahyp="http://schemas.microsoft.com/office/drawing/2018/hyperlinkcolor" val="tx"/>
                    </a:ext>
                  </a:extLst>
                </a:hlinkClick>
              </a:rPr>
              <a:t>αποκεφαλισμό</a:t>
            </a:r>
            <a:r>
              <a:rPr lang="el-GR" sz="8800" b="0" i="0" dirty="0">
                <a:effectLst/>
                <a:latin typeface="Arial" panose="020B0604020202020204" pitchFamily="34" charset="0"/>
              </a:rPr>
              <a:t>, που θεωρείτο ευγενής τρόπος θανάτου, κατάλληλος για αριστοκράτες. Οι </a:t>
            </a:r>
            <a:r>
              <a:rPr lang="el-GR" sz="8800" b="0" i="0" strike="noStrike" dirty="0">
                <a:effectLst/>
                <a:latin typeface="Arial" panose="020B0604020202020204" pitchFamily="34" charset="0"/>
                <a:hlinkClick r:id="rId14" tooltip="Αίρεση">
                  <a:extLst>
                    <a:ext uri="{A12FA001-AC4F-418D-AE19-62706E023703}">
                      <ahyp:hlinkClr xmlns:ahyp="http://schemas.microsoft.com/office/drawing/2018/hyperlinkcolor" val="tx"/>
                    </a:ext>
                  </a:extLst>
                </a:hlinkClick>
              </a:rPr>
              <a:t>αιρετικοί</a:t>
            </a:r>
            <a:r>
              <a:rPr lang="el-GR" sz="8800" b="0" i="0" dirty="0">
                <a:effectLst/>
                <a:latin typeface="Arial" panose="020B0604020202020204" pitchFamily="34" charset="0"/>
              </a:rPr>
              <a:t> καίγονταν στην πυρά διότι, σύμφωνα με τις αντιλήψεις της εποχής, η φωτιά ήταν μέσο κάθαρσης.</a:t>
            </a:r>
          </a:p>
          <a:p>
            <a:pPr marL="0" indent="0" algn="just">
              <a:buNone/>
            </a:pPr>
            <a:r>
              <a:rPr lang="el-GR" sz="8800" b="0" i="0" dirty="0">
                <a:effectLst/>
                <a:latin typeface="Arial" panose="020B0604020202020204" pitchFamily="34" charset="0"/>
              </a:rPr>
              <a:t>	Οι περισσότερες εκτελέσεις στην ιστορία, και ακόμη και σήμερα σε κάποιες χώρες, γίνονταν δημοσίως, ενώπιον πολλών θεατών, για παραδειγματισμό και για επίδειξη της δύναμης του κράτους.</a:t>
            </a:r>
          </a:p>
          <a:p>
            <a:pPr algn="just"/>
            <a:endParaRPr lang="el-GR" dirty="0"/>
          </a:p>
        </p:txBody>
      </p:sp>
    </p:spTree>
    <p:extLst>
      <p:ext uri="{BB962C8B-B14F-4D97-AF65-F5344CB8AC3E}">
        <p14:creationId xmlns:p14="http://schemas.microsoft.com/office/powerpoint/2010/main" val="2624890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570D3B-D0DB-CCCE-7959-61594798B896}"/>
              </a:ext>
            </a:extLst>
          </p:cNvPr>
          <p:cNvSpPr>
            <a:spLocks noGrp="1"/>
          </p:cNvSpPr>
          <p:nvPr>
            <p:ph type="title"/>
          </p:nvPr>
        </p:nvSpPr>
        <p:spPr>
          <a:xfrm>
            <a:off x="845976" y="398365"/>
            <a:ext cx="10515600" cy="681944"/>
          </a:xfrm>
        </p:spPr>
        <p:txBody>
          <a:bodyPr>
            <a:normAutofit/>
          </a:bodyPr>
          <a:lstStyle/>
          <a:p>
            <a:r>
              <a:rPr lang="el-GR" sz="3600" i="1" dirty="0"/>
              <a:t>Θανατική ποινή στις μέρες μας</a:t>
            </a:r>
            <a:endParaRPr lang="el-GR" sz="3600" dirty="0"/>
          </a:p>
        </p:txBody>
      </p:sp>
      <p:sp>
        <p:nvSpPr>
          <p:cNvPr id="3" name="Θέση κειμένου 2">
            <a:extLst>
              <a:ext uri="{FF2B5EF4-FFF2-40B4-BE49-F238E27FC236}">
                <a16:creationId xmlns:a16="http://schemas.microsoft.com/office/drawing/2014/main" id="{5ABD5032-68A3-F7E9-92E4-6CB1929D0EE7}"/>
              </a:ext>
            </a:extLst>
          </p:cNvPr>
          <p:cNvSpPr>
            <a:spLocks noGrp="1"/>
          </p:cNvSpPr>
          <p:nvPr>
            <p:ph type="body" idx="1"/>
          </p:nvPr>
        </p:nvSpPr>
        <p:spPr>
          <a:xfrm>
            <a:off x="739775" y="1080309"/>
            <a:ext cx="10515600" cy="1282765"/>
          </a:xfrm>
        </p:spPr>
        <p:txBody>
          <a:bodyPr>
            <a:normAutofit lnSpcReduction="10000"/>
          </a:bodyPr>
          <a:lstStyle/>
          <a:p>
            <a:r>
              <a:rPr lang="el-GR" sz="2400" b="0" i="0" dirty="0">
                <a:effectLst/>
                <a:latin typeface="Arial" panose="020B0604020202020204" pitchFamily="34" charset="0"/>
              </a:rPr>
              <a:t>	</a:t>
            </a:r>
            <a:r>
              <a:rPr lang="el-GR" sz="2200" b="0" i="0" dirty="0">
                <a:effectLst/>
                <a:latin typeface="Arial" panose="020B0604020202020204" pitchFamily="34" charset="0"/>
              </a:rPr>
              <a:t>Σήμερα, η θανατική ποινή έχει καταργηθεί στις περισσότερες χώρες του κόσμου, υπάρχουν ωστόσο αρκετές που ακόμη την εφαρμόζουν, όπως οι ΗΠΑ και η Κίνα. Υπάρχουν διάφορα είδη θανατικής ποινής, ανάλογα με τους νόμους των χωρών οι οποίες την εφαρμόζουν.</a:t>
            </a:r>
            <a:endParaRPr lang="el-GR" sz="2200" dirty="0"/>
          </a:p>
        </p:txBody>
      </p:sp>
      <p:sp>
        <p:nvSpPr>
          <p:cNvPr id="4" name="Θέση περιεχομένου 3">
            <a:extLst>
              <a:ext uri="{FF2B5EF4-FFF2-40B4-BE49-F238E27FC236}">
                <a16:creationId xmlns:a16="http://schemas.microsoft.com/office/drawing/2014/main" id="{39B70DC7-82F5-3C1E-259D-C6B0FFEC3D13}"/>
              </a:ext>
            </a:extLst>
          </p:cNvPr>
          <p:cNvSpPr>
            <a:spLocks noGrp="1"/>
          </p:cNvSpPr>
          <p:nvPr>
            <p:ph sz="half" idx="2"/>
          </p:nvPr>
        </p:nvSpPr>
        <p:spPr>
          <a:xfrm>
            <a:off x="739775" y="2437751"/>
            <a:ext cx="5157787" cy="3849072"/>
          </a:xfrm>
        </p:spPr>
        <p:txBody>
          <a:bodyPr>
            <a:normAutofit/>
          </a:bodyPr>
          <a:lstStyle/>
          <a:p>
            <a:pPr marL="0" indent="0" algn="just">
              <a:buNone/>
            </a:pPr>
            <a:r>
              <a:rPr lang="el-GR" sz="2200" b="0" i="0" dirty="0">
                <a:effectLst/>
                <a:latin typeface="Arial" panose="020B0604020202020204" pitchFamily="34" charset="0"/>
              </a:rPr>
              <a:t>Παραδείγματα είναι:</a:t>
            </a:r>
          </a:p>
          <a:p>
            <a:pPr algn="just">
              <a:buFont typeface="Wingdings" panose="05000000000000000000" pitchFamily="2" charset="2"/>
              <a:buChar char="Ø"/>
            </a:pPr>
            <a:r>
              <a:rPr lang="el-GR" sz="2200" b="0" i="0" u="none" strike="noStrike" dirty="0">
                <a:effectLst/>
                <a:latin typeface="Arial" panose="020B0604020202020204" pitchFamily="34" charset="0"/>
                <a:hlinkClick r:id="rId2" tooltip="Τυφεκισμός">
                  <a:extLst>
                    <a:ext uri="{A12FA001-AC4F-418D-AE19-62706E023703}">
                      <ahyp:hlinkClr xmlns:ahyp="http://schemas.microsoft.com/office/drawing/2018/hyperlinkcolor" val="tx"/>
                    </a:ext>
                  </a:extLst>
                </a:hlinkClick>
              </a:rPr>
              <a:t>Τυφεκισμός</a:t>
            </a:r>
            <a:endParaRPr lang="el-GR" sz="2200" b="0" i="0" dirty="0">
              <a:effectLst/>
              <a:latin typeface="Arial" panose="020B0604020202020204" pitchFamily="34" charset="0"/>
            </a:endParaRPr>
          </a:p>
          <a:p>
            <a:pPr algn="just">
              <a:buFont typeface="Wingdings" panose="05000000000000000000" pitchFamily="2" charset="2"/>
              <a:buChar char="Ø"/>
            </a:pPr>
            <a:r>
              <a:rPr lang="el-GR" sz="2200" b="0" i="0" u="none" strike="noStrike" dirty="0">
                <a:effectLst/>
                <a:latin typeface="Arial" panose="020B0604020202020204" pitchFamily="34" charset="0"/>
                <a:hlinkClick r:id="rId3" tooltip="Θανατηφόρος ένεση">
                  <a:extLst>
                    <a:ext uri="{A12FA001-AC4F-418D-AE19-62706E023703}">
                      <ahyp:hlinkClr xmlns:ahyp="http://schemas.microsoft.com/office/drawing/2018/hyperlinkcolor" val="tx"/>
                    </a:ext>
                  </a:extLst>
                </a:hlinkClick>
              </a:rPr>
              <a:t>Θανατηφόρος ένεση</a:t>
            </a:r>
            <a:endParaRPr lang="el-GR" sz="2200" b="0" i="0" dirty="0">
              <a:effectLst/>
              <a:latin typeface="Arial" panose="020B0604020202020204" pitchFamily="34" charset="0"/>
            </a:endParaRPr>
          </a:p>
          <a:p>
            <a:pPr algn="just">
              <a:buFont typeface="Wingdings" panose="05000000000000000000" pitchFamily="2" charset="2"/>
              <a:buChar char="Ø"/>
            </a:pPr>
            <a:r>
              <a:rPr lang="el-GR" sz="2200" b="0" i="0" u="none" strike="noStrike" dirty="0">
                <a:effectLst/>
                <a:latin typeface="Arial" panose="020B0604020202020204" pitchFamily="34" charset="0"/>
                <a:hlinkClick r:id="rId4" tooltip="Ηλεκτρική καρέκλα">
                  <a:extLst>
                    <a:ext uri="{A12FA001-AC4F-418D-AE19-62706E023703}">
                      <ahyp:hlinkClr xmlns:ahyp="http://schemas.microsoft.com/office/drawing/2018/hyperlinkcolor" val="tx"/>
                    </a:ext>
                  </a:extLst>
                </a:hlinkClick>
              </a:rPr>
              <a:t>Ηλεκτρική καρέκλα</a:t>
            </a:r>
            <a:endParaRPr lang="el-GR" sz="2200" b="0" i="0" dirty="0">
              <a:effectLst/>
              <a:latin typeface="Arial" panose="020B0604020202020204" pitchFamily="34" charset="0"/>
            </a:endParaRPr>
          </a:p>
          <a:p>
            <a:pPr algn="just">
              <a:buFont typeface="Wingdings" panose="05000000000000000000" pitchFamily="2" charset="2"/>
              <a:buChar char="Ø"/>
            </a:pPr>
            <a:r>
              <a:rPr lang="el-GR" sz="2200" b="0" i="0" u="none" strike="noStrike" dirty="0">
                <a:effectLst/>
                <a:latin typeface="Arial" panose="020B0604020202020204" pitchFamily="34" charset="0"/>
                <a:hlinkClick r:id="rId5" tooltip="Απαγχονισμός">
                  <a:extLst>
                    <a:ext uri="{A12FA001-AC4F-418D-AE19-62706E023703}">
                      <ahyp:hlinkClr xmlns:ahyp="http://schemas.microsoft.com/office/drawing/2018/hyperlinkcolor" val="tx"/>
                    </a:ext>
                  </a:extLst>
                </a:hlinkClick>
              </a:rPr>
              <a:t>Απαγχονισμός</a:t>
            </a:r>
            <a:endParaRPr lang="el-GR" sz="2200" b="0" i="0" dirty="0">
              <a:effectLst/>
              <a:latin typeface="Arial" panose="020B0604020202020204" pitchFamily="34" charset="0"/>
            </a:endParaRPr>
          </a:p>
          <a:p>
            <a:pPr algn="just">
              <a:buFont typeface="Wingdings" panose="05000000000000000000" pitchFamily="2" charset="2"/>
              <a:buChar char="Ø"/>
            </a:pPr>
            <a:r>
              <a:rPr lang="el-GR" sz="2200" b="0" i="0" u="none" strike="noStrike" dirty="0">
                <a:effectLst/>
                <a:latin typeface="Arial" panose="020B0604020202020204" pitchFamily="34" charset="0"/>
                <a:hlinkClick r:id="rId6" tooltip="Λιθοβολισμός">
                  <a:extLst>
                    <a:ext uri="{A12FA001-AC4F-418D-AE19-62706E023703}">
                      <ahyp:hlinkClr xmlns:ahyp="http://schemas.microsoft.com/office/drawing/2018/hyperlinkcolor" val="tx"/>
                    </a:ext>
                  </a:extLst>
                </a:hlinkClick>
              </a:rPr>
              <a:t>Λιθοβολισμός</a:t>
            </a:r>
            <a:endParaRPr lang="el-GR" sz="2200" b="0" i="0" dirty="0">
              <a:effectLst/>
              <a:latin typeface="Arial" panose="020B0604020202020204" pitchFamily="34" charset="0"/>
            </a:endParaRPr>
          </a:p>
          <a:p>
            <a:pPr algn="just">
              <a:buFont typeface="Wingdings" panose="05000000000000000000" pitchFamily="2" charset="2"/>
              <a:buChar char="Ø"/>
            </a:pPr>
            <a:r>
              <a:rPr lang="el-GR" sz="2200" b="0" i="0" u="none" strike="noStrike" dirty="0">
                <a:effectLst/>
                <a:latin typeface="Arial" panose="020B0604020202020204" pitchFamily="34" charset="0"/>
                <a:hlinkClick r:id="rId7" tooltip="Αποκεφαλισμός">
                  <a:extLst>
                    <a:ext uri="{A12FA001-AC4F-418D-AE19-62706E023703}">
                      <ahyp:hlinkClr xmlns:ahyp="http://schemas.microsoft.com/office/drawing/2018/hyperlinkcolor" val="tx"/>
                    </a:ext>
                  </a:extLst>
                </a:hlinkClick>
              </a:rPr>
              <a:t>Αποκεφαλισμός</a:t>
            </a:r>
            <a:endParaRPr lang="el-GR" sz="2200" b="0" i="0" u="none" strike="noStrike" dirty="0">
              <a:effectLst/>
              <a:latin typeface="Arial" panose="020B0604020202020204" pitchFamily="34" charset="0"/>
            </a:endParaRPr>
          </a:p>
          <a:p>
            <a:endParaRPr lang="el-GR" dirty="0"/>
          </a:p>
        </p:txBody>
      </p:sp>
      <p:sp>
        <p:nvSpPr>
          <p:cNvPr id="6" name="Θέση περιεχομένου 5">
            <a:extLst>
              <a:ext uri="{FF2B5EF4-FFF2-40B4-BE49-F238E27FC236}">
                <a16:creationId xmlns:a16="http://schemas.microsoft.com/office/drawing/2014/main" id="{E69CACBD-F5D6-9BF3-61DB-797526DB42D4}"/>
              </a:ext>
            </a:extLst>
          </p:cNvPr>
          <p:cNvSpPr>
            <a:spLocks noGrp="1"/>
          </p:cNvSpPr>
          <p:nvPr>
            <p:ph sz="quarter" idx="4"/>
          </p:nvPr>
        </p:nvSpPr>
        <p:spPr>
          <a:xfrm>
            <a:off x="6072187" y="2437751"/>
            <a:ext cx="5183188" cy="4021883"/>
          </a:xfrm>
        </p:spPr>
        <p:txBody>
          <a:bodyPr>
            <a:normAutofit/>
          </a:bodyPr>
          <a:lstStyle/>
          <a:p>
            <a:pPr marL="0" indent="0" algn="just">
              <a:buNone/>
            </a:pPr>
            <a:r>
              <a:rPr lang="el-GR" sz="2200" b="0" i="0" dirty="0">
                <a:effectLst/>
                <a:latin typeface="Arial" panose="020B0604020202020204" pitchFamily="34" charset="0"/>
              </a:rPr>
              <a:t>Παλαιότερα είδη θανατικής ποινής είναι:</a:t>
            </a:r>
          </a:p>
          <a:p>
            <a:pPr algn="just">
              <a:buFont typeface="Wingdings" panose="05000000000000000000" pitchFamily="2" charset="2"/>
              <a:buChar char="Ø"/>
            </a:pPr>
            <a:r>
              <a:rPr lang="el-GR" sz="2200" b="0" i="0" u="none" strike="noStrike" dirty="0">
                <a:effectLst/>
                <a:latin typeface="Arial" panose="020B0604020202020204" pitchFamily="34" charset="0"/>
                <a:hlinkClick r:id="rId8" tooltip="Ανασκολοπισμός">
                  <a:extLst>
                    <a:ext uri="{A12FA001-AC4F-418D-AE19-62706E023703}">
                      <ahyp:hlinkClr xmlns:ahyp="http://schemas.microsoft.com/office/drawing/2018/hyperlinkcolor" val="tx"/>
                    </a:ext>
                  </a:extLst>
                </a:hlinkClick>
              </a:rPr>
              <a:t>Ανασκολοπισμός</a:t>
            </a:r>
            <a:endParaRPr lang="el-GR" sz="2200" b="0" i="0" dirty="0">
              <a:effectLst/>
              <a:latin typeface="Arial" panose="020B0604020202020204" pitchFamily="34" charset="0"/>
            </a:endParaRPr>
          </a:p>
          <a:p>
            <a:pPr algn="just">
              <a:buFont typeface="Wingdings" panose="05000000000000000000" pitchFamily="2" charset="2"/>
              <a:buChar char="Ø"/>
            </a:pPr>
            <a:r>
              <a:rPr lang="el-GR" sz="2200" b="0" i="0" u="none" strike="noStrike" dirty="0">
                <a:effectLst/>
                <a:latin typeface="Arial" panose="020B0604020202020204" pitchFamily="34" charset="0"/>
                <a:hlinkClick r:id="rId9" tooltip="Διαμελισμός">
                  <a:extLst>
                    <a:ext uri="{A12FA001-AC4F-418D-AE19-62706E023703}">
                      <ahyp:hlinkClr xmlns:ahyp="http://schemas.microsoft.com/office/drawing/2018/hyperlinkcolor" val="tx"/>
                    </a:ext>
                  </a:extLst>
                </a:hlinkClick>
              </a:rPr>
              <a:t>Διαμελισμός</a:t>
            </a:r>
            <a:endParaRPr lang="el-GR" sz="2200" b="0" i="0" dirty="0">
              <a:effectLst/>
              <a:latin typeface="Arial" panose="020B0604020202020204" pitchFamily="34" charset="0"/>
            </a:endParaRPr>
          </a:p>
          <a:p>
            <a:pPr algn="just">
              <a:buFont typeface="Wingdings" panose="05000000000000000000" pitchFamily="2" charset="2"/>
              <a:buChar char="Ø"/>
            </a:pPr>
            <a:r>
              <a:rPr lang="el-GR" sz="2200" b="0" i="0" u="none" strike="noStrike" dirty="0">
                <a:effectLst/>
                <a:latin typeface="Arial" panose="020B0604020202020204" pitchFamily="34" charset="0"/>
                <a:hlinkClick r:id="rId10" tooltip="Εντοιχισμός (δεν έχει γραφτεί ακόμα)">
                  <a:extLst>
                    <a:ext uri="{A12FA001-AC4F-418D-AE19-62706E023703}">
                      <ahyp:hlinkClr xmlns:ahyp="http://schemas.microsoft.com/office/drawing/2018/hyperlinkcolor" val="tx"/>
                    </a:ext>
                  </a:extLst>
                </a:hlinkClick>
              </a:rPr>
              <a:t>Εντοιχισμός</a:t>
            </a:r>
            <a:endParaRPr lang="el-GR" sz="2200" b="0" i="0" dirty="0">
              <a:effectLst/>
              <a:latin typeface="Arial" panose="020B0604020202020204" pitchFamily="34" charset="0"/>
            </a:endParaRPr>
          </a:p>
          <a:p>
            <a:pPr algn="just">
              <a:buFont typeface="Wingdings" panose="05000000000000000000" pitchFamily="2" charset="2"/>
              <a:buChar char="Ø"/>
            </a:pPr>
            <a:r>
              <a:rPr lang="el-GR" sz="2200" b="0" i="0" u="none" strike="noStrike" dirty="0" err="1">
                <a:effectLst/>
                <a:latin typeface="Arial" panose="020B0604020202020204" pitchFamily="34" charset="0"/>
                <a:hlinkClick r:id="rId11" tooltip="Κατασπαραγμός από θηρία">
                  <a:extLst>
                    <a:ext uri="{A12FA001-AC4F-418D-AE19-62706E023703}">
                      <ahyp:hlinkClr xmlns:ahyp="http://schemas.microsoft.com/office/drawing/2018/hyperlinkcolor" val="tx"/>
                    </a:ext>
                  </a:extLst>
                </a:hlinkClick>
              </a:rPr>
              <a:t>Κατασπαραγμός</a:t>
            </a:r>
            <a:r>
              <a:rPr lang="el-GR" sz="2200" b="0" i="0" u="none" strike="noStrike" dirty="0">
                <a:effectLst/>
                <a:latin typeface="Arial" panose="020B0604020202020204" pitchFamily="34" charset="0"/>
                <a:hlinkClick r:id="rId11" tooltip="Κατασπαραγμός από θηρία">
                  <a:extLst>
                    <a:ext uri="{A12FA001-AC4F-418D-AE19-62706E023703}">
                      <ahyp:hlinkClr xmlns:ahyp="http://schemas.microsoft.com/office/drawing/2018/hyperlinkcolor" val="tx"/>
                    </a:ext>
                  </a:extLst>
                </a:hlinkClick>
              </a:rPr>
              <a:t> από θηρία</a:t>
            </a:r>
            <a:endParaRPr lang="el-GR" sz="2200" b="0" i="0" dirty="0">
              <a:effectLst/>
              <a:latin typeface="Arial" panose="020B0604020202020204" pitchFamily="34" charset="0"/>
            </a:endParaRPr>
          </a:p>
          <a:p>
            <a:pPr algn="just">
              <a:buFont typeface="Wingdings" panose="05000000000000000000" pitchFamily="2" charset="2"/>
              <a:buChar char="Ø"/>
            </a:pPr>
            <a:r>
              <a:rPr lang="el-GR" sz="2200" b="0" i="0" u="none" strike="noStrike" dirty="0">
                <a:effectLst/>
                <a:latin typeface="Arial" panose="020B0604020202020204" pitchFamily="34" charset="0"/>
                <a:hlinkClick r:id="rId12" tooltip="Καταβαράθρωση (δεν έχει γραφτεί ακόμα)">
                  <a:extLst>
                    <a:ext uri="{A12FA001-AC4F-418D-AE19-62706E023703}">
                      <ahyp:hlinkClr xmlns:ahyp="http://schemas.microsoft.com/office/drawing/2018/hyperlinkcolor" val="tx"/>
                    </a:ext>
                  </a:extLst>
                </a:hlinkClick>
              </a:rPr>
              <a:t>Καταβαράθρωση</a:t>
            </a:r>
            <a:endParaRPr lang="el-GR" sz="2200" b="0" i="0" dirty="0">
              <a:effectLst/>
              <a:latin typeface="Arial" panose="020B0604020202020204" pitchFamily="34" charset="0"/>
            </a:endParaRPr>
          </a:p>
          <a:p>
            <a:pPr algn="just">
              <a:buFont typeface="Wingdings" panose="05000000000000000000" pitchFamily="2" charset="2"/>
              <a:buChar char="Ø"/>
            </a:pPr>
            <a:r>
              <a:rPr lang="el-GR" sz="2200" b="0" i="0" u="none" strike="noStrike" dirty="0">
                <a:effectLst/>
                <a:latin typeface="Arial" panose="020B0604020202020204" pitchFamily="34" charset="0"/>
                <a:hlinkClick r:id="rId13" tooltip="Καύση">
                  <a:extLst>
                    <a:ext uri="{A12FA001-AC4F-418D-AE19-62706E023703}">
                      <ahyp:hlinkClr xmlns:ahyp="http://schemas.microsoft.com/office/drawing/2018/hyperlinkcolor" val="tx"/>
                    </a:ext>
                  </a:extLst>
                </a:hlinkClick>
              </a:rPr>
              <a:t>Καύση</a:t>
            </a:r>
            <a:endParaRPr lang="el-GR" sz="2200" b="0" i="0" dirty="0">
              <a:effectLst/>
              <a:latin typeface="Arial" panose="020B0604020202020204" pitchFamily="34" charset="0"/>
            </a:endParaRPr>
          </a:p>
          <a:p>
            <a:pPr algn="just">
              <a:buFont typeface="Wingdings" panose="05000000000000000000" pitchFamily="2" charset="2"/>
              <a:buChar char="Ø"/>
            </a:pPr>
            <a:r>
              <a:rPr lang="el-GR" sz="2200" b="0" i="0" u="none" strike="noStrike" dirty="0">
                <a:effectLst/>
                <a:latin typeface="Arial" panose="020B0604020202020204" pitchFamily="34" charset="0"/>
                <a:hlinkClick r:id="rId14" tooltip="Σταύρωση">
                  <a:extLst>
                    <a:ext uri="{A12FA001-AC4F-418D-AE19-62706E023703}">
                      <ahyp:hlinkClr xmlns:ahyp="http://schemas.microsoft.com/office/drawing/2018/hyperlinkcolor" val="tx"/>
                    </a:ext>
                  </a:extLst>
                </a:hlinkClick>
              </a:rPr>
              <a:t>Σταύρωση</a:t>
            </a:r>
            <a:endParaRPr lang="el-GR" sz="2200" b="0" i="0" dirty="0">
              <a:effectLst/>
              <a:latin typeface="Arial" panose="020B0604020202020204" pitchFamily="34" charset="0"/>
            </a:endParaRPr>
          </a:p>
          <a:p>
            <a:endParaRPr lang="el-GR" sz="2400" dirty="0"/>
          </a:p>
        </p:txBody>
      </p:sp>
    </p:spTree>
    <p:extLst>
      <p:ext uri="{BB962C8B-B14F-4D97-AF65-F5344CB8AC3E}">
        <p14:creationId xmlns:p14="http://schemas.microsoft.com/office/powerpoint/2010/main" val="569933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FBB2E0-2A16-EB48-F12D-A9B7440627F2}"/>
              </a:ext>
            </a:extLst>
          </p:cNvPr>
          <p:cNvSpPr>
            <a:spLocks noGrp="1"/>
          </p:cNvSpPr>
          <p:nvPr>
            <p:ph type="title"/>
          </p:nvPr>
        </p:nvSpPr>
        <p:spPr>
          <a:xfrm>
            <a:off x="838200" y="365125"/>
            <a:ext cx="10515600" cy="1043797"/>
          </a:xfrm>
        </p:spPr>
        <p:txBody>
          <a:bodyPr>
            <a:normAutofit/>
          </a:bodyPr>
          <a:lstStyle/>
          <a:p>
            <a:r>
              <a:rPr lang="el-GR" sz="3600" i="1" dirty="0"/>
              <a:t>Θανατική ποινή στην Ελλάδα</a:t>
            </a:r>
          </a:p>
        </p:txBody>
      </p:sp>
      <p:sp>
        <p:nvSpPr>
          <p:cNvPr id="3" name="Θέση περιεχομένου 2">
            <a:extLst>
              <a:ext uri="{FF2B5EF4-FFF2-40B4-BE49-F238E27FC236}">
                <a16:creationId xmlns:a16="http://schemas.microsoft.com/office/drawing/2014/main" id="{1914ABFB-B5BD-D14B-5821-5DBC24BFC736}"/>
              </a:ext>
            </a:extLst>
          </p:cNvPr>
          <p:cNvSpPr>
            <a:spLocks noGrp="1"/>
          </p:cNvSpPr>
          <p:nvPr>
            <p:ph idx="1"/>
          </p:nvPr>
        </p:nvSpPr>
        <p:spPr>
          <a:xfrm>
            <a:off x="838200" y="1253331"/>
            <a:ext cx="10142375" cy="4351338"/>
          </a:xfrm>
        </p:spPr>
        <p:txBody>
          <a:bodyPr/>
          <a:lstStyle/>
          <a:p>
            <a:pPr marL="0" indent="0" algn="just">
              <a:buNone/>
            </a:pPr>
            <a:r>
              <a:rPr lang="el-GR" b="0" i="0" dirty="0">
                <a:solidFill>
                  <a:srgbClr val="202122"/>
                </a:solidFill>
                <a:effectLst/>
                <a:latin typeface="Arial" panose="020B0604020202020204" pitchFamily="34" charset="0"/>
              </a:rPr>
              <a:t>	</a:t>
            </a:r>
            <a:r>
              <a:rPr lang="el-GR" sz="2200" b="0" i="0" dirty="0">
                <a:effectLst/>
                <a:latin typeface="Arial" panose="020B0604020202020204" pitchFamily="34" charset="0"/>
              </a:rPr>
              <a:t>Στην </a:t>
            </a:r>
            <a:r>
              <a:rPr lang="el-GR" sz="2200" b="0" i="0" u="none" strike="noStrike" dirty="0">
                <a:effectLst/>
                <a:latin typeface="Arial" panose="020B0604020202020204" pitchFamily="34" charset="0"/>
                <a:hlinkClick r:id="rId2" tooltip="Ελλάδα">
                  <a:extLst>
                    <a:ext uri="{A12FA001-AC4F-418D-AE19-62706E023703}">
                      <ahyp:hlinkClr xmlns:ahyp="http://schemas.microsoft.com/office/drawing/2018/hyperlinkcolor" val="tx"/>
                    </a:ext>
                  </a:extLst>
                </a:hlinkClick>
              </a:rPr>
              <a:t>Ελλάδα</a:t>
            </a:r>
            <a:r>
              <a:rPr lang="el-GR" sz="2200" b="0" i="0" dirty="0">
                <a:effectLst/>
                <a:latin typeface="Arial" panose="020B0604020202020204" pitchFamily="34" charset="0"/>
              </a:rPr>
              <a:t>, η θανατική ποινή καταργήθηκε τον Δεκέμβριο του </a:t>
            </a:r>
            <a:r>
              <a:rPr lang="el-GR" sz="2200" b="0" i="0" u="none" strike="noStrike" dirty="0">
                <a:effectLst/>
                <a:latin typeface="Arial" panose="020B0604020202020204" pitchFamily="34" charset="0"/>
                <a:hlinkClick r:id="rId3" tooltip="1993">
                  <a:extLst>
                    <a:ext uri="{A12FA001-AC4F-418D-AE19-62706E023703}">
                      <ahyp:hlinkClr xmlns:ahyp="http://schemas.microsoft.com/office/drawing/2018/hyperlinkcolor" val="tx"/>
                    </a:ext>
                  </a:extLst>
                </a:hlinkClick>
              </a:rPr>
              <a:t>1993</a:t>
            </a:r>
            <a:r>
              <a:rPr lang="el-GR" sz="2200" b="0" i="0" dirty="0">
                <a:effectLst/>
                <a:latin typeface="Arial" panose="020B0604020202020204" pitchFamily="34" charset="0"/>
              </a:rPr>
              <a:t> από την κυβέρνηση του </a:t>
            </a:r>
            <a:r>
              <a:rPr lang="el-GR" sz="2200" b="0" i="0" u="none" strike="noStrike" dirty="0">
                <a:effectLst/>
                <a:latin typeface="Arial" panose="020B0604020202020204" pitchFamily="34" charset="0"/>
                <a:hlinkClick r:id="rId4" tooltip="Ανδρέας Παπανδρέου">
                  <a:extLst>
                    <a:ext uri="{A12FA001-AC4F-418D-AE19-62706E023703}">
                      <ahyp:hlinkClr xmlns:ahyp="http://schemas.microsoft.com/office/drawing/2018/hyperlinkcolor" val="tx"/>
                    </a:ext>
                  </a:extLst>
                </a:hlinkClick>
              </a:rPr>
              <a:t>Ανδρέα Παπανδρέου</a:t>
            </a:r>
            <a:r>
              <a:rPr lang="el-GR" sz="2200" b="0" i="0" dirty="0">
                <a:effectLst/>
                <a:latin typeface="Arial" panose="020B0604020202020204" pitchFamily="34" charset="0"/>
              </a:rPr>
              <a:t> (υπουργός Δικαιοσύνης </a:t>
            </a:r>
            <a:r>
              <a:rPr lang="el-GR" sz="2200" b="0" i="0" u="none" strike="noStrike" dirty="0">
                <a:effectLst/>
                <a:latin typeface="Arial" panose="020B0604020202020204" pitchFamily="34" charset="0"/>
                <a:hlinkClick r:id="rId5" tooltip="Γεώργιος Κουβελάκης">
                  <a:extLst>
                    <a:ext uri="{A12FA001-AC4F-418D-AE19-62706E023703}">
                      <ahyp:hlinkClr xmlns:ahyp="http://schemas.microsoft.com/office/drawing/2018/hyperlinkcolor" val="tx"/>
                    </a:ext>
                  </a:extLst>
                </a:hlinkClick>
              </a:rPr>
              <a:t>Γεώργιος </a:t>
            </a:r>
            <a:r>
              <a:rPr lang="el-GR" sz="2200" b="0" i="0" u="none" strike="noStrike" dirty="0" err="1">
                <a:effectLst/>
                <a:latin typeface="Arial" panose="020B0604020202020204" pitchFamily="34" charset="0"/>
                <a:hlinkClick r:id="rId5" tooltip="Γεώργιος Κουβελάκης">
                  <a:extLst>
                    <a:ext uri="{A12FA001-AC4F-418D-AE19-62706E023703}">
                      <ahyp:hlinkClr xmlns:ahyp="http://schemas.microsoft.com/office/drawing/2018/hyperlinkcolor" val="tx"/>
                    </a:ext>
                  </a:extLst>
                </a:hlinkClick>
              </a:rPr>
              <a:t>Κουβελάκης</a:t>
            </a:r>
            <a:r>
              <a:rPr lang="el-GR" sz="2200" b="0" i="0" dirty="0">
                <a:effectLst/>
                <a:latin typeface="Arial" panose="020B0604020202020204" pitchFamily="34" charset="0"/>
              </a:rPr>
              <a:t>, νόμος 2172/1993, άρθρο 33, παράγραφος 1, ΦΕΚ Α΄ 207),</a:t>
            </a:r>
            <a:r>
              <a:rPr lang="el-GR" sz="2200" b="0" i="0" u="none" strike="noStrike" baseline="30000" dirty="0">
                <a:effectLst/>
                <a:latin typeface="Arial" panose="020B0604020202020204" pitchFamily="34" charset="0"/>
                <a:hlinkClick r:id="rId6">
                  <a:extLst>
                    <a:ext uri="{A12FA001-AC4F-418D-AE19-62706E023703}">
                      <ahyp:hlinkClr xmlns:ahyp="http://schemas.microsoft.com/office/drawing/2018/hyperlinkcolor" val="tx"/>
                    </a:ext>
                  </a:extLst>
                </a:hlinkClick>
              </a:rPr>
              <a:t>[1]</a:t>
            </a:r>
            <a:r>
              <a:rPr lang="el-GR" sz="2200" b="0" i="0" dirty="0">
                <a:effectLst/>
                <a:latin typeface="Arial" panose="020B0604020202020204" pitchFamily="34" charset="0"/>
              </a:rPr>
              <a:t> κάτι που επιβεβαιώθηκε και στη συνταγματική αναθεώρηση του </a:t>
            </a:r>
            <a:r>
              <a:rPr lang="el-GR" sz="2200" b="0" i="0" u="none" strike="noStrike" dirty="0">
                <a:effectLst/>
                <a:latin typeface="Arial" panose="020B0604020202020204" pitchFamily="34" charset="0"/>
                <a:hlinkClick r:id="rId7" tooltip="2001">
                  <a:extLst>
                    <a:ext uri="{A12FA001-AC4F-418D-AE19-62706E023703}">
                      <ahyp:hlinkClr xmlns:ahyp="http://schemas.microsoft.com/office/drawing/2018/hyperlinkcolor" val="tx"/>
                    </a:ext>
                  </a:extLst>
                </a:hlinkClick>
              </a:rPr>
              <a:t>2001</a:t>
            </a:r>
            <a:r>
              <a:rPr lang="el-GR" sz="2200" b="0" i="0" dirty="0">
                <a:effectLst/>
                <a:latin typeface="Arial" panose="020B0604020202020204" pitchFamily="34" charset="0"/>
              </a:rPr>
              <a:t>. Το 2002 καταργήθηκε και στην </a:t>
            </a:r>
            <a:r>
              <a:rPr lang="el-GR" sz="2200" b="0" i="0" u="none" strike="noStrike" dirty="0">
                <a:effectLst/>
                <a:latin typeface="Arial" panose="020B0604020202020204" pitchFamily="34" charset="0"/>
                <a:hlinkClick r:id="rId8" tooltip="Κύπρος">
                  <a:extLst>
                    <a:ext uri="{A12FA001-AC4F-418D-AE19-62706E023703}">
                      <ahyp:hlinkClr xmlns:ahyp="http://schemas.microsoft.com/office/drawing/2018/hyperlinkcolor" val="tx"/>
                    </a:ext>
                  </a:extLst>
                </a:hlinkClick>
              </a:rPr>
              <a:t>Κύπρο</a:t>
            </a:r>
            <a:r>
              <a:rPr lang="el-GR" sz="2200" b="0" i="0" dirty="0">
                <a:effectLst/>
                <a:latin typeface="Arial" panose="020B0604020202020204" pitchFamily="34" charset="0"/>
              </a:rPr>
              <a:t>.</a:t>
            </a:r>
            <a:endParaRPr lang="el-GR" sz="2200" dirty="0"/>
          </a:p>
        </p:txBody>
      </p:sp>
    </p:spTree>
    <p:extLst>
      <p:ext uri="{BB962C8B-B14F-4D97-AF65-F5344CB8AC3E}">
        <p14:creationId xmlns:p14="http://schemas.microsoft.com/office/powerpoint/2010/main" val="1317019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9704CF-A12A-D72C-240D-E7F19E85491A}"/>
              </a:ext>
            </a:extLst>
          </p:cNvPr>
          <p:cNvSpPr>
            <a:spLocks noGrp="1"/>
          </p:cNvSpPr>
          <p:nvPr>
            <p:ph type="title"/>
          </p:nvPr>
        </p:nvSpPr>
        <p:spPr>
          <a:xfrm>
            <a:off x="838200" y="365125"/>
            <a:ext cx="10515600" cy="903838"/>
          </a:xfrm>
        </p:spPr>
        <p:txBody>
          <a:bodyPr>
            <a:normAutofit/>
          </a:bodyPr>
          <a:lstStyle/>
          <a:p>
            <a:r>
              <a:rPr lang="el-GR" sz="3600" i="1" dirty="0"/>
              <a:t>Απόψεις </a:t>
            </a:r>
            <a:r>
              <a:rPr lang="el-GR" sz="3600" i="1"/>
              <a:t>γύρω από τη </a:t>
            </a:r>
            <a:r>
              <a:rPr lang="el-GR" sz="3600" i="1" dirty="0"/>
              <a:t>θανατική ποινή</a:t>
            </a:r>
          </a:p>
        </p:txBody>
      </p:sp>
      <p:sp>
        <p:nvSpPr>
          <p:cNvPr id="3" name="Θέση περιεχομένου 2">
            <a:extLst>
              <a:ext uri="{FF2B5EF4-FFF2-40B4-BE49-F238E27FC236}">
                <a16:creationId xmlns:a16="http://schemas.microsoft.com/office/drawing/2014/main" id="{DC4AC8C9-8536-F65B-BA4F-1CBFD3383EB8}"/>
              </a:ext>
            </a:extLst>
          </p:cNvPr>
          <p:cNvSpPr>
            <a:spLocks noGrp="1"/>
          </p:cNvSpPr>
          <p:nvPr>
            <p:ph idx="1"/>
          </p:nvPr>
        </p:nvSpPr>
        <p:spPr>
          <a:xfrm>
            <a:off x="838200" y="1166326"/>
            <a:ext cx="10515600" cy="4973314"/>
          </a:xfrm>
        </p:spPr>
        <p:txBody>
          <a:bodyPr>
            <a:normAutofit fontScale="92500" lnSpcReduction="10000"/>
          </a:bodyPr>
          <a:lstStyle/>
          <a:p>
            <a:pPr marL="0" indent="0" algn="just">
              <a:buNone/>
            </a:pPr>
            <a:r>
              <a:rPr lang="el-GR" b="0" i="0" dirty="0">
                <a:solidFill>
                  <a:srgbClr val="202122"/>
                </a:solidFill>
                <a:effectLst/>
                <a:latin typeface="Arial" panose="020B0604020202020204" pitchFamily="34" charset="0"/>
              </a:rPr>
              <a:t>	</a:t>
            </a:r>
            <a:r>
              <a:rPr lang="el-GR" sz="2600" b="0" i="0" dirty="0">
                <a:effectLst/>
                <a:latin typeface="Arial" panose="020B0604020202020204" pitchFamily="34" charset="0"/>
              </a:rPr>
              <a:t>Η θανατική ποινή αποτελεί αντικείμενο ποικίλλων συζητήσεων και διαφωνιών, καθώς άπτεται πολλών ζητημάτων, όπως η </a:t>
            </a:r>
            <a:r>
              <a:rPr lang="el-GR" sz="2600" b="0" i="0" u="none" strike="noStrike" dirty="0">
                <a:effectLst/>
                <a:latin typeface="Arial" panose="020B0604020202020204" pitchFamily="34" charset="0"/>
                <a:hlinkClick r:id="rId2" tooltip="Ηθική">
                  <a:extLst>
                    <a:ext uri="{A12FA001-AC4F-418D-AE19-62706E023703}">
                      <ahyp:hlinkClr xmlns:ahyp="http://schemas.microsoft.com/office/drawing/2018/hyperlinkcolor" val="tx"/>
                    </a:ext>
                  </a:extLst>
                </a:hlinkClick>
              </a:rPr>
              <a:t>ηθική</a:t>
            </a:r>
            <a:r>
              <a:rPr lang="el-GR" sz="2600" b="0" i="0" dirty="0">
                <a:effectLst/>
                <a:latin typeface="Arial" panose="020B0604020202020204" pitchFamily="34" charset="0"/>
              </a:rPr>
              <a:t>, η αποτελεσματικότητά της, η ικανοποίηση του αισθήματος δικαιοσύνης κλπ. Οι πολέμιοί της την θεωρούν απάνθρωπη, με το επιχείρημα ότι κάθε ανθρώπινη ζωή πρέπει να είναι σεβαστή και αναφαίρετη, ακόμη και αυτή ενός εγκληματία. Από εδώ προκύπτει και το επιχείρημα ότι, αφού η αφαίρεση μιας ανθρώπινης ζωής είναι πράξη άδικη και αξιόποινη, το ίδιο ισχύει και για την ίδια την θανατική ποινή, διότι είναι αφαίρεση της ζωής ενός ανθρώπου. Ένα επιπλέον επιχείρημα είναι πως εκεί που η θανατική ποινή εφαρμόζεται αποδεικνύεται η ανικανότητα του συστήματος για πρόληψη τέτοιων πράξεων καθώς και για επανένταξη εκείνων που τις πραγματοποιούν. Οι υπέρμαχοί της, αντιθέτως, πιστεύουν ότι είναι κατάλληλη για εγκλήματα όπως ο </a:t>
            </a:r>
            <a:r>
              <a:rPr lang="el-GR" sz="2600" b="0" i="0" u="none" strike="noStrike" dirty="0">
                <a:effectLst/>
                <a:latin typeface="Arial" panose="020B0604020202020204" pitchFamily="34" charset="0"/>
                <a:hlinkClick r:id="rId3" tooltip="Φόνος">
                  <a:extLst>
                    <a:ext uri="{A12FA001-AC4F-418D-AE19-62706E023703}">
                      <ahyp:hlinkClr xmlns:ahyp="http://schemas.microsoft.com/office/drawing/2018/hyperlinkcolor" val="tx"/>
                    </a:ext>
                  </a:extLst>
                </a:hlinkClick>
              </a:rPr>
              <a:t>φόνος</a:t>
            </a:r>
            <a:r>
              <a:rPr lang="el-GR" sz="2600" b="0" i="0" dirty="0">
                <a:effectLst/>
                <a:latin typeface="Arial" panose="020B0604020202020204" pitchFamily="34" charset="0"/>
              </a:rPr>
              <a:t>, ο </a:t>
            </a:r>
            <a:r>
              <a:rPr lang="el-GR" sz="2600" b="0" i="0" u="none" strike="noStrike" dirty="0">
                <a:effectLst/>
                <a:latin typeface="Arial" panose="020B0604020202020204" pitchFamily="34" charset="0"/>
                <a:hlinkClick r:id="rId4" tooltip="Βιασμός">
                  <a:extLst>
                    <a:ext uri="{A12FA001-AC4F-418D-AE19-62706E023703}">
                      <ahyp:hlinkClr xmlns:ahyp="http://schemas.microsoft.com/office/drawing/2018/hyperlinkcolor" val="tx"/>
                    </a:ext>
                  </a:extLst>
                </a:hlinkClick>
              </a:rPr>
              <a:t>βιασμός</a:t>
            </a:r>
            <a:r>
              <a:rPr lang="el-GR" sz="2600" b="0" i="0" dirty="0">
                <a:effectLst/>
                <a:latin typeface="Arial" panose="020B0604020202020204" pitchFamily="34" charset="0"/>
              </a:rPr>
              <a:t>, ή η </a:t>
            </a:r>
            <a:r>
              <a:rPr lang="el-GR" sz="2600" b="0" i="0" u="none" strike="noStrike" dirty="0">
                <a:effectLst/>
                <a:latin typeface="Arial" panose="020B0604020202020204" pitchFamily="34" charset="0"/>
                <a:hlinkClick r:id="rId5" tooltip="Παιδεραστία">
                  <a:extLst>
                    <a:ext uri="{A12FA001-AC4F-418D-AE19-62706E023703}">
                      <ahyp:hlinkClr xmlns:ahyp="http://schemas.microsoft.com/office/drawing/2018/hyperlinkcolor" val="tx"/>
                    </a:ext>
                  </a:extLst>
                </a:hlinkClick>
              </a:rPr>
              <a:t>παιδεραστία</a:t>
            </a:r>
            <a:r>
              <a:rPr lang="el-GR" sz="2600" b="0" i="0" dirty="0">
                <a:effectLst/>
                <a:latin typeface="Arial" panose="020B0604020202020204" pitchFamily="34" charset="0"/>
              </a:rPr>
              <a:t>, και ότι η θανάτωση του εγκληματία προσφέρει την μέγιστη δυνατή ανακούφιση στον κύκλο του θύματος, καθώς και αποτρεπτικό παράγοντα για τους επίδοξους εγκληματίες</a:t>
            </a:r>
            <a:endParaRPr lang="el-GR" sz="2600" dirty="0"/>
          </a:p>
        </p:txBody>
      </p:sp>
    </p:spTree>
    <p:extLst>
      <p:ext uri="{BB962C8B-B14F-4D97-AF65-F5344CB8AC3E}">
        <p14:creationId xmlns:p14="http://schemas.microsoft.com/office/powerpoint/2010/main" val="3741989166"/>
      </p:ext>
    </p:extLst>
  </p:cSld>
  <p:clrMapOvr>
    <a:masterClrMapping/>
  </p:clrMapOvr>
</p:sld>
</file>

<file path=ppt/theme/theme1.xml><?xml version="1.0" encoding="utf-8"?>
<a:theme xmlns:a="http://schemas.openxmlformats.org/drawingml/2006/main" name="Θέμα του Office">
  <a:themeElements>
    <a:clrScheme name="Διαβάθμιση του γκρι">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591</Words>
  <Application>Microsoft Office PowerPoint</Application>
  <PresentationFormat>Ευρεία οθόνη</PresentationFormat>
  <Paragraphs>27</Paragraphs>
  <Slides>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5</vt:i4>
      </vt:variant>
    </vt:vector>
  </HeadingPairs>
  <TitlesOfParts>
    <vt:vector size="10" baseType="lpstr">
      <vt:lpstr>Arial</vt:lpstr>
      <vt:lpstr>Calibri</vt:lpstr>
      <vt:lpstr>Calibri Light</vt:lpstr>
      <vt:lpstr>Wingdings</vt:lpstr>
      <vt:lpstr>Θέμα του Office</vt:lpstr>
      <vt:lpstr>ΘΑΝΑΤΙΚΗ ΠΟΙΝΗ</vt:lpstr>
      <vt:lpstr>Ιστορική Αναδρομή</vt:lpstr>
      <vt:lpstr>Θανατική ποινή στις μέρες μας</vt:lpstr>
      <vt:lpstr>Θανατική ποινή στην Ελλάδα</vt:lpstr>
      <vt:lpstr>Απόψεις γύρω από τη θανατική ποινή</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MICHALIS KAPARELLOS</dc:creator>
  <cp:lastModifiedBy>MICHALIS KAPARELLOS</cp:lastModifiedBy>
  <cp:revision>4</cp:revision>
  <dcterms:created xsi:type="dcterms:W3CDTF">2024-12-07T16:35:46Z</dcterms:created>
  <dcterms:modified xsi:type="dcterms:W3CDTF">2024-12-07T17:27:05Z</dcterms:modified>
</cp:coreProperties>
</file>