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8" autoAdjust="0"/>
    <p:restoredTop sz="94660" autoAdjust="0"/>
  </p:normalViewPr>
  <p:slideViewPr>
    <p:cSldViewPr>
      <p:cViewPr>
        <p:scale>
          <a:sx n="75" d="100"/>
          <a:sy n="75" d="100"/>
        </p:scale>
        <p:origin x="-1182" y="21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E9605678-A3E8-4517-A924-71D209BAF570}" type="datetimeFigureOut">
              <a:rPr lang="el-GR" smtClean="0"/>
              <a:t>28/11/2024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206381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605678-A3E8-4517-A924-71D209BAF570}" type="datetimeFigureOut">
              <a:rPr lang="el-GR" smtClean="0"/>
              <a:t>28/11/2024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1876408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605678-A3E8-4517-A924-71D209BAF570}" type="datetimeFigureOut">
              <a:rPr lang="el-GR" smtClean="0"/>
              <a:t>28/11/2024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2988498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605678-A3E8-4517-A924-71D209BAF570}" type="datetimeFigureOut">
              <a:rPr lang="el-GR" smtClean="0"/>
              <a:t>28/11/2024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2433228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9605678-A3E8-4517-A924-71D209BAF570}" type="datetimeFigureOut">
              <a:rPr lang="el-GR" smtClean="0"/>
              <a:t>28/11/2024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2866548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9605678-A3E8-4517-A924-71D209BAF570}" type="datetimeFigureOut">
              <a:rPr lang="el-GR" smtClean="0"/>
              <a:t>28/11/2024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140830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9605678-A3E8-4517-A924-71D209BAF570}" type="datetimeFigureOut">
              <a:rPr lang="el-GR" smtClean="0"/>
              <a:t>28/11/2024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3626596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9605678-A3E8-4517-A924-71D209BAF570}" type="datetimeFigureOut">
              <a:rPr lang="el-GR" smtClean="0"/>
              <a:t>28/11/2024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3978458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9605678-A3E8-4517-A924-71D209BAF570}" type="datetimeFigureOut">
              <a:rPr lang="el-GR" smtClean="0"/>
              <a:t>28/11/2024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1344683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9605678-A3E8-4517-A924-71D209BAF570}" type="datetimeFigureOut">
              <a:rPr lang="el-GR" smtClean="0"/>
              <a:t>28/11/2024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2863887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9605678-A3E8-4517-A924-71D209BAF570}" type="datetimeFigureOut">
              <a:rPr lang="el-GR" smtClean="0"/>
              <a:t>28/11/2024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704CFBC-EF86-4CEE-8EE7-44E5F82DB9B5}" type="slidenum">
              <a:rPr lang="el-GR" smtClean="0"/>
              <a:t>‹#›</a:t>
            </a:fld>
            <a:endParaRPr lang="el-GR"/>
          </a:p>
        </p:txBody>
      </p:sp>
    </p:spTree>
    <p:extLst>
      <p:ext uri="{BB962C8B-B14F-4D97-AF65-F5344CB8AC3E}">
        <p14:creationId xmlns:p14="http://schemas.microsoft.com/office/powerpoint/2010/main" val="2117936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605678-A3E8-4517-A924-71D209BAF570}" type="datetimeFigureOut">
              <a:rPr lang="el-GR" smtClean="0"/>
              <a:t>28/11/2024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4CFBC-EF86-4CEE-8EE7-44E5F82DB9B5}" type="slidenum">
              <a:rPr lang="el-GR" smtClean="0"/>
              <a:t>‹#›</a:t>
            </a:fld>
            <a:endParaRPr lang="el-GR"/>
          </a:p>
        </p:txBody>
      </p:sp>
    </p:spTree>
    <p:extLst>
      <p:ext uri="{BB962C8B-B14F-4D97-AF65-F5344CB8AC3E}">
        <p14:creationId xmlns:p14="http://schemas.microsoft.com/office/powerpoint/2010/main" val="3395748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Box 90"/>
          <p:cNvSpPr txBox="1"/>
          <p:nvPr/>
        </p:nvSpPr>
        <p:spPr>
          <a:xfrm>
            <a:off x="1547664" y="24036"/>
            <a:ext cx="1944216" cy="369332"/>
          </a:xfrm>
          <a:prstGeom prst="rect">
            <a:avLst/>
          </a:prstGeom>
          <a:noFill/>
        </p:spPr>
        <p:txBody>
          <a:bodyPr wrap="square" rtlCol="0">
            <a:spAutoFit/>
          </a:bodyPr>
          <a:lstStyle/>
          <a:p>
            <a:endParaRPr lang="el-GR" dirty="0"/>
          </a:p>
        </p:txBody>
      </p:sp>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208702"/>
            <a:ext cx="7416824" cy="552708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extBox 3"/>
          <p:cNvSpPr txBox="1"/>
          <p:nvPr/>
        </p:nvSpPr>
        <p:spPr>
          <a:xfrm>
            <a:off x="755576" y="6165304"/>
            <a:ext cx="7416824" cy="461665"/>
          </a:xfrm>
          <a:prstGeom prst="rect">
            <a:avLst/>
          </a:prstGeom>
          <a:noFill/>
        </p:spPr>
        <p:txBody>
          <a:bodyPr wrap="square" rtlCol="0">
            <a:spAutoFit/>
          </a:bodyPr>
          <a:lstStyle/>
          <a:p>
            <a:pPr algn="ctr"/>
            <a:r>
              <a:rPr lang="el-GR" sz="2400" b="1" dirty="0"/>
              <a:t>Γεώργιος </a:t>
            </a:r>
            <a:r>
              <a:rPr lang="el-GR" sz="2400" b="1" dirty="0" err="1"/>
              <a:t>Χορτάτσης</a:t>
            </a:r>
            <a:endParaRPr lang="el-GR" sz="2400" b="1" dirty="0"/>
          </a:p>
        </p:txBody>
      </p:sp>
    </p:spTree>
    <p:extLst>
      <p:ext uri="{BB962C8B-B14F-4D97-AF65-F5344CB8AC3E}">
        <p14:creationId xmlns:p14="http://schemas.microsoft.com/office/powerpoint/2010/main" val="1370256709"/>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73" y="0"/>
            <a:ext cx="9273862" cy="8637030"/>
          </a:xfrm>
          <a:prstGeom prst="rect">
            <a:avLst/>
          </a:prstGeom>
        </p:spPr>
      </p:pic>
      <p:sp>
        <p:nvSpPr>
          <p:cNvPr id="165" name="Διπλός κυματισμός 164"/>
          <p:cNvSpPr/>
          <p:nvPr/>
        </p:nvSpPr>
        <p:spPr>
          <a:xfrm>
            <a:off x="4392" y="4558034"/>
            <a:ext cx="9238497" cy="2831405"/>
          </a:xfrm>
          <a:prstGeom prst="doubleWave">
            <a:avLst>
              <a:gd name="adj1" fmla="val 4456"/>
              <a:gd name="adj2" fmla="val 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l-GR" sz="3200" dirty="0" smtClean="0">
              <a:solidFill>
                <a:schemeClr val="bg1"/>
              </a:solidFill>
            </a:endParaRPr>
          </a:p>
          <a:p>
            <a:r>
              <a:rPr lang="el-GR" sz="3200" dirty="0" smtClean="0">
                <a:solidFill>
                  <a:schemeClr val="bg1"/>
                </a:solidFill>
              </a:rPr>
              <a:t>Ο </a:t>
            </a:r>
            <a:r>
              <a:rPr lang="el-GR" sz="3200" dirty="0">
                <a:solidFill>
                  <a:schemeClr val="bg1"/>
                </a:solidFill>
              </a:rPr>
              <a:t>Γεώργιος </a:t>
            </a:r>
            <a:r>
              <a:rPr lang="el-GR" sz="3200" dirty="0" err="1">
                <a:solidFill>
                  <a:schemeClr val="bg1"/>
                </a:solidFill>
              </a:rPr>
              <a:t>Χορτάτσης</a:t>
            </a:r>
            <a:r>
              <a:rPr lang="el-GR" sz="3200" dirty="0">
                <a:solidFill>
                  <a:schemeClr val="bg1"/>
                </a:solidFill>
              </a:rPr>
              <a:t> (1550 – 1610</a:t>
            </a:r>
            <a:r>
              <a:rPr lang="el-GR" sz="3200" dirty="0" smtClean="0">
                <a:solidFill>
                  <a:schemeClr val="bg1"/>
                </a:solidFill>
              </a:rPr>
              <a:t>) ήταν </a:t>
            </a:r>
            <a:r>
              <a:rPr lang="el-GR" sz="3200" dirty="0">
                <a:solidFill>
                  <a:schemeClr val="bg1"/>
                </a:solidFill>
              </a:rPr>
              <a:t>Έλληνας θεατρικός συγγραφέας της περιόδου της ακμής της κρητικής λογοτεχνίας. Έγραψε τα έργα </a:t>
            </a:r>
            <a:r>
              <a:rPr lang="el-GR" sz="3200" b="1" dirty="0" err="1">
                <a:solidFill>
                  <a:schemeClr val="bg1"/>
                </a:solidFill>
              </a:rPr>
              <a:t>Ερωφίλη</a:t>
            </a:r>
            <a:r>
              <a:rPr lang="el-GR" sz="3200" dirty="0">
                <a:solidFill>
                  <a:schemeClr val="bg1"/>
                </a:solidFill>
              </a:rPr>
              <a:t>, </a:t>
            </a:r>
            <a:r>
              <a:rPr lang="el-GR" sz="3200" b="1" dirty="0" err="1">
                <a:solidFill>
                  <a:schemeClr val="bg1"/>
                </a:solidFill>
              </a:rPr>
              <a:t>Κατσούρμπος</a:t>
            </a:r>
            <a:r>
              <a:rPr lang="el-GR" sz="3200" dirty="0">
                <a:solidFill>
                  <a:schemeClr val="bg1"/>
                </a:solidFill>
              </a:rPr>
              <a:t> και </a:t>
            </a:r>
            <a:r>
              <a:rPr lang="el-GR" sz="3200" b="1" dirty="0">
                <a:solidFill>
                  <a:schemeClr val="bg1"/>
                </a:solidFill>
              </a:rPr>
              <a:t>Πανώρια</a:t>
            </a:r>
            <a:r>
              <a:rPr lang="el-GR" sz="3200" dirty="0">
                <a:solidFill>
                  <a:schemeClr val="bg1"/>
                </a:solidFill>
              </a:rPr>
              <a:t>.</a:t>
            </a:r>
            <a:r>
              <a:rPr lang="el-GR" sz="2800" dirty="0" smtClean="0">
                <a:solidFill>
                  <a:schemeClr val="bg1"/>
                </a:solidFill>
              </a:rPr>
              <a:t/>
            </a:r>
            <a:br>
              <a:rPr lang="el-GR" sz="2800" dirty="0" smtClean="0">
                <a:solidFill>
                  <a:schemeClr val="bg1"/>
                </a:solidFill>
              </a:rPr>
            </a:br>
            <a:r>
              <a:rPr lang="el-GR" sz="2800" dirty="0" smtClean="0">
                <a:solidFill>
                  <a:schemeClr val="bg1"/>
                </a:solidFill>
              </a:rPr>
              <a:t/>
            </a:r>
            <a:br>
              <a:rPr lang="el-GR" sz="2800" dirty="0" smtClean="0">
                <a:solidFill>
                  <a:schemeClr val="bg1"/>
                </a:solidFill>
              </a:rPr>
            </a:br>
            <a:endParaRPr lang="el-GR" sz="2800" dirty="0">
              <a:solidFill>
                <a:schemeClr val="bg1"/>
              </a:solidFill>
            </a:endParaRPr>
          </a:p>
        </p:txBody>
      </p:sp>
    </p:spTree>
    <p:extLst>
      <p:ext uri="{BB962C8B-B14F-4D97-AF65-F5344CB8AC3E}">
        <p14:creationId xmlns:p14="http://schemas.microsoft.com/office/powerpoint/2010/main" val="1033957081"/>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5"/>
                                        </p:tgtEl>
                                        <p:attrNameLst>
                                          <p:attrName>style.visibility</p:attrName>
                                        </p:attrNameLst>
                                      </p:cBhvr>
                                      <p:to>
                                        <p:strVal val="visible"/>
                                      </p:to>
                                    </p:set>
                                    <p:animEffect transition="in" filter="fade">
                                      <p:cBhvr>
                                        <p:cTn id="7" dur="1000"/>
                                        <p:tgtEl>
                                          <p:spTgt spid="165"/>
                                        </p:tgtEl>
                                      </p:cBhvr>
                                    </p:animEffect>
                                    <p:anim calcmode="lin" valueType="num">
                                      <p:cBhvr>
                                        <p:cTn id="8" dur="1000" fill="hold"/>
                                        <p:tgtEl>
                                          <p:spTgt spid="165"/>
                                        </p:tgtEl>
                                        <p:attrNameLst>
                                          <p:attrName>ppt_x</p:attrName>
                                        </p:attrNameLst>
                                      </p:cBhvr>
                                      <p:tavLst>
                                        <p:tav tm="0">
                                          <p:val>
                                            <p:strVal val="#ppt_x"/>
                                          </p:val>
                                        </p:tav>
                                        <p:tav tm="100000">
                                          <p:val>
                                            <p:strVal val="#ppt_x"/>
                                          </p:val>
                                        </p:tav>
                                      </p:tavLst>
                                    </p:anim>
                                    <p:anim calcmode="lin" valueType="num">
                                      <p:cBhvr>
                                        <p:cTn id="9" dur="1000" fill="hold"/>
                                        <p:tgtEl>
                                          <p:spTgt spid="16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1" nodeType="clickEffect">
                                  <p:stCondLst>
                                    <p:cond delay="0"/>
                                  </p:stCondLst>
                                  <p:childTnLst>
                                    <p:anim calcmode="lin" valueType="num">
                                      <p:cBhvr additive="base">
                                        <p:cTn id="13" dur="500"/>
                                        <p:tgtEl>
                                          <p:spTgt spid="165"/>
                                        </p:tgtEl>
                                        <p:attrNameLst>
                                          <p:attrName>ppt_x</p:attrName>
                                        </p:attrNameLst>
                                      </p:cBhvr>
                                      <p:tavLst>
                                        <p:tav tm="0">
                                          <p:val>
                                            <p:strVal val="ppt_x"/>
                                          </p:val>
                                        </p:tav>
                                        <p:tav tm="100000">
                                          <p:val>
                                            <p:strVal val="ppt_x"/>
                                          </p:val>
                                        </p:tav>
                                      </p:tavLst>
                                    </p:anim>
                                    <p:anim calcmode="lin" valueType="num">
                                      <p:cBhvr additive="base">
                                        <p:cTn id="14" dur="500"/>
                                        <p:tgtEl>
                                          <p:spTgt spid="165"/>
                                        </p:tgtEl>
                                        <p:attrNameLst>
                                          <p:attrName>ppt_y</p:attrName>
                                        </p:attrNameLst>
                                      </p:cBhvr>
                                      <p:tavLst>
                                        <p:tav tm="0">
                                          <p:val>
                                            <p:strVal val="ppt_y"/>
                                          </p:val>
                                        </p:tav>
                                        <p:tav tm="100000">
                                          <p:val>
                                            <p:strVal val="1+ppt_h/2"/>
                                          </p:val>
                                        </p:tav>
                                      </p:tavLst>
                                    </p:anim>
                                    <p:set>
                                      <p:cBhvr>
                                        <p:cTn id="15" dur="1" fill="hold">
                                          <p:stCondLst>
                                            <p:cond delay="499"/>
                                          </p:stCondLst>
                                        </p:cTn>
                                        <p:tgtEl>
                                          <p:spTgt spid="16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animBg="1"/>
      <p:bldP spid="16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7633" y="0"/>
            <a:ext cx="3392014" cy="5531296"/>
          </a:xfrm>
          <a:prstGeom prst="rect">
            <a:avLst/>
          </a:prstGeom>
        </p:spPr>
      </p:pic>
      <p:sp>
        <p:nvSpPr>
          <p:cNvPr id="165" name="Διπλός κυματισμός 164"/>
          <p:cNvSpPr/>
          <p:nvPr/>
        </p:nvSpPr>
        <p:spPr>
          <a:xfrm>
            <a:off x="4392" y="4558034"/>
            <a:ext cx="9238497" cy="2831405"/>
          </a:xfrm>
          <a:prstGeom prst="doubleWav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l-GR" sz="2000" dirty="0">
                <a:solidFill>
                  <a:schemeClr val="bg1"/>
                </a:solidFill>
              </a:rPr>
              <a:t>Η </a:t>
            </a:r>
            <a:r>
              <a:rPr lang="el-GR" sz="2000" dirty="0" err="1">
                <a:solidFill>
                  <a:schemeClr val="bg1"/>
                </a:solidFill>
              </a:rPr>
              <a:t>Ερωφίλη</a:t>
            </a:r>
            <a:r>
              <a:rPr lang="el-GR" sz="2000" dirty="0">
                <a:solidFill>
                  <a:schemeClr val="bg1"/>
                </a:solidFill>
              </a:rPr>
              <a:t> είναι τραγωδία του Γεωργίου </a:t>
            </a:r>
            <a:r>
              <a:rPr lang="el-GR" sz="2000" dirty="0" err="1">
                <a:solidFill>
                  <a:schemeClr val="bg1"/>
                </a:solidFill>
              </a:rPr>
              <a:t>Χορτάτση</a:t>
            </a:r>
            <a:r>
              <a:rPr lang="el-GR" sz="2000" dirty="0">
                <a:solidFill>
                  <a:schemeClr val="bg1"/>
                </a:solidFill>
              </a:rPr>
              <a:t>. Είναι από τις πιο γνωστές τραγωδίες της κρητικής λογοτεχνίας. Πρέπει να γράφτηκε περίπου το 1595 (αφού αναφέρεται στην επιδημία πανούκλας που έπληξε την Κρήτη ανάμεσα στο 1592 και το 1595) και εκδόθηκε πρώτη φορά το 1637 στη Βενετία. Το έργο αφιερώνεται στον Ιωάννη </a:t>
            </a:r>
            <a:r>
              <a:rPr lang="el-GR" sz="2000" dirty="0" err="1">
                <a:solidFill>
                  <a:schemeClr val="bg1"/>
                </a:solidFill>
              </a:rPr>
              <a:t>Μούρμουρη</a:t>
            </a:r>
            <a:r>
              <a:rPr lang="el-GR" sz="2000" dirty="0">
                <a:solidFill>
                  <a:schemeClr val="bg1"/>
                </a:solidFill>
              </a:rPr>
              <a:t>, δικηγόρο απ' τα Χανιά. </a:t>
            </a:r>
            <a:endParaRPr lang="el-GR" dirty="0">
              <a:solidFill>
                <a:schemeClr val="bg1"/>
              </a:solidFill>
            </a:endParaRPr>
          </a:p>
        </p:txBody>
      </p:sp>
    </p:spTree>
    <p:extLst>
      <p:ext uri="{BB962C8B-B14F-4D97-AF65-F5344CB8AC3E}">
        <p14:creationId xmlns:p14="http://schemas.microsoft.com/office/powerpoint/2010/main" val="2303572428"/>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5"/>
                                        </p:tgtEl>
                                        <p:attrNameLst>
                                          <p:attrName>style.visibility</p:attrName>
                                        </p:attrNameLst>
                                      </p:cBhvr>
                                      <p:to>
                                        <p:strVal val="visible"/>
                                      </p:to>
                                    </p:set>
                                    <p:anim calcmode="lin" valueType="num">
                                      <p:cBhvr additive="base">
                                        <p:cTn id="7" dur="500" fill="hold"/>
                                        <p:tgtEl>
                                          <p:spTgt spid="165"/>
                                        </p:tgtEl>
                                        <p:attrNameLst>
                                          <p:attrName>ppt_x</p:attrName>
                                        </p:attrNameLst>
                                      </p:cBhvr>
                                      <p:tavLst>
                                        <p:tav tm="0">
                                          <p:val>
                                            <p:strVal val="#ppt_x"/>
                                          </p:val>
                                        </p:tav>
                                        <p:tav tm="100000">
                                          <p:val>
                                            <p:strVal val="#ppt_x"/>
                                          </p:val>
                                        </p:tav>
                                      </p:tavLst>
                                    </p:anim>
                                    <p:anim calcmode="lin" valueType="num">
                                      <p:cBhvr additive="base">
                                        <p:cTn id="8" dur="500" fill="hold"/>
                                        <p:tgtEl>
                                          <p:spTgt spid="16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165"/>
                                        </p:tgtEl>
                                        <p:attrNameLst>
                                          <p:attrName>ppt_x</p:attrName>
                                        </p:attrNameLst>
                                      </p:cBhvr>
                                      <p:tavLst>
                                        <p:tav tm="0">
                                          <p:val>
                                            <p:strVal val="ppt_x"/>
                                          </p:val>
                                        </p:tav>
                                        <p:tav tm="100000">
                                          <p:val>
                                            <p:strVal val="ppt_x"/>
                                          </p:val>
                                        </p:tav>
                                      </p:tavLst>
                                    </p:anim>
                                    <p:anim calcmode="lin" valueType="num">
                                      <p:cBhvr additive="base">
                                        <p:cTn id="13" dur="500"/>
                                        <p:tgtEl>
                                          <p:spTgt spid="165"/>
                                        </p:tgtEl>
                                        <p:attrNameLst>
                                          <p:attrName>ppt_y</p:attrName>
                                        </p:attrNameLst>
                                      </p:cBhvr>
                                      <p:tavLst>
                                        <p:tav tm="0">
                                          <p:val>
                                            <p:strVal val="ppt_y"/>
                                          </p:val>
                                        </p:tav>
                                        <p:tav tm="100000">
                                          <p:val>
                                            <p:strVal val="1+ppt_h/2"/>
                                          </p:val>
                                        </p:tav>
                                      </p:tavLst>
                                    </p:anim>
                                    <p:set>
                                      <p:cBhvr>
                                        <p:cTn id="14" dur="1" fill="hold">
                                          <p:stCondLst>
                                            <p:cond delay="499"/>
                                          </p:stCondLst>
                                        </p:cTn>
                                        <p:tgtEl>
                                          <p:spTgt spid="16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animBg="1"/>
      <p:bldP spid="16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448" y="0"/>
            <a:ext cx="3456384" cy="5081818"/>
          </a:xfrm>
          <a:prstGeom prst="rect">
            <a:avLst/>
          </a:prstGeom>
        </p:spPr>
      </p:pic>
      <p:sp>
        <p:nvSpPr>
          <p:cNvPr id="165" name="Διπλός κυματισμός 164"/>
          <p:cNvSpPr/>
          <p:nvPr/>
        </p:nvSpPr>
        <p:spPr>
          <a:xfrm>
            <a:off x="4392" y="4558034"/>
            <a:ext cx="9238497" cy="2831405"/>
          </a:xfrm>
          <a:prstGeom prst="doubleWav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l-GR" dirty="0">
                <a:solidFill>
                  <a:schemeClr val="bg1"/>
                </a:solidFill>
              </a:rPr>
              <a:t>Ο </a:t>
            </a:r>
            <a:r>
              <a:rPr lang="el-GR" dirty="0" err="1">
                <a:solidFill>
                  <a:schemeClr val="bg1"/>
                </a:solidFill>
              </a:rPr>
              <a:t>Κατσούρμπος</a:t>
            </a:r>
            <a:r>
              <a:rPr lang="el-GR" dirty="0">
                <a:solidFill>
                  <a:schemeClr val="bg1"/>
                </a:solidFill>
              </a:rPr>
              <a:t>, ή </a:t>
            </a:r>
            <a:r>
              <a:rPr lang="el-GR" dirty="0" err="1">
                <a:solidFill>
                  <a:schemeClr val="bg1"/>
                </a:solidFill>
              </a:rPr>
              <a:t>Κατζούρμπος</a:t>
            </a:r>
            <a:r>
              <a:rPr lang="el-GR" dirty="0">
                <a:solidFill>
                  <a:schemeClr val="bg1"/>
                </a:solidFill>
              </a:rPr>
              <a:t>, ή </a:t>
            </a:r>
            <a:r>
              <a:rPr lang="el-GR" dirty="0" err="1">
                <a:solidFill>
                  <a:schemeClr val="bg1"/>
                </a:solidFill>
              </a:rPr>
              <a:t>Κατσάροπος</a:t>
            </a:r>
            <a:r>
              <a:rPr lang="el-GR" dirty="0">
                <a:solidFill>
                  <a:schemeClr val="bg1"/>
                </a:solidFill>
              </a:rPr>
              <a:t>, είναι κωμωδία του Γεωργίου </a:t>
            </a:r>
            <a:r>
              <a:rPr lang="el-GR" dirty="0" err="1">
                <a:solidFill>
                  <a:schemeClr val="bg1"/>
                </a:solidFill>
              </a:rPr>
              <a:t>Χορτάτση</a:t>
            </a:r>
            <a:r>
              <a:rPr lang="el-GR" dirty="0">
                <a:solidFill>
                  <a:schemeClr val="bg1"/>
                </a:solidFill>
              </a:rPr>
              <a:t>, γραμμένη σε δεκαπεντασύλλαβο ιαμβικό στίχο με ζευγαρωτή ομοιοκαταληξία. Είναι η πρώτη χρονολογικά κωμωδία της Κρητικής λογοτεχνίας. Ο ακριβής χρόνος γραφής της είναι άγνωστος αλλά από αναφορές σε γεγονότα της επικαιρότητας συμπεραίνεται πως γράφτηκε γύρω στα μέσα της δεκαετίας του 1580, πάντως πριν το 1600. Η ονομασία </a:t>
            </a:r>
            <a:r>
              <a:rPr lang="el-GR" dirty="0" err="1">
                <a:solidFill>
                  <a:schemeClr val="bg1"/>
                </a:solidFill>
              </a:rPr>
              <a:t>Κατσούρμπος</a:t>
            </a:r>
            <a:r>
              <a:rPr lang="el-GR" dirty="0">
                <a:solidFill>
                  <a:schemeClr val="bg1"/>
                </a:solidFill>
              </a:rPr>
              <a:t> προήλθε από έναν ήρωα της κωμωδίας, τον δούλο </a:t>
            </a:r>
            <a:r>
              <a:rPr lang="el-GR" dirty="0" err="1">
                <a:solidFill>
                  <a:schemeClr val="bg1"/>
                </a:solidFill>
              </a:rPr>
              <a:t>Κατσούρμπο</a:t>
            </a:r>
            <a:r>
              <a:rPr lang="el-GR" dirty="0">
                <a:solidFill>
                  <a:schemeClr val="bg1"/>
                </a:solidFill>
              </a:rPr>
              <a:t>.</a:t>
            </a:r>
            <a:endParaRPr lang="el-GR" sz="1600" dirty="0">
              <a:solidFill>
                <a:schemeClr val="bg1"/>
              </a:solidFill>
            </a:endParaRPr>
          </a:p>
        </p:txBody>
      </p:sp>
    </p:spTree>
    <p:extLst>
      <p:ext uri="{BB962C8B-B14F-4D97-AF65-F5344CB8AC3E}">
        <p14:creationId xmlns:p14="http://schemas.microsoft.com/office/powerpoint/2010/main" val="3886925369"/>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5"/>
                                        </p:tgtEl>
                                        <p:attrNameLst>
                                          <p:attrName>style.visibility</p:attrName>
                                        </p:attrNameLst>
                                      </p:cBhvr>
                                      <p:to>
                                        <p:strVal val="visible"/>
                                      </p:to>
                                    </p:set>
                                    <p:anim calcmode="lin" valueType="num">
                                      <p:cBhvr additive="base">
                                        <p:cTn id="7" dur="500" fill="hold"/>
                                        <p:tgtEl>
                                          <p:spTgt spid="165"/>
                                        </p:tgtEl>
                                        <p:attrNameLst>
                                          <p:attrName>ppt_x</p:attrName>
                                        </p:attrNameLst>
                                      </p:cBhvr>
                                      <p:tavLst>
                                        <p:tav tm="0">
                                          <p:val>
                                            <p:strVal val="#ppt_x"/>
                                          </p:val>
                                        </p:tav>
                                        <p:tav tm="100000">
                                          <p:val>
                                            <p:strVal val="#ppt_x"/>
                                          </p:val>
                                        </p:tav>
                                      </p:tavLst>
                                    </p:anim>
                                    <p:anim calcmode="lin" valueType="num">
                                      <p:cBhvr additive="base">
                                        <p:cTn id="8" dur="500" fill="hold"/>
                                        <p:tgtEl>
                                          <p:spTgt spid="16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165"/>
                                        </p:tgtEl>
                                        <p:attrNameLst>
                                          <p:attrName>ppt_x</p:attrName>
                                        </p:attrNameLst>
                                      </p:cBhvr>
                                      <p:tavLst>
                                        <p:tav tm="0">
                                          <p:val>
                                            <p:strVal val="ppt_x"/>
                                          </p:val>
                                        </p:tav>
                                        <p:tav tm="100000">
                                          <p:val>
                                            <p:strVal val="ppt_x"/>
                                          </p:val>
                                        </p:tav>
                                      </p:tavLst>
                                    </p:anim>
                                    <p:anim calcmode="lin" valueType="num">
                                      <p:cBhvr additive="base">
                                        <p:cTn id="13" dur="500"/>
                                        <p:tgtEl>
                                          <p:spTgt spid="165"/>
                                        </p:tgtEl>
                                        <p:attrNameLst>
                                          <p:attrName>ppt_y</p:attrName>
                                        </p:attrNameLst>
                                      </p:cBhvr>
                                      <p:tavLst>
                                        <p:tav tm="0">
                                          <p:val>
                                            <p:strVal val="ppt_y"/>
                                          </p:val>
                                        </p:tav>
                                        <p:tav tm="100000">
                                          <p:val>
                                            <p:strVal val="1+ppt_h/2"/>
                                          </p:val>
                                        </p:tav>
                                      </p:tavLst>
                                    </p:anim>
                                    <p:set>
                                      <p:cBhvr>
                                        <p:cTn id="14" dur="1" fill="hold">
                                          <p:stCondLst>
                                            <p:cond delay="499"/>
                                          </p:stCondLst>
                                        </p:cTn>
                                        <p:tgtEl>
                                          <p:spTgt spid="16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animBg="1"/>
      <p:bldP spid="165" grpId="1" animBg="1"/>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171</Words>
  <Application>Microsoft Office PowerPoint</Application>
  <PresentationFormat>Προβολή στην οθόνη (4:3)</PresentationFormat>
  <Paragraphs>5</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11</cp:revision>
  <dcterms:created xsi:type="dcterms:W3CDTF">2024-11-26T15:35:56Z</dcterms:created>
  <dcterms:modified xsi:type="dcterms:W3CDTF">2024-11-28T14:04:57Z</dcterms:modified>
</cp:coreProperties>
</file>