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38" autoAdjust="0"/>
    <p:restoredTop sz="94660" autoAdjust="0"/>
  </p:normalViewPr>
  <p:slideViewPr>
    <p:cSldViewPr>
      <p:cViewPr>
        <p:scale>
          <a:sx n="75" d="100"/>
          <a:sy n="75" d="100"/>
        </p:scale>
        <p:origin x="-1770" y="18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E9605678-A3E8-4517-A924-71D209BAF570}" type="datetimeFigureOut">
              <a:rPr lang="el-GR" smtClean="0"/>
              <a:pPr/>
              <a:t>7/12/2024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704CFBC-EF86-4CEE-8EE7-44E5F82DB9B5}" type="slidenum">
              <a:rPr lang="el-GR" smtClean="0"/>
              <a:pPr/>
              <a:t>‹#›</a:t>
            </a:fld>
            <a:endParaRPr lang="el-GR"/>
          </a:p>
        </p:txBody>
      </p:sp>
    </p:spTree>
    <p:extLst>
      <p:ext uri="{BB962C8B-B14F-4D97-AF65-F5344CB8AC3E}">
        <p14:creationId xmlns:p14="http://schemas.microsoft.com/office/powerpoint/2010/main" xmlns="" val="2063819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E9605678-A3E8-4517-A924-71D209BAF570}" type="datetimeFigureOut">
              <a:rPr lang="el-GR" smtClean="0"/>
              <a:pPr/>
              <a:t>7/12/2024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704CFBC-EF86-4CEE-8EE7-44E5F82DB9B5}" type="slidenum">
              <a:rPr lang="el-GR" smtClean="0"/>
              <a:pPr/>
              <a:t>‹#›</a:t>
            </a:fld>
            <a:endParaRPr lang="el-GR"/>
          </a:p>
        </p:txBody>
      </p:sp>
    </p:spTree>
    <p:extLst>
      <p:ext uri="{BB962C8B-B14F-4D97-AF65-F5344CB8AC3E}">
        <p14:creationId xmlns:p14="http://schemas.microsoft.com/office/powerpoint/2010/main" xmlns="" val="1876408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E9605678-A3E8-4517-A924-71D209BAF570}" type="datetimeFigureOut">
              <a:rPr lang="el-GR" smtClean="0"/>
              <a:pPr/>
              <a:t>7/12/2024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704CFBC-EF86-4CEE-8EE7-44E5F82DB9B5}" type="slidenum">
              <a:rPr lang="el-GR" smtClean="0"/>
              <a:pPr/>
              <a:t>‹#›</a:t>
            </a:fld>
            <a:endParaRPr lang="el-GR"/>
          </a:p>
        </p:txBody>
      </p:sp>
    </p:spTree>
    <p:extLst>
      <p:ext uri="{BB962C8B-B14F-4D97-AF65-F5344CB8AC3E}">
        <p14:creationId xmlns:p14="http://schemas.microsoft.com/office/powerpoint/2010/main" xmlns="" val="2988498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E9605678-A3E8-4517-A924-71D209BAF570}" type="datetimeFigureOut">
              <a:rPr lang="el-GR" smtClean="0"/>
              <a:pPr/>
              <a:t>7/12/2024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704CFBC-EF86-4CEE-8EE7-44E5F82DB9B5}" type="slidenum">
              <a:rPr lang="el-GR" smtClean="0"/>
              <a:pPr/>
              <a:t>‹#›</a:t>
            </a:fld>
            <a:endParaRPr lang="el-GR"/>
          </a:p>
        </p:txBody>
      </p:sp>
    </p:spTree>
    <p:extLst>
      <p:ext uri="{BB962C8B-B14F-4D97-AF65-F5344CB8AC3E}">
        <p14:creationId xmlns:p14="http://schemas.microsoft.com/office/powerpoint/2010/main" xmlns="" val="2433228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E9605678-A3E8-4517-A924-71D209BAF570}" type="datetimeFigureOut">
              <a:rPr lang="el-GR" smtClean="0"/>
              <a:pPr/>
              <a:t>7/12/2024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704CFBC-EF86-4CEE-8EE7-44E5F82DB9B5}" type="slidenum">
              <a:rPr lang="el-GR" smtClean="0"/>
              <a:pPr/>
              <a:t>‹#›</a:t>
            </a:fld>
            <a:endParaRPr lang="el-GR"/>
          </a:p>
        </p:txBody>
      </p:sp>
    </p:spTree>
    <p:extLst>
      <p:ext uri="{BB962C8B-B14F-4D97-AF65-F5344CB8AC3E}">
        <p14:creationId xmlns:p14="http://schemas.microsoft.com/office/powerpoint/2010/main" xmlns="" val="2866548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E9605678-A3E8-4517-A924-71D209BAF570}" type="datetimeFigureOut">
              <a:rPr lang="el-GR" smtClean="0"/>
              <a:pPr/>
              <a:t>7/12/2024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F704CFBC-EF86-4CEE-8EE7-44E5F82DB9B5}" type="slidenum">
              <a:rPr lang="el-GR" smtClean="0"/>
              <a:pPr/>
              <a:t>‹#›</a:t>
            </a:fld>
            <a:endParaRPr lang="el-GR"/>
          </a:p>
        </p:txBody>
      </p:sp>
    </p:spTree>
    <p:extLst>
      <p:ext uri="{BB962C8B-B14F-4D97-AF65-F5344CB8AC3E}">
        <p14:creationId xmlns:p14="http://schemas.microsoft.com/office/powerpoint/2010/main" xmlns="" val="1408302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E9605678-A3E8-4517-A924-71D209BAF570}" type="datetimeFigureOut">
              <a:rPr lang="el-GR" smtClean="0"/>
              <a:pPr/>
              <a:t>7/12/2024</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F704CFBC-EF86-4CEE-8EE7-44E5F82DB9B5}" type="slidenum">
              <a:rPr lang="el-GR" smtClean="0"/>
              <a:pPr/>
              <a:t>‹#›</a:t>
            </a:fld>
            <a:endParaRPr lang="el-GR"/>
          </a:p>
        </p:txBody>
      </p:sp>
    </p:spTree>
    <p:extLst>
      <p:ext uri="{BB962C8B-B14F-4D97-AF65-F5344CB8AC3E}">
        <p14:creationId xmlns:p14="http://schemas.microsoft.com/office/powerpoint/2010/main" xmlns="" val="3626596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E9605678-A3E8-4517-A924-71D209BAF570}" type="datetimeFigureOut">
              <a:rPr lang="el-GR" smtClean="0"/>
              <a:pPr/>
              <a:t>7/12/2024</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F704CFBC-EF86-4CEE-8EE7-44E5F82DB9B5}" type="slidenum">
              <a:rPr lang="el-GR" smtClean="0"/>
              <a:pPr/>
              <a:t>‹#›</a:t>
            </a:fld>
            <a:endParaRPr lang="el-GR"/>
          </a:p>
        </p:txBody>
      </p:sp>
    </p:spTree>
    <p:extLst>
      <p:ext uri="{BB962C8B-B14F-4D97-AF65-F5344CB8AC3E}">
        <p14:creationId xmlns:p14="http://schemas.microsoft.com/office/powerpoint/2010/main" xmlns="" val="3978458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E9605678-A3E8-4517-A924-71D209BAF570}" type="datetimeFigureOut">
              <a:rPr lang="el-GR" smtClean="0"/>
              <a:pPr/>
              <a:t>7/12/2024</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F704CFBC-EF86-4CEE-8EE7-44E5F82DB9B5}" type="slidenum">
              <a:rPr lang="el-GR" smtClean="0"/>
              <a:pPr/>
              <a:t>‹#›</a:t>
            </a:fld>
            <a:endParaRPr lang="el-GR"/>
          </a:p>
        </p:txBody>
      </p:sp>
    </p:spTree>
    <p:extLst>
      <p:ext uri="{BB962C8B-B14F-4D97-AF65-F5344CB8AC3E}">
        <p14:creationId xmlns:p14="http://schemas.microsoft.com/office/powerpoint/2010/main" xmlns="" val="1344683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E9605678-A3E8-4517-A924-71D209BAF570}" type="datetimeFigureOut">
              <a:rPr lang="el-GR" smtClean="0"/>
              <a:pPr/>
              <a:t>7/12/2024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F704CFBC-EF86-4CEE-8EE7-44E5F82DB9B5}" type="slidenum">
              <a:rPr lang="el-GR" smtClean="0"/>
              <a:pPr/>
              <a:t>‹#›</a:t>
            </a:fld>
            <a:endParaRPr lang="el-GR"/>
          </a:p>
        </p:txBody>
      </p:sp>
    </p:spTree>
    <p:extLst>
      <p:ext uri="{BB962C8B-B14F-4D97-AF65-F5344CB8AC3E}">
        <p14:creationId xmlns:p14="http://schemas.microsoft.com/office/powerpoint/2010/main" xmlns="" val="28638871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E9605678-A3E8-4517-A924-71D209BAF570}" type="datetimeFigureOut">
              <a:rPr lang="el-GR" smtClean="0"/>
              <a:pPr/>
              <a:t>7/12/2024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F704CFBC-EF86-4CEE-8EE7-44E5F82DB9B5}" type="slidenum">
              <a:rPr lang="el-GR" smtClean="0"/>
              <a:pPr/>
              <a:t>‹#›</a:t>
            </a:fld>
            <a:endParaRPr lang="el-GR"/>
          </a:p>
        </p:txBody>
      </p:sp>
    </p:spTree>
    <p:extLst>
      <p:ext uri="{BB962C8B-B14F-4D97-AF65-F5344CB8AC3E}">
        <p14:creationId xmlns:p14="http://schemas.microsoft.com/office/powerpoint/2010/main" xmlns="" val="2117936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605678-A3E8-4517-A924-71D209BAF570}" type="datetimeFigureOut">
              <a:rPr lang="el-GR" smtClean="0"/>
              <a:pPr/>
              <a:t>7/12/2024</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04CFBC-EF86-4CEE-8EE7-44E5F82DB9B5}" type="slidenum">
              <a:rPr lang="el-GR" smtClean="0"/>
              <a:pPr/>
              <a:t>‹#›</a:t>
            </a:fld>
            <a:endParaRPr lang="el-GR"/>
          </a:p>
        </p:txBody>
      </p:sp>
    </p:spTree>
    <p:extLst>
      <p:ext uri="{BB962C8B-B14F-4D97-AF65-F5344CB8AC3E}">
        <p14:creationId xmlns:p14="http://schemas.microsoft.com/office/powerpoint/2010/main" xmlns="" val="33957485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TextBox 90"/>
          <p:cNvSpPr txBox="1"/>
          <p:nvPr/>
        </p:nvSpPr>
        <p:spPr>
          <a:xfrm>
            <a:off x="1547664" y="24036"/>
            <a:ext cx="1944216" cy="369332"/>
          </a:xfrm>
          <a:prstGeom prst="rect">
            <a:avLst/>
          </a:prstGeom>
          <a:noFill/>
        </p:spPr>
        <p:txBody>
          <a:bodyPr wrap="square" rtlCol="0">
            <a:spAutoFit/>
          </a:bodyPr>
          <a:lstStyle/>
          <a:p>
            <a:endParaRPr lang="el-GR" dirty="0"/>
          </a:p>
        </p:txBody>
      </p:sp>
      <p:sp>
        <p:nvSpPr>
          <p:cNvPr id="4" name="TextBox 3"/>
          <p:cNvSpPr txBox="1"/>
          <p:nvPr/>
        </p:nvSpPr>
        <p:spPr>
          <a:xfrm>
            <a:off x="755576" y="6165304"/>
            <a:ext cx="7416824" cy="461665"/>
          </a:xfrm>
          <a:prstGeom prst="rect">
            <a:avLst/>
          </a:prstGeom>
          <a:noFill/>
        </p:spPr>
        <p:txBody>
          <a:bodyPr wrap="square" rtlCol="0">
            <a:spAutoFit/>
          </a:bodyPr>
          <a:lstStyle/>
          <a:p>
            <a:pPr algn="ctr"/>
            <a:r>
              <a:rPr lang="el-GR" sz="2400" b="1" dirty="0"/>
              <a:t>Γεώργιος </a:t>
            </a:r>
            <a:r>
              <a:rPr lang="el-GR" sz="2400" b="1" dirty="0" err="1"/>
              <a:t>Χορτάτσης</a:t>
            </a:r>
            <a:endParaRPr lang="el-GR" sz="2400" b="1" dirty="0"/>
          </a:p>
        </p:txBody>
      </p:sp>
      <p:pic>
        <p:nvPicPr>
          <p:cNvPr id="3" name="Εικόνα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3034" y="-992"/>
            <a:ext cx="9130966" cy="685899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xmlns="" val="1370256709"/>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by="(-#ppt_w*2)" calcmode="lin" valueType="num">
                                      <p:cBhvr rctx="PPT">
                                        <p:cTn id="7" dur="500" autoRev="1" fill="hold">
                                          <p:stCondLst>
                                            <p:cond delay="0"/>
                                          </p:stCondLst>
                                        </p:cTn>
                                        <p:tgtEl>
                                          <p:spTgt spid="4"/>
                                        </p:tgtEl>
                                        <p:attrNameLst>
                                          <p:attrName>ppt_w</p:attrName>
                                        </p:attrNameLst>
                                      </p:cBhvr>
                                    </p:anim>
                                    <p:anim by="(#ppt_w*0.50)" calcmode="lin" valueType="num">
                                      <p:cBhvr>
                                        <p:cTn id="8" dur="500" decel="50000" autoRev="1" fill="hold">
                                          <p:stCondLst>
                                            <p:cond delay="0"/>
                                          </p:stCondLst>
                                        </p:cTn>
                                        <p:tgtEl>
                                          <p:spTgt spid="4"/>
                                        </p:tgtEl>
                                        <p:attrNameLst>
                                          <p:attrName>ppt_x</p:attrName>
                                        </p:attrNameLst>
                                      </p:cBhvr>
                                    </p:anim>
                                    <p:anim from="(-#ppt_h/2)" to="(#ppt_y)" calcmode="lin" valueType="num">
                                      <p:cBhvr>
                                        <p:cTn id="9" dur="1000" fill="hold">
                                          <p:stCondLst>
                                            <p:cond delay="0"/>
                                          </p:stCondLst>
                                        </p:cTn>
                                        <p:tgtEl>
                                          <p:spTgt spid="4"/>
                                        </p:tgtEl>
                                        <p:attrNameLst>
                                          <p:attrName>ppt_y</p:attrName>
                                        </p:attrNameLst>
                                      </p:cBhvr>
                                    </p:anim>
                                    <p:animRot by="21600000">
                                      <p:cBhvr>
                                        <p:cTn id="10" dur="1000" fill="hold">
                                          <p:stCondLst>
                                            <p:cond delay="0"/>
                                          </p:stCondLst>
                                        </p:cTn>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392" y="-215678"/>
            <a:ext cx="9139608" cy="7240562"/>
          </a:xfrm>
          <a:prstGeom prst="rect">
            <a:avLst/>
          </a:prstGeom>
        </p:spPr>
      </p:pic>
      <p:sp>
        <p:nvSpPr>
          <p:cNvPr id="165" name="Διπλός κυματισμός 164"/>
          <p:cNvSpPr/>
          <p:nvPr/>
        </p:nvSpPr>
        <p:spPr>
          <a:xfrm>
            <a:off x="4392" y="4558034"/>
            <a:ext cx="9238497" cy="2831405"/>
          </a:xfrm>
          <a:prstGeom prst="doubleWave">
            <a:avLst>
              <a:gd name="adj1" fmla="val 4456"/>
              <a:gd name="adj2" fmla="val 0"/>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endParaRPr lang="el-GR" sz="2400" dirty="0" smtClean="0">
              <a:solidFill>
                <a:schemeClr val="bg1"/>
              </a:solidFill>
            </a:endParaRPr>
          </a:p>
          <a:p>
            <a:r>
              <a:rPr lang="el-GR" sz="2400" dirty="0">
                <a:solidFill>
                  <a:schemeClr val="bg1"/>
                </a:solidFill>
              </a:rPr>
              <a:t>Ο Βιτσέντζος Κορνάρος (29 Μαρτίου 1553, Σητεία – 1613 ή 1614, Ηράκλειο) ήταν Κρητικός ποιητής της Ύστερης </a:t>
            </a:r>
            <a:r>
              <a:rPr lang="el-GR" sz="2400" dirty="0" err="1">
                <a:solidFill>
                  <a:schemeClr val="bg1"/>
                </a:solidFill>
              </a:rPr>
              <a:t>Βενετοκρατίας</a:t>
            </a:r>
            <a:r>
              <a:rPr lang="el-GR" sz="2400" dirty="0">
                <a:solidFill>
                  <a:schemeClr val="bg1"/>
                </a:solidFill>
              </a:rPr>
              <a:t> στο νησί. Θεωρείται ένας από τους κυριότερους εκπροσώπους της κρητικής λογοτεχνίας και νεοελληνικής λογοτεχνίας συγγραφέας του αφηγηματικού </a:t>
            </a:r>
            <a:r>
              <a:rPr lang="el-GR" sz="2400" dirty="0" err="1">
                <a:solidFill>
                  <a:schemeClr val="bg1"/>
                </a:solidFill>
              </a:rPr>
              <a:t>ποίηματος</a:t>
            </a:r>
            <a:r>
              <a:rPr lang="el-GR" sz="2400" dirty="0">
                <a:solidFill>
                  <a:schemeClr val="bg1"/>
                </a:solidFill>
              </a:rPr>
              <a:t> «</a:t>
            </a:r>
            <a:r>
              <a:rPr lang="el-GR" sz="2400" dirty="0" err="1">
                <a:solidFill>
                  <a:schemeClr val="bg1"/>
                </a:solidFill>
              </a:rPr>
              <a:t>Ερωτόκριτος</a:t>
            </a:r>
            <a:r>
              <a:rPr lang="el-GR" sz="2400" dirty="0">
                <a:solidFill>
                  <a:schemeClr val="bg1"/>
                </a:solidFill>
              </a:rPr>
              <a:t>».</a:t>
            </a:r>
            <a:r>
              <a:rPr lang="el-GR" sz="2000" dirty="0" smtClean="0">
                <a:solidFill>
                  <a:schemeClr val="bg1"/>
                </a:solidFill>
              </a:rPr>
              <a:t/>
            </a:r>
            <a:br>
              <a:rPr lang="el-GR" sz="2000" dirty="0" smtClean="0">
                <a:solidFill>
                  <a:schemeClr val="bg1"/>
                </a:solidFill>
              </a:rPr>
            </a:br>
            <a:endParaRPr lang="el-GR" sz="2000" dirty="0">
              <a:solidFill>
                <a:schemeClr val="bg1"/>
              </a:solidFill>
            </a:endParaRPr>
          </a:p>
        </p:txBody>
      </p:sp>
    </p:spTree>
    <p:extLst>
      <p:ext uri="{BB962C8B-B14F-4D97-AF65-F5344CB8AC3E}">
        <p14:creationId xmlns:p14="http://schemas.microsoft.com/office/powerpoint/2010/main" xmlns="" val="1033957081"/>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65"/>
                                        </p:tgtEl>
                                        <p:attrNameLst>
                                          <p:attrName>style.visibility</p:attrName>
                                        </p:attrNameLst>
                                      </p:cBhvr>
                                      <p:to>
                                        <p:strVal val="visible"/>
                                      </p:to>
                                    </p:set>
                                    <p:animEffect transition="in" filter="fade">
                                      <p:cBhvr>
                                        <p:cTn id="7" dur="1000"/>
                                        <p:tgtEl>
                                          <p:spTgt spid="165"/>
                                        </p:tgtEl>
                                      </p:cBhvr>
                                    </p:animEffect>
                                    <p:anim calcmode="lin" valueType="num">
                                      <p:cBhvr>
                                        <p:cTn id="8" dur="1000" fill="hold"/>
                                        <p:tgtEl>
                                          <p:spTgt spid="165"/>
                                        </p:tgtEl>
                                        <p:attrNameLst>
                                          <p:attrName>ppt_x</p:attrName>
                                        </p:attrNameLst>
                                      </p:cBhvr>
                                      <p:tavLst>
                                        <p:tav tm="0">
                                          <p:val>
                                            <p:strVal val="#ppt_x"/>
                                          </p:val>
                                        </p:tav>
                                        <p:tav tm="100000">
                                          <p:val>
                                            <p:strVal val="#ppt_x"/>
                                          </p:val>
                                        </p:tav>
                                      </p:tavLst>
                                    </p:anim>
                                    <p:anim calcmode="lin" valueType="num">
                                      <p:cBhvr>
                                        <p:cTn id="9" dur="1000" fill="hold"/>
                                        <p:tgtEl>
                                          <p:spTgt spid="16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xit" presetSubtype="4" fill="hold" grpId="1" nodeType="clickEffect">
                                  <p:stCondLst>
                                    <p:cond delay="0"/>
                                  </p:stCondLst>
                                  <p:childTnLst>
                                    <p:anim calcmode="lin" valueType="num">
                                      <p:cBhvr additive="base">
                                        <p:cTn id="13" dur="500"/>
                                        <p:tgtEl>
                                          <p:spTgt spid="165"/>
                                        </p:tgtEl>
                                        <p:attrNameLst>
                                          <p:attrName>ppt_x</p:attrName>
                                        </p:attrNameLst>
                                      </p:cBhvr>
                                      <p:tavLst>
                                        <p:tav tm="0">
                                          <p:val>
                                            <p:strVal val="ppt_x"/>
                                          </p:val>
                                        </p:tav>
                                        <p:tav tm="100000">
                                          <p:val>
                                            <p:strVal val="ppt_x"/>
                                          </p:val>
                                        </p:tav>
                                      </p:tavLst>
                                    </p:anim>
                                    <p:anim calcmode="lin" valueType="num">
                                      <p:cBhvr additive="base">
                                        <p:cTn id="14" dur="500"/>
                                        <p:tgtEl>
                                          <p:spTgt spid="165"/>
                                        </p:tgtEl>
                                        <p:attrNameLst>
                                          <p:attrName>ppt_y</p:attrName>
                                        </p:attrNameLst>
                                      </p:cBhvr>
                                      <p:tavLst>
                                        <p:tav tm="0">
                                          <p:val>
                                            <p:strVal val="ppt_y"/>
                                          </p:val>
                                        </p:tav>
                                        <p:tav tm="100000">
                                          <p:val>
                                            <p:strVal val="1+ppt_h/2"/>
                                          </p:val>
                                        </p:tav>
                                      </p:tavLst>
                                    </p:anim>
                                    <p:set>
                                      <p:cBhvr>
                                        <p:cTn id="15" dur="1" fill="hold">
                                          <p:stCondLst>
                                            <p:cond delay="499"/>
                                          </p:stCondLst>
                                        </p:cTn>
                                        <p:tgtEl>
                                          <p:spTgt spid="16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 grpId="0" animBg="1"/>
      <p:bldP spid="165"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147476" y="-99392"/>
            <a:ext cx="2952328" cy="5112568"/>
          </a:xfrm>
          <a:prstGeom prst="rect">
            <a:avLst/>
          </a:prstGeom>
        </p:spPr>
      </p:pic>
      <p:sp>
        <p:nvSpPr>
          <p:cNvPr id="165" name="Διπλός κυματισμός 164"/>
          <p:cNvSpPr/>
          <p:nvPr/>
        </p:nvSpPr>
        <p:spPr>
          <a:xfrm>
            <a:off x="4392" y="4558034"/>
            <a:ext cx="9238497" cy="2831405"/>
          </a:xfrm>
          <a:prstGeom prst="doubleWav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r>
              <a:rPr lang="el-GR" sz="2000" dirty="0">
                <a:solidFill>
                  <a:schemeClr val="bg1"/>
                </a:solidFill>
              </a:rPr>
              <a:t>Ο </a:t>
            </a:r>
            <a:r>
              <a:rPr lang="el-GR" sz="2000" dirty="0" err="1">
                <a:solidFill>
                  <a:schemeClr val="bg1"/>
                </a:solidFill>
              </a:rPr>
              <a:t>Ερωτόκριτος</a:t>
            </a:r>
            <a:r>
              <a:rPr lang="el-GR" sz="2000" dirty="0">
                <a:solidFill>
                  <a:schemeClr val="bg1"/>
                </a:solidFill>
              </a:rPr>
              <a:t> είναι έμμετρο </a:t>
            </a:r>
            <a:r>
              <a:rPr lang="el-GR" sz="2000" dirty="0" smtClean="0">
                <a:solidFill>
                  <a:schemeClr val="bg1"/>
                </a:solidFill>
              </a:rPr>
              <a:t>μυθιστόρημα </a:t>
            </a:r>
            <a:r>
              <a:rPr lang="el-GR" sz="2000" dirty="0">
                <a:solidFill>
                  <a:schemeClr val="bg1"/>
                </a:solidFill>
              </a:rPr>
              <a:t>ή έπος, που συντέθηκε από τον Βιτσέντζο Κορνάρο στην Κρήτη, πιθανότατα κατά την πρώτη δεκαετία του 17ου αιώνα. Αποτελείται από 10.012 ιαμβικούς δεκαπεντασύλλαβους ομοιοκατάληκτους στίχους αποδιδόμενους στην κρητική διάλεκτο, εκ των οποίων οι τελευταίοι 12 αναφέρονται στον ίδιο τον ποιητή.</a:t>
            </a:r>
            <a:endParaRPr lang="el-GR" dirty="0">
              <a:solidFill>
                <a:schemeClr val="bg1"/>
              </a:solidFill>
            </a:endParaRPr>
          </a:p>
        </p:txBody>
      </p:sp>
    </p:spTree>
    <p:extLst>
      <p:ext uri="{BB962C8B-B14F-4D97-AF65-F5344CB8AC3E}">
        <p14:creationId xmlns:p14="http://schemas.microsoft.com/office/powerpoint/2010/main" xmlns="" val="2303572428"/>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5"/>
                                        </p:tgtEl>
                                        <p:attrNameLst>
                                          <p:attrName>style.visibility</p:attrName>
                                        </p:attrNameLst>
                                      </p:cBhvr>
                                      <p:to>
                                        <p:strVal val="visible"/>
                                      </p:to>
                                    </p:set>
                                    <p:anim calcmode="lin" valueType="num">
                                      <p:cBhvr additive="base">
                                        <p:cTn id="7" dur="500" fill="hold"/>
                                        <p:tgtEl>
                                          <p:spTgt spid="165"/>
                                        </p:tgtEl>
                                        <p:attrNameLst>
                                          <p:attrName>ppt_x</p:attrName>
                                        </p:attrNameLst>
                                      </p:cBhvr>
                                      <p:tavLst>
                                        <p:tav tm="0">
                                          <p:val>
                                            <p:strVal val="#ppt_x"/>
                                          </p:val>
                                        </p:tav>
                                        <p:tav tm="100000">
                                          <p:val>
                                            <p:strVal val="#ppt_x"/>
                                          </p:val>
                                        </p:tav>
                                      </p:tavLst>
                                    </p:anim>
                                    <p:anim calcmode="lin" valueType="num">
                                      <p:cBhvr additive="base">
                                        <p:cTn id="8" dur="500" fill="hold"/>
                                        <p:tgtEl>
                                          <p:spTgt spid="16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1" nodeType="clickEffect">
                                  <p:stCondLst>
                                    <p:cond delay="0"/>
                                  </p:stCondLst>
                                  <p:childTnLst>
                                    <p:anim calcmode="lin" valueType="num">
                                      <p:cBhvr additive="base">
                                        <p:cTn id="12" dur="500"/>
                                        <p:tgtEl>
                                          <p:spTgt spid="165"/>
                                        </p:tgtEl>
                                        <p:attrNameLst>
                                          <p:attrName>ppt_x</p:attrName>
                                        </p:attrNameLst>
                                      </p:cBhvr>
                                      <p:tavLst>
                                        <p:tav tm="0">
                                          <p:val>
                                            <p:strVal val="ppt_x"/>
                                          </p:val>
                                        </p:tav>
                                        <p:tav tm="100000">
                                          <p:val>
                                            <p:strVal val="ppt_x"/>
                                          </p:val>
                                        </p:tav>
                                      </p:tavLst>
                                    </p:anim>
                                    <p:anim calcmode="lin" valueType="num">
                                      <p:cBhvr additive="base">
                                        <p:cTn id="13" dur="500"/>
                                        <p:tgtEl>
                                          <p:spTgt spid="165"/>
                                        </p:tgtEl>
                                        <p:attrNameLst>
                                          <p:attrName>ppt_y</p:attrName>
                                        </p:attrNameLst>
                                      </p:cBhvr>
                                      <p:tavLst>
                                        <p:tav tm="0">
                                          <p:val>
                                            <p:strVal val="ppt_y"/>
                                          </p:val>
                                        </p:tav>
                                        <p:tav tm="100000">
                                          <p:val>
                                            <p:strVal val="1+ppt_h/2"/>
                                          </p:val>
                                        </p:tav>
                                      </p:tavLst>
                                    </p:anim>
                                    <p:set>
                                      <p:cBhvr>
                                        <p:cTn id="14" dur="1" fill="hold">
                                          <p:stCondLst>
                                            <p:cond delay="499"/>
                                          </p:stCondLst>
                                        </p:cTn>
                                        <p:tgtEl>
                                          <p:spTgt spid="16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 grpId="0" animBg="1"/>
      <p:bldP spid="165"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226532" cy="6309320"/>
          </a:xfrm>
          <a:prstGeom prst="roundRect">
            <a:avLst>
              <a:gd name="adj" fmla="val 3361"/>
            </a:avLst>
          </a:prstGeom>
          <a:solidFill>
            <a:srgbClr val="FFFFFF">
              <a:shade val="85000"/>
            </a:srgbClr>
          </a:solidFill>
          <a:ln>
            <a:noFill/>
          </a:ln>
          <a:effectLst>
            <a:reflection blurRad="12700" stA="38000" endPos="28000" dist="5000" dir="5400000" sy="-100000" algn="bl" rotWithShape="0"/>
          </a:effectLst>
        </p:spPr>
      </p:pic>
      <p:sp>
        <p:nvSpPr>
          <p:cNvPr id="165" name="Διπλός κυματισμός 164"/>
          <p:cNvSpPr/>
          <p:nvPr/>
        </p:nvSpPr>
        <p:spPr>
          <a:xfrm>
            <a:off x="4392" y="4558034"/>
            <a:ext cx="9238497" cy="2831405"/>
          </a:xfrm>
          <a:prstGeom prst="doubleWav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r>
              <a:rPr lang="el-GR" dirty="0">
                <a:solidFill>
                  <a:schemeClr val="bg1"/>
                </a:solidFill>
              </a:rPr>
              <a:t>Κεντρικό θέμα του είναι ο έρωτας ανάμεσα σε δύο νέους, τον </a:t>
            </a:r>
            <a:r>
              <a:rPr lang="el-GR" dirty="0" err="1">
                <a:solidFill>
                  <a:schemeClr val="bg1"/>
                </a:solidFill>
              </a:rPr>
              <a:t>Ερωτόκριτο</a:t>
            </a:r>
            <a:r>
              <a:rPr lang="el-GR" dirty="0">
                <a:solidFill>
                  <a:schemeClr val="bg1"/>
                </a:solidFill>
              </a:rPr>
              <a:t>, που στο έργο αναφέρεται μόνο ως </a:t>
            </a:r>
            <a:r>
              <a:rPr lang="el-GR" dirty="0" err="1">
                <a:solidFill>
                  <a:schemeClr val="bg1"/>
                </a:solidFill>
              </a:rPr>
              <a:t>Ρωτόκριτος</a:t>
            </a:r>
            <a:r>
              <a:rPr lang="el-GR" dirty="0">
                <a:solidFill>
                  <a:schemeClr val="bg1"/>
                </a:solidFill>
              </a:rPr>
              <a:t> ή </a:t>
            </a:r>
            <a:r>
              <a:rPr lang="el-GR" dirty="0" err="1">
                <a:solidFill>
                  <a:schemeClr val="bg1"/>
                </a:solidFill>
              </a:rPr>
              <a:t>Ρώκριτος</a:t>
            </a:r>
            <a:r>
              <a:rPr lang="el-GR" dirty="0">
                <a:solidFill>
                  <a:schemeClr val="bg1"/>
                </a:solidFill>
              </a:rPr>
              <a:t>, και την Αρετούσα, και γύρω από αυτό περιστρέφονται και άλλα θέματα όπως η τιμή, η φιλία, η γενναιότητα και το κουράγιο. Μαζί με το έργο </a:t>
            </a:r>
            <a:r>
              <a:rPr lang="el-GR" dirty="0" err="1">
                <a:solidFill>
                  <a:schemeClr val="bg1"/>
                </a:solidFill>
              </a:rPr>
              <a:t>Ερωφίλη</a:t>
            </a:r>
            <a:r>
              <a:rPr lang="el-GR" dirty="0">
                <a:solidFill>
                  <a:schemeClr val="bg1"/>
                </a:solidFill>
              </a:rPr>
              <a:t> του Γεωργίου </a:t>
            </a:r>
            <a:r>
              <a:rPr lang="el-GR" dirty="0" err="1">
                <a:solidFill>
                  <a:schemeClr val="bg1"/>
                </a:solidFill>
              </a:rPr>
              <a:t>Χορτάτση</a:t>
            </a:r>
            <a:r>
              <a:rPr lang="el-GR" dirty="0">
                <a:solidFill>
                  <a:schemeClr val="bg1"/>
                </a:solidFill>
              </a:rPr>
              <a:t> είναι τα σημαντικότερα έργα της κρητικής λογοτεχνίας την περίοδο της </a:t>
            </a:r>
            <a:r>
              <a:rPr lang="el-GR" dirty="0" err="1">
                <a:solidFill>
                  <a:schemeClr val="bg1"/>
                </a:solidFill>
              </a:rPr>
              <a:t>Βενετοκρατίας</a:t>
            </a:r>
            <a:r>
              <a:rPr lang="el-GR" dirty="0">
                <a:solidFill>
                  <a:schemeClr val="bg1"/>
                </a:solidFill>
              </a:rPr>
              <a:t>. Το έργο διαδραματίζεται στην αρχαία </a:t>
            </a:r>
            <a:r>
              <a:rPr lang="el-GR" dirty="0" smtClean="0">
                <a:solidFill>
                  <a:schemeClr val="bg1"/>
                </a:solidFill>
              </a:rPr>
              <a:t>Αθήνα</a:t>
            </a:r>
            <a:r>
              <a:rPr lang="en-US" dirty="0" smtClean="0">
                <a:solidFill>
                  <a:schemeClr val="bg1"/>
                </a:solidFill>
              </a:rPr>
              <a:t>.</a:t>
            </a:r>
            <a:endParaRPr lang="el-GR" dirty="0">
              <a:solidFill>
                <a:schemeClr val="bg1"/>
              </a:solidFill>
            </a:endParaRPr>
          </a:p>
        </p:txBody>
      </p:sp>
    </p:spTree>
    <p:extLst>
      <p:ext uri="{BB962C8B-B14F-4D97-AF65-F5344CB8AC3E}">
        <p14:creationId xmlns:p14="http://schemas.microsoft.com/office/powerpoint/2010/main" xmlns="" val="3886925369"/>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5"/>
                                        </p:tgtEl>
                                        <p:attrNameLst>
                                          <p:attrName>style.visibility</p:attrName>
                                        </p:attrNameLst>
                                      </p:cBhvr>
                                      <p:to>
                                        <p:strVal val="visible"/>
                                      </p:to>
                                    </p:set>
                                    <p:anim calcmode="lin" valueType="num">
                                      <p:cBhvr additive="base">
                                        <p:cTn id="7" dur="500" fill="hold"/>
                                        <p:tgtEl>
                                          <p:spTgt spid="165"/>
                                        </p:tgtEl>
                                        <p:attrNameLst>
                                          <p:attrName>ppt_x</p:attrName>
                                        </p:attrNameLst>
                                      </p:cBhvr>
                                      <p:tavLst>
                                        <p:tav tm="0">
                                          <p:val>
                                            <p:strVal val="#ppt_x"/>
                                          </p:val>
                                        </p:tav>
                                        <p:tav tm="100000">
                                          <p:val>
                                            <p:strVal val="#ppt_x"/>
                                          </p:val>
                                        </p:tav>
                                      </p:tavLst>
                                    </p:anim>
                                    <p:anim calcmode="lin" valueType="num">
                                      <p:cBhvr additive="base">
                                        <p:cTn id="8" dur="500" fill="hold"/>
                                        <p:tgtEl>
                                          <p:spTgt spid="16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1" nodeType="clickEffect">
                                  <p:stCondLst>
                                    <p:cond delay="0"/>
                                  </p:stCondLst>
                                  <p:childTnLst>
                                    <p:anim calcmode="lin" valueType="num">
                                      <p:cBhvr additive="base">
                                        <p:cTn id="12" dur="500"/>
                                        <p:tgtEl>
                                          <p:spTgt spid="165"/>
                                        </p:tgtEl>
                                        <p:attrNameLst>
                                          <p:attrName>ppt_x</p:attrName>
                                        </p:attrNameLst>
                                      </p:cBhvr>
                                      <p:tavLst>
                                        <p:tav tm="0">
                                          <p:val>
                                            <p:strVal val="ppt_x"/>
                                          </p:val>
                                        </p:tav>
                                        <p:tav tm="100000">
                                          <p:val>
                                            <p:strVal val="ppt_x"/>
                                          </p:val>
                                        </p:tav>
                                      </p:tavLst>
                                    </p:anim>
                                    <p:anim calcmode="lin" valueType="num">
                                      <p:cBhvr additive="base">
                                        <p:cTn id="13" dur="500"/>
                                        <p:tgtEl>
                                          <p:spTgt spid="165"/>
                                        </p:tgtEl>
                                        <p:attrNameLst>
                                          <p:attrName>ppt_y</p:attrName>
                                        </p:attrNameLst>
                                      </p:cBhvr>
                                      <p:tavLst>
                                        <p:tav tm="0">
                                          <p:val>
                                            <p:strVal val="ppt_y"/>
                                          </p:val>
                                        </p:tav>
                                        <p:tav tm="100000">
                                          <p:val>
                                            <p:strVal val="1+ppt_h/2"/>
                                          </p:val>
                                        </p:tav>
                                      </p:tavLst>
                                    </p:anim>
                                    <p:set>
                                      <p:cBhvr>
                                        <p:cTn id="14" dur="1" fill="hold">
                                          <p:stCondLst>
                                            <p:cond delay="499"/>
                                          </p:stCondLst>
                                        </p:cTn>
                                        <p:tgtEl>
                                          <p:spTgt spid="16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 grpId="0" animBg="1"/>
      <p:bldP spid="165" grpId="1" animBg="1"/>
    </p:bld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TotalTime>
  <Words>172</Words>
  <Application>Microsoft Office PowerPoint</Application>
  <PresentationFormat>Προβολή στην οθόνη (4:3)</PresentationFormat>
  <Paragraphs>5</Paragraphs>
  <Slides>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4</vt:i4>
      </vt:variant>
    </vt:vector>
  </HeadingPairs>
  <TitlesOfParts>
    <vt:vector size="5" baseType="lpstr">
      <vt:lpstr>Θέμα του Office</vt:lpstr>
      <vt:lpstr>Διαφάνεια 1</vt:lpstr>
      <vt:lpstr>Διαφάνεια 2</vt:lpstr>
      <vt:lpstr>Διαφάνεια 3</vt:lpstr>
      <vt:lpstr>Διαφάνεια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User</dc:creator>
  <cp:lastModifiedBy>user</cp:lastModifiedBy>
  <cp:revision>13</cp:revision>
  <dcterms:created xsi:type="dcterms:W3CDTF">2024-11-26T15:35:56Z</dcterms:created>
  <dcterms:modified xsi:type="dcterms:W3CDTF">2024-12-07T21:24:40Z</dcterms:modified>
</cp:coreProperties>
</file>