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4660" autoAdjust="0"/>
  </p:normalViewPr>
  <p:slideViewPr>
    <p:cSldViewPr>
      <p:cViewPr>
        <p:scale>
          <a:sx n="75" d="100"/>
          <a:sy n="75" d="100"/>
        </p:scale>
        <p:origin x="-1770" y="1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9605678-A3E8-4517-A924-71D209BAF570}" type="datetimeFigureOut">
              <a:rPr lang="el-GR" smtClean="0"/>
              <a:pPr/>
              <a:t>7/12/2024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206381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605678-A3E8-4517-A924-71D209BAF570}" type="datetimeFigureOut">
              <a:rPr lang="el-GR" smtClean="0"/>
              <a:pPr/>
              <a:t>7/12/2024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1876408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605678-A3E8-4517-A924-71D209BAF570}" type="datetimeFigureOut">
              <a:rPr lang="el-GR" smtClean="0"/>
              <a:pPr/>
              <a:t>7/12/2024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2988498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605678-A3E8-4517-A924-71D209BAF570}" type="datetimeFigureOut">
              <a:rPr lang="el-GR" smtClean="0"/>
              <a:pPr/>
              <a:t>7/12/2024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2433228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9605678-A3E8-4517-A924-71D209BAF570}" type="datetimeFigureOut">
              <a:rPr lang="el-GR" smtClean="0"/>
              <a:pPr/>
              <a:t>7/12/2024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2866548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9605678-A3E8-4517-A924-71D209BAF570}" type="datetimeFigureOut">
              <a:rPr lang="el-GR" smtClean="0"/>
              <a:pPr/>
              <a:t>7/12/2024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140830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9605678-A3E8-4517-A924-71D209BAF570}" type="datetimeFigureOut">
              <a:rPr lang="el-GR" smtClean="0"/>
              <a:pPr/>
              <a:t>7/12/2024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3626596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9605678-A3E8-4517-A924-71D209BAF570}" type="datetimeFigureOut">
              <a:rPr lang="el-GR" smtClean="0"/>
              <a:pPr/>
              <a:t>7/12/2024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397845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9605678-A3E8-4517-A924-71D209BAF570}" type="datetimeFigureOut">
              <a:rPr lang="el-GR" smtClean="0"/>
              <a:pPr/>
              <a:t>7/12/2024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1344683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9605678-A3E8-4517-A924-71D209BAF570}" type="datetimeFigureOut">
              <a:rPr lang="el-GR" smtClean="0"/>
              <a:pPr/>
              <a:t>7/12/2024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2863887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9605678-A3E8-4517-A924-71D209BAF570}" type="datetimeFigureOut">
              <a:rPr lang="el-GR" smtClean="0"/>
              <a:pPr/>
              <a:t>7/12/2024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2117936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605678-A3E8-4517-A924-71D209BAF570}" type="datetimeFigureOut">
              <a:rPr lang="el-GR" smtClean="0"/>
              <a:pPr/>
              <a:t>7/12/2024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4CFBC-EF86-4CEE-8EE7-44E5F82DB9B5}" type="slidenum">
              <a:rPr lang="el-GR" smtClean="0"/>
              <a:pPr/>
              <a:t>‹#›</a:t>
            </a:fld>
            <a:endParaRPr lang="el-GR"/>
          </a:p>
        </p:txBody>
      </p:sp>
    </p:spTree>
    <p:extLst>
      <p:ext uri="{BB962C8B-B14F-4D97-AF65-F5344CB8AC3E}">
        <p14:creationId xmlns:p14="http://schemas.microsoft.com/office/powerpoint/2010/main" xmlns="" val="3395748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Box 90"/>
          <p:cNvSpPr txBox="1"/>
          <p:nvPr/>
        </p:nvSpPr>
        <p:spPr>
          <a:xfrm>
            <a:off x="1547664" y="24036"/>
            <a:ext cx="1944216" cy="369332"/>
          </a:xfrm>
          <a:prstGeom prst="rect">
            <a:avLst/>
          </a:prstGeom>
          <a:noFill/>
        </p:spPr>
        <p:txBody>
          <a:bodyPr wrap="square" rtlCol="0">
            <a:spAutoFit/>
          </a:bodyPr>
          <a:lstStyle/>
          <a:p>
            <a:endParaRPr lang="el-GR" dirty="0"/>
          </a:p>
        </p:txBody>
      </p:sp>
      <p:sp>
        <p:nvSpPr>
          <p:cNvPr id="4" name="TextBox 3"/>
          <p:cNvSpPr txBox="1"/>
          <p:nvPr/>
        </p:nvSpPr>
        <p:spPr>
          <a:xfrm>
            <a:off x="755576" y="6165304"/>
            <a:ext cx="7416824" cy="461665"/>
          </a:xfrm>
          <a:prstGeom prst="rect">
            <a:avLst/>
          </a:prstGeom>
          <a:noFill/>
        </p:spPr>
        <p:txBody>
          <a:bodyPr wrap="square" rtlCol="0">
            <a:spAutoFit/>
          </a:bodyPr>
          <a:lstStyle/>
          <a:p>
            <a:pPr algn="ctr"/>
            <a:r>
              <a:rPr lang="el-GR" sz="2400" b="1" dirty="0"/>
              <a:t>Γεώργιος </a:t>
            </a:r>
            <a:r>
              <a:rPr lang="el-GR" sz="2400" b="1" dirty="0" err="1"/>
              <a:t>Χορτάτσης</a:t>
            </a:r>
            <a:endParaRPr lang="el-GR" sz="2400" b="1" dirty="0"/>
          </a:p>
        </p:txBody>
      </p:sp>
      <p:pic>
        <p:nvPicPr>
          <p:cNvPr id="3" name="Εικόνα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034" y="-992"/>
            <a:ext cx="9130966" cy="68589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37025670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392" y="-215678"/>
            <a:ext cx="9139608" cy="7240562"/>
          </a:xfrm>
          <a:prstGeom prst="rect">
            <a:avLst/>
          </a:prstGeom>
        </p:spPr>
      </p:pic>
      <p:sp>
        <p:nvSpPr>
          <p:cNvPr id="165" name="Διπλός κυματισμός 164"/>
          <p:cNvSpPr/>
          <p:nvPr/>
        </p:nvSpPr>
        <p:spPr>
          <a:xfrm>
            <a:off x="4392" y="4558034"/>
            <a:ext cx="9238497" cy="2831405"/>
          </a:xfrm>
          <a:prstGeom prst="doubleWave">
            <a:avLst>
              <a:gd name="adj1" fmla="val 4456"/>
              <a:gd name="adj2" fmla="val 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l-GR" sz="2400" dirty="0" smtClean="0">
              <a:solidFill>
                <a:schemeClr val="bg1"/>
              </a:solidFill>
            </a:endParaRPr>
          </a:p>
          <a:p>
            <a:r>
              <a:rPr lang="el-GR" sz="2400" dirty="0">
                <a:solidFill>
                  <a:schemeClr val="bg1"/>
                </a:solidFill>
              </a:rPr>
              <a:t>Ο Βιτσέντζος Κορνάρος (29 Μαρτίου 1553, Σητεία – 1613 ή 1614, Ηράκλειο) ήταν Κρητικός ποιητής της Ύστερης </a:t>
            </a:r>
            <a:r>
              <a:rPr lang="el-GR" sz="2400" dirty="0" err="1">
                <a:solidFill>
                  <a:schemeClr val="bg1"/>
                </a:solidFill>
              </a:rPr>
              <a:t>Βενετοκρατίας</a:t>
            </a:r>
            <a:r>
              <a:rPr lang="el-GR" sz="2400" dirty="0">
                <a:solidFill>
                  <a:schemeClr val="bg1"/>
                </a:solidFill>
              </a:rPr>
              <a:t> στο νησί. Θεωρείται ένας από τους κυριότερους εκπροσώπους της κρητικής λογοτεχνίας και νεοελληνικής λογοτεχνίας συγγραφέας του αφηγηματικού </a:t>
            </a:r>
            <a:r>
              <a:rPr lang="el-GR" sz="2400" dirty="0" err="1">
                <a:solidFill>
                  <a:schemeClr val="bg1"/>
                </a:solidFill>
              </a:rPr>
              <a:t>ποίηματος</a:t>
            </a:r>
            <a:r>
              <a:rPr lang="el-GR" sz="2400" dirty="0">
                <a:solidFill>
                  <a:schemeClr val="bg1"/>
                </a:solidFill>
              </a:rPr>
              <a:t> «</a:t>
            </a:r>
            <a:r>
              <a:rPr lang="el-GR" sz="2400" dirty="0" err="1">
                <a:solidFill>
                  <a:schemeClr val="bg1"/>
                </a:solidFill>
              </a:rPr>
              <a:t>Ερωτόκριτος</a:t>
            </a:r>
            <a:r>
              <a:rPr lang="el-GR" sz="2400" dirty="0">
                <a:solidFill>
                  <a:schemeClr val="bg1"/>
                </a:solidFill>
              </a:rPr>
              <a:t>».</a:t>
            </a:r>
            <a:r>
              <a:rPr lang="el-GR" sz="2000" dirty="0" smtClean="0">
                <a:solidFill>
                  <a:schemeClr val="bg1"/>
                </a:solidFill>
              </a:rPr>
              <a:t/>
            </a:r>
            <a:br>
              <a:rPr lang="el-GR" sz="2000" dirty="0" smtClean="0">
                <a:solidFill>
                  <a:schemeClr val="bg1"/>
                </a:solidFill>
              </a:rPr>
            </a:br>
            <a:endParaRPr lang="el-GR" sz="2000" dirty="0">
              <a:solidFill>
                <a:schemeClr val="bg1"/>
              </a:solidFill>
            </a:endParaRPr>
          </a:p>
        </p:txBody>
      </p:sp>
    </p:spTree>
    <p:extLst>
      <p:ext uri="{BB962C8B-B14F-4D97-AF65-F5344CB8AC3E}">
        <p14:creationId xmlns:p14="http://schemas.microsoft.com/office/powerpoint/2010/main" xmlns="" val="1033957081"/>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animEffect transition="in" filter="fade">
                                      <p:cBhvr>
                                        <p:cTn id="7" dur="1000"/>
                                        <p:tgtEl>
                                          <p:spTgt spid="165"/>
                                        </p:tgtEl>
                                      </p:cBhvr>
                                    </p:animEffect>
                                    <p:anim calcmode="lin" valueType="num">
                                      <p:cBhvr>
                                        <p:cTn id="8" dur="1000" fill="hold"/>
                                        <p:tgtEl>
                                          <p:spTgt spid="165"/>
                                        </p:tgtEl>
                                        <p:attrNameLst>
                                          <p:attrName>ppt_x</p:attrName>
                                        </p:attrNameLst>
                                      </p:cBhvr>
                                      <p:tavLst>
                                        <p:tav tm="0">
                                          <p:val>
                                            <p:strVal val="#ppt_x"/>
                                          </p:val>
                                        </p:tav>
                                        <p:tav tm="100000">
                                          <p:val>
                                            <p:strVal val="#ppt_x"/>
                                          </p:val>
                                        </p:tav>
                                      </p:tavLst>
                                    </p:anim>
                                    <p:anim calcmode="lin" valueType="num">
                                      <p:cBhvr>
                                        <p:cTn id="9" dur="1000" fill="hold"/>
                                        <p:tgtEl>
                                          <p:spTgt spid="16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165"/>
                                        </p:tgtEl>
                                        <p:attrNameLst>
                                          <p:attrName>ppt_x</p:attrName>
                                        </p:attrNameLst>
                                      </p:cBhvr>
                                      <p:tavLst>
                                        <p:tav tm="0">
                                          <p:val>
                                            <p:strVal val="ppt_x"/>
                                          </p:val>
                                        </p:tav>
                                        <p:tav tm="100000">
                                          <p:val>
                                            <p:strVal val="ppt_x"/>
                                          </p:val>
                                        </p:tav>
                                      </p:tavLst>
                                    </p:anim>
                                    <p:anim calcmode="lin" valueType="num">
                                      <p:cBhvr additive="base">
                                        <p:cTn id="14" dur="500"/>
                                        <p:tgtEl>
                                          <p:spTgt spid="165"/>
                                        </p:tgtEl>
                                        <p:attrNameLst>
                                          <p:attrName>ppt_y</p:attrName>
                                        </p:attrNameLst>
                                      </p:cBhvr>
                                      <p:tavLst>
                                        <p:tav tm="0">
                                          <p:val>
                                            <p:strVal val="ppt_y"/>
                                          </p:val>
                                        </p:tav>
                                        <p:tav tm="100000">
                                          <p:val>
                                            <p:strVal val="1+ppt_h/2"/>
                                          </p:val>
                                        </p:tav>
                                      </p:tavLst>
                                    </p:anim>
                                    <p:set>
                                      <p:cBhvr>
                                        <p:cTn id="15" dur="1" fill="hold">
                                          <p:stCondLst>
                                            <p:cond delay="499"/>
                                          </p:stCondLst>
                                        </p:cTn>
                                        <p:tgtEl>
                                          <p:spTgt spid="16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147476" y="-99392"/>
            <a:ext cx="2952328" cy="5112568"/>
          </a:xfrm>
          <a:prstGeom prst="rect">
            <a:avLst/>
          </a:prstGeom>
        </p:spPr>
      </p:pic>
      <p:sp>
        <p:nvSpPr>
          <p:cNvPr id="165" name="Διπλός κυματισμός 164"/>
          <p:cNvSpPr/>
          <p:nvPr/>
        </p:nvSpPr>
        <p:spPr>
          <a:xfrm>
            <a:off x="4392" y="4558034"/>
            <a:ext cx="9238497" cy="2831405"/>
          </a:xfrm>
          <a:prstGeom prst="doubleWav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l-GR" sz="2000" dirty="0">
                <a:solidFill>
                  <a:schemeClr val="bg1"/>
                </a:solidFill>
              </a:rPr>
              <a:t>Ο </a:t>
            </a:r>
            <a:r>
              <a:rPr lang="el-GR" sz="2000" dirty="0" err="1">
                <a:solidFill>
                  <a:schemeClr val="bg1"/>
                </a:solidFill>
              </a:rPr>
              <a:t>Ερωτόκριτος</a:t>
            </a:r>
            <a:r>
              <a:rPr lang="el-GR" sz="2000" dirty="0">
                <a:solidFill>
                  <a:schemeClr val="bg1"/>
                </a:solidFill>
              </a:rPr>
              <a:t> είναι έμμετρο </a:t>
            </a:r>
            <a:r>
              <a:rPr lang="el-GR" sz="2000" dirty="0" smtClean="0">
                <a:solidFill>
                  <a:schemeClr val="bg1"/>
                </a:solidFill>
              </a:rPr>
              <a:t>μυθιστόρημα </a:t>
            </a:r>
            <a:r>
              <a:rPr lang="el-GR" sz="2000" dirty="0">
                <a:solidFill>
                  <a:schemeClr val="bg1"/>
                </a:solidFill>
              </a:rPr>
              <a:t>ή έπος, που συντέθηκε από τον Βιτσέντζο Κορνάρο στην Κρήτη, πιθανότατα κατά την πρώτη δεκαετία του 17ου αιώνα. Αποτελείται από 10.012 ιαμβικούς δεκαπεντασύλλαβους ομοιοκατάληκτους στίχους αποδιδόμενους στην κρητική διάλεκτο, εκ των οποίων οι τελευταίοι 12 αναφέρονται στον ίδιο τον ποιητή.</a:t>
            </a:r>
            <a:endParaRPr lang="el-GR" dirty="0">
              <a:solidFill>
                <a:schemeClr val="bg1"/>
              </a:solidFill>
            </a:endParaRPr>
          </a:p>
        </p:txBody>
      </p:sp>
    </p:spTree>
    <p:extLst>
      <p:ext uri="{BB962C8B-B14F-4D97-AF65-F5344CB8AC3E}">
        <p14:creationId xmlns:p14="http://schemas.microsoft.com/office/powerpoint/2010/main" xmlns="" val="2303572428"/>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anim calcmode="lin" valueType="num">
                                      <p:cBhvr additive="base">
                                        <p:cTn id="7" dur="500" fill="hold"/>
                                        <p:tgtEl>
                                          <p:spTgt spid="165"/>
                                        </p:tgtEl>
                                        <p:attrNameLst>
                                          <p:attrName>ppt_x</p:attrName>
                                        </p:attrNameLst>
                                      </p:cBhvr>
                                      <p:tavLst>
                                        <p:tav tm="0">
                                          <p:val>
                                            <p:strVal val="#ppt_x"/>
                                          </p:val>
                                        </p:tav>
                                        <p:tav tm="100000">
                                          <p:val>
                                            <p:strVal val="#ppt_x"/>
                                          </p:val>
                                        </p:tav>
                                      </p:tavLst>
                                    </p:anim>
                                    <p:anim calcmode="lin" valueType="num">
                                      <p:cBhvr additive="base">
                                        <p:cTn id="8" dur="500" fill="hold"/>
                                        <p:tgtEl>
                                          <p:spTgt spid="16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165"/>
                                        </p:tgtEl>
                                        <p:attrNameLst>
                                          <p:attrName>ppt_x</p:attrName>
                                        </p:attrNameLst>
                                      </p:cBhvr>
                                      <p:tavLst>
                                        <p:tav tm="0">
                                          <p:val>
                                            <p:strVal val="ppt_x"/>
                                          </p:val>
                                        </p:tav>
                                        <p:tav tm="100000">
                                          <p:val>
                                            <p:strVal val="ppt_x"/>
                                          </p:val>
                                        </p:tav>
                                      </p:tavLst>
                                    </p:anim>
                                    <p:anim calcmode="lin" valueType="num">
                                      <p:cBhvr additive="base">
                                        <p:cTn id="13" dur="500"/>
                                        <p:tgtEl>
                                          <p:spTgt spid="165"/>
                                        </p:tgtEl>
                                        <p:attrNameLst>
                                          <p:attrName>ppt_y</p:attrName>
                                        </p:attrNameLst>
                                      </p:cBhvr>
                                      <p:tavLst>
                                        <p:tav tm="0">
                                          <p:val>
                                            <p:strVal val="ppt_y"/>
                                          </p:val>
                                        </p:tav>
                                        <p:tav tm="100000">
                                          <p:val>
                                            <p:strVal val="1+ppt_h/2"/>
                                          </p:val>
                                        </p:tav>
                                      </p:tavLst>
                                    </p:anim>
                                    <p:set>
                                      <p:cBhvr>
                                        <p:cTn id="14" dur="1" fill="hold">
                                          <p:stCondLst>
                                            <p:cond delay="499"/>
                                          </p:stCondLst>
                                        </p:cTn>
                                        <p:tgtEl>
                                          <p:spTgt spid="16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226532" cy="6309320"/>
          </a:xfrm>
          <a:prstGeom prst="roundRect">
            <a:avLst>
              <a:gd name="adj" fmla="val 3361"/>
            </a:avLst>
          </a:prstGeom>
          <a:solidFill>
            <a:srgbClr val="FFFFFF">
              <a:shade val="85000"/>
            </a:srgbClr>
          </a:solidFill>
          <a:ln>
            <a:noFill/>
          </a:ln>
          <a:effectLst>
            <a:reflection blurRad="12700" stA="38000" endPos="28000" dist="5000" dir="5400000" sy="-100000" algn="bl" rotWithShape="0"/>
          </a:effectLst>
        </p:spPr>
      </p:pic>
      <p:sp>
        <p:nvSpPr>
          <p:cNvPr id="165" name="Διπλός κυματισμός 164"/>
          <p:cNvSpPr/>
          <p:nvPr/>
        </p:nvSpPr>
        <p:spPr>
          <a:xfrm>
            <a:off x="4392" y="4558034"/>
            <a:ext cx="9238497" cy="2831405"/>
          </a:xfrm>
          <a:prstGeom prst="doubleWav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l-GR" dirty="0">
                <a:solidFill>
                  <a:schemeClr val="bg1"/>
                </a:solidFill>
              </a:rPr>
              <a:t>Κεντρικό θέμα του είναι ο έρωτας ανάμεσα σε δύο νέους, τον </a:t>
            </a:r>
            <a:r>
              <a:rPr lang="el-GR" dirty="0" err="1">
                <a:solidFill>
                  <a:schemeClr val="bg1"/>
                </a:solidFill>
              </a:rPr>
              <a:t>Ερωτόκριτο</a:t>
            </a:r>
            <a:r>
              <a:rPr lang="el-GR" dirty="0">
                <a:solidFill>
                  <a:schemeClr val="bg1"/>
                </a:solidFill>
              </a:rPr>
              <a:t>, που στο έργο αναφέρεται μόνο ως </a:t>
            </a:r>
            <a:r>
              <a:rPr lang="el-GR" dirty="0" err="1">
                <a:solidFill>
                  <a:schemeClr val="bg1"/>
                </a:solidFill>
              </a:rPr>
              <a:t>Ρωτόκριτος</a:t>
            </a:r>
            <a:r>
              <a:rPr lang="el-GR" dirty="0">
                <a:solidFill>
                  <a:schemeClr val="bg1"/>
                </a:solidFill>
              </a:rPr>
              <a:t> ή </a:t>
            </a:r>
            <a:r>
              <a:rPr lang="el-GR" dirty="0" err="1">
                <a:solidFill>
                  <a:schemeClr val="bg1"/>
                </a:solidFill>
              </a:rPr>
              <a:t>Ρώκριτος</a:t>
            </a:r>
            <a:r>
              <a:rPr lang="el-GR" dirty="0">
                <a:solidFill>
                  <a:schemeClr val="bg1"/>
                </a:solidFill>
              </a:rPr>
              <a:t>, και την Αρετούσα, και γύρω από αυτό περιστρέφονται και άλλα θέματα όπως η τιμή, η φιλία, η γενναιότητα και το κουράγιο. Μαζί με το έργο </a:t>
            </a:r>
            <a:r>
              <a:rPr lang="el-GR" dirty="0" err="1">
                <a:solidFill>
                  <a:schemeClr val="bg1"/>
                </a:solidFill>
              </a:rPr>
              <a:t>Ερωφίλη</a:t>
            </a:r>
            <a:r>
              <a:rPr lang="el-GR" dirty="0">
                <a:solidFill>
                  <a:schemeClr val="bg1"/>
                </a:solidFill>
              </a:rPr>
              <a:t> του Γεωργίου </a:t>
            </a:r>
            <a:r>
              <a:rPr lang="el-GR" dirty="0" err="1">
                <a:solidFill>
                  <a:schemeClr val="bg1"/>
                </a:solidFill>
              </a:rPr>
              <a:t>Χορτάτση</a:t>
            </a:r>
            <a:r>
              <a:rPr lang="el-GR" dirty="0">
                <a:solidFill>
                  <a:schemeClr val="bg1"/>
                </a:solidFill>
              </a:rPr>
              <a:t> είναι τα σημαντικότερα έργα της κρητικής λογοτεχνίας την περίοδο της </a:t>
            </a:r>
            <a:r>
              <a:rPr lang="el-GR" dirty="0" err="1">
                <a:solidFill>
                  <a:schemeClr val="bg1"/>
                </a:solidFill>
              </a:rPr>
              <a:t>Βενετοκρατίας</a:t>
            </a:r>
            <a:r>
              <a:rPr lang="el-GR" dirty="0">
                <a:solidFill>
                  <a:schemeClr val="bg1"/>
                </a:solidFill>
              </a:rPr>
              <a:t>. Το έργο διαδραματίζεται στην αρχαία </a:t>
            </a:r>
            <a:r>
              <a:rPr lang="el-GR" dirty="0" smtClean="0">
                <a:solidFill>
                  <a:schemeClr val="bg1"/>
                </a:solidFill>
              </a:rPr>
              <a:t>Αθήνα</a:t>
            </a:r>
            <a:r>
              <a:rPr lang="en-US" dirty="0" smtClean="0">
                <a:solidFill>
                  <a:schemeClr val="bg1"/>
                </a:solidFill>
              </a:rPr>
              <a:t>.</a:t>
            </a:r>
            <a:endParaRPr lang="el-GR" dirty="0">
              <a:solidFill>
                <a:schemeClr val="bg1"/>
              </a:solidFill>
            </a:endParaRPr>
          </a:p>
        </p:txBody>
      </p:sp>
    </p:spTree>
    <p:extLst>
      <p:ext uri="{BB962C8B-B14F-4D97-AF65-F5344CB8AC3E}">
        <p14:creationId xmlns:p14="http://schemas.microsoft.com/office/powerpoint/2010/main" xmlns="" val="388692536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anim calcmode="lin" valueType="num">
                                      <p:cBhvr additive="base">
                                        <p:cTn id="7" dur="500" fill="hold"/>
                                        <p:tgtEl>
                                          <p:spTgt spid="165"/>
                                        </p:tgtEl>
                                        <p:attrNameLst>
                                          <p:attrName>ppt_x</p:attrName>
                                        </p:attrNameLst>
                                      </p:cBhvr>
                                      <p:tavLst>
                                        <p:tav tm="0">
                                          <p:val>
                                            <p:strVal val="#ppt_x"/>
                                          </p:val>
                                        </p:tav>
                                        <p:tav tm="100000">
                                          <p:val>
                                            <p:strVal val="#ppt_x"/>
                                          </p:val>
                                        </p:tav>
                                      </p:tavLst>
                                    </p:anim>
                                    <p:anim calcmode="lin" valueType="num">
                                      <p:cBhvr additive="base">
                                        <p:cTn id="8" dur="500" fill="hold"/>
                                        <p:tgtEl>
                                          <p:spTgt spid="16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165"/>
                                        </p:tgtEl>
                                        <p:attrNameLst>
                                          <p:attrName>ppt_x</p:attrName>
                                        </p:attrNameLst>
                                      </p:cBhvr>
                                      <p:tavLst>
                                        <p:tav tm="0">
                                          <p:val>
                                            <p:strVal val="ppt_x"/>
                                          </p:val>
                                        </p:tav>
                                        <p:tav tm="100000">
                                          <p:val>
                                            <p:strVal val="ppt_x"/>
                                          </p:val>
                                        </p:tav>
                                      </p:tavLst>
                                    </p:anim>
                                    <p:anim calcmode="lin" valueType="num">
                                      <p:cBhvr additive="base">
                                        <p:cTn id="13" dur="500"/>
                                        <p:tgtEl>
                                          <p:spTgt spid="165"/>
                                        </p:tgtEl>
                                        <p:attrNameLst>
                                          <p:attrName>ppt_y</p:attrName>
                                        </p:attrNameLst>
                                      </p:cBhvr>
                                      <p:tavLst>
                                        <p:tav tm="0">
                                          <p:val>
                                            <p:strVal val="ppt_y"/>
                                          </p:val>
                                        </p:tav>
                                        <p:tav tm="100000">
                                          <p:val>
                                            <p:strVal val="1+ppt_h/2"/>
                                          </p:val>
                                        </p:tav>
                                      </p:tavLst>
                                    </p:anim>
                                    <p:set>
                                      <p:cBhvr>
                                        <p:cTn id="14" dur="1" fill="hold">
                                          <p:stCondLst>
                                            <p:cond delay="499"/>
                                          </p:stCondLst>
                                        </p:cTn>
                                        <p:tgtEl>
                                          <p:spTgt spid="16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5" grpId="1" animBg="1"/>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172</Words>
  <Application>Microsoft Office PowerPoint</Application>
  <PresentationFormat>Προβολή στην οθόνη (4:3)</PresentationFormat>
  <Paragraphs>5</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Διαφάνεια 1</vt:lpstr>
      <vt:lpstr>Διαφάνεια 2</vt:lpstr>
      <vt:lpstr>Διαφάνεια 3</vt:lpstr>
      <vt:lpstr>Διαφάνεια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13</cp:revision>
  <dcterms:created xsi:type="dcterms:W3CDTF">2024-11-26T15:35:56Z</dcterms:created>
  <dcterms:modified xsi:type="dcterms:W3CDTF">2024-12-07T21:24:40Z</dcterms:modified>
</cp:coreProperties>
</file>