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79" r:id="rId2"/>
    <p:sldId id="256" r:id="rId3"/>
    <p:sldId id="276" r:id="rId4"/>
    <p:sldId id="257" r:id="rId5"/>
    <p:sldId id="270" r:id="rId6"/>
    <p:sldId id="271" r:id="rId7"/>
    <p:sldId id="272" r:id="rId8"/>
    <p:sldId id="258" r:id="rId9"/>
    <p:sldId id="262" r:id="rId10"/>
    <p:sldId id="263" r:id="rId11"/>
    <p:sldId id="264" r:id="rId12"/>
    <p:sldId id="261" r:id="rId13"/>
    <p:sldId id="259" r:id="rId14"/>
    <p:sldId id="269" r:id="rId15"/>
    <p:sldId id="266" r:id="rId16"/>
    <p:sldId id="267" r:id="rId17"/>
    <p:sldId id="265" r:id="rId18"/>
    <p:sldId id="260" r:id="rId19"/>
    <p:sldId id="273" r:id="rId20"/>
    <p:sldId id="274" r:id="rId21"/>
    <p:sldId id="275"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1" d="100"/>
          <a:sy n="51" d="100"/>
        </p:scale>
        <p:origin x="-677"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089DD180-E998-4D57-B010-0F005DD3E95E}" type="datetimeFigureOut">
              <a:rPr lang="el-GR" smtClean="0"/>
              <a:pPr/>
              <a:t>26/5/2024</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A761498-AE92-40DF-B00A-F9202DCA3C3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89DD180-E998-4D57-B010-0F005DD3E95E}" type="datetimeFigureOut">
              <a:rPr lang="el-GR" smtClean="0"/>
              <a:pPr/>
              <a:t>26/5/2024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A761498-AE92-40DF-B00A-F9202DCA3C3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89DD180-E998-4D57-B010-0F005DD3E95E}" type="datetimeFigureOut">
              <a:rPr lang="el-GR" smtClean="0"/>
              <a:pPr/>
              <a:t>26/5/2024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A761498-AE92-40DF-B00A-F9202DCA3C3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089DD180-E998-4D57-B010-0F005DD3E95E}" type="datetimeFigureOut">
              <a:rPr lang="el-GR" smtClean="0"/>
              <a:pPr/>
              <a:t>26/5/2024</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AA761498-AE92-40DF-B00A-F9202DCA3C3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089DD180-E998-4D57-B010-0F005DD3E95E}" type="datetimeFigureOut">
              <a:rPr lang="el-GR" smtClean="0"/>
              <a:pPr/>
              <a:t>26/5/2024</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AA761498-AE92-40DF-B00A-F9202DCA3C38}" type="slidenum">
              <a:rPr lang="el-GR" smtClean="0"/>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089DD180-E998-4D57-B010-0F005DD3E95E}" type="datetimeFigureOut">
              <a:rPr lang="el-GR" smtClean="0"/>
              <a:pPr/>
              <a:t>26/5/2024</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AA761498-AE92-40DF-B00A-F9202DCA3C3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089DD180-E998-4D57-B010-0F005DD3E95E}" type="datetimeFigureOut">
              <a:rPr lang="el-GR" smtClean="0"/>
              <a:pPr/>
              <a:t>26/5/2024</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AA761498-AE92-40DF-B00A-F9202DCA3C38}"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089DD180-E998-4D57-B010-0F005DD3E95E}" type="datetimeFigureOut">
              <a:rPr lang="el-GR" smtClean="0"/>
              <a:pPr/>
              <a:t>26/5/2024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A761498-AE92-40DF-B00A-F9202DCA3C3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089DD180-E998-4D57-B010-0F005DD3E95E}" type="datetimeFigureOut">
              <a:rPr lang="el-GR" smtClean="0"/>
              <a:pPr/>
              <a:t>26/5/2024</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AA761498-AE92-40DF-B00A-F9202DCA3C3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089DD180-E998-4D57-B010-0F005DD3E95E}" type="datetimeFigureOut">
              <a:rPr lang="el-GR" smtClean="0"/>
              <a:pPr/>
              <a:t>26/5/2024</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AA761498-AE92-40DF-B00A-F9202DCA3C38}"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089DD180-E998-4D57-B010-0F005DD3E95E}" type="datetimeFigureOut">
              <a:rPr lang="el-GR" smtClean="0"/>
              <a:pPr/>
              <a:t>26/5/2024</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AA761498-AE92-40DF-B00A-F9202DCA3C38}"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alpha val="65000"/>
          </a:schemeClr>
        </a:solidFill>
        <a:effectLst/>
      </p:bgPr>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89DD180-E998-4D57-B010-0F005DD3E95E}" type="datetimeFigureOut">
              <a:rPr lang="el-GR" smtClean="0"/>
              <a:pPr/>
              <a:t>26/5/2024</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A761498-AE92-40DF-B00A-F9202DCA3C38}"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tafil\OneDrive\Desktop\&#928;&#913;&#929;&#927;&#933;&#931;&#921;&#913;&#931;&#919;%20ETWINNING%20&#915;&#933;&#924;&#925;&#913;&#931;&#921;&#927;%20&#922;&#913;&#932;&#931;&#921;&#922;&#913;\0-02-05-0d071dd9ff577eef3c9f187ae729e0a40c5ab358e2cc9833a3e0e2b8d65199b1_1872aae112c26847.mp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C:\Users\tafil\OneDrive\Desktop\&#928;&#913;&#929;&#927;&#933;&#931;&#921;&#913;&#931;&#919;%20ETWINNING%20&#915;&#933;&#924;&#925;&#913;&#931;&#921;&#927;%20&#922;&#913;&#932;&#931;&#921;&#922;&#913;\0-02-05-6491a59be5fd4af233b5d5c6b666207f80101a78911b2fc729cf17c190e1fa86_25039216723a10f3.mp4"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lstStyle/>
          <a:p>
            <a:pPr algn="ctr"/>
            <a:r>
              <a:rPr lang="el-GR" dirty="0" smtClean="0">
                <a:solidFill>
                  <a:srgbClr val="FF0000"/>
                </a:solidFill>
              </a:rPr>
              <a:t>ΕΠΙΣΚΕΨΗ ΣΤΟ ΚΑΣΤΡΟ </a:t>
            </a:r>
            <a:br>
              <a:rPr lang="el-GR" dirty="0" smtClean="0">
                <a:solidFill>
                  <a:srgbClr val="FF0000"/>
                </a:solidFill>
              </a:rPr>
            </a:br>
            <a:endParaRPr lang="el-GR" dirty="0"/>
          </a:p>
        </p:txBody>
      </p:sp>
      <p:sp>
        <p:nvSpPr>
          <p:cNvPr id="6" name="5 - Θέση περιεχομένου"/>
          <p:cNvSpPr>
            <a:spLocks noGrp="1"/>
          </p:cNvSpPr>
          <p:nvPr>
            <p:ph idx="1"/>
          </p:nvPr>
        </p:nvSpPr>
        <p:spPr>
          <a:xfrm>
            <a:off x="457200" y="1196752"/>
            <a:ext cx="8229600" cy="5328592"/>
          </a:xfrm>
        </p:spPr>
        <p:txBody>
          <a:bodyPr>
            <a:normAutofit/>
          </a:bodyPr>
          <a:lstStyle/>
          <a:p>
            <a:r>
              <a:rPr lang="el-GR" smtClean="0">
                <a:solidFill>
                  <a:schemeClr val="bg1"/>
                </a:solidFill>
              </a:rPr>
              <a:t>Στο πλαίσιο </a:t>
            </a:r>
            <a:r>
              <a:rPr lang="el-GR" dirty="0" smtClean="0">
                <a:solidFill>
                  <a:schemeClr val="bg1"/>
                </a:solidFill>
              </a:rPr>
              <a:t>του προγράμματος </a:t>
            </a:r>
            <a:r>
              <a:rPr lang="en-US" dirty="0" err="1" smtClean="0">
                <a:solidFill>
                  <a:schemeClr val="bg1"/>
                </a:solidFill>
              </a:rPr>
              <a:t>Etwinning</a:t>
            </a:r>
            <a:r>
              <a:rPr lang="en-US" dirty="0" smtClean="0">
                <a:solidFill>
                  <a:schemeClr val="bg1"/>
                </a:solidFill>
              </a:rPr>
              <a:t> </a:t>
            </a:r>
            <a:r>
              <a:rPr lang="el-GR" dirty="0" smtClean="0">
                <a:solidFill>
                  <a:schemeClr val="bg1"/>
                </a:solidFill>
              </a:rPr>
              <a:t>επισκεφθήκαμε το κάστρο Ιωαννίνων για να παρευρεθούμε στην αναβίωση του εθίμου  «</a:t>
            </a:r>
            <a:r>
              <a:rPr lang="el-GR" b="1" dirty="0" smtClean="0">
                <a:solidFill>
                  <a:schemeClr val="bg1"/>
                </a:solidFill>
              </a:rPr>
              <a:t>Σπάργανα του Χριστού»</a:t>
            </a:r>
            <a:r>
              <a:rPr lang="el-GR" dirty="0" smtClean="0">
                <a:solidFill>
                  <a:schemeClr val="bg1"/>
                </a:solidFill>
              </a:rPr>
              <a:t>. </a:t>
            </a:r>
          </a:p>
          <a:p>
            <a:r>
              <a:rPr lang="el-GR" dirty="0" smtClean="0">
                <a:solidFill>
                  <a:schemeClr val="bg1"/>
                </a:solidFill>
              </a:rPr>
              <a:t>Εκεί συναντήσαμε τις κυρίες του </a:t>
            </a:r>
            <a:r>
              <a:rPr lang="el-GR" dirty="0" err="1" smtClean="0">
                <a:solidFill>
                  <a:schemeClr val="bg1"/>
                </a:solidFill>
              </a:rPr>
              <a:t>καπή</a:t>
            </a:r>
            <a:r>
              <a:rPr lang="el-GR" dirty="0" smtClean="0">
                <a:solidFill>
                  <a:schemeClr val="bg1"/>
                </a:solidFill>
              </a:rPr>
              <a:t>, που πραγματοποίησαν το έθιμο, μας μίλησαν για αυτό και μας έδειξαν την διαδικασία ψέλνοντας τα κάλαντα…</a:t>
            </a:r>
          </a:p>
          <a:p>
            <a:r>
              <a:rPr lang="el-GR" dirty="0" smtClean="0">
                <a:solidFill>
                  <a:schemeClr val="bg1"/>
                </a:solidFill>
              </a:rPr>
              <a:t>Στη συνέχεια σύλλογοι παραδοσιακών χορών της περιοχής, χόρεψαν και τραγούδησαν παραδοσιακά τραγούδια.</a:t>
            </a:r>
          </a:p>
          <a:p>
            <a:endParaRPr lang="el-GR"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solidFill>
                  <a:srgbClr val="FF0000"/>
                </a:solidFill>
              </a:rPr>
              <a:t>ΕΠΙΣΚΕΨΗ ΣΤΟ ΚΑΣΤΡΟ </a:t>
            </a:r>
            <a:br>
              <a:rPr lang="el-GR" dirty="0" smtClean="0">
                <a:solidFill>
                  <a:srgbClr val="FF0000"/>
                </a:solidFill>
              </a:rPr>
            </a:br>
            <a:endParaRPr lang="el-GR" dirty="0"/>
          </a:p>
        </p:txBody>
      </p:sp>
      <p:pic>
        <p:nvPicPr>
          <p:cNvPr id="8" name="7 - Θέση περιεχομένου" descr="εικόνα_Viber_2023-12-29_10-16-22-344.jpg"/>
          <p:cNvPicPr>
            <a:picLocks noGrp="1" noChangeAspect="1"/>
          </p:cNvPicPr>
          <p:nvPr>
            <p:ph sz="half" idx="2"/>
          </p:nvPr>
        </p:nvPicPr>
        <p:blipFill>
          <a:blip r:embed="rId2" cstate="print"/>
          <a:stretch>
            <a:fillRect/>
          </a:stretch>
        </p:blipFill>
        <p:spPr>
          <a:xfrm>
            <a:off x="4963192" y="1722438"/>
            <a:ext cx="3408615" cy="4525962"/>
          </a:xfrm>
        </p:spPr>
      </p:pic>
      <p:pic>
        <p:nvPicPr>
          <p:cNvPr id="7" name="6 - Θέση περιεχομένου" descr="εικόνα_Viber_2023-12-29_10-16-22-259.jpg"/>
          <p:cNvPicPr>
            <a:picLocks noGrp="1" noChangeAspect="1"/>
          </p:cNvPicPr>
          <p:nvPr>
            <p:ph sz="half" idx="1"/>
          </p:nvPr>
        </p:nvPicPr>
        <p:blipFill>
          <a:blip r:embed="rId3" cstate="print"/>
          <a:stretch>
            <a:fillRect/>
          </a:stretch>
        </p:blipFill>
        <p:spPr>
          <a:xfrm>
            <a:off x="772192" y="1722438"/>
            <a:ext cx="3408615" cy="452596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solidFill>
                  <a:srgbClr val="FF0000"/>
                </a:solidFill>
              </a:rPr>
              <a:t>ΕΠΙΣΚΕΨΗ ΣΤΟ ΚΑΣΤΡΟ </a:t>
            </a:r>
            <a:br>
              <a:rPr lang="el-GR" dirty="0" smtClean="0">
                <a:solidFill>
                  <a:srgbClr val="FF0000"/>
                </a:solidFill>
              </a:rPr>
            </a:br>
            <a:endParaRPr lang="el-GR" dirty="0"/>
          </a:p>
        </p:txBody>
      </p:sp>
      <p:pic>
        <p:nvPicPr>
          <p:cNvPr id="12" name="11 - Θέση περιεχομένου" descr="εικόνα_Viber_2024-04-16_09-59-55-643.jpg"/>
          <p:cNvPicPr>
            <a:picLocks noGrp="1" noChangeAspect="1"/>
          </p:cNvPicPr>
          <p:nvPr>
            <p:ph sz="half" idx="2"/>
          </p:nvPr>
        </p:nvPicPr>
        <p:blipFill>
          <a:blip r:embed="rId2" cstate="print"/>
          <a:stretch>
            <a:fillRect/>
          </a:stretch>
        </p:blipFill>
        <p:spPr>
          <a:xfrm>
            <a:off x="4788024" y="1556792"/>
            <a:ext cx="3456384" cy="4525962"/>
          </a:xfrm>
        </p:spPr>
      </p:pic>
      <p:pic>
        <p:nvPicPr>
          <p:cNvPr id="11" name="10 - Θέση περιεχομένου" descr="IMG_20231220_112506.jpg"/>
          <p:cNvPicPr>
            <a:picLocks noGrp="1" noChangeAspect="1"/>
          </p:cNvPicPr>
          <p:nvPr>
            <p:ph sz="half" idx="1"/>
          </p:nvPr>
        </p:nvPicPr>
        <p:blipFill>
          <a:blip r:embed="rId3" cstate="print"/>
          <a:stretch>
            <a:fillRect/>
          </a:stretch>
        </p:blipFill>
        <p:spPr>
          <a:xfrm rot="5400000">
            <a:off x="411346" y="2093416"/>
            <a:ext cx="4535379" cy="341487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solidFill>
                  <a:srgbClr val="FF0000"/>
                </a:solidFill>
              </a:rPr>
              <a:t>ΕΠΙΣΚΕΨΗ ΣΤΟ ΚΑΣΤΡΟ </a:t>
            </a:r>
            <a:br>
              <a:rPr lang="el-GR" dirty="0" smtClean="0">
                <a:solidFill>
                  <a:srgbClr val="FF0000"/>
                </a:solidFill>
              </a:rPr>
            </a:br>
            <a:endParaRPr lang="el-GR" dirty="0"/>
          </a:p>
        </p:txBody>
      </p:sp>
      <p:pic>
        <p:nvPicPr>
          <p:cNvPr id="12" name="11 - Θέση περιεχομένου" descr="εικόνα_Viber_2023-12-29_10-16-22-426.jpg"/>
          <p:cNvPicPr>
            <a:picLocks noGrp="1" noChangeAspect="1"/>
          </p:cNvPicPr>
          <p:nvPr>
            <p:ph sz="half" idx="2"/>
          </p:nvPr>
        </p:nvPicPr>
        <p:blipFill>
          <a:blip r:embed="rId2" cstate="print"/>
          <a:stretch>
            <a:fillRect/>
          </a:stretch>
        </p:blipFill>
        <p:spPr>
          <a:xfrm>
            <a:off x="4963192" y="1722438"/>
            <a:ext cx="3408615" cy="4525962"/>
          </a:xfrm>
        </p:spPr>
      </p:pic>
      <p:pic>
        <p:nvPicPr>
          <p:cNvPr id="14" name="13 - Θέση περιεχομένου" descr="εικόνα_Viber_2023-12-29_10-16-22-788.jpg"/>
          <p:cNvPicPr>
            <a:picLocks noGrp="1" noChangeAspect="1"/>
          </p:cNvPicPr>
          <p:nvPr>
            <p:ph sz="half" idx="1"/>
          </p:nvPr>
        </p:nvPicPr>
        <p:blipFill>
          <a:blip r:embed="rId3" cstate="print"/>
          <a:stretch>
            <a:fillRect/>
          </a:stretch>
        </p:blipFill>
        <p:spPr>
          <a:xfrm>
            <a:off x="772192" y="1722438"/>
            <a:ext cx="3408615" cy="452596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solidFill>
                  <a:srgbClr val="FF0000"/>
                </a:solidFill>
              </a:rPr>
              <a:t>ΕΠΙΣΚΕΨΗ ΣΤΟ ΚΑΣΤΡΟ </a:t>
            </a:r>
            <a:br>
              <a:rPr lang="el-GR" dirty="0" smtClean="0">
                <a:solidFill>
                  <a:srgbClr val="FF0000"/>
                </a:solidFill>
              </a:rPr>
            </a:br>
            <a:endParaRPr lang="el-GR" dirty="0"/>
          </a:p>
        </p:txBody>
      </p:sp>
      <p:pic>
        <p:nvPicPr>
          <p:cNvPr id="5" name="4 - Θέση περιεχομένου" descr="εικόνα_Viber_2023-12-29_10-16-22-344.jpg"/>
          <p:cNvPicPr>
            <a:picLocks noGrp="1" noChangeAspect="1"/>
          </p:cNvPicPr>
          <p:nvPr>
            <p:ph sz="half" idx="1"/>
          </p:nvPr>
        </p:nvPicPr>
        <p:blipFill>
          <a:blip r:embed="rId2" cstate="print"/>
          <a:stretch>
            <a:fillRect/>
          </a:stretch>
        </p:blipFill>
        <p:spPr>
          <a:xfrm>
            <a:off x="772192" y="1722438"/>
            <a:ext cx="3408615" cy="4525962"/>
          </a:xfrm>
        </p:spPr>
      </p:pic>
      <p:pic>
        <p:nvPicPr>
          <p:cNvPr id="8" name="7 - Θέση περιεχομένου" descr="εικόνα_Viber_2023-12-29_10-16-22-072.jpg"/>
          <p:cNvPicPr>
            <a:picLocks noGrp="1" noChangeAspect="1"/>
          </p:cNvPicPr>
          <p:nvPr>
            <p:ph sz="half" idx="2"/>
          </p:nvPr>
        </p:nvPicPr>
        <p:blipFill>
          <a:blip r:embed="rId3" cstate="print"/>
          <a:stretch>
            <a:fillRect/>
          </a:stretch>
        </p:blipFill>
        <p:spPr>
          <a:xfrm>
            <a:off x="4963192" y="1722438"/>
            <a:ext cx="3408615" cy="452596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solidFill>
                  <a:srgbClr val="FF0000"/>
                </a:solidFill>
              </a:rPr>
              <a:t>ΕΠΙΣΚΕΨΗ ΣΤΟ ΚΑΣΤΡΟ </a:t>
            </a:r>
            <a:br>
              <a:rPr lang="el-GR" dirty="0" smtClean="0">
                <a:solidFill>
                  <a:srgbClr val="FF0000"/>
                </a:solidFill>
              </a:rPr>
            </a:br>
            <a:endParaRPr lang="el-GR" dirty="0"/>
          </a:p>
        </p:txBody>
      </p:sp>
      <p:pic>
        <p:nvPicPr>
          <p:cNvPr id="9" name="8 - Θέση περιεχομένου" descr="0-02-05-e58ada80aa00b8897d11ea68a2bbb14155ce4de993a0cd3569d53b06d14ccf7b_cb3ed7cd29cfd72c.jpg"/>
          <p:cNvPicPr>
            <a:picLocks noGrp="1" noChangeAspect="1"/>
          </p:cNvPicPr>
          <p:nvPr>
            <p:ph sz="half" idx="1"/>
          </p:nvPr>
        </p:nvPicPr>
        <p:blipFill>
          <a:blip r:embed="rId2" cstate="print"/>
          <a:stretch>
            <a:fillRect/>
          </a:stretch>
        </p:blipFill>
        <p:spPr>
          <a:xfrm>
            <a:off x="779264" y="1722438"/>
            <a:ext cx="3394471" cy="4525962"/>
          </a:xfrm>
        </p:spPr>
      </p:pic>
      <p:pic>
        <p:nvPicPr>
          <p:cNvPr id="12" name="11 - Θέση περιεχομένου" descr="0-02-05-fe7496ed5620d68a5ba98b243bdcae470c991ae364bc1bfafb4f1e754be2cdba_e1f0de8dfaea6ba8.jpg"/>
          <p:cNvPicPr>
            <a:picLocks noGrp="1" noChangeAspect="1"/>
          </p:cNvPicPr>
          <p:nvPr>
            <p:ph sz="half" idx="2"/>
          </p:nvPr>
        </p:nvPicPr>
        <p:blipFill>
          <a:blip r:embed="rId3" cstate="print"/>
          <a:stretch>
            <a:fillRect/>
          </a:stretch>
        </p:blipFill>
        <p:spPr>
          <a:xfrm>
            <a:off x="4963192" y="1722438"/>
            <a:ext cx="3408615" cy="452596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a:xfrm>
            <a:off x="395536" y="116632"/>
            <a:ext cx="8229600" cy="1399032"/>
          </a:xfrm>
        </p:spPr>
        <p:txBody>
          <a:bodyPr/>
          <a:lstStyle/>
          <a:p>
            <a:pPr algn="ctr"/>
            <a:r>
              <a:rPr lang="el-GR" dirty="0" smtClean="0"/>
              <a:t>ΤΑ ΚΑΛΑΝΤΑ </a:t>
            </a:r>
            <a:br>
              <a:rPr lang="el-GR" dirty="0" smtClean="0"/>
            </a:br>
            <a:r>
              <a:rPr lang="el-GR" dirty="0" smtClean="0"/>
              <a:t>από τις κυρίες του ΚΑΠΗ </a:t>
            </a:r>
            <a:endParaRPr lang="el-GR" dirty="0"/>
          </a:p>
        </p:txBody>
      </p:sp>
      <p:pic>
        <p:nvPicPr>
          <p:cNvPr id="7" name="0-02-05-0d071dd9ff577eef3c9f187ae729e0a40c5ab358e2cc9833a3e0e2b8d65199b1_1872aae112c26847.mp4">
            <a:hlinkClick r:id="" action="ppaction://media"/>
          </p:cNvPr>
          <p:cNvPicPr>
            <a:picLocks noGrp="1" noRot="1" noChangeAspect="1"/>
          </p:cNvPicPr>
          <p:nvPr>
            <p:ph idx="1"/>
            <a:videoFile r:link="rId1"/>
          </p:nvPr>
        </p:nvPicPr>
        <p:blipFill>
          <a:blip r:embed="rId3" cstate="print"/>
          <a:stretch>
            <a:fillRect/>
          </a:stretch>
        </p:blipFill>
        <p:spPr>
          <a:xfrm>
            <a:off x="1475656" y="1592796"/>
            <a:ext cx="6480720" cy="4860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ΠΑΡΑΔΟΣΙΑΚΑ ΤΡΑΓΟΥΔΙΑ</a:t>
            </a:r>
            <a:endParaRPr lang="el-GR" dirty="0"/>
          </a:p>
        </p:txBody>
      </p:sp>
      <p:pic>
        <p:nvPicPr>
          <p:cNvPr id="4" name="0-02-05-6491a59be5fd4af233b5d5c6b666207f80101a78911b2fc729cf17c190e1fa86_25039216723a10f3.mp4">
            <a:hlinkClick r:id="" action="ppaction://media"/>
          </p:cNvPr>
          <p:cNvPicPr>
            <a:picLocks noGrp="1" noRot="1" noChangeAspect="1"/>
          </p:cNvPicPr>
          <p:nvPr>
            <p:ph idx="1"/>
            <a:videoFile r:link="rId1"/>
          </p:nvPr>
        </p:nvPicPr>
        <p:blipFill>
          <a:blip r:embed="rId3" cstate="print"/>
          <a:stretch>
            <a:fillRect/>
          </a:stretch>
        </p:blipFill>
        <p:spPr>
          <a:xfrm>
            <a:off x="1187624" y="1628800"/>
            <a:ext cx="6696744" cy="46462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G_20231220_120534.jpg"/>
          <p:cNvPicPr>
            <a:picLocks noGrp="1" noChangeAspect="1"/>
          </p:cNvPicPr>
          <p:nvPr>
            <p:ph idx="1"/>
          </p:nvPr>
        </p:nvPicPr>
        <p:blipFill>
          <a:blip r:embed="rId2" cstate="print"/>
          <a:stretch>
            <a:fillRect/>
          </a:stretch>
        </p:blipFill>
        <p:spPr>
          <a:xfrm>
            <a:off x="611560" y="692696"/>
            <a:ext cx="7488832" cy="5264099"/>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9 - Θέση περιεχομένου" descr="0-02-05-1aef309b0c04578e5698d610c73f19c13f431adf971497407df6a02efdcc7ff4_67bc5bddfdb8ce4.jpg"/>
          <p:cNvPicPr>
            <a:picLocks noChangeAspect="1"/>
          </p:cNvPicPr>
          <p:nvPr/>
        </p:nvPicPr>
        <p:blipFill>
          <a:blip r:embed="rId2" cstate="print"/>
          <a:stretch>
            <a:fillRect/>
          </a:stretch>
        </p:blipFill>
        <p:spPr>
          <a:xfrm>
            <a:off x="899592" y="674563"/>
            <a:ext cx="7272808" cy="545896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528" y="764704"/>
            <a:ext cx="8062912" cy="1470025"/>
          </a:xfrm>
        </p:spPr>
        <p:txBody>
          <a:bodyPr/>
          <a:lstStyle/>
          <a:p>
            <a:pPr algn="l"/>
            <a:r>
              <a:rPr lang="el-GR" u="sng" dirty="0" smtClean="0">
                <a:solidFill>
                  <a:srgbClr val="0070C0"/>
                </a:solidFill>
              </a:rPr>
              <a:t>Δημιουργοί:</a:t>
            </a:r>
            <a:endParaRPr lang="el-GR" u="sng" dirty="0">
              <a:solidFill>
                <a:srgbClr val="0070C0"/>
              </a:solidFill>
            </a:endParaRPr>
          </a:p>
        </p:txBody>
      </p:sp>
      <p:sp>
        <p:nvSpPr>
          <p:cNvPr id="3" name="2 - Θέση περιεχομένου"/>
          <p:cNvSpPr>
            <a:spLocks noGrp="1"/>
          </p:cNvSpPr>
          <p:nvPr>
            <p:ph type="subTitle" idx="1"/>
          </p:nvPr>
        </p:nvSpPr>
        <p:spPr>
          <a:xfrm>
            <a:off x="540544" y="2250280"/>
            <a:ext cx="8062912" cy="2690888"/>
          </a:xfrm>
        </p:spPr>
        <p:txBody>
          <a:bodyPr>
            <a:normAutofit lnSpcReduction="10000"/>
          </a:bodyPr>
          <a:lstStyle/>
          <a:p>
            <a:pPr algn="l"/>
            <a:r>
              <a:rPr lang="el-GR" dirty="0" err="1" smtClean="0">
                <a:solidFill>
                  <a:srgbClr val="0070C0"/>
                </a:solidFill>
              </a:rPr>
              <a:t>Χαβέλα</a:t>
            </a:r>
            <a:r>
              <a:rPr lang="el-GR" dirty="0" smtClean="0">
                <a:solidFill>
                  <a:srgbClr val="0070C0"/>
                </a:solidFill>
              </a:rPr>
              <a:t> Αμαλία</a:t>
            </a:r>
          </a:p>
          <a:p>
            <a:pPr algn="l"/>
            <a:r>
              <a:rPr lang="el-GR" dirty="0" err="1" smtClean="0">
                <a:solidFill>
                  <a:srgbClr val="0070C0"/>
                </a:solidFill>
              </a:rPr>
              <a:t>Λισγάρας</a:t>
            </a:r>
            <a:r>
              <a:rPr lang="el-GR" dirty="0" smtClean="0">
                <a:solidFill>
                  <a:srgbClr val="0070C0"/>
                </a:solidFill>
              </a:rPr>
              <a:t> Σταμάτης</a:t>
            </a:r>
          </a:p>
          <a:p>
            <a:pPr algn="l"/>
            <a:r>
              <a:rPr lang="el-GR" dirty="0" smtClean="0">
                <a:solidFill>
                  <a:srgbClr val="0070C0"/>
                </a:solidFill>
              </a:rPr>
              <a:t>Λέκκας </a:t>
            </a:r>
            <a:r>
              <a:rPr lang="el-GR" dirty="0" err="1" smtClean="0">
                <a:solidFill>
                  <a:srgbClr val="0070C0"/>
                </a:solidFill>
              </a:rPr>
              <a:t>Μάνθος</a:t>
            </a:r>
            <a:endParaRPr lang="el-GR" dirty="0" smtClean="0">
              <a:solidFill>
                <a:srgbClr val="0070C0"/>
              </a:solidFill>
            </a:endParaRPr>
          </a:p>
          <a:p>
            <a:pPr algn="l"/>
            <a:r>
              <a:rPr lang="el-GR" dirty="0" err="1" smtClean="0">
                <a:solidFill>
                  <a:srgbClr val="0070C0"/>
                </a:solidFill>
              </a:rPr>
              <a:t>Σπυρέλη</a:t>
            </a:r>
            <a:r>
              <a:rPr lang="el-GR" dirty="0" smtClean="0">
                <a:solidFill>
                  <a:srgbClr val="0070C0"/>
                </a:solidFill>
              </a:rPr>
              <a:t> Ιωάννα</a:t>
            </a:r>
            <a:endParaRPr lang="en-US" dirty="0" smtClean="0">
              <a:solidFill>
                <a:srgbClr val="0070C0"/>
              </a:solidFill>
            </a:endParaRPr>
          </a:p>
          <a:p>
            <a:pPr algn="l"/>
            <a:r>
              <a:rPr lang="el-GR" dirty="0" smtClean="0">
                <a:solidFill>
                  <a:srgbClr val="0070C0"/>
                </a:solidFill>
              </a:rPr>
              <a:t>Πάππου Δέσποινα</a:t>
            </a:r>
          </a:p>
          <a:p>
            <a:pPr algn="l"/>
            <a:r>
              <a:rPr lang="el-GR" dirty="0" err="1" smtClean="0">
                <a:solidFill>
                  <a:srgbClr val="0070C0"/>
                </a:solidFill>
              </a:rPr>
              <a:t>Τσιώλη</a:t>
            </a:r>
            <a:r>
              <a:rPr lang="el-GR" dirty="0" smtClean="0">
                <a:solidFill>
                  <a:srgbClr val="0070C0"/>
                </a:solidFill>
              </a:rPr>
              <a:t> Βάγια</a:t>
            </a:r>
            <a:endParaRPr lang="en-US" dirty="0" smtClean="0">
              <a:solidFill>
                <a:srgbClr val="0070C0"/>
              </a:solidFill>
            </a:endParaRPr>
          </a:p>
          <a:p>
            <a:pPr algn="l"/>
            <a:endParaRPr lang="el-GR" dirty="0">
              <a:solidFill>
                <a:srgbClr val="0070C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 Τίτλος"/>
          <p:cNvSpPr>
            <a:spLocks noGrp="1"/>
          </p:cNvSpPr>
          <p:nvPr>
            <p:ph type="title"/>
          </p:nvPr>
        </p:nvSpPr>
        <p:spPr>
          <a:solidFill>
            <a:schemeClr val="tx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l"/>
            <a:r>
              <a:rPr lang="el-GR" sz="3600" dirty="0" smtClean="0">
                <a:solidFill>
                  <a:srgbClr val="FF0000"/>
                </a:solidFill>
                <a:effectLst>
                  <a:glow rad="139700">
                    <a:schemeClr val="tx1">
                      <a:lumMod val="95000"/>
                      <a:lumOff val="5000"/>
                      <a:alpha val="40000"/>
                    </a:schemeClr>
                  </a:glow>
                </a:effectLst>
              </a:rPr>
              <a:t>        ΤΑ  ΣΠΑΡΓΑΝΑ ΤΟΥ ΧΡΙΣΤΟΥ</a:t>
            </a:r>
            <a:endParaRPr lang="el-GR" sz="3600" dirty="0">
              <a:solidFill>
                <a:srgbClr val="FF0000"/>
              </a:solidFill>
              <a:effectLst>
                <a:glow rad="139700">
                  <a:schemeClr val="tx1">
                    <a:lumMod val="95000"/>
                    <a:lumOff val="5000"/>
                    <a:alpha val="40000"/>
                  </a:schemeClr>
                </a:glow>
              </a:effectLst>
            </a:endParaRPr>
          </a:p>
        </p:txBody>
      </p:sp>
      <p:sp>
        <p:nvSpPr>
          <p:cNvPr id="3" name="2 - Υπότιτλος"/>
          <p:cNvSpPr>
            <a:spLocks noGrp="1"/>
          </p:cNvSpPr>
          <p:nvPr>
            <p:ph sz="half" idx="1"/>
          </p:nvPr>
        </p:nvSpPr>
        <p:spPr>
          <a:xfrm>
            <a:off x="179512" y="1772816"/>
            <a:ext cx="4608512" cy="5688631"/>
          </a:xfrm>
        </p:spPr>
        <p:txBody>
          <a:bodyPr>
            <a:normAutofit fontScale="32500" lnSpcReduction="20000"/>
          </a:bodyPr>
          <a:lstStyle/>
          <a:p>
            <a:r>
              <a:rPr lang="el-GR" sz="7200" b="1" dirty="0" smtClean="0">
                <a:solidFill>
                  <a:schemeClr val="bg1"/>
                </a:solidFill>
              </a:rPr>
              <a:t>«Σπάργανα του Ιησού»</a:t>
            </a:r>
            <a:r>
              <a:rPr lang="el-GR" sz="7200" dirty="0" smtClean="0">
                <a:solidFill>
                  <a:schemeClr val="bg1"/>
                </a:solidFill>
              </a:rPr>
              <a:t> </a:t>
            </a:r>
          </a:p>
          <a:p>
            <a:pPr>
              <a:buNone/>
            </a:pPr>
            <a:r>
              <a:rPr lang="el-GR" sz="7200" dirty="0" smtClean="0">
                <a:solidFill>
                  <a:schemeClr val="bg1"/>
                </a:solidFill>
              </a:rPr>
              <a:t>	ονομάζεται ένα παραδοσιακό ηπειρώτικο γλύκισμα, που τρώγεται την παραμονή των Χριστουγέννων και αναβίωσε σήμερα στα Ιωάννινα. Τα «σπάργανα του Χριστού» είναι τηγανίτες, ψημένες πάνω σε πυρωμένη πέτρα και μέσα στο τζάκι, οι οποίες στη συνέχεια τις μελώνουν σε ζαχαρόνερο, με καρύδια και κανέλα που ετοιμάζονται για το τραπέζι της Παραμονής των  Χριστουγέννων. </a:t>
            </a:r>
            <a:br>
              <a:rPr lang="el-GR" sz="7200" dirty="0" smtClean="0">
                <a:solidFill>
                  <a:schemeClr val="bg1"/>
                </a:solidFill>
              </a:rPr>
            </a:br>
            <a:endParaRPr lang="el-GR" sz="7200" dirty="0" smtClean="0">
              <a:solidFill>
                <a:schemeClr val="bg1"/>
              </a:solidFill>
            </a:endParaRPr>
          </a:p>
          <a:p>
            <a:pPr algn="ctr"/>
            <a:r>
              <a:rPr lang="el-GR" sz="5000" dirty="0" smtClean="0">
                <a:solidFill>
                  <a:schemeClr val="bg1"/>
                </a:solidFill>
              </a:rPr>
              <a:t/>
            </a:r>
            <a:br>
              <a:rPr lang="el-GR" sz="5000" dirty="0" smtClean="0">
                <a:solidFill>
                  <a:schemeClr val="bg1"/>
                </a:solidFill>
              </a:rPr>
            </a:br>
            <a:endParaRPr lang="el-GR" sz="5000" dirty="0" smtClean="0">
              <a:solidFill>
                <a:schemeClr val="bg1"/>
              </a:solidFill>
            </a:endParaRPr>
          </a:p>
          <a:p>
            <a:pPr algn="ctr"/>
            <a:r>
              <a:rPr lang="el-GR" dirty="0" smtClean="0"/>
              <a:t/>
            </a:r>
            <a:br>
              <a:rPr lang="el-GR" dirty="0" smtClean="0"/>
            </a:br>
            <a:endParaRPr lang="el-GR" dirty="0"/>
          </a:p>
        </p:txBody>
      </p:sp>
      <p:sp>
        <p:nvSpPr>
          <p:cNvPr id="6" name="5 - Θέση περιεχομένου"/>
          <p:cNvSpPr>
            <a:spLocks noGrp="1"/>
          </p:cNvSpPr>
          <p:nvPr>
            <p:ph sz="half" idx="2"/>
          </p:nvPr>
        </p:nvSpPr>
        <p:spPr>
          <a:xfrm>
            <a:off x="4860032" y="1700808"/>
            <a:ext cx="3826768" cy="4547592"/>
          </a:xfrm>
        </p:spPr>
        <p:txBody>
          <a:bodyPr>
            <a:normAutofit fontScale="32500" lnSpcReduction="20000"/>
          </a:bodyPr>
          <a:lstStyle/>
          <a:p>
            <a:endParaRPr lang="el-GR" dirty="0"/>
          </a:p>
        </p:txBody>
      </p:sp>
      <p:pic>
        <p:nvPicPr>
          <p:cNvPr id="13314" name="Picture 2" descr="https://lh7-us.googleusercontent.com/_d3NX7Zk3OdRcuohmQ_5pJnHmrAq9g3MLkpNCcXm96c0vTV9J3qZglF9k-rdy-wKkTrkbBxw9odpbqHlQ14I7sUgcYIftkhoOOH02MjFDtbW8JMrCeLrWjtelVZzE2zLWGpKiLYaq9wcin5xc-YHHw"/>
          <p:cNvPicPr>
            <a:picLocks noChangeAspect="1" noChangeArrowheads="1"/>
          </p:cNvPicPr>
          <p:nvPr/>
        </p:nvPicPr>
        <p:blipFill>
          <a:blip r:embed="rId2" cstate="print"/>
          <a:srcRect/>
          <a:stretch>
            <a:fillRect/>
          </a:stretch>
        </p:blipFill>
        <p:spPr bwMode="auto">
          <a:xfrm>
            <a:off x="4932040" y="1772816"/>
            <a:ext cx="3672408" cy="374441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sz="4400" b="1" dirty="0" smtClean="0">
                <a:solidFill>
                  <a:srgbClr val="7030A0"/>
                </a:solidFill>
              </a:rPr>
              <a:t>Συμμετέχοντες Ε</a:t>
            </a:r>
            <a:r>
              <a:rPr lang="en-US" sz="4400" b="1" dirty="0" smtClean="0">
                <a:solidFill>
                  <a:srgbClr val="7030A0"/>
                </a:solidFill>
              </a:rPr>
              <a:t>twinning</a:t>
            </a:r>
            <a:endParaRPr lang="el-GR" dirty="0">
              <a:solidFill>
                <a:srgbClr val="7030A0"/>
              </a:solidFill>
            </a:endParaRPr>
          </a:p>
        </p:txBody>
      </p:sp>
      <p:sp>
        <p:nvSpPr>
          <p:cNvPr id="5" name="4 - Θέση περιεχομένου"/>
          <p:cNvSpPr>
            <a:spLocks noGrp="1"/>
          </p:cNvSpPr>
          <p:nvPr>
            <p:ph sz="half" idx="1"/>
          </p:nvPr>
        </p:nvSpPr>
        <p:spPr/>
        <p:txBody>
          <a:bodyPr>
            <a:normAutofit fontScale="85000" lnSpcReduction="20000"/>
          </a:bodyPr>
          <a:lstStyle/>
          <a:p>
            <a:pPr>
              <a:buNone/>
            </a:pPr>
            <a:r>
              <a:rPr lang="el-GR" b="1" u="sng" dirty="0" smtClean="0">
                <a:solidFill>
                  <a:srgbClr val="7030A0"/>
                </a:solidFill>
              </a:rPr>
              <a:t>Γ1</a:t>
            </a:r>
            <a:endParaRPr lang="el-GR" dirty="0" smtClean="0">
              <a:solidFill>
                <a:srgbClr val="7030A0"/>
              </a:solidFill>
            </a:endParaRPr>
          </a:p>
          <a:p>
            <a:pPr lvl="0"/>
            <a:r>
              <a:rPr lang="el-GR" dirty="0" err="1" smtClean="0">
                <a:solidFill>
                  <a:srgbClr val="7030A0"/>
                </a:solidFill>
              </a:rPr>
              <a:t>Βήκα</a:t>
            </a:r>
            <a:r>
              <a:rPr lang="el-GR" dirty="0" smtClean="0">
                <a:solidFill>
                  <a:srgbClr val="7030A0"/>
                </a:solidFill>
              </a:rPr>
              <a:t> Μαρίνα </a:t>
            </a:r>
          </a:p>
          <a:p>
            <a:pPr lvl="0"/>
            <a:r>
              <a:rPr lang="el-GR" dirty="0" smtClean="0">
                <a:solidFill>
                  <a:srgbClr val="7030A0"/>
                </a:solidFill>
              </a:rPr>
              <a:t>Γιώτη Χριστίνα</a:t>
            </a:r>
          </a:p>
          <a:p>
            <a:pPr lvl="0"/>
            <a:r>
              <a:rPr lang="el-GR" dirty="0" smtClean="0">
                <a:solidFill>
                  <a:srgbClr val="7030A0"/>
                </a:solidFill>
              </a:rPr>
              <a:t>Αντώνη-</a:t>
            </a:r>
            <a:r>
              <a:rPr lang="el-GR" dirty="0" err="1" smtClean="0">
                <a:solidFill>
                  <a:srgbClr val="7030A0"/>
                </a:solidFill>
              </a:rPr>
              <a:t>Βλάχου</a:t>
            </a:r>
            <a:r>
              <a:rPr lang="el-GR" dirty="0" smtClean="0">
                <a:solidFill>
                  <a:srgbClr val="7030A0"/>
                </a:solidFill>
              </a:rPr>
              <a:t> Στέλλα</a:t>
            </a:r>
          </a:p>
          <a:p>
            <a:pPr lvl="0"/>
            <a:r>
              <a:rPr lang="el-GR" dirty="0" smtClean="0">
                <a:solidFill>
                  <a:srgbClr val="7030A0"/>
                </a:solidFill>
              </a:rPr>
              <a:t>Αλεξίου Δανάη</a:t>
            </a:r>
          </a:p>
          <a:p>
            <a:pPr lvl="0"/>
            <a:r>
              <a:rPr lang="el-GR" dirty="0" err="1" smtClean="0">
                <a:solidFill>
                  <a:srgbClr val="7030A0"/>
                </a:solidFill>
              </a:rPr>
              <a:t>Ζώνιου</a:t>
            </a:r>
            <a:r>
              <a:rPr lang="el-GR" dirty="0" smtClean="0">
                <a:solidFill>
                  <a:srgbClr val="7030A0"/>
                </a:solidFill>
              </a:rPr>
              <a:t> Λυδία</a:t>
            </a:r>
          </a:p>
          <a:p>
            <a:pPr lvl="0"/>
            <a:r>
              <a:rPr lang="el-GR" dirty="0" err="1" smtClean="0">
                <a:solidFill>
                  <a:srgbClr val="7030A0"/>
                </a:solidFill>
              </a:rPr>
              <a:t>Κωλέτσιου</a:t>
            </a:r>
            <a:r>
              <a:rPr lang="el-GR" dirty="0" smtClean="0">
                <a:solidFill>
                  <a:srgbClr val="7030A0"/>
                </a:solidFill>
              </a:rPr>
              <a:t> Δήμητρα</a:t>
            </a:r>
          </a:p>
          <a:p>
            <a:pPr lvl="0"/>
            <a:r>
              <a:rPr lang="el-GR" dirty="0" smtClean="0">
                <a:solidFill>
                  <a:srgbClr val="7030A0"/>
                </a:solidFill>
              </a:rPr>
              <a:t>Αντώνη Ναταλία</a:t>
            </a:r>
          </a:p>
          <a:p>
            <a:pPr lvl="0"/>
            <a:r>
              <a:rPr lang="el-GR" dirty="0" err="1" smtClean="0">
                <a:solidFill>
                  <a:srgbClr val="7030A0"/>
                </a:solidFill>
              </a:rPr>
              <a:t>Γκαρτζονίκα</a:t>
            </a:r>
            <a:r>
              <a:rPr lang="el-GR" dirty="0" smtClean="0">
                <a:solidFill>
                  <a:srgbClr val="7030A0"/>
                </a:solidFill>
              </a:rPr>
              <a:t> </a:t>
            </a:r>
            <a:r>
              <a:rPr lang="el-GR" dirty="0" err="1" smtClean="0">
                <a:solidFill>
                  <a:srgbClr val="7030A0"/>
                </a:solidFill>
              </a:rPr>
              <a:t>Αποστολία</a:t>
            </a:r>
            <a:endParaRPr lang="el-GR" dirty="0" smtClean="0">
              <a:solidFill>
                <a:srgbClr val="7030A0"/>
              </a:solidFill>
            </a:endParaRPr>
          </a:p>
          <a:p>
            <a:pPr>
              <a:buNone/>
            </a:pPr>
            <a:r>
              <a:rPr lang="el-GR" b="1" u="sng" dirty="0" smtClean="0">
                <a:solidFill>
                  <a:srgbClr val="7030A0"/>
                </a:solidFill>
              </a:rPr>
              <a:t>Γ2</a:t>
            </a:r>
            <a:endParaRPr lang="el-GR" dirty="0" smtClean="0">
              <a:solidFill>
                <a:srgbClr val="7030A0"/>
              </a:solidFill>
            </a:endParaRPr>
          </a:p>
          <a:p>
            <a:pPr lvl="0"/>
            <a:r>
              <a:rPr lang="el-GR" dirty="0" err="1" smtClean="0">
                <a:solidFill>
                  <a:srgbClr val="7030A0"/>
                </a:solidFill>
              </a:rPr>
              <a:t>Μπριασούλη</a:t>
            </a:r>
            <a:r>
              <a:rPr lang="el-GR" dirty="0" smtClean="0">
                <a:solidFill>
                  <a:srgbClr val="7030A0"/>
                </a:solidFill>
              </a:rPr>
              <a:t> Φρειδερίκη</a:t>
            </a:r>
          </a:p>
          <a:p>
            <a:pPr lvl="0"/>
            <a:r>
              <a:rPr lang="el-GR" dirty="0" err="1" smtClean="0">
                <a:solidFill>
                  <a:srgbClr val="7030A0"/>
                </a:solidFill>
              </a:rPr>
              <a:t>Λισγάρας</a:t>
            </a:r>
            <a:r>
              <a:rPr lang="el-GR" dirty="0" smtClean="0">
                <a:solidFill>
                  <a:srgbClr val="7030A0"/>
                </a:solidFill>
              </a:rPr>
              <a:t> Σταμάτης</a:t>
            </a:r>
          </a:p>
          <a:p>
            <a:pPr lvl="0"/>
            <a:r>
              <a:rPr lang="el-GR" dirty="0" smtClean="0">
                <a:solidFill>
                  <a:srgbClr val="7030A0"/>
                </a:solidFill>
              </a:rPr>
              <a:t>Λέκκας </a:t>
            </a:r>
            <a:r>
              <a:rPr lang="el-GR" dirty="0" err="1" smtClean="0">
                <a:solidFill>
                  <a:srgbClr val="7030A0"/>
                </a:solidFill>
              </a:rPr>
              <a:t>Μανθος</a:t>
            </a:r>
            <a:endParaRPr lang="el-GR" dirty="0" smtClean="0">
              <a:solidFill>
                <a:srgbClr val="7030A0"/>
              </a:solidFill>
            </a:endParaRPr>
          </a:p>
          <a:p>
            <a:endParaRPr lang="el-GR" dirty="0"/>
          </a:p>
        </p:txBody>
      </p:sp>
      <p:sp>
        <p:nvSpPr>
          <p:cNvPr id="6" name="5 - Θέση περιεχομένου"/>
          <p:cNvSpPr>
            <a:spLocks noGrp="1"/>
          </p:cNvSpPr>
          <p:nvPr>
            <p:ph sz="half" idx="2"/>
          </p:nvPr>
        </p:nvSpPr>
        <p:spPr/>
        <p:txBody>
          <a:bodyPr>
            <a:normAutofit fontScale="85000" lnSpcReduction="20000"/>
          </a:bodyPr>
          <a:lstStyle/>
          <a:p>
            <a:pPr>
              <a:buNone/>
            </a:pPr>
            <a:r>
              <a:rPr lang="el-GR" b="1" u="sng" dirty="0" smtClean="0">
                <a:solidFill>
                  <a:srgbClr val="7030A0"/>
                </a:solidFill>
              </a:rPr>
              <a:t>Γ3</a:t>
            </a:r>
          </a:p>
          <a:p>
            <a:pPr lvl="0"/>
            <a:r>
              <a:rPr lang="el-GR" dirty="0" err="1" smtClean="0">
                <a:solidFill>
                  <a:srgbClr val="7030A0"/>
                </a:solidFill>
              </a:rPr>
              <a:t>Ντάφλου</a:t>
            </a:r>
            <a:r>
              <a:rPr lang="el-GR" dirty="0" smtClean="0">
                <a:solidFill>
                  <a:srgbClr val="7030A0"/>
                </a:solidFill>
              </a:rPr>
              <a:t> Ευαγγελία</a:t>
            </a:r>
          </a:p>
          <a:p>
            <a:pPr lvl="0"/>
            <a:r>
              <a:rPr lang="el-GR" dirty="0" smtClean="0">
                <a:solidFill>
                  <a:srgbClr val="7030A0"/>
                </a:solidFill>
              </a:rPr>
              <a:t>Πάππου Δέσποινα</a:t>
            </a:r>
          </a:p>
          <a:p>
            <a:r>
              <a:rPr lang="el-GR" dirty="0" err="1" smtClean="0">
                <a:solidFill>
                  <a:srgbClr val="7030A0"/>
                </a:solidFill>
              </a:rPr>
              <a:t>Σιαπλαούρα</a:t>
            </a:r>
            <a:r>
              <a:rPr lang="el-GR" dirty="0" smtClean="0">
                <a:solidFill>
                  <a:srgbClr val="7030A0"/>
                </a:solidFill>
              </a:rPr>
              <a:t> Λυδία</a:t>
            </a:r>
          </a:p>
          <a:p>
            <a:pPr lvl="0"/>
            <a:r>
              <a:rPr lang="el-GR" dirty="0" err="1" smtClean="0">
                <a:solidFill>
                  <a:srgbClr val="7030A0"/>
                </a:solidFill>
              </a:rPr>
              <a:t>Σπυρέλη</a:t>
            </a:r>
            <a:r>
              <a:rPr lang="el-GR" dirty="0" smtClean="0">
                <a:solidFill>
                  <a:srgbClr val="7030A0"/>
                </a:solidFill>
              </a:rPr>
              <a:t> Ιωάννα</a:t>
            </a:r>
          </a:p>
          <a:p>
            <a:pPr lvl="0"/>
            <a:r>
              <a:rPr lang="el-GR" smtClean="0">
                <a:solidFill>
                  <a:srgbClr val="7030A0"/>
                </a:solidFill>
              </a:rPr>
              <a:t>Τίνα Αθανασία</a:t>
            </a:r>
            <a:endParaRPr lang="el-GR" dirty="0" smtClean="0">
              <a:solidFill>
                <a:srgbClr val="7030A0"/>
              </a:solidFill>
            </a:endParaRPr>
          </a:p>
          <a:p>
            <a:pPr lvl="0"/>
            <a:r>
              <a:rPr lang="el-GR" dirty="0" err="1" smtClean="0">
                <a:solidFill>
                  <a:srgbClr val="7030A0"/>
                </a:solidFill>
              </a:rPr>
              <a:t>Τσιώλη</a:t>
            </a:r>
            <a:r>
              <a:rPr lang="el-GR" dirty="0" smtClean="0">
                <a:solidFill>
                  <a:srgbClr val="7030A0"/>
                </a:solidFill>
              </a:rPr>
              <a:t> Βάγια </a:t>
            </a:r>
          </a:p>
          <a:p>
            <a:r>
              <a:rPr lang="el-GR" dirty="0" err="1" smtClean="0">
                <a:solidFill>
                  <a:srgbClr val="7030A0"/>
                </a:solidFill>
              </a:rPr>
              <a:t>Χαβέλα</a:t>
            </a:r>
            <a:r>
              <a:rPr lang="el-GR" dirty="0" smtClean="0">
                <a:solidFill>
                  <a:srgbClr val="7030A0"/>
                </a:solidFill>
              </a:rPr>
              <a:t> Αμαλία</a:t>
            </a:r>
          </a:p>
          <a:p>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Υπότιτλος"/>
          <p:cNvSpPr>
            <a:spLocks noGrp="1"/>
          </p:cNvSpPr>
          <p:nvPr>
            <p:ph type="subTitle" idx="1"/>
          </p:nvPr>
        </p:nvSpPr>
        <p:spPr>
          <a:xfrm>
            <a:off x="540544" y="1556792"/>
            <a:ext cx="8062912" cy="3456384"/>
          </a:xfrm>
        </p:spPr>
        <p:txBody>
          <a:bodyPr>
            <a:normAutofit lnSpcReduction="10000"/>
          </a:bodyPr>
          <a:lstStyle/>
          <a:p>
            <a:pPr algn="ctr"/>
            <a:r>
              <a:rPr lang="el-GR" dirty="0" smtClean="0">
                <a:solidFill>
                  <a:srgbClr val="0070C0"/>
                </a:solidFill>
              </a:rPr>
              <a:t>Οι υπεύθυνες</a:t>
            </a:r>
          </a:p>
          <a:p>
            <a:pPr algn="ctr"/>
            <a:r>
              <a:rPr lang="el-GR" dirty="0" smtClean="0">
                <a:solidFill>
                  <a:srgbClr val="0070C0"/>
                </a:solidFill>
              </a:rPr>
              <a:t>καθηγήτριες:</a:t>
            </a:r>
          </a:p>
          <a:p>
            <a:pPr algn="ctr"/>
            <a:endParaRPr lang="el-GR" dirty="0" smtClean="0">
              <a:solidFill>
                <a:srgbClr val="0070C0"/>
              </a:solidFill>
            </a:endParaRPr>
          </a:p>
          <a:p>
            <a:pPr algn="ctr"/>
            <a:r>
              <a:rPr lang="el-GR" dirty="0" err="1" smtClean="0">
                <a:solidFill>
                  <a:srgbClr val="0070C0"/>
                </a:solidFill>
              </a:rPr>
              <a:t>Σίτα</a:t>
            </a:r>
            <a:r>
              <a:rPr lang="el-GR" dirty="0" smtClean="0">
                <a:solidFill>
                  <a:srgbClr val="0070C0"/>
                </a:solidFill>
              </a:rPr>
              <a:t>-</a:t>
            </a:r>
            <a:r>
              <a:rPr lang="el-GR" dirty="0" err="1" smtClean="0">
                <a:solidFill>
                  <a:srgbClr val="0070C0"/>
                </a:solidFill>
              </a:rPr>
              <a:t>Ντούντα</a:t>
            </a:r>
            <a:r>
              <a:rPr lang="el-GR" dirty="0" smtClean="0">
                <a:solidFill>
                  <a:srgbClr val="0070C0"/>
                </a:solidFill>
              </a:rPr>
              <a:t> Ευαγγελία</a:t>
            </a:r>
          </a:p>
          <a:p>
            <a:pPr algn="ctr"/>
            <a:r>
              <a:rPr lang="el-GR" dirty="0" err="1" smtClean="0">
                <a:solidFill>
                  <a:srgbClr val="0070C0"/>
                </a:solidFill>
              </a:rPr>
              <a:t>Ταφίλη</a:t>
            </a:r>
            <a:r>
              <a:rPr lang="el-GR" dirty="0" smtClean="0">
                <a:solidFill>
                  <a:srgbClr val="0070C0"/>
                </a:solidFill>
              </a:rPr>
              <a:t> Δήμητρα</a:t>
            </a:r>
          </a:p>
          <a:p>
            <a:pPr algn="ctr"/>
            <a:endParaRPr lang="el-GR" dirty="0" smtClean="0">
              <a:solidFill>
                <a:srgbClr val="0070C0"/>
              </a:solidFill>
            </a:endParaRPr>
          </a:p>
          <a:p>
            <a:pPr algn="ctr"/>
            <a:r>
              <a:rPr lang="el-GR" dirty="0" smtClean="0">
                <a:solidFill>
                  <a:srgbClr val="0070C0"/>
                </a:solidFill>
              </a:rPr>
              <a:t>Φιλολογική επιμέλεια:</a:t>
            </a:r>
          </a:p>
          <a:p>
            <a:pPr algn="ctr"/>
            <a:r>
              <a:rPr lang="el-GR" dirty="0" err="1" smtClean="0">
                <a:solidFill>
                  <a:srgbClr val="0070C0"/>
                </a:solidFill>
              </a:rPr>
              <a:t>Βλάχου</a:t>
            </a:r>
            <a:r>
              <a:rPr lang="el-GR" dirty="0" smtClean="0">
                <a:solidFill>
                  <a:srgbClr val="0070C0"/>
                </a:solidFill>
              </a:rPr>
              <a:t> Αικατερίνη</a:t>
            </a:r>
          </a:p>
          <a:p>
            <a:pPr algn="ct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fontScale="90000"/>
          </a:bodyPr>
          <a:lstStyle/>
          <a:p>
            <a:r>
              <a:rPr lang="el-GR" sz="4400" dirty="0" smtClean="0">
                <a:solidFill>
                  <a:srgbClr val="FF0000"/>
                </a:solidFill>
                <a:effectLst>
                  <a:glow rad="139700">
                    <a:schemeClr val="tx1">
                      <a:lumMod val="95000"/>
                      <a:lumOff val="5000"/>
                      <a:alpha val="40000"/>
                    </a:schemeClr>
                  </a:glow>
                </a:effectLst>
              </a:rPr>
              <a:t> ΤΑ  ΣΠΑΡΓΑΝΑ ΤΟΥ ΧΡΙΣΤΟΥ</a:t>
            </a:r>
            <a:endParaRPr lang="el-GR" dirty="0"/>
          </a:p>
        </p:txBody>
      </p:sp>
      <p:sp>
        <p:nvSpPr>
          <p:cNvPr id="6" name="5 - Θέση περιεχομένου"/>
          <p:cNvSpPr>
            <a:spLocks noGrp="1"/>
          </p:cNvSpPr>
          <p:nvPr>
            <p:ph idx="1"/>
          </p:nvPr>
        </p:nvSpPr>
        <p:spPr/>
        <p:txBody>
          <a:bodyPr/>
          <a:lstStyle/>
          <a:p>
            <a:r>
              <a:rPr lang="el-GR" sz="3200" dirty="0" smtClean="0">
                <a:solidFill>
                  <a:schemeClr val="bg1"/>
                </a:solidFill>
              </a:rPr>
              <a:t>Το </a:t>
            </a:r>
            <a:r>
              <a:rPr lang="el-GR" sz="3200" u="sng" dirty="0" smtClean="0">
                <a:solidFill>
                  <a:schemeClr val="bg1"/>
                </a:solidFill>
              </a:rPr>
              <a:t>έθιμο</a:t>
            </a:r>
            <a:r>
              <a:rPr lang="el-GR" sz="3200" dirty="0" smtClean="0">
                <a:solidFill>
                  <a:schemeClr val="bg1"/>
                </a:solidFill>
              </a:rPr>
              <a:t> συμβολίζει τα σπάργανα του Ιησού στη φάτνη ενώ είναι, ίσως, το πλέον παραδοσιακό στην Ήπειρο. </a:t>
            </a:r>
          </a:p>
          <a:p>
            <a:r>
              <a:rPr lang="el-GR" sz="3200" dirty="0" smtClean="0">
                <a:solidFill>
                  <a:schemeClr val="bg1"/>
                </a:solidFill>
              </a:rPr>
              <a:t>Με τη συνοδεία κλαρίνων νεαρές γυναίκες ντυμένες με παραδοσιακές φορεσιές ψάλλουν τα κάλαντα για τα «Σπάργανα του Χριστού».</a:t>
            </a:r>
          </a:p>
          <a:p>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27584" y="332656"/>
            <a:ext cx="4572000" cy="646331"/>
          </a:xfrm>
          <a:prstGeom prst="rect">
            <a:avLst/>
          </a:prstGeom>
        </p:spPr>
        <p:txBody>
          <a:bodyPr>
            <a:spAutoFit/>
          </a:bodyPr>
          <a:lstStyle/>
          <a:p>
            <a:r>
              <a:rPr lang="el-GR" dirty="0" smtClean="0"/>
              <a:t/>
            </a:r>
            <a:br>
              <a:rPr lang="el-GR" dirty="0" smtClean="0"/>
            </a:br>
            <a:endParaRPr lang="el-GR" dirty="0"/>
          </a:p>
        </p:txBody>
      </p:sp>
      <p:pic>
        <p:nvPicPr>
          <p:cNvPr id="14338" name="Picture 2" descr="https://lh7-us.googleusercontent.com/v3T0QFgfhMeuYd-emdrEbtvbtI7XczIN3KY4npp6q_u2oDFu_M9UhgRcWv36YaTrYOYQpJEkHVMTpti57N6t1b-8dm8N_m0V1oBzv2L7w5IHj78kkHYpD1_XVQIqsGTbleCIrT7zCKZT71yRwJGw6A"/>
          <p:cNvPicPr>
            <a:picLocks noChangeAspect="1" noChangeArrowheads="1"/>
          </p:cNvPicPr>
          <p:nvPr/>
        </p:nvPicPr>
        <p:blipFill>
          <a:blip r:embed="rId2" cstate="print"/>
          <a:srcRect/>
          <a:stretch>
            <a:fillRect/>
          </a:stretch>
        </p:blipFill>
        <p:spPr bwMode="auto">
          <a:xfrm>
            <a:off x="1115616" y="2492896"/>
            <a:ext cx="7200800" cy="3384376"/>
          </a:xfrm>
          <a:prstGeom prst="rect">
            <a:avLst/>
          </a:prstGeom>
          <a:noFill/>
        </p:spPr>
      </p:pic>
      <p:sp>
        <p:nvSpPr>
          <p:cNvPr id="5" name="4 - Τίτλος"/>
          <p:cNvSpPr>
            <a:spLocks noGrp="1"/>
          </p:cNvSpPr>
          <p:nvPr>
            <p:ph type="title"/>
          </p:nvPr>
        </p:nvSpPr>
        <p:spPr>
          <a:xfrm>
            <a:off x="251520" y="404664"/>
            <a:ext cx="8064896" cy="1944216"/>
          </a:xfrm>
        </p:spPr>
        <p:txBody>
          <a:bodyPr>
            <a:normAutofit/>
          </a:bodyPr>
          <a:lstStyle/>
          <a:p>
            <a:pPr algn="ctr"/>
            <a:r>
              <a:rPr lang="el-GR" sz="2000" smtClean="0">
                <a:solidFill>
                  <a:schemeClr val="bg1"/>
                </a:solidFill>
                <a:latin typeface="+mn-lt"/>
              </a:rPr>
              <a:t>Το έθιμο, οι παλαιότερες γενιές, το τηρούσαν το βράδυ της παραμονής των Χριστουγέννων στο κάθε σπίτι. </a:t>
            </a:r>
            <a:br>
              <a:rPr lang="el-GR" sz="2000" smtClean="0">
                <a:solidFill>
                  <a:schemeClr val="bg1"/>
                </a:solidFill>
                <a:latin typeface="+mn-lt"/>
              </a:rPr>
            </a:br>
            <a:r>
              <a:rPr lang="el-GR" sz="2000" smtClean="0">
                <a:solidFill>
                  <a:schemeClr val="bg1"/>
                </a:solidFill>
                <a:latin typeface="+mn-lt"/>
              </a:rPr>
              <a:t>Τα τελευταία χρόνια αναβιώνει λίγο νωρίτερα, ώστε να έχουν την ευκαιρία να το παρακολουθήσουν σχολεία της πόλης, για να γνωρίσουν οι μαθητές τις παραδόσεις του τόπου τους.</a:t>
            </a:r>
            <a:br>
              <a:rPr lang="el-GR" sz="2000" smtClean="0">
                <a:solidFill>
                  <a:schemeClr val="bg1"/>
                </a:solidFill>
                <a:latin typeface="+mn-lt"/>
              </a:rPr>
            </a:br>
            <a:endParaRPr lang="el-GR" sz="2000"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1477886"/>
          </a:xfrm>
        </p:spPr>
        <p:txBody>
          <a:bodyPr>
            <a:normAutofit fontScale="90000"/>
          </a:bodyPr>
          <a:lstStyle/>
          <a:p>
            <a:pPr algn="ctr"/>
            <a:r>
              <a:rPr lang="el-GR" b="1" u="sng" dirty="0" smtClean="0">
                <a:solidFill>
                  <a:schemeClr val="accent1">
                    <a:lumMod val="75000"/>
                  </a:schemeClr>
                </a:solidFill>
              </a:rPr>
              <a:t>Τα σπάργανα του Χριστού </a:t>
            </a:r>
            <a:r>
              <a:rPr lang="el-GR" b="1" u="sng" dirty="0" smtClean="0"/>
              <a:t/>
            </a:r>
            <a:br>
              <a:rPr lang="el-GR" b="1" u="sng" dirty="0" smtClean="0"/>
            </a:br>
            <a:r>
              <a:rPr lang="el-GR" b="1" dirty="0" smtClean="0"/>
              <a:t> Οι ηπειρώτικες σιροπιαστές κρέπες</a:t>
            </a:r>
            <a:endParaRPr lang="el-GR" dirty="0"/>
          </a:p>
        </p:txBody>
      </p:sp>
      <p:pic>
        <p:nvPicPr>
          <p:cNvPr id="4" name="3 - Θέση περιεχομένου" descr="ta-spargana-toy-christoy-oi-ipeirotikes-siropiastes-krepes-gastronomos-768x960.jpg"/>
          <p:cNvPicPr>
            <a:picLocks noGrp="1" noChangeAspect="1"/>
          </p:cNvPicPr>
          <p:nvPr>
            <p:ph sz="half" idx="1"/>
          </p:nvPr>
        </p:nvPicPr>
        <p:blipFill>
          <a:blip r:embed="rId2" cstate="print"/>
          <a:stretch>
            <a:fillRect/>
          </a:stretch>
        </p:blipFill>
        <p:spPr>
          <a:xfrm>
            <a:off x="666114" y="1988840"/>
            <a:ext cx="3833877" cy="4259560"/>
          </a:xfrm>
        </p:spPr>
      </p:pic>
      <p:sp>
        <p:nvSpPr>
          <p:cNvPr id="5" name="4 - Θέση περιεχομένου"/>
          <p:cNvSpPr>
            <a:spLocks noGrp="1"/>
          </p:cNvSpPr>
          <p:nvPr>
            <p:ph sz="half" idx="2"/>
          </p:nvPr>
        </p:nvSpPr>
        <p:spPr>
          <a:xfrm>
            <a:off x="4648200" y="1844824"/>
            <a:ext cx="4038600" cy="4403576"/>
          </a:xfrm>
        </p:spPr>
        <p:txBody>
          <a:bodyPr>
            <a:normAutofit fontScale="92500" lnSpcReduction="10000"/>
          </a:bodyPr>
          <a:lstStyle/>
          <a:p>
            <a:pPr>
              <a:buNone/>
            </a:pPr>
            <a:r>
              <a:rPr lang="vi-VN" b="1" dirty="0" smtClean="0">
                <a:solidFill>
                  <a:schemeClr val="bg1"/>
                </a:solidFill>
              </a:rPr>
              <a:t>Υλικά</a:t>
            </a:r>
          </a:p>
          <a:p>
            <a:pPr>
              <a:buNone/>
            </a:pPr>
            <a:r>
              <a:rPr lang="vi-VN" b="1" dirty="0" smtClean="0">
                <a:solidFill>
                  <a:schemeClr val="bg1"/>
                </a:solidFill>
              </a:rPr>
              <a:t>Κομμάτια: </a:t>
            </a:r>
            <a:r>
              <a:rPr lang="vi-VN" dirty="0" smtClean="0">
                <a:solidFill>
                  <a:schemeClr val="bg1"/>
                </a:solidFill>
              </a:rPr>
              <a:t>20</a:t>
            </a:r>
          </a:p>
          <a:p>
            <a:r>
              <a:rPr lang="vi-VN" dirty="0" smtClean="0">
                <a:solidFill>
                  <a:schemeClr val="bg1"/>
                </a:solidFill>
              </a:rPr>
              <a:t> 1 κιλό αλεύρι για όλες τις χρήσεις</a:t>
            </a:r>
          </a:p>
          <a:p>
            <a:r>
              <a:rPr lang="vi-VN" dirty="0" smtClean="0">
                <a:solidFill>
                  <a:schemeClr val="bg1"/>
                </a:solidFill>
              </a:rPr>
              <a:t> ελάχιστο αλάτι</a:t>
            </a:r>
          </a:p>
          <a:p>
            <a:r>
              <a:rPr lang="vi-VN" dirty="0" smtClean="0">
                <a:solidFill>
                  <a:schemeClr val="bg1"/>
                </a:solidFill>
              </a:rPr>
              <a:t> νερό, όσο χρειαστεί</a:t>
            </a:r>
          </a:p>
          <a:p>
            <a:r>
              <a:rPr lang="vi-VN" dirty="0" smtClean="0">
                <a:solidFill>
                  <a:schemeClr val="bg1"/>
                </a:solidFill>
              </a:rPr>
              <a:t> μπόλικα τριμμένα καρύδια</a:t>
            </a:r>
          </a:p>
          <a:p>
            <a:r>
              <a:rPr lang="vi-VN" dirty="0" smtClean="0">
                <a:solidFill>
                  <a:schemeClr val="bg1"/>
                </a:solidFill>
              </a:rPr>
              <a:t> κανέλα (προαιρετικά)</a:t>
            </a:r>
          </a:p>
          <a:p>
            <a:pPr>
              <a:buNone/>
            </a:pPr>
            <a:r>
              <a:rPr lang="vi-VN" b="1" dirty="0" smtClean="0">
                <a:solidFill>
                  <a:schemeClr val="bg1"/>
                </a:solidFill>
              </a:rPr>
              <a:t>Για το σιρόπι</a:t>
            </a:r>
          </a:p>
          <a:p>
            <a:r>
              <a:rPr lang="vi-VN" dirty="0" smtClean="0">
                <a:solidFill>
                  <a:schemeClr val="bg1"/>
                </a:solidFill>
              </a:rPr>
              <a:t> 1 λίτρο νερό</a:t>
            </a:r>
          </a:p>
          <a:p>
            <a:r>
              <a:rPr lang="vi-VN" dirty="0" smtClean="0">
                <a:solidFill>
                  <a:schemeClr val="bg1"/>
                </a:solidFill>
              </a:rPr>
              <a:t> 500 γρ. ζάχαρη</a:t>
            </a:r>
          </a:p>
          <a:p>
            <a:endParaRPr lang="el-GR" dirty="0"/>
          </a:p>
        </p:txBody>
      </p:sp>
      <p:sp>
        <p:nvSpPr>
          <p:cNvPr id="6" name="5 - Ορθογώνιο"/>
          <p:cNvSpPr/>
          <p:nvPr/>
        </p:nvSpPr>
        <p:spPr>
          <a:xfrm>
            <a:off x="683568" y="6237312"/>
            <a:ext cx="3312368" cy="307777"/>
          </a:xfrm>
          <a:prstGeom prst="rect">
            <a:avLst/>
          </a:prstGeom>
        </p:spPr>
        <p:txBody>
          <a:bodyPr wrap="square">
            <a:spAutoFit/>
          </a:bodyPr>
          <a:lstStyle/>
          <a:p>
            <a:r>
              <a:rPr lang="el-GR" sz="1400" dirty="0" smtClean="0">
                <a:solidFill>
                  <a:schemeClr val="bg1"/>
                </a:solidFill>
              </a:rPr>
              <a:t>Πηγή: </a:t>
            </a:r>
            <a:r>
              <a:rPr lang="en-US" sz="1400" dirty="0" smtClean="0">
                <a:solidFill>
                  <a:schemeClr val="bg1"/>
                </a:solidFill>
              </a:rPr>
              <a:t>https://www.gastronomos.gr</a:t>
            </a:r>
            <a:endParaRPr lang="el-GR" sz="14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67494"/>
            <a:ext cx="8229600" cy="1145282"/>
          </a:xfrm>
        </p:spPr>
        <p:txBody>
          <a:bodyPr>
            <a:normAutofit fontScale="90000"/>
          </a:bodyPr>
          <a:lstStyle/>
          <a:p>
            <a:pPr algn="ctr"/>
            <a:r>
              <a:rPr lang="el-GR" sz="4400" b="1" dirty="0" smtClean="0"/>
              <a:t>Διαδικασία</a:t>
            </a:r>
            <a:r>
              <a:rPr lang="el-GR" b="1" dirty="0" smtClean="0"/>
              <a:t/>
            </a:r>
            <a:br>
              <a:rPr lang="el-GR" b="1" dirty="0" smtClean="0"/>
            </a:br>
            <a:endParaRPr lang="el-GR" dirty="0"/>
          </a:p>
        </p:txBody>
      </p:sp>
      <p:sp>
        <p:nvSpPr>
          <p:cNvPr id="6" name="5 - Θέση περιεχομένου"/>
          <p:cNvSpPr>
            <a:spLocks noGrp="1"/>
          </p:cNvSpPr>
          <p:nvPr>
            <p:ph idx="1"/>
          </p:nvPr>
        </p:nvSpPr>
        <p:spPr>
          <a:xfrm>
            <a:off x="457200" y="1268760"/>
            <a:ext cx="8229600" cy="5186048"/>
          </a:xfrm>
        </p:spPr>
        <p:txBody>
          <a:bodyPr>
            <a:normAutofit fontScale="77500" lnSpcReduction="20000"/>
          </a:bodyPr>
          <a:lstStyle/>
          <a:p>
            <a:pPr>
              <a:buNone/>
            </a:pPr>
            <a:r>
              <a:rPr lang="el-GR" b="1" dirty="0" err="1" smtClean="0">
                <a:solidFill>
                  <a:schemeClr val="bg1"/>
                </a:solidFill>
              </a:rPr>
              <a:t>Σιρόπι</a:t>
            </a:r>
            <a:endParaRPr lang="el-GR" b="1" dirty="0" smtClean="0">
              <a:solidFill>
                <a:schemeClr val="bg1"/>
              </a:solidFill>
            </a:endParaRPr>
          </a:p>
          <a:p>
            <a:pPr algn="just"/>
            <a:r>
              <a:rPr lang="el-GR" dirty="0" smtClean="0">
                <a:solidFill>
                  <a:schemeClr val="bg1"/>
                </a:solidFill>
              </a:rPr>
              <a:t>Για τα σπάργανα του Χριστού – οι ηπειρώτικες σιροπιαστές κρέπες, βράζουμε μαζί το </a:t>
            </a:r>
            <a:r>
              <a:rPr lang="el-GR" dirty="0" err="1" smtClean="0">
                <a:solidFill>
                  <a:schemeClr val="bg1"/>
                </a:solidFill>
              </a:rPr>
              <a:t>νερό</a:t>
            </a:r>
            <a:r>
              <a:rPr lang="el-GR" dirty="0" smtClean="0">
                <a:solidFill>
                  <a:schemeClr val="bg1"/>
                </a:solidFill>
              </a:rPr>
              <a:t> με τη </a:t>
            </a:r>
            <a:r>
              <a:rPr lang="el-GR" dirty="0" err="1" smtClean="0">
                <a:solidFill>
                  <a:schemeClr val="bg1"/>
                </a:solidFill>
              </a:rPr>
              <a:t>ζάχαρη</a:t>
            </a:r>
            <a:r>
              <a:rPr lang="el-GR" dirty="0" smtClean="0">
                <a:solidFill>
                  <a:schemeClr val="bg1"/>
                </a:solidFill>
              </a:rPr>
              <a:t> για 7-8 </a:t>
            </a:r>
            <a:r>
              <a:rPr lang="el-GR" dirty="0" err="1" smtClean="0">
                <a:solidFill>
                  <a:schemeClr val="bg1"/>
                </a:solidFill>
              </a:rPr>
              <a:t>λεπτά</a:t>
            </a:r>
            <a:r>
              <a:rPr lang="el-GR" dirty="0" smtClean="0">
                <a:solidFill>
                  <a:schemeClr val="bg1"/>
                </a:solidFill>
              </a:rPr>
              <a:t>, </a:t>
            </a:r>
            <a:r>
              <a:rPr lang="el-GR" dirty="0" err="1" smtClean="0">
                <a:solidFill>
                  <a:schemeClr val="bg1"/>
                </a:solidFill>
              </a:rPr>
              <a:t>μετρώντας</a:t>
            </a:r>
            <a:r>
              <a:rPr lang="el-GR" dirty="0" smtClean="0">
                <a:solidFill>
                  <a:schemeClr val="bg1"/>
                </a:solidFill>
              </a:rPr>
              <a:t> τον </a:t>
            </a:r>
            <a:r>
              <a:rPr lang="el-GR" dirty="0" err="1" smtClean="0">
                <a:solidFill>
                  <a:schemeClr val="bg1"/>
                </a:solidFill>
              </a:rPr>
              <a:t>χρόνο</a:t>
            </a:r>
            <a:r>
              <a:rPr lang="el-GR" dirty="0" smtClean="0">
                <a:solidFill>
                  <a:schemeClr val="bg1"/>
                </a:solidFill>
              </a:rPr>
              <a:t> </a:t>
            </a:r>
            <a:r>
              <a:rPr lang="el-GR" dirty="0" err="1" smtClean="0">
                <a:solidFill>
                  <a:schemeClr val="bg1"/>
                </a:solidFill>
              </a:rPr>
              <a:t>από</a:t>
            </a:r>
            <a:r>
              <a:rPr lang="el-GR" dirty="0" smtClean="0">
                <a:solidFill>
                  <a:schemeClr val="bg1"/>
                </a:solidFill>
              </a:rPr>
              <a:t> τη </a:t>
            </a:r>
            <a:r>
              <a:rPr lang="el-GR" dirty="0" err="1" smtClean="0">
                <a:solidFill>
                  <a:schemeClr val="bg1"/>
                </a:solidFill>
              </a:rPr>
              <a:t>στιγμή</a:t>
            </a:r>
            <a:r>
              <a:rPr lang="el-GR" dirty="0" smtClean="0">
                <a:solidFill>
                  <a:schemeClr val="bg1"/>
                </a:solidFill>
              </a:rPr>
              <a:t> που θα </a:t>
            </a:r>
            <a:r>
              <a:rPr lang="el-GR" dirty="0" err="1" smtClean="0">
                <a:solidFill>
                  <a:schemeClr val="bg1"/>
                </a:solidFill>
              </a:rPr>
              <a:t>πάρουν</a:t>
            </a:r>
            <a:r>
              <a:rPr lang="el-GR" dirty="0" smtClean="0">
                <a:solidFill>
                  <a:schemeClr val="bg1"/>
                </a:solidFill>
              </a:rPr>
              <a:t> </a:t>
            </a:r>
            <a:r>
              <a:rPr lang="el-GR" dirty="0" err="1" smtClean="0">
                <a:solidFill>
                  <a:schemeClr val="bg1"/>
                </a:solidFill>
              </a:rPr>
              <a:t>βράση</a:t>
            </a:r>
            <a:r>
              <a:rPr lang="el-GR" dirty="0" smtClean="0">
                <a:solidFill>
                  <a:schemeClr val="bg1"/>
                </a:solidFill>
              </a:rPr>
              <a:t>. Το </a:t>
            </a:r>
            <a:r>
              <a:rPr lang="el-GR" dirty="0" err="1" smtClean="0">
                <a:solidFill>
                  <a:schemeClr val="bg1"/>
                </a:solidFill>
              </a:rPr>
              <a:t>διατηρούμε</a:t>
            </a:r>
            <a:r>
              <a:rPr lang="el-GR" dirty="0" smtClean="0">
                <a:solidFill>
                  <a:schemeClr val="bg1"/>
                </a:solidFill>
              </a:rPr>
              <a:t> </a:t>
            </a:r>
            <a:r>
              <a:rPr lang="el-GR" dirty="0" err="1" smtClean="0">
                <a:solidFill>
                  <a:schemeClr val="bg1"/>
                </a:solidFill>
              </a:rPr>
              <a:t>ζεστό</a:t>
            </a:r>
            <a:r>
              <a:rPr lang="el-GR" dirty="0" smtClean="0">
                <a:solidFill>
                  <a:schemeClr val="bg1"/>
                </a:solidFill>
              </a:rPr>
              <a:t>.</a:t>
            </a:r>
          </a:p>
          <a:p>
            <a:pPr>
              <a:buNone/>
            </a:pPr>
            <a:endParaRPr lang="el-GR" b="1" dirty="0" smtClean="0">
              <a:solidFill>
                <a:schemeClr val="bg1"/>
              </a:solidFill>
            </a:endParaRPr>
          </a:p>
          <a:p>
            <a:pPr>
              <a:buNone/>
            </a:pPr>
            <a:r>
              <a:rPr lang="el-GR" b="1" dirty="0" err="1" smtClean="0">
                <a:solidFill>
                  <a:schemeClr val="bg1"/>
                </a:solidFill>
              </a:rPr>
              <a:t>Σπάργανα</a:t>
            </a:r>
            <a:endParaRPr lang="el-GR" b="1" dirty="0" smtClean="0">
              <a:solidFill>
                <a:schemeClr val="bg1"/>
              </a:solidFill>
            </a:endParaRPr>
          </a:p>
          <a:p>
            <a:r>
              <a:rPr lang="el-GR" dirty="0" err="1" smtClean="0">
                <a:solidFill>
                  <a:schemeClr val="bg1"/>
                </a:solidFill>
              </a:rPr>
              <a:t>Βάζουμε</a:t>
            </a:r>
            <a:r>
              <a:rPr lang="el-GR" dirty="0" smtClean="0">
                <a:solidFill>
                  <a:schemeClr val="bg1"/>
                </a:solidFill>
              </a:rPr>
              <a:t> το </a:t>
            </a:r>
            <a:r>
              <a:rPr lang="el-GR" dirty="0" err="1" smtClean="0">
                <a:solidFill>
                  <a:schemeClr val="bg1"/>
                </a:solidFill>
              </a:rPr>
              <a:t>αλεύρι</a:t>
            </a:r>
            <a:r>
              <a:rPr lang="el-GR" dirty="0" smtClean="0">
                <a:solidFill>
                  <a:schemeClr val="bg1"/>
                </a:solidFill>
              </a:rPr>
              <a:t> και </a:t>
            </a:r>
            <a:r>
              <a:rPr lang="el-GR" dirty="0" err="1" smtClean="0">
                <a:solidFill>
                  <a:schemeClr val="bg1"/>
                </a:solidFill>
              </a:rPr>
              <a:t>ελάχιστο</a:t>
            </a:r>
            <a:r>
              <a:rPr lang="el-GR" dirty="0" smtClean="0">
                <a:solidFill>
                  <a:schemeClr val="bg1"/>
                </a:solidFill>
              </a:rPr>
              <a:t> </a:t>
            </a:r>
            <a:r>
              <a:rPr lang="el-GR" dirty="0" err="1" smtClean="0">
                <a:solidFill>
                  <a:schemeClr val="bg1"/>
                </a:solidFill>
              </a:rPr>
              <a:t>αλάτι</a:t>
            </a:r>
            <a:r>
              <a:rPr lang="el-GR" dirty="0" smtClean="0">
                <a:solidFill>
                  <a:schemeClr val="bg1"/>
                </a:solidFill>
              </a:rPr>
              <a:t> σε </a:t>
            </a:r>
            <a:r>
              <a:rPr lang="el-GR" dirty="0" err="1" smtClean="0">
                <a:solidFill>
                  <a:schemeClr val="bg1"/>
                </a:solidFill>
              </a:rPr>
              <a:t>ένα</a:t>
            </a:r>
            <a:r>
              <a:rPr lang="el-GR" dirty="0" smtClean="0">
                <a:solidFill>
                  <a:schemeClr val="bg1"/>
                </a:solidFill>
              </a:rPr>
              <a:t> </a:t>
            </a:r>
            <a:r>
              <a:rPr lang="el-GR" dirty="0" err="1" smtClean="0">
                <a:solidFill>
                  <a:schemeClr val="bg1"/>
                </a:solidFill>
              </a:rPr>
              <a:t>μεγάλο</a:t>
            </a:r>
            <a:r>
              <a:rPr lang="el-GR" dirty="0" smtClean="0">
                <a:solidFill>
                  <a:schemeClr val="bg1"/>
                </a:solidFill>
              </a:rPr>
              <a:t> μπολ και </a:t>
            </a:r>
            <a:r>
              <a:rPr lang="el-GR" dirty="0" err="1" smtClean="0">
                <a:solidFill>
                  <a:schemeClr val="bg1"/>
                </a:solidFill>
              </a:rPr>
              <a:t>ανακατεύουμε</a:t>
            </a:r>
            <a:r>
              <a:rPr lang="el-GR" dirty="0" smtClean="0">
                <a:solidFill>
                  <a:schemeClr val="bg1"/>
                </a:solidFill>
              </a:rPr>
              <a:t>.</a:t>
            </a:r>
          </a:p>
          <a:p>
            <a:r>
              <a:rPr lang="el-GR" dirty="0" err="1" smtClean="0">
                <a:solidFill>
                  <a:schemeClr val="bg1"/>
                </a:solidFill>
              </a:rPr>
              <a:t>Κάνουμε</a:t>
            </a:r>
            <a:r>
              <a:rPr lang="el-GR" dirty="0" smtClean="0">
                <a:solidFill>
                  <a:schemeClr val="bg1"/>
                </a:solidFill>
              </a:rPr>
              <a:t> μια </a:t>
            </a:r>
            <a:r>
              <a:rPr lang="el-GR" dirty="0" err="1" smtClean="0">
                <a:solidFill>
                  <a:schemeClr val="bg1"/>
                </a:solidFill>
              </a:rPr>
              <a:t>λακκούβα</a:t>
            </a:r>
            <a:r>
              <a:rPr lang="el-GR" dirty="0" smtClean="0">
                <a:solidFill>
                  <a:schemeClr val="bg1"/>
                </a:solidFill>
              </a:rPr>
              <a:t> στη </a:t>
            </a:r>
            <a:r>
              <a:rPr lang="el-GR" dirty="0" err="1" smtClean="0">
                <a:solidFill>
                  <a:schemeClr val="bg1"/>
                </a:solidFill>
              </a:rPr>
              <a:t>μέση</a:t>
            </a:r>
            <a:r>
              <a:rPr lang="el-GR" dirty="0" smtClean="0">
                <a:solidFill>
                  <a:schemeClr val="bg1"/>
                </a:solidFill>
              </a:rPr>
              <a:t> και </a:t>
            </a:r>
            <a:r>
              <a:rPr lang="el-GR" dirty="0" err="1" smtClean="0">
                <a:solidFill>
                  <a:schemeClr val="bg1"/>
                </a:solidFill>
              </a:rPr>
              <a:t>αρχίζουμε</a:t>
            </a:r>
            <a:r>
              <a:rPr lang="el-GR" dirty="0" smtClean="0">
                <a:solidFill>
                  <a:schemeClr val="bg1"/>
                </a:solidFill>
              </a:rPr>
              <a:t> να </a:t>
            </a:r>
            <a:r>
              <a:rPr lang="el-GR" dirty="0" err="1" smtClean="0">
                <a:solidFill>
                  <a:schemeClr val="bg1"/>
                </a:solidFill>
              </a:rPr>
              <a:t>ρίχνουμε</a:t>
            </a:r>
            <a:r>
              <a:rPr lang="el-GR" dirty="0" smtClean="0">
                <a:solidFill>
                  <a:schemeClr val="bg1"/>
                </a:solidFill>
              </a:rPr>
              <a:t> </a:t>
            </a:r>
            <a:r>
              <a:rPr lang="el-GR" dirty="0" err="1" smtClean="0">
                <a:solidFill>
                  <a:schemeClr val="bg1"/>
                </a:solidFill>
              </a:rPr>
              <a:t>σταδιακά</a:t>
            </a:r>
            <a:r>
              <a:rPr lang="el-GR" dirty="0" smtClean="0">
                <a:solidFill>
                  <a:schemeClr val="bg1"/>
                </a:solidFill>
              </a:rPr>
              <a:t> </a:t>
            </a:r>
            <a:r>
              <a:rPr lang="el-GR" dirty="0" err="1" smtClean="0">
                <a:solidFill>
                  <a:schemeClr val="bg1"/>
                </a:solidFill>
              </a:rPr>
              <a:t>νερό</a:t>
            </a:r>
            <a:r>
              <a:rPr lang="el-GR" dirty="0" smtClean="0">
                <a:solidFill>
                  <a:schemeClr val="bg1"/>
                </a:solidFill>
              </a:rPr>
              <a:t>, </a:t>
            </a:r>
            <a:r>
              <a:rPr lang="el-GR" dirty="0" err="1" smtClean="0">
                <a:solidFill>
                  <a:schemeClr val="bg1"/>
                </a:solidFill>
              </a:rPr>
              <a:t>ανακατεύοντας</a:t>
            </a:r>
            <a:r>
              <a:rPr lang="el-GR" dirty="0" smtClean="0">
                <a:solidFill>
                  <a:schemeClr val="bg1"/>
                </a:solidFill>
              </a:rPr>
              <a:t> με </a:t>
            </a:r>
            <a:r>
              <a:rPr lang="el-GR" dirty="0" err="1" smtClean="0">
                <a:solidFill>
                  <a:schemeClr val="bg1"/>
                </a:solidFill>
              </a:rPr>
              <a:t>κυκλικές</a:t>
            </a:r>
            <a:r>
              <a:rPr lang="el-GR" dirty="0" smtClean="0">
                <a:solidFill>
                  <a:schemeClr val="bg1"/>
                </a:solidFill>
              </a:rPr>
              <a:t> </a:t>
            </a:r>
            <a:r>
              <a:rPr lang="el-GR" dirty="0" err="1" smtClean="0">
                <a:solidFill>
                  <a:schemeClr val="bg1"/>
                </a:solidFill>
              </a:rPr>
              <a:t>κινήσεις</a:t>
            </a:r>
            <a:r>
              <a:rPr lang="el-GR" dirty="0" smtClean="0">
                <a:solidFill>
                  <a:schemeClr val="bg1"/>
                </a:solidFill>
              </a:rPr>
              <a:t> </a:t>
            </a:r>
            <a:r>
              <a:rPr lang="el-GR" dirty="0" err="1" smtClean="0">
                <a:solidFill>
                  <a:schemeClr val="bg1"/>
                </a:solidFill>
              </a:rPr>
              <a:t>ώστε</a:t>
            </a:r>
            <a:r>
              <a:rPr lang="el-GR" dirty="0" smtClean="0">
                <a:solidFill>
                  <a:schemeClr val="bg1"/>
                </a:solidFill>
              </a:rPr>
              <a:t> να </a:t>
            </a:r>
            <a:r>
              <a:rPr lang="el-GR" dirty="0" err="1" smtClean="0">
                <a:solidFill>
                  <a:schemeClr val="bg1"/>
                </a:solidFill>
              </a:rPr>
              <a:t>φέρνουμε</a:t>
            </a:r>
            <a:r>
              <a:rPr lang="el-GR" dirty="0" smtClean="0">
                <a:solidFill>
                  <a:schemeClr val="bg1"/>
                </a:solidFill>
              </a:rPr>
              <a:t> </a:t>
            </a:r>
            <a:r>
              <a:rPr lang="el-GR" dirty="0" err="1" smtClean="0">
                <a:solidFill>
                  <a:schemeClr val="bg1"/>
                </a:solidFill>
              </a:rPr>
              <a:t>σιγά</a:t>
            </a:r>
            <a:r>
              <a:rPr lang="el-GR" dirty="0" smtClean="0">
                <a:solidFill>
                  <a:schemeClr val="bg1"/>
                </a:solidFill>
              </a:rPr>
              <a:t> </a:t>
            </a:r>
            <a:r>
              <a:rPr lang="el-GR" dirty="0" err="1" smtClean="0">
                <a:solidFill>
                  <a:schemeClr val="bg1"/>
                </a:solidFill>
              </a:rPr>
              <a:t>σιγά</a:t>
            </a:r>
            <a:r>
              <a:rPr lang="el-GR" dirty="0" smtClean="0">
                <a:solidFill>
                  <a:schemeClr val="bg1"/>
                </a:solidFill>
              </a:rPr>
              <a:t> το </a:t>
            </a:r>
            <a:r>
              <a:rPr lang="el-GR" dirty="0" err="1" smtClean="0">
                <a:solidFill>
                  <a:schemeClr val="bg1"/>
                </a:solidFill>
              </a:rPr>
              <a:t>αλεύρι</a:t>
            </a:r>
            <a:r>
              <a:rPr lang="el-GR" dirty="0" smtClean="0">
                <a:solidFill>
                  <a:schemeClr val="bg1"/>
                </a:solidFill>
              </a:rPr>
              <a:t> </a:t>
            </a:r>
            <a:r>
              <a:rPr lang="el-GR" dirty="0" err="1" smtClean="0">
                <a:solidFill>
                  <a:schemeClr val="bg1"/>
                </a:solidFill>
              </a:rPr>
              <a:t>από</a:t>
            </a:r>
            <a:r>
              <a:rPr lang="el-GR" dirty="0" smtClean="0">
                <a:solidFill>
                  <a:schemeClr val="bg1"/>
                </a:solidFill>
              </a:rPr>
              <a:t> την </a:t>
            </a:r>
            <a:r>
              <a:rPr lang="el-GR" dirty="0" err="1" smtClean="0">
                <a:solidFill>
                  <a:schemeClr val="bg1"/>
                </a:solidFill>
              </a:rPr>
              <a:t>περιφέρεια</a:t>
            </a:r>
            <a:r>
              <a:rPr lang="el-GR" dirty="0" smtClean="0">
                <a:solidFill>
                  <a:schemeClr val="bg1"/>
                </a:solidFill>
              </a:rPr>
              <a:t> προς το </a:t>
            </a:r>
            <a:r>
              <a:rPr lang="el-GR" dirty="0" err="1" smtClean="0">
                <a:solidFill>
                  <a:schemeClr val="bg1"/>
                </a:solidFill>
              </a:rPr>
              <a:t>κέντρο</a:t>
            </a:r>
            <a:r>
              <a:rPr lang="el-GR" dirty="0" smtClean="0">
                <a:solidFill>
                  <a:schemeClr val="bg1"/>
                </a:solidFill>
              </a:rPr>
              <a:t>.</a:t>
            </a:r>
          </a:p>
          <a:p>
            <a:r>
              <a:rPr lang="el-GR" dirty="0" err="1" smtClean="0">
                <a:solidFill>
                  <a:schemeClr val="bg1"/>
                </a:solidFill>
              </a:rPr>
              <a:t>Ρίχνουμε</a:t>
            </a:r>
            <a:r>
              <a:rPr lang="el-GR" dirty="0" smtClean="0">
                <a:solidFill>
                  <a:schemeClr val="bg1"/>
                </a:solidFill>
              </a:rPr>
              <a:t> </a:t>
            </a:r>
            <a:r>
              <a:rPr lang="el-GR" dirty="0" err="1" smtClean="0">
                <a:solidFill>
                  <a:schemeClr val="bg1"/>
                </a:solidFill>
              </a:rPr>
              <a:t>όσο</a:t>
            </a:r>
            <a:r>
              <a:rPr lang="el-GR" dirty="0" smtClean="0">
                <a:solidFill>
                  <a:schemeClr val="bg1"/>
                </a:solidFill>
              </a:rPr>
              <a:t> </a:t>
            </a:r>
            <a:r>
              <a:rPr lang="el-GR" dirty="0" err="1" smtClean="0">
                <a:solidFill>
                  <a:schemeClr val="bg1"/>
                </a:solidFill>
              </a:rPr>
              <a:t>νερό</a:t>
            </a:r>
            <a:r>
              <a:rPr lang="el-GR" dirty="0" smtClean="0">
                <a:solidFill>
                  <a:schemeClr val="bg1"/>
                </a:solidFill>
              </a:rPr>
              <a:t> </a:t>
            </a:r>
            <a:r>
              <a:rPr lang="el-GR" dirty="0" err="1" smtClean="0">
                <a:solidFill>
                  <a:schemeClr val="bg1"/>
                </a:solidFill>
              </a:rPr>
              <a:t>χρειάζεται</a:t>
            </a:r>
            <a:r>
              <a:rPr lang="el-GR" dirty="0" smtClean="0">
                <a:solidFill>
                  <a:schemeClr val="bg1"/>
                </a:solidFill>
              </a:rPr>
              <a:t> </a:t>
            </a:r>
            <a:r>
              <a:rPr lang="el-GR" dirty="0" err="1" smtClean="0">
                <a:solidFill>
                  <a:schemeClr val="bg1"/>
                </a:solidFill>
              </a:rPr>
              <a:t>ώστε</a:t>
            </a:r>
            <a:r>
              <a:rPr lang="el-GR" dirty="0" smtClean="0">
                <a:solidFill>
                  <a:schemeClr val="bg1"/>
                </a:solidFill>
              </a:rPr>
              <a:t> να </a:t>
            </a:r>
            <a:r>
              <a:rPr lang="el-GR" dirty="0" err="1" smtClean="0">
                <a:solidFill>
                  <a:schemeClr val="bg1"/>
                </a:solidFill>
              </a:rPr>
              <a:t>φτιάξουμε</a:t>
            </a:r>
            <a:r>
              <a:rPr lang="el-GR" dirty="0" smtClean="0">
                <a:solidFill>
                  <a:schemeClr val="bg1"/>
                </a:solidFill>
              </a:rPr>
              <a:t> </a:t>
            </a:r>
            <a:r>
              <a:rPr lang="el-GR" dirty="0" err="1" smtClean="0">
                <a:solidFill>
                  <a:schemeClr val="bg1"/>
                </a:solidFill>
              </a:rPr>
              <a:t>έναν</a:t>
            </a:r>
            <a:r>
              <a:rPr lang="el-GR" dirty="0" smtClean="0">
                <a:solidFill>
                  <a:schemeClr val="bg1"/>
                </a:solidFill>
              </a:rPr>
              <a:t> </a:t>
            </a:r>
            <a:r>
              <a:rPr lang="el-GR" dirty="0" err="1" smtClean="0">
                <a:solidFill>
                  <a:schemeClr val="bg1"/>
                </a:solidFill>
              </a:rPr>
              <a:t>μέτρια</a:t>
            </a:r>
            <a:r>
              <a:rPr lang="el-GR" dirty="0" smtClean="0">
                <a:solidFill>
                  <a:schemeClr val="bg1"/>
                </a:solidFill>
              </a:rPr>
              <a:t> </a:t>
            </a:r>
            <a:r>
              <a:rPr lang="el-GR" dirty="0" err="1" smtClean="0">
                <a:solidFill>
                  <a:schemeClr val="bg1"/>
                </a:solidFill>
              </a:rPr>
              <a:t>ρευστό</a:t>
            </a:r>
            <a:r>
              <a:rPr lang="el-GR" dirty="0" smtClean="0">
                <a:solidFill>
                  <a:schemeClr val="bg1"/>
                </a:solidFill>
              </a:rPr>
              <a:t> </a:t>
            </a:r>
            <a:r>
              <a:rPr lang="el-GR" dirty="0" err="1" smtClean="0">
                <a:solidFill>
                  <a:schemeClr val="bg1"/>
                </a:solidFill>
              </a:rPr>
              <a:t>χυλό</a:t>
            </a:r>
            <a:r>
              <a:rPr lang="el-GR" dirty="0" smtClean="0">
                <a:solidFill>
                  <a:schemeClr val="bg1"/>
                </a:solidFill>
              </a:rPr>
              <a:t> που να </a:t>
            </a:r>
            <a:r>
              <a:rPr lang="el-GR" dirty="0" err="1" smtClean="0">
                <a:solidFill>
                  <a:schemeClr val="bg1"/>
                </a:solidFill>
              </a:rPr>
              <a:t>στάζει</a:t>
            </a:r>
            <a:r>
              <a:rPr lang="el-GR" dirty="0" smtClean="0">
                <a:solidFill>
                  <a:schemeClr val="bg1"/>
                </a:solidFill>
              </a:rPr>
              <a:t> </a:t>
            </a:r>
            <a:r>
              <a:rPr lang="el-GR" dirty="0" err="1" smtClean="0">
                <a:solidFill>
                  <a:schemeClr val="bg1"/>
                </a:solidFill>
              </a:rPr>
              <a:t>αργά</a:t>
            </a:r>
            <a:r>
              <a:rPr lang="el-GR" dirty="0" smtClean="0">
                <a:solidFill>
                  <a:schemeClr val="bg1"/>
                </a:solidFill>
              </a:rPr>
              <a:t> </a:t>
            </a:r>
            <a:r>
              <a:rPr lang="el-GR" dirty="0" err="1" smtClean="0">
                <a:solidFill>
                  <a:schemeClr val="bg1"/>
                </a:solidFill>
              </a:rPr>
              <a:t>από</a:t>
            </a:r>
            <a:r>
              <a:rPr lang="el-GR" dirty="0" smtClean="0">
                <a:solidFill>
                  <a:schemeClr val="bg1"/>
                </a:solidFill>
              </a:rPr>
              <a:t> το </a:t>
            </a:r>
            <a:r>
              <a:rPr lang="el-GR" dirty="0" err="1" smtClean="0">
                <a:solidFill>
                  <a:schemeClr val="bg1"/>
                </a:solidFill>
              </a:rPr>
              <a:t>κουτάλι</a:t>
            </a:r>
            <a:r>
              <a:rPr lang="el-GR" dirty="0" smtClean="0">
                <a:solidFill>
                  <a:schemeClr val="bg1"/>
                </a:solidFill>
              </a:rPr>
              <a:t>.</a:t>
            </a:r>
          </a:p>
          <a:p>
            <a:endParaRPr lang="el-GR"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48680"/>
            <a:ext cx="8229600" cy="5906128"/>
          </a:xfrm>
        </p:spPr>
        <p:txBody>
          <a:bodyPr>
            <a:normAutofit fontScale="77500" lnSpcReduction="20000"/>
          </a:bodyPr>
          <a:lstStyle/>
          <a:p>
            <a:r>
              <a:rPr lang="el-GR" dirty="0" err="1" smtClean="0">
                <a:solidFill>
                  <a:schemeClr val="bg1"/>
                </a:solidFill>
              </a:rPr>
              <a:t>Βάζουμε</a:t>
            </a:r>
            <a:r>
              <a:rPr lang="el-GR" dirty="0" smtClean="0">
                <a:solidFill>
                  <a:schemeClr val="bg1"/>
                </a:solidFill>
              </a:rPr>
              <a:t> να </a:t>
            </a:r>
            <a:r>
              <a:rPr lang="el-GR" dirty="0" err="1" smtClean="0">
                <a:solidFill>
                  <a:schemeClr val="bg1"/>
                </a:solidFill>
              </a:rPr>
              <a:t>ζεσταθεί</a:t>
            </a:r>
            <a:r>
              <a:rPr lang="el-GR" dirty="0" smtClean="0">
                <a:solidFill>
                  <a:schemeClr val="bg1"/>
                </a:solidFill>
              </a:rPr>
              <a:t> </a:t>
            </a:r>
            <a:r>
              <a:rPr lang="el-GR" dirty="0" err="1" smtClean="0">
                <a:solidFill>
                  <a:schemeClr val="bg1"/>
                </a:solidFill>
              </a:rPr>
              <a:t>ένα</a:t>
            </a:r>
            <a:r>
              <a:rPr lang="el-GR" dirty="0" smtClean="0">
                <a:solidFill>
                  <a:schemeClr val="bg1"/>
                </a:solidFill>
              </a:rPr>
              <a:t> </a:t>
            </a:r>
            <a:r>
              <a:rPr lang="el-GR" dirty="0" err="1" smtClean="0">
                <a:solidFill>
                  <a:schemeClr val="bg1"/>
                </a:solidFill>
              </a:rPr>
              <a:t>μεγάλο</a:t>
            </a:r>
            <a:r>
              <a:rPr lang="el-GR" dirty="0" smtClean="0">
                <a:solidFill>
                  <a:schemeClr val="bg1"/>
                </a:solidFill>
              </a:rPr>
              <a:t> </a:t>
            </a:r>
            <a:r>
              <a:rPr lang="el-GR" dirty="0" err="1" smtClean="0">
                <a:solidFill>
                  <a:schemeClr val="bg1"/>
                </a:solidFill>
              </a:rPr>
              <a:t>αντικολλητικό</a:t>
            </a:r>
            <a:r>
              <a:rPr lang="el-GR" dirty="0" smtClean="0">
                <a:solidFill>
                  <a:schemeClr val="bg1"/>
                </a:solidFill>
              </a:rPr>
              <a:t> </a:t>
            </a:r>
            <a:r>
              <a:rPr lang="el-GR" dirty="0" err="1" smtClean="0">
                <a:solidFill>
                  <a:schemeClr val="bg1"/>
                </a:solidFill>
              </a:rPr>
              <a:t>τηγάνι</a:t>
            </a:r>
            <a:r>
              <a:rPr lang="el-GR" dirty="0" smtClean="0">
                <a:solidFill>
                  <a:schemeClr val="bg1"/>
                </a:solidFill>
              </a:rPr>
              <a:t> </a:t>
            </a:r>
            <a:r>
              <a:rPr lang="el-GR" dirty="0" err="1" smtClean="0">
                <a:solidFill>
                  <a:schemeClr val="bg1"/>
                </a:solidFill>
              </a:rPr>
              <a:t>σκέτο</a:t>
            </a:r>
            <a:r>
              <a:rPr lang="el-GR" dirty="0" smtClean="0">
                <a:solidFill>
                  <a:schemeClr val="bg1"/>
                </a:solidFill>
              </a:rPr>
              <a:t>, σε </a:t>
            </a:r>
            <a:r>
              <a:rPr lang="el-GR" dirty="0" err="1" smtClean="0">
                <a:solidFill>
                  <a:schemeClr val="bg1"/>
                </a:solidFill>
              </a:rPr>
              <a:t>μέτρια</a:t>
            </a:r>
            <a:r>
              <a:rPr lang="el-GR" dirty="0" smtClean="0">
                <a:solidFill>
                  <a:schemeClr val="bg1"/>
                </a:solidFill>
              </a:rPr>
              <a:t> </a:t>
            </a:r>
            <a:r>
              <a:rPr lang="el-GR" dirty="0" err="1" smtClean="0">
                <a:solidFill>
                  <a:schemeClr val="bg1"/>
                </a:solidFill>
              </a:rPr>
              <a:t>φωτιά</a:t>
            </a:r>
            <a:r>
              <a:rPr lang="el-GR" dirty="0" smtClean="0">
                <a:solidFill>
                  <a:schemeClr val="bg1"/>
                </a:solidFill>
              </a:rPr>
              <a:t>, </a:t>
            </a:r>
            <a:r>
              <a:rPr lang="el-GR" dirty="0" err="1" smtClean="0">
                <a:solidFill>
                  <a:schemeClr val="bg1"/>
                </a:solidFill>
              </a:rPr>
              <a:t>μέχρι</a:t>
            </a:r>
            <a:r>
              <a:rPr lang="el-GR" dirty="0" smtClean="0">
                <a:solidFill>
                  <a:schemeClr val="bg1"/>
                </a:solidFill>
              </a:rPr>
              <a:t> να </a:t>
            </a:r>
            <a:r>
              <a:rPr lang="el-GR" dirty="0" err="1" smtClean="0">
                <a:solidFill>
                  <a:schemeClr val="bg1"/>
                </a:solidFill>
              </a:rPr>
              <a:t>κάψει</a:t>
            </a:r>
            <a:r>
              <a:rPr lang="el-GR" dirty="0" smtClean="0">
                <a:solidFill>
                  <a:schemeClr val="bg1"/>
                </a:solidFill>
              </a:rPr>
              <a:t> </a:t>
            </a:r>
            <a:r>
              <a:rPr lang="el-GR" dirty="0" err="1" smtClean="0">
                <a:solidFill>
                  <a:schemeClr val="bg1"/>
                </a:solidFill>
              </a:rPr>
              <a:t>καλά</a:t>
            </a:r>
            <a:r>
              <a:rPr lang="el-GR" dirty="0" smtClean="0">
                <a:solidFill>
                  <a:schemeClr val="bg1"/>
                </a:solidFill>
              </a:rPr>
              <a:t>.</a:t>
            </a:r>
          </a:p>
          <a:p>
            <a:r>
              <a:rPr lang="el-GR" dirty="0" smtClean="0">
                <a:solidFill>
                  <a:schemeClr val="bg1"/>
                </a:solidFill>
              </a:rPr>
              <a:t>Με μια </a:t>
            </a:r>
            <a:r>
              <a:rPr lang="el-GR" dirty="0" err="1" smtClean="0">
                <a:solidFill>
                  <a:schemeClr val="bg1"/>
                </a:solidFill>
              </a:rPr>
              <a:t>κουτάλα</a:t>
            </a:r>
            <a:r>
              <a:rPr lang="el-GR" dirty="0" smtClean="0">
                <a:solidFill>
                  <a:schemeClr val="bg1"/>
                </a:solidFill>
              </a:rPr>
              <a:t> της </a:t>
            </a:r>
            <a:r>
              <a:rPr lang="el-GR" dirty="0" err="1" smtClean="0">
                <a:solidFill>
                  <a:schemeClr val="bg1"/>
                </a:solidFill>
              </a:rPr>
              <a:t>σούπας</a:t>
            </a:r>
            <a:r>
              <a:rPr lang="el-GR" dirty="0" smtClean="0">
                <a:solidFill>
                  <a:schemeClr val="bg1"/>
                </a:solidFill>
              </a:rPr>
              <a:t> </a:t>
            </a:r>
            <a:r>
              <a:rPr lang="el-GR" dirty="0" err="1" smtClean="0">
                <a:solidFill>
                  <a:schemeClr val="bg1"/>
                </a:solidFill>
              </a:rPr>
              <a:t>ρίχνουμε</a:t>
            </a:r>
            <a:r>
              <a:rPr lang="el-GR" dirty="0" smtClean="0">
                <a:solidFill>
                  <a:schemeClr val="bg1"/>
                </a:solidFill>
              </a:rPr>
              <a:t> </a:t>
            </a:r>
            <a:r>
              <a:rPr lang="el-GR" dirty="0" err="1" smtClean="0">
                <a:solidFill>
                  <a:schemeClr val="bg1"/>
                </a:solidFill>
              </a:rPr>
              <a:t>μία</a:t>
            </a:r>
            <a:r>
              <a:rPr lang="el-GR" dirty="0" smtClean="0">
                <a:solidFill>
                  <a:schemeClr val="bg1"/>
                </a:solidFill>
              </a:rPr>
              <a:t> </a:t>
            </a:r>
            <a:r>
              <a:rPr lang="el-GR" dirty="0" err="1" smtClean="0">
                <a:solidFill>
                  <a:schemeClr val="bg1"/>
                </a:solidFill>
              </a:rPr>
              <a:t>δόση</a:t>
            </a:r>
            <a:r>
              <a:rPr lang="el-GR" dirty="0" smtClean="0">
                <a:solidFill>
                  <a:schemeClr val="bg1"/>
                </a:solidFill>
              </a:rPr>
              <a:t> </a:t>
            </a:r>
            <a:r>
              <a:rPr lang="el-GR" dirty="0" err="1" smtClean="0">
                <a:solidFill>
                  <a:schemeClr val="bg1"/>
                </a:solidFill>
              </a:rPr>
              <a:t>χυλό</a:t>
            </a:r>
            <a:r>
              <a:rPr lang="el-GR" dirty="0" smtClean="0">
                <a:solidFill>
                  <a:schemeClr val="bg1"/>
                </a:solidFill>
              </a:rPr>
              <a:t> στο </a:t>
            </a:r>
            <a:r>
              <a:rPr lang="el-GR" dirty="0" err="1" smtClean="0">
                <a:solidFill>
                  <a:schemeClr val="bg1"/>
                </a:solidFill>
              </a:rPr>
              <a:t>τηγάνι</a:t>
            </a:r>
            <a:r>
              <a:rPr lang="el-GR" dirty="0" smtClean="0">
                <a:solidFill>
                  <a:schemeClr val="bg1"/>
                </a:solidFill>
              </a:rPr>
              <a:t>, </a:t>
            </a:r>
            <a:r>
              <a:rPr lang="el-GR" dirty="0" err="1" smtClean="0">
                <a:solidFill>
                  <a:schemeClr val="bg1"/>
                </a:solidFill>
              </a:rPr>
              <a:t>τόση</a:t>
            </a:r>
            <a:r>
              <a:rPr lang="el-GR" dirty="0" smtClean="0">
                <a:solidFill>
                  <a:schemeClr val="bg1"/>
                </a:solidFill>
              </a:rPr>
              <a:t> </a:t>
            </a:r>
            <a:r>
              <a:rPr lang="el-GR" dirty="0" err="1" smtClean="0">
                <a:solidFill>
                  <a:schemeClr val="bg1"/>
                </a:solidFill>
              </a:rPr>
              <a:t>ώστε</a:t>
            </a:r>
            <a:r>
              <a:rPr lang="el-GR" dirty="0" smtClean="0">
                <a:solidFill>
                  <a:schemeClr val="bg1"/>
                </a:solidFill>
              </a:rPr>
              <a:t> να </a:t>
            </a:r>
            <a:r>
              <a:rPr lang="el-GR" dirty="0" err="1" smtClean="0">
                <a:solidFill>
                  <a:schemeClr val="bg1"/>
                </a:solidFill>
              </a:rPr>
              <a:t>σχηματιστεί</a:t>
            </a:r>
            <a:r>
              <a:rPr lang="el-GR" dirty="0" smtClean="0">
                <a:solidFill>
                  <a:schemeClr val="bg1"/>
                </a:solidFill>
              </a:rPr>
              <a:t> μια </a:t>
            </a:r>
            <a:r>
              <a:rPr lang="el-GR" dirty="0" err="1" smtClean="0">
                <a:solidFill>
                  <a:schemeClr val="bg1"/>
                </a:solidFill>
              </a:rPr>
              <a:t>λεπτή</a:t>
            </a:r>
            <a:r>
              <a:rPr lang="el-GR" dirty="0" smtClean="0">
                <a:solidFill>
                  <a:schemeClr val="bg1"/>
                </a:solidFill>
              </a:rPr>
              <a:t> </a:t>
            </a:r>
            <a:r>
              <a:rPr lang="el-GR" dirty="0" err="1" smtClean="0">
                <a:solidFill>
                  <a:schemeClr val="bg1"/>
                </a:solidFill>
              </a:rPr>
              <a:t>στρώση</a:t>
            </a:r>
            <a:r>
              <a:rPr lang="el-GR" dirty="0" smtClean="0">
                <a:solidFill>
                  <a:schemeClr val="bg1"/>
                </a:solidFill>
              </a:rPr>
              <a:t>.</a:t>
            </a:r>
          </a:p>
          <a:p>
            <a:r>
              <a:rPr lang="el-GR" dirty="0" err="1" smtClean="0">
                <a:solidFill>
                  <a:schemeClr val="bg1"/>
                </a:solidFill>
              </a:rPr>
              <a:t>Ψήνουμε</a:t>
            </a:r>
            <a:r>
              <a:rPr lang="el-GR" dirty="0" smtClean="0">
                <a:solidFill>
                  <a:schemeClr val="bg1"/>
                </a:solidFill>
              </a:rPr>
              <a:t> </a:t>
            </a:r>
            <a:r>
              <a:rPr lang="el-GR" dirty="0" err="1" smtClean="0">
                <a:solidFill>
                  <a:schemeClr val="bg1"/>
                </a:solidFill>
              </a:rPr>
              <a:t>μέχρι</a:t>
            </a:r>
            <a:r>
              <a:rPr lang="el-GR" dirty="0" smtClean="0">
                <a:solidFill>
                  <a:schemeClr val="bg1"/>
                </a:solidFill>
              </a:rPr>
              <a:t> να </a:t>
            </a:r>
            <a:r>
              <a:rPr lang="el-GR" dirty="0" err="1" smtClean="0">
                <a:solidFill>
                  <a:schemeClr val="bg1"/>
                </a:solidFill>
              </a:rPr>
              <a:t>στεγνώσει</a:t>
            </a:r>
            <a:r>
              <a:rPr lang="el-GR" dirty="0" smtClean="0">
                <a:solidFill>
                  <a:schemeClr val="bg1"/>
                </a:solidFill>
              </a:rPr>
              <a:t> </a:t>
            </a:r>
            <a:r>
              <a:rPr lang="el-GR" dirty="0" err="1" smtClean="0">
                <a:solidFill>
                  <a:schemeClr val="bg1"/>
                </a:solidFill>
              </a:rPr>
              <a:t>καλά</a:t>
            </a:r>
            <a:r>
              <a:rPr lang="el-GR" dirty="0" smtClean="0">
                <a:solidFill>
                  <a:schemeClr val="bg1"/>
                </a:solidFill>
              </a:rPr>
              <a:t> η </a:t>
            </a:r>
            <a:r>
              <a:rPr lang="el-GR" dirty="0" err="1" smtClean="0">
                <a:solidFill>
                  <a:schemeClr val="bg1"/>
                </a:solidFill>
              </a:rPr>
              <a:t>κάτω</a:t>
            </a:r>
            <a:r>
              <a:rPr lang="el-GR" dirty="0" smtClean="0">
                <a:solidFill>
                  <a:schemeClr val="bg1"/>
                </a:solidFill>
              </a:rPr>
              <a:t> </a:t>
            </a:r>
            <a:r>
              <a:rPr lang="el-GR" dirty="0" err="1" smtClean="0">
                <a:solidFill>
                  <a:schemeClr val="bg1"/>
                </a:solidFill>
              </a:rPr>
              <a:t>πλευρά</a:t>
            </a:r>
            <a:r>
              <a:rPr lang="el-GR" dirty="0" smtClean="0">
                <a:solidFill>
                  <a:schemeClr val="bg1"/>
                </a:solidFill>
              </a:rPr>
              <a:t> και να </a:t>
            </a:r>
            <a:r>
              <a:rPr lang="el-GR" dirty="0" err="1" smtClean="0">
                <a:solidFill>
                  <a:schemeClr val="bg1"/>
                </a:solidFill>
              </a:rPr>
              <a:t>ροδίσει</a:t>
            </a:r>
            <a:r>
              <a:rPr lang="el-GR" dirty="0" smtClean="0">
                <a:solidFill>
                  <a:schemeClr val="bg1"/>
                </a:solidFill>
              </a:rPr>
              <a:t> </a:t>
            </a:r>
            <a:r>
              <a:rPr lang="el-GR" dirty="0" err="1" smtClean="0">
                <a:solidFill>
                  <a:schemeClr val="bg1"/>
                </a:solidFill>
              </a:rPr>
              <a:t>απαλά</a:t>
            </a:r>
            <a:r>
              <a:rPr lang="el-GR" dirty="0" smtClean="0">
                <a:solidFill>
                  <a:schemeClr val="bg1"/>
                </a:solidFill>
              </a:rPr>
              <a:t>. </a:t>
            </a:r>
            <a:r>
              <a:rPr lang="el-GR" dirty="0" err="1" smtClean="0">
                <a:solidFill>
                  <a:schemeClr val="bg1"/>
                </a:solidFill>
              </a:rPr>
              <a:t>Γυρίζουμε</a:t>
            </a:r>
            <a:r>
              <a:rPr lang="el-GR" dirty="0" smtClean="0">
                <a:solidFill>
                  <a:schemeClr val="bg1"/>
                </a:solidFill>
              </a:rPr>
              <a:t> την </a:t>
            </a:r>
            <a:r>
              <a:rPr lang="el-GR" dirty="0" err="1" smtClean="0">
                <a:solidFill>
                  <a:schemeClr val="bg1"/>
                </a:solidFill>
              </a:rPr>
              <a:t>κρέπα</a:t>
            </a:r>
            <a:r>
              <a:rPr lang="el-GR" dirty="0" smtClean="0">
                <a:solidFill>
                  <a:schemeClr val="bg1"/>
                </a:solidFill>
              </a:rPr>
              <a:t> και την </a:t>
            </a:r>
            <a:r>
              <a:rPr lang="el-GR" dirty="0" err="1" smtClean="0">
                <a:solidFill>
                  <a:schemeClr val="bg1"/>
                </a:solidFill>
              </a:rPr>
              <a:t>ψήνουμε</a:t>
            </a:r>
            <a:r>
              <a:rPr lang="el-GR" dirty="0" smtClean="0">
                <a:solidFill>
                  <a:schemeClr val="bg1"/>
                </a:solidFill>
              </a:rPr>
              <a:t> και </a:t>
            </a:r>
            <a:r>
              <a:rPr lang="el-GR" dirty="0" err="1" smtClean="0">
                <a:solidFill>
                  <a:schemeClr val="bg1"/>
                </a:solidFill>
              </a:rPr>
              <a:t>από</a:t>
            </a:r>
            <a:r>
              <a:rPr lang="el-GR" dirty="0" smtClean="0">
                <a:solidFill>
                  <a:schemeClr val="bg1"/>
                </a:solidFill>
              </a:rPr>
              <a:t> την </a:t>
            </a:r>
            <a:r>
              <a:rPr lang="el-GR" dirty="0" err="1" smtClean="0">
                <a:solidFill>
                  <a:schemeClr val="bg1"/>
                </a:solidFill>
              </a:rPr>
              <a:t>άλλη</a:t>
            </a:r>
            <a:r>
              <a:rPr lang="el-GR" dirty="0" smtClean="0">
                <a:solidFill>
                  <a:schemeClr val="bg1"/>
                </a:solidFill>
              </a:rPr>
              <a:t> </a:t>
            </a:r>
            <a:r>
              <a:rPr lang="el-GR" dirty="0" err="1" smtClean="0">
                <a:solidFill>
                  <a:schemeClr val="bg1"/>
                </a:solidFill>
              </a:rPr>
              <a:t>πλευρά</a:t>
            </a:r>
            <a:r>
              <a:rPr lang="el-GR" dirty="0" smtClean="0">
                <a:solidFill>
                  <a:schemeClr val="bg1"/>
                </a:solidFill>
              </a:rPr>
              <a:t>.</a:t>
            </a:r>
          </a:p>
          <a:p>
            <a:r>
              <a:rPr lang="el-GR" dirty="0" err="1" smtClean="0">
                <a:solidFill>
                  <a:schemeClr val="bg1"/>
                </a:solidFill>
              </a:rPr>
              <a:t>Μεταφέρουμε</a:t>
            </a:r>
            <a:r>
              <a:rPr lang="el-GR" dirty="0" smtClean="0">
                <a:solidFill>
                  <a:schemeClr val="bg1"/>
                </a:solidFill>
              </a:rPr>
              <a:t> την </a:t>
            </a:r>
            <a:r>
              <a:rPr lang="el-GR" dirty="0" err="1" smtClean="0">
                <a:solidFill>
                  <a:schemeClr val="bg1"/>
                </a:solidFill>
              </a:rPr>
              <a:t>κρέπα</a:t>
            </a:r>
            <a:r>
              <a:rPr lang="el-GR" dirty="0" smtClean="0">
                <a:solidFill>
                  <a:schemeClr val="bg1"/>
                </a:solidFill>
              </a:rPr>
              <a:t> σε </a:t>
            </a:r>
            <a:r>
              <a:rPr lang="el-GR" dirty="0" err="1" smtClean="0">
                <a:solidFill>
                  <a:schemeClr val="bg1"/>
                </a:solidFill>
              </a:rPr>
              <a:t>ένα</a:t>
            </a:r>
            <a:r>
              <a:rPr lang="el-GR" dirty="0" smtClean="0">
                <a:solidFill>
                  <a:schemeClr val="bg1"/>
                </a:solidFill>
              </a:rPr>
              <a:t> </a:t>
            </a:r>
            <a:r>
              <a:rPr lang="el-GR" dirty="0" err="1" smtClean="0">
                <a:solidFill>
                  <a:schemeClr val="bg1"/>
                </a:solidFill>
              </a:rPr>
              <a:t>πιάτο</a:t>
            </a:r>
            <a:r>
              <a:rPr lang="el-GR" dirty="0" smtClean="0">
                <a:solidFill>
                  <a:schemeClr val="bg1"/>
                </a:solidFill>
              </a:rPr>
              <a:t> και </a:t>
            </a:r>
            <a:r>
              <a:rPr lang="el-GR" dirty="0" err="1" smtClean="0">
                <a:solidFill>
                  <a:schemeClr val="bg1"/>
                </a:solidFill>
              </a:rPr>
              <a:t>πασπαλίζουμε</a:t>
            </a:r>
            <a:r>
              <a:rPr lang="el-GR" dirty="0" smtClean="0">
                <a:solidFill>
                  <a:schemeClr val="bg1"/>
                </a:solidFill>
              </a:rPr>
              <a:t> με </a:t>
            </a:r>
            <a:r>
              <a:rPr lang="el-GR" dirty="0" err="1" smtClean="0">
                <a:solidFill>
                  <a:schemeClr val="bg1"/>
                </a:solidFill>
              </a:rPr>
              <a:t>τριμμένα</a:t>
            </a:r>
            <a:r>
              <a:rPr lang="el-GR" dirty="0" smtClean="0">
                <a:solidFill>
                  <a:schemeClr val="bg1"/>
                </a:solidFill>
              </a:rPr>
              <a:t> </a:t>
            </a:r>
            <a:r>
              <a:rPr lang="el-GR" dirty="0" err="1" smtClean="0">
                <a:solidFill>
                  <a:schemeClr val="bg1"/>
                </a:solidFill>
              </a:rPr>
              <a:t>καρύδια</a:t>
            </a:r>
            <a:r>
              <a:rPr lang="el-GR" dirty="0" smtClean="0">
                <a:solidFill>
                  <a:schemeClr val="bg1"/>
                </a:solidFill>
              </a:rPr>
              <a:t> (και </a:t>
            </a:r>
            <a:r>
              <a:rPr lang="el-GR" dirty="0" err="1" smtClean="0">
                <a:solidFill>
                  <a:schemeClr val="bg1"/>
                </a:solidFill>
              </a:rPr>
              <a:t>κανέλα</a:t>
            </a:r>
            <a:r>
              <a:rPr lang="el-GR" dirty="0" smtClean="0">
                <a:solidFill>
                  <a:schemeClr val="bg1"/>
                </a:solidFill>
              </a:rPr>
              <a:t>, αν </a:t>
            </a:r>
            <a:r>
              <a:rPr lang="el-GR" dirty="0" err="1" smtClean="0">
                <a:solidFill>
                  <a:schemeClr val="bg1"/>
                </a:solidFill>
              </a:rPr>
              <a:t>χρησιμοποιήσουμε</a:t>
            </a:r>
            <a:r>
              <a:rPr lang="el-GR" dirty="0" smtClean="0">
                <a:solidFill>
                  <a:schemeClr val="bg1"/>
                </a:solidFill>
              </a:rPr>
              <a:t>). </a:t>
            </a:r>
            <a:r>
              <a:rPr lang="el-GR" dirty="0" err="1" smtClean="0">
                <a:solidFill>
                  <a:schemeClr val="bg1"/>
                </a:solidFill>
              </a:rPr>
              <a:t>Συνεχίζουμε</a:t>
            </a:r>
            <a:r>
              <a:rPr lang="el-GR" dirty="0" smtClean="0">
                <a:solidFill>
                  <a:schemeClr val="bg1"/>
                </a:solidFill>
              </a:rPr>
              <a:t> </a:t>
            </a:r>
            <a:r>
              <a:rPr lang="el-GR" dirty="0" err="1" smtClean="0">
                <a:solidFill>
                  <a:schemeClr val="bg1"/>
                </a:solidFill>
              </a:rPr>
              <a:t>μέχρι</a:t>
            </a:r>
            <a:r>
              <a:rPr lang="el-GR" dirty="0" smtClean="0">
                <a:solidFill>
                  <a:schemeClr val="bg1"/>
                </a:solidFill>
              </a:rPr>
              <a:t> να </a:t>
            </a:r>
            <a:r>
              <a:rPr lang="el-GR" dirty="0" err="1" smtClean="0">
                <a:solidFill>
                  <a:schemeClr val="bg1"/>
                </a:solidFill>
              </a:rPr>
              <a:t>φτιάξουμε</a:t>
            </a:r>
            <a:r>
              <a:rPr lang="el-GR" dirty="0" smtClean="0">
                <a:solidFill>
                  <a:schemeClr val="bg1"/>
                </a:solidFill>
              </a:rPr>
              <a:t> </a:t>
            </a:r>
            <a:r>
              <a:rPr lang="el-GR" dirty="0" err="1" smtClean="0">
                <a:solidFill>
                  <a:schemeClr val="bg1"/>
                </a:solidFill>
              </a:rPr>
              <a:t>συνολικά</a:t>
            </a:r>
            <a:r>
              <a:rPr lang="el-GR" dirty="0" smtClean="0">
                <a:solidFill>
                  <a:schemeClr val="bg1"/>
                </a:solidFill>
              </a:rPr>
              <a:t> 10 </a:t>
            </a:r>
            <a:r>
              <a:rPr lang="el-GR" dirty="0" err="1" smtClean="0">
                <a:solidFill>
                  <a:schemeClr val="bg1"/>
                </a:solidFill>
              </a:rPr>
              <a:t>κρέπες</a:t>
            </a:r>
            <a:r>
              <a:rPr lang="el-GR" dirty="0" smtClean="0">
                <a:solidFill>
                  <a:schemeClr val="bg1"/>
                </a:solidFill>
              </a:rPr>
              <a:t>.</a:t>
            </a:r>
          </a:p>
          <a:p>
            <a:r>
              <a:rPr lang="el-GR" dirty="0" smtClean="0">
                <a:solidFill>
                  <a:schemeClr val="bg1"/>
                </a:solidFill>
              </a:rPr>
              <a:t>Με </a:t>
            </a:r>
            <a:r>
              <a:rPr lang="el-GR" dirty="0" err="1" smtClean="0">
                <a:solidFill>
                  <a:schemeClr val="bg1"/>
                </a:solidFill>
              </a:rPr>
              <a:t>μεγάλο</a:t>
            </a:r>
            <a:r>
              <a:rPr lang="el-GR" dirty="0" smtClean="0">
                <a:solidFill>
                  <a:schemeClr val="bg1"/>
                </a:solidFill>
              </a:rPr>
              <a:t> </a:t>
            </a:r>
            <a:r>
              <a:rPr lang="el-GR" dirty="0" err="1" smtClean="0">
                <a:solidFill>
                  <a:schemeClr val="bg1"/>
                </a:solidFill>
              </a:rPr>
              <a:t>μαχαίρι</a:t>
            </a:r>
            <a:r>
              <a:rPr lang="el-GR" dirty="0" smtClean="0">
                <a:solidFill>
                  <a:schemeClr val="bg1"/>
                </a:solidFill>
              </a:rPr>
              <a:t> τις </a:t>
            </a:r>
            <a:r>
              <a:rPr lang="el-GR" dirty="0" err="1" smtClean="0">
                <a:solidFill>
                  <a:schemeClr val="bg1"/>
                </a:solidFill>
              </a:rPr>
              <a:t>κόβουμε</a:t>
            </a:r>
            <a:r>
              <a:rPr lang="el-GR" dirty="0" smtClean="0">
                <a:solidFill>
                  <a:schemeClr val="bg1"/>
                </a:solidFill>
              </a:rPr>
              <a:t> στη </a:t>
            </a:r>
            <a:r>
              <a:rPr lang="el-GR" dirty="0" err="1" smtClean="0">
                <a:solidFill>
                  <a:schemeClr val="bg1"/>
                </a:solidFill>
              </a:rPr>
              <a:t>μέση</a:t>
            </a:r>
            <a:r>
              <a:rPr lang="el-GR" dirty="0" smtClean="0">
                <a:solidFill>
                  <a:schemeClr val="bg1"/>
                </a:solidFill>
              </a:rPr>
              <a:t> </a:t>
            </a:r>
            <a:r>
              <a:rPr lang="el-GR" dirty="0" err="1" smtClean="0">
                <a:solidFill>
                  <a:schemeClr val="bg1"/>
                </a:solidFill>
              </a:rPr>
              <a:t>όλες</a:t>
            </a:r>
            <a:r>
              <a:rPr lang="el-GR" dirty="0" smtClean="0">
                <a:solidFill>
                  <a:schemeClr val="bg1"/>
                </a:solidFill>
              </a:rPr>
              <a:t> </a:t>
            </a:r>
            <a:r>
              <a:rPr lang="el-GR" dirty="0" err="1" smtClean="0">
                <a:solidFill>
                  <a:schemeClr val="bg1"/>
                </a:solidFill>
              </a:rPr>
              <a:t>μαζί</a:t>
            </a:r>
            <a:r>
              <a:rPr lang="el-GR" dirty="0" smtClean="0">
                <a:solidFill>
                  <a:schemeClr val="bg1"/>
                </a:solidFill>
              </a:rPr>
              <a:t>, </a:t>
            </a:r>
            <a:r>
              <a:rPr lang="el-GR" dirty="0" err="1" smtClean="0">
                <a:solidFill>
                  <a:schemeClr val="bg1"/>
                </a:solidFill>
              </a:rPr>
              <a:t>από</a:t>
            </a:r>
            <a:r>
              <a:rPr lang="el-GR" dirty="0" smtClean="0">
                <a:solidFill>
                  <a:schemeClr val="bg1"/>
                </a:solidFill>
              </a:rPr>
              <a:t> </a:t>
            </a:r>
            <a:r>
              <a:rPr lang="el-GR" dirty="0" err="1" smtClean="0">
                <a:solidFill>
                  <a:schemeClr val="bg1"/>
                </a:solidFill>
              </a:rPr>
              <a:t>πάνω</a:t>
            </a:r>
            <a:r>
              <a:rPr lang="el-GR" dirty="0" smtClean="0">
                <a:solidFill>
                  <a:schemeClr val="bg1"/>
                </a:solidFill>
              </a:rPr>
              <a:t> </a:t>
            </a:r>
            <a:r>
              <a:rPr lang="el-GR" dirty="0" err="1" smtClean="0">
                <a:solidFill>
                  <a:schemeClr val="bg1"/>
                </a:solidFill>
              </a:rPr>
              <a:t>μέχρι</a:t>
            </a:r>
            <a:r>
              <a:rPr lang="el-GR" dirty="0" smtClean="0">
                <a:solidFill>
                  <a:schemeClr val="bg1"/>
                </a:solidFill>
              </a:rPr>
              <a:t> </a:t>
            </a:r>
            <a:r>
              <a:rPr lang="el-GR" dirty="0" err="1" smtClean="0">
                <a:solidFill>
                  <a:schemeClr val="bg1"/>
                </a:solidFill>
              </a:rPr>
              <a:t>κάτω</a:t>
            </a:r>
            <a:r>
              <a:rPr lang="el-GR" dirty="0" smtClean="0">
                <a:solidFill>
                  <a:schemeClr val="bg1"/>
                </a:solidFill>
              </a:rPr>
              <a:t>, </a:t>
            </a:r>
            <a:r>
              <a:rPr lang="el-GR" dirty="0" err="1" smtClean="0">
                <a:solidFill>
                  <a:schemeClr val="bg1"/>
                </a:solidFill>
              </a:rPr>
              <a:t>ή</a:t>
            </a:r>
            <a:r>
              <a:rPr lang="el-GR" dirty="0" smtClean="0">
                <a:solidFill>
                  <a:schemeClr val="bg1"/>
                </a:solidFill>
              </a:rPr>
              <a:t> στα </a:t>
            </a:r>
            <a:r>
              <a:rPr lang="el-GR" dirty="0" err="1" smtClean="0">
                <a:solidFill>
                  <a:schemeClr val="bg1"/>
                </a:solidFill>
              </a:rPr>
              <a:t>τέσσερα</a:t>
            </a:r>
            <a:r>
              <a:rPr lang="el-GR" dirty="0" smtClean="0">
                <a:solidFill>
                  <a:schemeClr val="bg1"/>
                </a:solidFill>
              </a:rPr>
              <a:t>. </a:t>
            </a:r>
            <a:r>
              <a:rPr lang="el-GR" dirty="0" err="1" smtClean="0">
                <a:solidFill>
                  <a:schemeClr val="bg1"/>
                </a:solidFill>
              </a:rPr>
              <a:t>Περιχύνουμε</a:t>
            </a:r>
            <a:r>
              <a:rPr lang="el-GR" dirty="0" smtClean="0">
                <a:solidFill>
                  <a:schemeClr val="bg1"/>
                </a:solidFill>
              </a:rPr>
              <a:t> με το </a:t>
            </a:r>
            <a:r>
              <a:rPr lang="el-GR" dirty="0" err="1" smtClean="0">
                <a:solidFill>
                  <a:schemeClr val="bg1"/>
                </a:solidFill>
              </a:rPr>
              <a:t>μισό</a:t>
            </a:r>
            <a:r>
              <a:rPr lang="el-GR" dirty="0" smtClean="0">
                <a:solidFill>
                  <a:schemeClr val="bg1"/>
                </a:solidFill>
              </a:rPr>
              <a:t> </a:t>
            </a:r>
            <a:r>
              <a:rPr lang="el-GR" dirty="0" err="1" smtClean="0">
                <a:solidFill>
                  <a:schemeClr val="bg1"/>
                </a:solidFill>
              </a:rPr>
              <a:t>σιρόπι</a:t>
            </a:r>
            <a:r>
              <a:rPr lang="el-GR" dirty="0" smtClean="0">
                <a:solidFill>
                  <a:schemeClr val="bg1"/>
                </a:solidFill>
              </a:rPr>
              <a:t>.</a:t>
            </a:r>
          </a:p>
          <a:p>
            <a:r>
              <a:rPr lang="el-GR" dirty="0" err="1" smtClean="0">
                <a:solidFill>
                  <a:schemeClr val="bg1"/>
                </a:solidFill>
              </a:rPr>
              <a:t>Επαναλαμβάνουμε</a:t>
            </a:r>
            <a:r>
              <a:rPr lang="el-GR" dirty="0" smtClean="0">
                <a:solidFill>
                  <a:schemeClr val="bg1"/>
                </a:solidFill>
              </a:rPr>
              <a:t> τη </a:t>
            </a:r>
            <a:r>
              <a:rPr lang="el-GR" dirty="0" err="1" smtClean="0">
                <a:solidFill>
                  <a:schemeClr val="bg1"/>
                </a:solidFill>
              </a:rPr>
              <a:t>διαδικασία</a:t>
            </a:r>
            <a:r>
              <a:rPr lang="el-GR" dirty="0" smtClean="0">
                <a:solidFill>
                  <a:schemeClr val="bg1"/>
                </a:solidFill>
              </a:rPr>
              <a:t> με τον </a:t>
            </a:r>
            <a:r>
              <a:rPr lang="el-GR" dirty="0" err="1" smtClean="0">
                <a:solidFill>
                  <a:schemeClr val="bg1"/>
                </a:solidFill>
              </a:rPr>
              <a:t>υπόλοιπο</a:t>
            </a:r>
            <a:r>
              <a:rPr lang="el-GR" dirty="0" smtClean="0">
                <a:solidFill>
                  <a:schemeClr val="bg1"/>
                </a:solidFill>
              </a:rPr>
              <a:t> </a:t>
            </a:r>
            <a:r>
              <a:rPr lang="el-GR" dirty="0" err="1" smtClean="0">
                <a:solidFill>
                  <a:schemeClr val="bg1"/>
                </a:solidFill>
              </a:rPr>
              <a:t>χυλό</a:t>
            </a:r>
            <a:r>
              <a:rPr lang="el-GR" dirty="0" smtClean="0">
                <a:solidFill>
                  <a:schemeClr val="bg1"/>
                </a:solidFill>
              </a:rPr>
              <a:t> και </a:t>
            </a:r>
            <a:r>
              <a:rPr lang="el-GR" dirty="0" err="1" smtClean="0">
                <a:solidFill>
                  <a:schemeClr val="bg1"/>
                </a:solidFill>
              </a:rPr>
              <a:t>ετοιμάζουμε</a:t>
            </a:r>
            <a:r>
              <a:rPr lang="el-GR" dirty="0" smtClean="0">
                <a:solidFill>
                  <a:schemeClr val="bg1"/>
                </a:solidFill>
              </a:rPr>
              <a:t> </a:t>
            </a:r>
            <a:r>
              <a:rPr lang="el-GR" dirty="0" err="1" smtClean="0">
                <a:solidFill>
                  <a:schemeClr val="bg1"/>
                </a:solidFill>
              </a:rPr>
              <a:t>περίπου</a:t>
            </a:r>
            <a:r>
              <a:rPr lang="el-GR" dirty="0" smtClean="0">
                <a:solidFill>
                  <a:schemeClr val="bg1"/>
                </a:solidFill>
              </a:rPr>
              <a:t> </a:t>
            </a:r>
            <a:r>
              <a:rPr lang="el-GR" dirty="0" err="1" smtClean="0">
                <a:solidFill>
                  <a:schemeClr val="bg1"/>
                </a:solidFill>
              </a:rPr>
              <a:t>άλλες</a:t>
            </a:r>
            <a:r>
              <a:rPr lang="el-GR" dirty="0" smtClean="0">
                <a:solidFill>
                  <a:schemeClr val="bg1"/>
                </a:solidFill>
              </a:rPr>
              <a:t> 10 </a:t>
            </a:r>
            <a:r>
              <a:rPr lang="el-GR" dirty="0" err="1" smtClean="0">
                <a:solidFill>
                  <a:schemeClr val="bg1"/>
                </a:solidFill>
              </a:rPr>
              <a:t>κρέπες</a:t>
            </a:r>
            <a:r>
              <a:rPr lang="el-GR" dirty="0" smtClean="0">
                <a:solidFill>
                  <a:schemeClr val="bg1"/>
                </a:solidFill>
              </a:rPr>
              <a:t>, </a:t>
            </a:r>
            <a:r>
              <a:rPr lang="el-GR" dirty="0" err="1" smtClean="0">
                <a:solidFill>
                  <a:schemeClr val="bg1"/>
                </a:solidFill>
              </a:rPr>
              <a:t>πασπαλισμένες</a:t>
            </a:r>
            <a:r>
              <a:rPr lang="el-GR" dirty="0" smtClean="0">
                <a:solidFill>
                  <a:schemeClr val="bg1"/>
                </a:solidFill>
              </a:rPr>
              <a:t> και </a:t>
            </a:r>
            <a:r>
              <a:rPr lang="el-GR" dirty="0" err="1" smtClean="0">
                <a:solidFill>
                  <a:schemeClr val="bg1"/>
                </a:solidFill>
              </a:rPr>
              <a:t>αυτές</a:t>
            </a:r>
            <a:r>
              <a:rPr lang="el-GR" dirty="0" smtClean="0">
                <a:solidFill>
                  <a:schemeClr val="bg1"/>
                </a:solidFill>
              </a:rPr>
              <a:t> </a:t>
            </a:r>
            <a:r>
              <a:rPr lang="el-GR" dirty="0" err="1" smtClean="0">
                <a:solidFill>
                  <a:schemeClr val="bg1"/>
                </a:solidFill>
              </a:rPr>
              <a:t>μία</a:t>
            </a:r>
            <a:r>
              <a:rPr lang="el-GR" dirty="0" smtClean="0">
                <a:solidFill>
                  <a:schemeClr val="bg1"/>
                </a:solidFill>
              </a:rPr>
              <a:t> </a:t>
            </a:r>
            <a:r>
              <a:rPr lang="el-GR" dirty="0" err="1" smtClean="0">
                <a:solidFill>
                  <a:schemeClr val="bg1"/>
                </a:solidFill>
              </a:rPr>
              <a:t>μία</a:t>
            </a:r>
            <a:r>
              <a:rPr lang="el-GR" dirty="0" smtClean="0">
                <a:solidFill>
                  <a:schemeClr val="bg1"/>
                </a:solidFill>
              </a:rPr>
              <a:t> με </a:t>
            </a:r>
            <a:r>
              <a:rPr lang="el-GR" dirty="0" err="1" smtClean="0">
                <a:solidFill>
                  <a:schemeClr val="bg1"/>
                </a:solidFill>
              </a:rPr>
              <a:t>τριμμένο</a:t>
            </a:r>
            <a:r>
              <a:rPr lang="el-GR" dirty="0" smtClean="0">
                <a:solidFill>
                  <a:schemeClr val="bg1"/>
                </a:solidFill>
              </a:rPr>
              <a:t> </a:t>
            </a:r>
            <a:r>
              <a:rPr lang="el-GR" dirty="0" err="1" smtClean="0">
                <a:solidFill>
                  <a:schemeClr val="bg1"/>
                </a:solidFill>
              </a:rPr>
              <a:t>καρύδι</a:t>
            </a:r>
            <a:r>
              <a:rPr lang="el-GR" dirty="0" smtClean="0">
                <a:solidFill>
                  <a:schemeClr val="bg1"/>
                </a:solidFill>
              </a:rPr>
              <a:t>.</a:t>
            </a:r>
          </a:p>
          <a:p>
            <a:r>
              <a:rPr lang="el-GR" dirty="0" smtClean="0">
                <a:solidFill>
                  <a:schemeClr val="bg1"/>
                </a:solidFill>
              </a:rPr>
              <a:t>Τις </a:t>
            </a:r>
            <a:r>
              <a:rPr lang="el-GR" dirty="0" err="1" smtClean="0">
                <a:solidFill>
                  <a:schemeClr val="bg1"/>
                </a:solidFill>
              </a:rPr>
              <a:t>κόβουμε</a:t>
            </a:r>
            <a:r>
              <a:rPr lang="el-GR" dirty="0" smtClean="0">
                <a:solidFill>
                  <a:schemeClr val="bg1"/>
                </a:solidFill>
              </a:rPr>
              <a:t> κι </a:t>
            </a:r>
            <a:r>
              <a:rPr lang="el-GR" dirty="0" err="1" smtClean="0">
                <a:solidFill>
                  <a:schemeClr val="bg1"/>
                </a:solidFill>
              </a:rPr>
              <a:t>αυτές</a:t>
            </a:r>
            <a:r>
              <a:rPr lang="el-GR" dirty="0" smtClean="0">
                <a:solidFill>
                  <a:schemeClr val="bg1"/>
                </a:solidFill>
              </a:rPr>
              <a:t> στη </a:t>
            </a:r>
            <a:r>
              <a:rPr lang="el-GR" dirty="0" err="1" smtClean="0">
                <a:solidFill>
                  <a:schemeClr val="bg1"/>
                </a:solidFill>
              </a:rPr>
              <a:t>μέση</a:t>
            </a:r>
            <a:r>
              <a:rPr lang="el-GR" dirty="0" smtClean="0">
                <a:solidFill>
                  <a:schemeClr val="bg1"/>
                </a:solidFill>
              </a:rPr>
              <a:t>, τις </a:t>
            </a:r>
            <a:r>
              <a:rPr lang="el-GR" dirty="0" err="1" smtClean="0">
                <a:solidFill>
                  <a:schemeClr val="bg1"/>
                </a:solidFill>
              </a:rPr>
              <a:t>σιροπιάζουμε</a:t>
            </a:r>
            <a:r>
              <a:rPr lang="el-GR" dirty="0" smtClean="0">
                <a:solidFill>
                  <a:schemeClr val="bg1"/>
                </a:solidFill>
              </a:rPr>
              <a:t> και </a:t>
            </a:r>
            <a:r>
              <a:rPr lang="el-GR" dirty="0" err="1" smtClean="0">
                <a:solidFill>
                  <a:schemeClr val="bg1"/>
                </a:solidFill>
              </a:rPr>
              <a:t>σερβίρουμε</a:t>
            </a:r>
            <a:r>
              <a:rPr lang="el-GR" dirty="0" smtClean="0">
                <a:solidFill>
                  <a:schemeClr val="bg1"/>
                </a:solidFill>
              </a:rPr>
              <a:t>.</a:t>
            </a:r>
          </a:p>
          <a:p>
            <a:endParaRPr lang="el-GR"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solidFill>
                  <a:srgbClr val="FF0000"/>
                </a:solidFill>
              </a:rPr>
              <a:t>ΕΠΙΣΚΕΨΗ ΣΤΟ ΚΑΣΤΡΟ </a:t>
            </a:r>
            <a:br>
              <a:rPr lang="el-GR" dirty="0" smtClean="0">
                <a:solidFill>
                  <a:srgbClr val="FF0000"/>
                </a:solidFill>
              </a:rPr>
            </a:br>
            <a:endParaRPr lang="el-GR" dirty="0">
              <a:solidFill>
                <a:srgbClr val="FF0000"/>
              </a:solidFill>
            </a:endParaRPr>
          </a:p>
        </p:txBody>
      </p:sp>
      <p:pic>
        <p:nvPicPr>
          <p:cNvPr id="5" name="4 - Θέση περιεχομένου" descr="εικόνα_Viber_2023-12-29_10-10-16-499.jpg"/>
          <p:cNvPicPr>
            <a:picLocks noGrp="1" noChangeAspect="1"/>
          </p:cNvPicPr>
          <p:nvPr>
            <p:ph sz="half" idx="1"/>
          </p:nvPr>
        </p:nvPicPr>
        <p:blipFill>
          <a:blip r:embed="rId2" cstate="print"/>
          <a:srcRect r="17966"/>
          <a:stretch>
            <a:fillRect/>
          </a:stretch>
        </p:blipFill>
        <p:spPr>
          <a:xfrm>
            <a:off x="779264" y="1722438"/>
            <a:ext cx="3504704" cy="4525962"/>
          </a:xfrm>
        </p:spPr>
      </p:pic>
      <p:pic>
        <p:nvPicPr>
          <p:cNvPr id="6" name="5 - Θέση περιεχομένου" descr="εικόνα_Viber_2023-12-29_10-16-22-151.jpg"/>
          <p:cNvPicPr>
            <a:picLocks noGrp="1" noChangeAspect="1"/>
          </p:cNvPicPr>
          <p:nvPr>
            <p:ph sz="half" idx="2"/>
          </p:nvPr>
        </p:nvPicPr>
        <p:blipFill>
          <a:blip r:embed="rId3" cstate="print"/>
          <a:stretch>
            <a:fillRect/>
          </a:stretch>
        </p:blipFill>
        <p:spPr>
          <a:xfrm>
            <a:off x="4963192" y="1722438"/>
            <a:ext cx="3408615" cy="452596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solidFill>
                  <a:srgbClr val="FF0000"/>
                </a:solidFill>
              </a:rPr>
              <a:t>ΕΠΙΣΚΕΨΗ ΣΤΟ ΚΑΣΤΡΟ </a:t>
            </a:r>
            <a:br>
              <a:rPr lang="el-GR" dirty="0" smtClean="0">
                <a:solidFill>
                  <a:srgbClr val="FF0000"/>
                </a:solidFill>
              </a:rPr>
            </a:br>
            <a:endParaRPr lang="el-GR" dirty="0"/>
          </a:p>
        </p:txBody>
      </p:sp>
      <p:pic>
        <p:nvPicPr>
          <p:cNvPr id="7" name="6 - Θέση περιεχομένου" descr="εικόνα_Viber_2023-12-29_10-10-16-797.jpg"/>
          <p:cNvPicPr>
            <a:picLocks noGrp="1" noChangeAspect="1"/>
          </p:cNvPicPr>
          <p:nvPr>
            <p:ph sz="half" idx="1"/>
          </p:nvPr>
        </p:nvPicPr>
        <p:blipFill>
          <a:blip r:embed="rId2" cstate="print"/>
          <a:stretch>
            <a:fillRect/>
          </a:stretch>
        </p:blipFill>
        <p:spPr>
          <a:xfrm>
            <a:off x="772192" y="1722438"/>
            <a:ext cx="3408615" cy="4525962"/>
          </a:xfrm>
        </p:spPr>
      </p:pic>
      <p:pic>
        <p:nvPicPr>
          <p:cNvPr id="10" name="9 - Θέση περιεχομένου" descr="εικόνα_Viber_2023-12-29_10-16-21-975.jpg"/>
          <p:cNvPicPr>
            <a:picLocks noGrp="1" noChangeAspect="1"/>
          </p:cNvPicPr>
          <p:nvPr>
            <p:ph sz="half" idx="2"/>
          </p:nvPr>
        </p:nvPicPr>
        <p:blipFill>
          <a:blip r:embed="rId3" cstate="print"/>
          <a:stretch>
            <a:fillRect/>
          </a:stretch>
        </p:blipFill>
        <p:spPr>
          <a:xfrm>
            <a:off x="4963192" y="1722438"/>
            <a:ext cx="3408615" cy="4525962"/>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Διάμεσος">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731</TotalTime>
  <Words>494</Words>
  <Application>Microsoft Office PowerPoint</Application>
  <PresentationFormat>Προβολή στην οθόνη (4:3)</PresentationFormat>
  <Paragraphs>87</Paragraphs>
  <Slides>21</Slides>
  <Notes>0</Notes>
  <HiddenSlides>0</HiddenSlides>
  <MMClips>2</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Ζωντάνια</vt:lpstr>
      <vt:lpstr>ΕΠΙΣΚΕΨΗ ΣΤΟ ΚΑΣΤΡΟ  </vt:lpstr>
      <vt:lpstr>        ΤΑ  ΣΠΑΡΓΑΝΑ ΤΟΥ ΧΡΙΣΤΟΥ</vt:lpstr>
      <vt:lpstr> ΤΑ  ΣΠΑΡΓΑΝΑ ΤΟΥ ΧΡΙΣΤΟΥ</vt:lpstr>
      <vt:lpstr>Το έθιμο, οι παλαιότερες γενιές, το τηρούσαν το βράδυ της παραμονής των Χριστουγέννων στο κάθε σπίτι.  Τα τελευταία χρόνια αναβιώνει λίγο νωρίτερα, ώστε να έχουν την ευκαιρία να το παρακολουθήσουν σχολεία της πόλης, για να γνωρίσουν οι μαθητές τις παραδόσεις του τόπου τους. </vt:lpstr>
      <vt:lpstr>Τα σπάργανα του Χριστού   Οι ηπειρώτικες σιροπιαστές κρέπες</vt:lpstr>
      <vt:lpstr>Διαδικασία </vt:lpstr>
      <vt:lpstr>Διαφάνεια 7</vt:lpstr>
      <vt:lpstr>ΕΠΙΣΚΕΨΗ ΣΤΟ ΚΑΣΤΡΟ  </vt:lpstr>
      <vt:lpstr>ΕΠΙΣΚΕΨΗ ΣΤΟ ΚΑΣΤΡΟ  </vt:lpstr>
      <vt:lpstr>ΕΠΙΣΚΕΨΗ ΣΤΟ ΚΑΣΤΡΟ  </vt:lpstr>
      <vt:lpstr>ΕΠΙΣΚΕΨΗ ΣΤΟ ΚΑΣΤΡΟ  </vt:lpstr>
      <vt:lpstr>ΕΠΙΣΚΕΨΗ ΣΤΟ ΚΑΣΤΡΟ  </vt:lpstr>
      <vt:lpstr>ΕΠΙΣΚΕΨΗ ΣΤΟ ΚΑΣΤΡΟ  </vt:lpstr>
      <vt:lpstr>ΕΠΙΣΚΕΨΗ ΣΤΟ ΚΑΣΤΡΟ  </vt:lpstr>
      <vt:lpstr>ΤΑ ΚΑΛΑΝΤΑ  από τις κυρίες του ΚΑΠΗ </vt:lpstr>
      <vt:lpstr>ΠΑΡΑΔΟΣΙΑΚΑ ΤΡΑΓΟΥΔΙΑ</vt:lpstr>
      <vt:lpstr>Διαφάνεια 17</vt:lpstr>
      <vt:lpstr>Διαφάνεια 18</vt:lpstr>
      <vt:lpstr>Δημιουργοί:</vt:lpstr>
      <vt:lpstr>Συμμετέχοντες Εtwinning</vt:lpstr>
      <vt:lpstr>Διαφάνεια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Dimitra Tafili</dc:creator>
  <cp:lastModifiedBy>Dimitra Tafili</cp:lastModifiedBy>
  <cp:revision>72</cp:revision>
  <dcterms:created xsi:type="dcterms:W3CDTF">2024-04-09T09:11:21Z</dcterms:created>
  <dcterms:modified xsi:type="dcterms:W3CDTF">2024-05-26T16:19:51Z</dcterms:modified>
</cp:coreProperties>
</file>