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418" autoAdjust="0"/>
  </p:normalViewPr>
  <p:slideViewPr>
    <p:cSldViewPr>
      <p:cViewPr varScale="1">
        <p:scale>
          <a:sx n="109" d="100"/>
          <a:sy n="109" d="100"/>
        </p:scale>
        <p:origin x="-4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12622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Ορθογώνιο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Ορθογώνιο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Ορθογώνιο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Ορθογώνιο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Ορθογώνιο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Στρογγυλεμένο ορθογώνιο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Στρογγυλεμένο ορθογώνιο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Ορθογώνιο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Ορθογώνιο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Ορθογώνιο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Ορθογώνιο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Ορθογώνιο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6E4A523-CA77-4C67-94F2-EBFCC38D82DF}" type="datetimeFigureOut">
              <a:rPr lang="el-GR" smtClean="0"/>
              <a:pPr/>
              <a:t>3/3/2022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65D0AB-1D0C-444D-A659-A8A6F68084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ocie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en.wikipedia.org/wiki/Societal_racism" TargetMode="External"/><Relationship Id="rId4" Type="http://schemas.openxmlformats.org/officeDocument/2006/relationships/hyperlink" Target="https://en.wikipedia.org/w/index.php?title=Carl_E._James&amp;action=edit&amp;redlink=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066800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Bell MT" panose="02020503060305020303" pitchFamily="18" charset="0"/>
              </a:rPr>
              <a:t>Social Racism</a:t>
            </a:r>
            <a:endParaRPr lang="el-GR" sz="4400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3165596"/>
            <a:ext cx="4038600" cy="2693746"/>
          </a:xfrm>
        </p:spPr>
      </p:pic>
      <p:sp>
        <p:nvSpPr>
          <p:cNvPr id="4" name="Θέση κειμένου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  <a:latin typeface="Bell MT" panose="02020503060305020303" pitchFamily="18" charset="0"/>
              </a:rPr>
              <a:t>Societal racism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 is the formalization of a set of institutional, historical, cultural, and interpersonal practices within a 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  <a:hlinkClick r:id="rId3" tooltip="Society"/>
              </a:rPr>
              <a:t>society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 that places one or more social or ethnic groups in a better position to succeed and disadvantages other groups so that disparities develop between the groups over a period of time. Societal racism has also been called </a:t>
            </a:r>
            <a:r>
              <a:rPr lang="en-US" sz="1600" b="1" dirty="0" smtClean="0">
                <a:solidFill>
                  <a:schemeClr val="tx1"/>
                </a:solidFill>
                <a:latin typeface="Bell MT" panose="02020503060305020303" pitchFamily="18" charset="0"/>
              </a:rPr>
              <a:t>structural racism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, because, according to 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  <a:hlinkClick r:id="rId4" tooltip="Carl E. James (page does not exist)"/>
              </a:rPr>
              <a:t>Carl E. James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, society is structured in a way that excludes substantial numbers of people from minority backgrounds from taking part in social institutions.</a:t>
            </a:r>
            <a:r>
              <a:rPr lang="en-US" sz="1600" baseline="30000" dirty="0" smtClean="0">
                <a:solidFill>
                  <a:schemeClr val="tx1"/>
                </a:solidFill>
                <a:latin typeface="Bell MT" panose="02020503060305020303" pitchFamily="18" charset="0"/>
                <a:hlinkClick r:id="rId5"/>
              </a:rPr>
              <a:t>[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 Societal racism is sometimes referred to as </a:t>
            </a:r>
            <a:r>
              <a:rPr lang="en-US" sz="1600" b="1" dirty="0" smtClean="0">
                <a:solidFill>
                  <a:schemeClr val="tx1"/>
                </a:solidFill>
                <a:latin typeface="Bell MT" panose="02020503060305020303" pitchFamily="18" charset="0"/>
              </a:rPr>
              <a:t>systemic racism</a:t>
            </a:r>
            <a:r>
              <a:rPr lang="en-US" sz="1600" dirty="0" smtClean="0">
                <a:solidFill>
                  <a:schemeClr val="tx1"/>
                </a:solidFill>
                <a:latin typeface="Bell MT" panose="02020503060305020303" pitchFamily="18" charset="0"/>
              </a:rPr>
              <a:t> as well.</a:t>
            </a:r>
            <a:endParaRPr lang="el-GR" sz="1600" dirty="0" smtClean="0">
              <a:solidFill>
                <a:schemeClr val="tx1"/>
              </a:solidFill>
            </a:endParaRPr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xmlns="" val="2630804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What exactly is Social Racism?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First and foremost, social racism is the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racism that exists between two people, who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belong to different social classes, who have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a financial gap in terms of their finances, in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the area where they live, in the luxuries that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they own. The general idea of this global issue is that, because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someone habitats a degraded area in contrast to someone else, is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inferior to someone who has an upgraded area, defines social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racism. It is surely a pity that this current phenomenon has not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withdrawn from modern society, despite the technological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achievements and the best in terms of quality education that we</a:t>
            </a:r>
          </a:p>
          <a:p>
            <a:pPr marL="0" indent="0">
              <a:buNone/>
            </a:pPr>
            <a:r>
              <a:rPr lang="en-US" sz="1600" dirty="0" smtClean="0">
                <a:latin typeface="Bell MT" panose="02020503060305020303" pitchFamily="18" charset="0"/>
              </a:rPr>
              <a:t>receive to date.</a:t>
            </a:r>
            <a:endParaRPr lang="el-GR" sz="1600" dirty="0"/>
          </a:p>
        </p:txBody>
      </p:sp>
      <p:pic>
        <p:nvPicPr>
          <p:cNvPr id="12" name="Θέση περιεχομένου 11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9585" y="3456752"/>
            <a:ext cx="4035829" cy="2111433"/>
          </a:xfrm>
        </p:spPr>
      </p:pic>
    </p:spTree>
    <p:extLst>
      <p:ext uri="{BB962C8B-B14F-4D97-AF65-F5344CB8AC3E}">
        <p14:creationId xmlns:p14="http://schemas.microsoft.com/office/powerpoint/2010/main" xmlns="" val="1659918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Bell MT" panose="02020503060305020303" pitchFamily="18" charset="0"/>
              </a:rPr>
              <a:t>Types of Social Racism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2515294" y="1484784"/>
            <a:ext cx="3898776" cy="1684784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It is well known that Social Racism is perhaps one of the most insignificant categories of racism. However, social racism is divided into some smaller groups.</a:t>
            </a:r>
            <a:endParaRPr lang="el-GR" dirty="0"/>
          </a:p>
        </p:txBody>
      </p:sp>
      <p:cxnSp>
        <p:nvCxnSpPr>
          <p:cNvPr id="19" name="Ευθύγραμμο βέλος σύνδεσης 18"/>
          <p:cNvCxnSpPr/>
          <p:nvPr/>
        </p:nvCxnSpPr>
        <p:spPr>
          <a:xfrm flipH="1">
            <a:off x="3959931" y="3365376"/>
            <a:ext cx="1" cy="1466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/>
          <p:cNvCxnSpPr/>
          <p:nvPr/>
        </p:nvCxnSpPr>
        <p:spPr>
          <a:xfrm flipH="1">
            <a:off x="1988096" y="3284984"/>
            <a:ext cx="999728" cy="1016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Ευθύγραμμο βέλος σύνδεσης 28"/>
          <p:cNvCxnSpPr/>
          <p:nvPr/>
        </p:nvCxnSpPr>
        <p:spPr>
          <a:xfrm>
            <a:off x="4716016" y="3212976"/>
            <a:ext cx="108012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Ευθύγραμμο βέλος σύνδεσης 30"/>
          <p:cNvCxnSpPr/>
          <p:nvPr/>
        </p:nvCxnSpPr>
        <p:spPr>
          <a:xfrm>
            <a:off x="5796136" y="3212976"/>
            <a:ext cx="115212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47910" y="4994478"/>
            <a:ext cx="1667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Socio-economic</a:t>
            </a:r>
          </a:p>
          <a:p>
            <a:r>
              <a:rPr lang="en-US" dirty="0" smtClean="0">
                <a:latin typeface="Bell MT" panose="02020503060305020303" pitchFamily="18" charset="0"/>
              </a:rPr>
              <a:t>racism</a:t>
            </a:r>
            <a:endParaRPr lang="el-GR" dirty="0"/>
          </a:p>
        </p:txBody>
      </p:sp>
      <p:sp>
        <p:nvSpPr>
          <p:cNvPr id="39" name="TextBox 38"/>
          <p:cNvSpPr txBox="1"/>
          <p:nvPr/>
        </p:nvSpPr>
        <p:spPr>
          <a:xfrm>
            <a:off x="3398270" y="4994479"/>
            <a:ext cx="1123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Religious </a:t>
            </a:r>
          </a:p>
          <a:p>
            <a:r>
              <a:rPr lang="en-US" dirty="0" smtClean="0">
                <a:latin typeface="Bell MT" panose="02020503060305020303" pitchFamily="18" charset="0"/>
              </a:rPr>
              <a:t>racism</a:t>
            </a:r>
            <a:endParaRPr lang="el-GR" dirty="0"/>
          </a:p>
        </p:txBody>
      </p:sp>
      <p:sp>
        <p:nvSpPr>
          <p:cNvPr id="41" name="TextBox 40"/>
          <p:cNvSpPr txBox="1"/>
          <p:nvPr/>
        </p:nvSpPr>
        <p:spPr>
          <a:xfrm>
            <a:off x="899592" y="4440482"/>
            <a:ext cx="12961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Racism of </a:t>
            </a:r>
          </a:p>
          <a:p>
            <a:r>
              <a:rPr lang="en-US" dirty="0" smtClean="0">
                <a:latin typeface="Bell MT" panose="02020503060305020303" pitchFamily="18" charset="0"/>
              </a:rPr>
              <a:t>Appearance</a:t>
            </a:r>
          </a:p>
          <a:p>
            <a:r>
              <a:rPr lang="en-US" dirty="0" smtClean="0">
                <a:latin typeface="Bell MT" panose="02020503060305020303" pitchFamily="18" charset="0"/>
              </a:rPr>
              <a:t>(It’s about clothing preferences or haircuts)</a:t>
            </a:r>
            <a:endParaRPr lang="el-GR" dirty="0"/>
          </a:p>
        </p:txBody>
      </p:sp>
      <p:sp>
        <p:nvSpPr>
          <p:cNvPr id="43" name="TextBox 42"/>
          <p:cNvSpPr txBox="1"/>
          <p:nvPr/>
        </p:nvSpPr>
        <p:spPr>
          <a:xfrm>
            <a:off x="7096092" y="4117317"/>
            <a:ext cx="20162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ell MT" panose="02020503060305020303" pitchFamily="18" charset="0"/>
              </a:rPr>
              <a:t>Racism for personal preferences and lifestyle</a:t>
            </a:r>
          </a:p>
          <a:p>
            <a:r>
              <a:rPr lang="en-US" dirty="0" smtClean="0">
                <a:latin typeface="Bell MT" panose="02020503060305020303" pitchFamily="18" charset="0"/>
              </a:rPr>
              <a:t>( for example being a good student or choosing a different type  of </a:t>
            </a:r>
            <a:r>
              <a:rPr lang="en-US" dirty="0" err="1" smtClean="0">
                <a:latin typeface="Bell MT" panose="02020503060305020303" pitchFamily="18" charset="0"/>
              </a:rPr>
              <a:t>hobbie</a:t>
            </a:r>
            <a:r>
              <a:rPr lang="en-US" dirty="0" smtClean="0">
                <a:latin typeface="Bell MT" panose="020205030603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846876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4040188" cy="639762"/>
          </a:xfrm>
        </p:spPr>
        <p:txBody>
          <a:bodyPr/>
          <a:lstStyle/>
          <a:p>
            <a:r>
              <a:rPr lang="en-US" dirty="0"/>
              <a:t>Socio-economic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3"/>
          </p:nvPr>
        </p:nvSpPr>
        <p:spPr>
          <a:xfrm>
            <a:off x="4788024" y="1772816"/>
            <a:ext cx="4041775" cy="495746"/>
          </a:xfrm>
        </p:spPr>
        <p:txBody>
          <a:bodyPr>
            <a:normAutofit/>
          </a:bodyPr>
          <a:lstStyle/>
          <a:p>
            <a:r>
              <a:rPr lang="en-US" dirty="0" smtClean="0"/>
              <a:t>Religious Racism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Socio-economic </a:t>
            </a:r>
            <a:r>
              <a:rPr lang="en-US" dirty="0"/>
              <a:t>is Racism which is based on</a:t>
            </a:r>
          </a:p>
          <a:p>
            <a:r>
              <a:rPr lang="en-US" dirty="0"/>
              <a:t>the social and economic situation of individuals (rich-poor), their</a:t>
            </a:r>
          </a:p>
          <a:p>
            <a:r>
              <a:rPr lang="en-US" dirty="0"/>
              <a:t>educational level (educated-uneducated), gender (woman-</a:t>
            </a:r>
          </a:p>
          <a:p>
            <a:endParaRPr lang="en-US" dirty="0"/>
          </a:p>
          <a:p>
            <a:r>
              <a:rPr lang="en-US" dirty="0"/>
              <a:t>man), his profession, his mental ability, his health and his</a:t>
            </a:r>
          </a:p>
          <a:p>
            <a:r>
              <a:rPr lang="en-US" dirty="0"/>
              <a:t>habits. There are examples of socio-economic racism in</a:t>
            </a:r>
          </a:p>
          <a:p>
            <a:r>
              <a:rPr lang="en-US" dirty="0"/>
              <a:t>history, such as genocide, which can also lead to social</a:t>
            </a:r>
          </a:p>
          <a:p>
            <a:r>
              <a:rPr lang="en-US" dirty="0"/>
              <a:t>exclusion and war.</a:t>
            </a:r>
          </a:p>
          <a:p>
            <a:endParaRPr lang="en-US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Religious racism is the perception that one religion is the only</a:t>
            </a:r>
          </a:p>
          <a:p>
            <a:r>
              <a:rPr lang="en-US" dirty="0"/>
              <a:t>true one and must prevail among others but also the rivalries</a:t>
            </a:r>
          </a:p>
          <a:p>
            <a:r>
              <a:rPr lang="en-US" dirty="0"/>
              <a:t>between religious dogmas that take the form of racist prejudice.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96758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causes of social racism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To start with, the causes of human misconduct and tactics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against vulnerable groups have many roots. One reason is the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security and intimacy of the person in the familiar and familiar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environment they have created, and for this reason his different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causes fear and insecurity, as a result of which they treat it as a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threat, as a dangerous invasion that must be exterminated. In this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case, the prejudices and stereotypes with which people are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usually educated from an early age play a decisive role.</a:t>
            </a:r>
            <a:endParaRPr lang="el-GR" dirty="0"/>
          </a:p>
        </p:txBody>
      </p:sp>
      <p:pic>
        <p:nvPicPr>
          <p:cNvPr id="2" name="Θέση περιεχομένου 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8050" y="3594033"/>
            <a:ext cx="4041775" cy="2114683"/>
          </a:xfrm>
        </p:spPr>
      </p:pic>
    </p:spTree>
    <p:extLst>
      <p:ext uri="{BB962C8B-B14F-4D97-AF65-F5344CB8AC3E}">
        <p14:creationId xmlns:p14="http://schemas.microsoft.com/office/powerpoint/2010/main" xmlns="" val="54112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Bell MT" panose="02020503060305020303" pitchFamily="18" charset="0"/>
              </a:rPr>
              <a:t>How we can play a significant role in decreasing </a:t>
            </a:r>
            <a:r>
              <a:rPr lang="en-US" sz="3600" b="1" dirty="0" smtClean="0">
                <a:latin typeface="Bell MT" panose="02020503060305020303" pitchFamily="18" charset="0"/>
              </a:rPr>
              <a:t>social</a:t>
            </a:r>
            <a:r>
              <a:rPr lang="en-US" sz="3600" b="1" dirty="0">
                <a:latin typeface="Bell MT" panose="02020503060305020303" pitchFamily="18" charset="0"/>
              </a:rPr>
              <a:t/>
            </a:r>
            <a:br>
              <a:rPr lang="en-US" sz="3600" b="1" dirty="0">
                <a:latin typeface="Bell MT" panose="02020503060305020303" pitchFamily="18" charset="0"/>
              </a:rPr>
            </a:br>
            <a:r>
              <a:rPr lang="en-US" sz="3600" b="1" dirty="0">
                <a:latin typeface="Bell MT" panose="02020503060305020303" pitchFamily="18" charset="0"/>
              </a:rPr>
              <a:t>racism</a:t>
            </a:r>
            <a:endParaRPr lang="el-GR" sz="3600" b="1" dirty="0"/>
          </a:p>
        </p:txBody>
      </p:sp>
      <p:pic>
        <p:nvPicPr>
          <p:cNvPr id="11" name="Θέση περιεχομένου 1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3448643"/>
            <a:ext cx="4038600" cy="2127652"/>
          </a:xfrm>
        </p:spPr>
      </p:pic>
      <p:sp>
        <p:nvSpPr>
          <p:cNvPr id="10" name="Θέση κειμένου 9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In the first place, knowledge, education are compulsory for the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young and can help to contribute to the development of critical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capacity, in order to reduce social racism. In addition to this, the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study of history and sociology, are able to further prove that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racism in any way, shape or form is scientifically unfounded and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that equality between people is indisputable. Last but not least,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equality and respect for the divergent people can create a world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that has equal rights, fair policies and established democratic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Values. Also, International intervention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organizations, with the aim of raising awareness of the global public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Opinion would help. Mobilizing the spiritual leadership of the peoples for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combating intolerance and prejudice. Its development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humanitarian education and the introduction of special courses for</a:t>
            </a:r>
          </a:p>
          <a:p>
            <a:pPr marL="0" indent="0">
              <a:buNone/>
            </a:pPr>
            <a:r>
              <a:rPr lang="en-US" sz="1400" dirty="0" smtClean="0">
                <a:latin typeface="Bell MT" panose="02020503060305020303" pitchFamily="18" charset="0"/>
              </a:rPr>
              <a:t>tolerance of the diversity of all individuals and peoples.</a:t>
            </a:r>
            <a:endParaRPr lang="el-GR" sz="1400" dirty="0" smtClean="0"/>
          </a:p>
          <a:p>
            <a:pPr marL="0" indent="0">
              <a:buNone/>
            </a:pP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xmlns="" val="3440190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project for social racism by :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Chrysoula</a:t>
            </a:r>
            <a:r>
              <a:rPr lang="en-US" dirty="0" smtClean="0"/>
              <a:t> </a:t>
            </a:r>
            <a:r>
              <a:rPr lang="en-US" dirty="0" err="1" smtClean="0"/>
              <a:t>Tsanga</a:t>
            </a:r>
            <a:endParaRPr lang="en-US" dirty="0" smtClean="0"/>
          </a:p>
          <a:p>
            <a:r>
              <a:rPr lang="en-US" dirty="0" err="1" smtClean="0"/>
              <a:t>Apostolis</a:t>
            </a:r>
            <a:r>
              <a:rPr lang="en-US" dirty="0" smtClean="0"/>
              <a:t> </a:t>
            </a:r>
            <a:r>
              <a:rPr lang="en-US" dirty="0" err="1" smtClean="0"/>
              <a:t>Georgantas</a:t>
            </a:r>
            <a:endParaRPr lang="en-US" dirty="0" smtClean="0"/>
          </a:p>
          <a:p>
            <a:r>
              <a:rPr lang="en-US" dirty="0" err="1" smtClean="0"/>
              <a:t>Manolis</a:t>
            </a:r>
            <a:r>
              <a:rPr lang="en-US" dirty="0" smtClean="0"/>
              <a:t> </a:t>
            </a:r>
            <a:r>
              <a:rPr lang="en-US" dirty="0" err="1" smtClean="0"/>
              <a:t>Metsikas</a:t>
            </a:r>
            <a:endParaRPr lang="en-US" dirty="0" smtClean="0"/>
          </a:p>
          <a:p>
            <a:r>
              <a:rPr lang="en-US" dirty="0" err="1" smtClean="0"/>
              <a:t>Pantelis</a:t>
            </a:r>
            <a:r>
              <a:rPr lang="en-US" dirty="0" smtClean="0"/>
              <a:t> </a:t>
            </a:r>
            <a:r>
              <a:rPr lang="en-US" dirty="0" err="1" smtClean="0"/>
              <a:t>Koudounas</a:t>
            </a:r>
            <a:endParaRPr lang="en-US" dirty="0" smtClean="0"/>
          </a:p>
          <a:p>
            <a:r>
              <a:rPr lang="en-US" dirty="0" err="1" smtClean="0"/>
              <a:t>Vaia</a:t>
            </a:r>
            <a:r>
              <a:rPr lang="en-US" dirty="0" smtClean="0"/>
              <a:t> </a:t>
            </a:r>
            <a:r>
              <a:rPr lang="en-US" dirty="0" err="1" smtClean="0"/>
              <a:t>Bamou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(thanks for watching&lt;3)</a:t>
            </a:r>
          </a:p>
        </p:txBody>
      </p:sp>
    </p:spTree>
    <p:extLst>
      <p:ext uri="{BB962C8B-B14F-4D97-AF65-F5344CB8AC3E}">
        <p14:creationId xmlns:p14="http://schemas.microsoft.com/office/powerpoint/2010/main" xmlns="" val="321282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91</TotalTime>
  <Words>577</Words>
  <Application>Microsoft Office PowerPoint</Application>
  <PresentationFormat>Προβολή στην οθόνη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Αστικό</vt:lpstr>
      <vt:lpstr>Social Racism</vt:lpstr>
      <vt:lpstr>What exactly is Social Racism?</vt:lpstr>
      <vt:lpstr>Types of Social Racism</vt:lpstr>
      <vt:lpstr>Διαφάνεια 4</vt:lpstr>
      <vt:lpstr>The causes of social racism</vt:lpstr>
      <vt:lpstr>How we can play a significant role in decreasing social racism</vt:lpstr>
      <vt:lpstr>English project for social racism by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Racism</dc:title>
  <dc:creator>User</dc:creator>
  <cp:lastModifiedBy>admin987</cp:lastModifiedBy>
  <cp:revision>10</cp:revision>
  <dcterms:created xsi:type="dcterms:W3CDTF">2022-02-08T15:31:01Z</dcterms:created>
  <dcterms:modified xsi:type="dcterms:W3CDTF">2022-03-03T07:16:01Z</dcterms:modified>
</cp:coreProperties>
</file>