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23"/>
  </p:notesMasterIdLst>
  <p:handoutMasterIdLst>
    <p:handoutMasterId r:id="rId24"/>
  </p:handoutMasterIdLst>
  <p:sldIdLst>
    <p:sldId id="277" r:id="rId2"/>
    <p:sldId id="354" r:id="rId3"/>
    <p:sldId id="355" r:id="rId4"/>
    <p:sldId id="352" r:id="rId5"/>
    <p:sldId id="353" r:id="rId6"/>
    <p:sldId id="285" r:id="rId7"/>
    <p:sldId id="310" r:id="rId8"/>
    <p:sldId id="365" r:id="rId9"/>
    <p:sldId id="333" r:id="rId10"/>
    <p:sldId id="362" r:id="rId11"/>
    <p:sldId id="340" r:id="rId12"/>
    <p:sldId id="341" r:id="rId13"/>
    <p:sldId id="356" r:id="rId14"/>
    <p:sldId id="361" r:id="rId15"/>
    <p:sldId id="358" r:id="rId16"/>
    <p:sldId id="359" r:id="rId17"/>
    <p:sldId id="360" r:id="rId18"/>
    <p:sldId id="278" r:id="rId19"/>
    <p:sldId id="296" r:id="rId20"/>
    <p:sldId id="309" r:id="rId21"/>
    <p:sldId id="318" r:id="rId22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ki" initials="" lastIdx="41" clrIdx="0"/>
  <p:cmAuthor id="1" name="us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99"/>
    <a:srgbClr val="CC00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41" autoAdjust="0"/>
    <p:restoredTop sz="94265" autoAdjust="0"/>
  </p:normalViewPr>
  <p:slideViewPr>
    <p:cSldViewPr>
      <p:cViewPr>
        <p:scale>
          <a:sx n="80" d="100"/>
          <a:sy n="80" d="100"/>
        </p:scale>
        <p:origin x="-1330" y="-25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180BEC-1B74-4B78-81EF-1D6DDE466858}" type="datetimeFigureOut">
              <a:rPr lang="en-US"/>
              <a:pPr>
                <a:defRPr/>
              </a:pPr>
              <a:t>3/22/2023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451559E0-C3B3-4126-9148-139D8D69D6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1558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7F6632-A905-4BB2-AB99-D560573FEDF9}" type="datetimeFigureOut">
              <a:rPr lang="en-US"/>
              <a:pPr>
                <a:defRPr/>
              </a:pPr>
              <a:t>3/22/2023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5C2273F-F880-4D91-A2D3-9B49BFD83C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266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>
                <a:latin typeface="Arial" charset="0"/>
              </a:rPr>
              <a:t>Να γίνει σχόλιο για τις κοινωνικές αλλαγές (φιλίες, παρέες κλπ)</a:t>
            </a: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Να διευκρινιστεί τι εννοούμε όταν λέμε επαφή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198481-2E7E-4873-9E75-6E58CF7D2D22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BEDFA-D7E0-453D-BE6C-D3CE09A3D8D4}" type="datetimeFigureOut">
              <a:rPr lang="en-US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44A2-EE7A-4A9D-9B77-1F75786C3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76AB9-3CED-46F5-AD27-5D0F2FB3B927}" type="datetimeFigureOut">
              <a:rPr lang="en-US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FE3C4-469F-49C9-9B3D-085BF5470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11780415" y="274641"/>
            <a:ext cx="3654531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812590" y="274641"/>
            <a:ext cx="1076468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8BAD-5AC9-4A3B-A31C-5A9B56067AA2}" type="datetimeFigureOut">
              <a:rPr lang="en-US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2808-A383-4BDA-A0B4-C8563232A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441" y="1600201"/>
            <a:ext cx="10969943" cy="4525963"/>
          </a:xfrm>
        </p:spPr>
        <p:txBody>
          <a:bodyPr rtlCol="0">
            <a:normAutofit/>
          </a:bodyPr>
          <a:lstStyle/>
          <a:p>
            <a:pPr lvl="0"/>
            <a:endParaRPr lang="el-G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1543-0787-4266-80A6-99C2BF341828}" type="datetimeFigureOut">
              <a:rPr lang="el-GR"/>
              <a:pPr>
                <a:defRPr/>
              </a:pPr>
              <a:t>22/3/2023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C257-8A0D-4765-8F99-25CB112F53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E8707-A4A8-404C-B181-3B72488B6A71}" type="datetimeFigureOut">
              <a:rPr lang="en-US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2409D-ADB1-41A1-BA99-84F3904D8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64DD-3CE0-4720-8EDE-58AA0382B680}" type="datetimeFigureOut">
              <a:rPr lang="en-US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7BE7E-6D28-48CE-87D4-2C0CEC220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812589" y="1600203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8225341" y="1600203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569B-6286-41CC-AB40-BF49DAC8F394}" type="datetimeFigureOut">
              <a:rPr lang="en-US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B31D-5711-45F8-A513-6F2A73947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0F9A-AF2D-4D46-9D50-E90F177E699B}" type="datetimeFigureOut">
              <a:rPr lang="en-US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7E0B-945C-4C94-9652-23BF34EDA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C52ED-ABB3-4236-A143-84329718B3CE}" type="datetimeFigureOut">
              <a:rPr lang="en-US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93CAA-F39A-471D-91AC-5883CE87B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1000D-3D4E-4EA2-B364-5F37B4A27901}" type="datetimeFigureOut">
              <a:rPr lang="en-US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126DB-55A4-49FE-8768-277391F2D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3943-B566-4E27-A85E-8F8DFD43AC27}" type="datetimeFigureOut">
              <a:rPr lang="en-US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F45C-FFDF-4493-840F-5E7910F22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A469-F416-4182-8E5D-674789C676B4}" type="datetimeFigureOut">
              <a:rPr lang="en-US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BC12-85E9-4843-8DC8-6BD2057FD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05D53008-4081-4902-8FB4-ED181D6B66F3}" type="datetimeFigureOut">
              <a:rPr lang="en-US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EA473AF-212F-45BA-B9DF-64B02349B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0" r:id="rId2"/>
    <p:sldLayoutId id="2147483869" r:id="rId3"/>
    <p:sldLayoutId id="2147483868" r:id="rId4"/>
    <p:sldLayoutId id="2147483867" r:id="rId5"/>
    <p:sldLayoutId id="2147483866" r:id="rId6"/>
    <p:sldLayoutId id="2147483865" r:id="rId7"/>
    <p:sldLayoutId id="2147483864" r:id="rId8"/>
    <p:sldLayoutId id="2147483863" r:id="rId9"/>
    <p:sldLayoutId id="2147483862" r:id="rId10"/>
    <p:sldLayoutId id="2147483861" r:id="rId11"/>
    <p:sldLayoutId id="2147483872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Αντισύλληψη στην εφηβεία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5 - Υπότιτλος"/>
          <p:cNvSpPr>
            <a:spLocks noGrp="1"/>
          </p:cNvSpPr>
          <p:nvPr>
            <p:ph type="subTitle" idx="1"/>
          </p:nvPr>
        </p:nvSpPr>
        <p:spPr>
          <a:xfrm>
            <a:off x="1" y="5214938"/>
            <a:ext cx="12188824" cy="16430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l-GR" sz="16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2060"/>
                </a:solidFill>
              </a:rPr>
              <a:t>Y</a:t>
            </a:r>
            <a:r>
              <a:rPr lang="el-GR" sz="1600" dirty="0" smtClean="0">
                <a:solidFill>
                  <a:srgbClr val="002060"/>
                </a:solidFill>
              </a:rPr>
              <a:t>ΠΟΥΡΓΕΙΟ ΥΓΕΙΑΣ </a:t>
            </a:r>
            <a:endParaRPr lang="en-US" sz="16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ΑΓΩΓΗ ΥΓΕΙΑΣ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l-GR" sz="1600" dirty="0" smtClean="0">
                <a:solidFill>
                  <a:srgbClr val="002060"/>
                </a:solidFill>
              </a:rPr>
              <a:t>ΣΤΟΝ ΟΙΚΟΓΕΝΕΙΑΚΟ ΠΡΟΓΡΑΜΜΑΤΙΣΜΟ</a:t>
            </a:r>
            <a:endParaRPr lang="en-GB" sz="16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el-GR" sz="1600" dirty="0" smtClean="0">
              <a:solidFill>
                <a:srgbClr val="898989"/>
              </a:solidFill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" y="404664"/>
            <a:ext cx="12188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solidFill>
                  <a:srgbClr val="002060"/>
                </a:solidFill>
                <a:latin typeface="Calibri" pitchFamily="34" charset="0"/>
              </a:rPr>
              <a:t>ΠΡΟΑΓΩΓΗ  ΤΗΣ </a:t>
            </a:r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ΣΕΞΟΥΑΛΙΚΗΣ ΚΑΙ ΑΝΑΠΑΡΑΓΩΓΙΚΗΣ ΥΓΕΙΑΣ</a:t>
            </a:r>
            <a:endParaRPr lang="en-GB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3 - Ορθογώνιο"/>
          <p:cNvSpPr>
            <a:spLocks noChangeArrowheads="1"/>
          </p:cNvSpPr>
          <p:nvPr/>
        </p:nvSpPr>
        <p:spPr bwMode="auto">
          <a:xfrm>
            <a:off x="879475" y="1928813"/>
            <a:ext cx="5929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ea typeface="Calibri" pitchFamily="34" charset="0"/>
              <a:cs typeface="Times New Roman" pitchFamily="18" charset="0"/>
            </a:endParaRPr>
          </a:p>
          <a:p>
            <a:endParaRPr lang="el-GR">
              <a:ea typeface="Calibri" pitchFamily="34" charset="0"/>
              <a:cs typeface="Times New Roman" pitchFamily="18" charset="0"/>
            </a:endParaRPr>
          </a:p>
          <a:p>
            <a:r>
              <a:rPr lang="el-GR">
                <a:ea typeface="Calibri" pitchFamily="34" charset="0"/>
                <a:cs typeface="Times New Roman" pitchFamily="18" charset="0"/>
              </a:rPr>
              <a:t>    </a:t>
            </a:r>
          </a:p>
        </p:txBody>
      </p:sp>
      <p:sp>
        <p:nvSpPr>
          <p:cNvPr id="12" name="11 - Κυματισμός"/>
          <p:cNvSpPr/>
          <p:nvPr/>
        </p:nvSpPr>
        <p:spPr>
          <a:xfrm>
            <a:off x="6094413" y="1772816"/>
            <a:ext cx="5643562" cy="4085059"/>
          </a:xfrm>
          <a:prstGeom prst="wave">
            <a:avLst>
              <a:gd name="adj1" fmla="val 12500"/>
              <a:gd name="adj2" fmla="val -167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400" b="1" dirty="0">
                <a:solidFill>
                  <a:srgbClr val="002060"/>
                </a:solidFill>
                <a:cs typeface="Arial" charset="0"/>
              </a:rPr>
              <a:t>Η μέθοδος αυτή χρειάζεται </a:t>
            </a:r>
            <a:r>
              <a:rPr lang="el-GR" sz="2400" b="1" dirty="0">
                <a:solidFill>
                  <a:srgbClr val="FFFF00"/>
                </a:solidFill>
                <a:cs typeface="Arial" charset="0"/>
              </a:rPr>
              <a:t>συνέπεια</a:t>
            </a:r>
            <a:r>
              <a:rPr lang="el-GR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cs typeface="Arial" charset="0"/>
              </a:rPr>
              <a:t>!!</a:t>
            </a:r>
          </a:p>
          <a:p>
            <a:pPr algn="ctr">
              <a:defRPr/>
            </a:pPr>
            <a:r>
              <a:rPr lang="el-GR" sz="2400" b="1" dirty="0" smtClean="0">
                <a:solidFill>
                  <a:srgbClr val="002060"/>
                </a:solidFill>
                <a:cs typeface="Arial" charset="0"/>
              </a:rPr>
              <a:t>  </a:t>
            </a:r>
            <a:endParaRPr lang="el-GR" sz="2400" b="1" dirty="0">
              <a:solidFill>
                <a:srgbClr val="002060"/>
              </a:solidFill>
              <a:cs typeface="Arial" charset="0"/>
            </a:endParaRPr>
          </a:p>
          <a:p>
            <a:pPr algn="ctr">
              <a:defRPr/>
            </a:pPr>
            <a:r>
              <a:rPr lang="el-GR" sz="2400" b="1" dirty="0">
                <a:solidFill>
                  <a:srgbClr val="002060"/>
                </a:solidFill>
                <a:cs typeface="Arial" charset="0"/>
              </a:rPr>
              <a:t>Αν ξεχάσεις να πάρεις το χάπι μια ημέρα ακολούθησε τις οδηγίες που θα βρεις στη συσκευασία  </a:t>
            </a:r>
          </a:p>
          <a:p>
            <a:pPr algn="ctr">
              <a:defRPr/>
            </a:pPr>
            <a:r>
              <a:rPr lang="el-GR" sz="2400" b="1" dirty="0">
                <a:solidFill>
                  <a:srgbClr val="002060"/>
                </a:solidFill>
                <a:cs typeface="Arial" charset="0"/>
              </a:rPr>
              <a:t>Ή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        </a:t>
            </a:r>
            <a:r>
              <a:rPr lang="el-GR" sz="2400" b="1" dirty="0" smtClean="0">
                <a:solidFill>
                  <a:srgbClr val="002060"/>
                </a:solidFill>
                <a:cs typeface="Arial" charset="0"/>
              </a:rPr>
              <a:t>επικοινώνησε </a:t>
            </a:r>
            <a:r>
              <a:rPr lang="el-GR" sz="2400" b="1" dirty="0">
                <a:solidFill>
                  <a:srgbClr val="002060"/>
                </a:solidFill>
                <a:cs typeface="Arial" charset="0"/>
              </a:rPr>
              <a:t>με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      </a:t>
            </a:r>
            <a:r>
              <a:rPr lang="el-GR" sz="2400" b="1" dirty="0" smtClean="0">
                <a:solidFill>
                  <a:srgbClr val="002060"/>
                </a:solidFill>
                <a:cs typeface="Arial" charset="0"/>
              </a:rPr>
              <a:t>τον </a:t>
            </a:r>
            <a:r>
              <a:rPr lang="el-GR" sz="2400" b="1" dirty="0">
                <a:solidFill>
                  <a:srgbClr val="002060"/>
                </a:solidFill>
                <a:cs typeface="Arial" charset="0"/>
              </a:rPr>
              <a:t>γιατρό σου! </a:t>
            </a:r>
          </a:p>
        </p:txBody>
      </p:sp>
      <p:sp>
        <p:nvSpPr>
          <p:cNvPr id="26627" name="5 - Ορθογώνιο"/>
          <p:cNvSpPr>
            <a:spLocks noChangeArrowheads="1"/>
          </p:cNvSpPr>
          <p:nvPr/>
        </p:nvSpPr>
        <p:spPr bwMode="auto">
          <a:xfrm>
            <a:off x="665163" y="3643313"/>
            <a:ext cx="49291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Η σύσταση και η επιλογή του κατάλληλου χαπιού θα γίνει από τον </a:t>
            </a:r>
            <a:r>
              <a:rPr lang="el-GR" sz="28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ιατρό</a:t>
            </a:r>
            <a:endParaRPr lang="el-GR" sz="2800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8" name="1 - Τίτλος"/>
          <p:cNvSpPr txBox="1">
            <a:spLocks/>
          </p:cNvSpPr>
          <p:nvPr/>
        </p:nvSpPr>
        <p:spPr bwMode="auto">
          <a:xfrm>
            <a:off x="1808163" y="785813"/>
            <a:ext cx="92297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l-GR" sz="3600" b="1">
                <a:solidFill>
                  <a:srgbClr val="CC0066"/>
                </a:solidFill>
                <a:latin typeface="Calibri" pitchFamily="34" charset="0"/>
              </a:rPr>
              <a:t>Αντισυλληπτικά χάπια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665163" y="3000375"/>
            <a:ext cx="2714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Image credit: </a:t>
            </a:r>
            <a:r>
              <a:rPr lang="en-GB" sz="1000" dirty="0" err="1">
                <a:latin typeface="+mn-lt"/>
              </a:rPr>
              <a:t>maria</a:t>
            </a:r>
            <a:r>
              <a:rPr lang="en-GB" sz="1000" dirty="0">
                <a:latin typeface="+mn-lt"/>
              </a:rPr>
              <a:t> wax</a:t>
            </a:r>
            <a:r>
              <a:rPr lang="el-GR" sz="1000" dirty="0">
                <a:latin typeface="+mn-lt"/>
              </a:rPr>
              <a:t>,  </a:t>
            </a:r>
            <a:r>
              <a:rPr lang="en-US" sz="1000" dirty="0">
                <a:latin typeface="+mn-lt"/>
              </a:rPr>
              <a:t>via Flicker Creative Commons, 201</a:t>
            </a:r>
            <a:r>
              <a:rPr lang="el-GR" sz="1000" dirty="0">
                <a:latin typeface="+mn-lt"/>
              </a:rPr>
              <a:t>5</a:t>
            </a:r>
          </a:p>
        </p:txBody>
      </p:sp>
      <p:pic>
        <p:nvPicPr>
          <p:cNvPr id="26630" name="Picture 2" descr="C:\Users\user\Downloads\16730518192_e273743bd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63" y="12144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2379663" y="642938"/>
            <a:ext cx="6715125" cy="812800"/>
          </a:xfrm>
        </p:spPr>
        <p:txBody>
          <a:bodyPr/>
          <a:lstStyle/>
          <a:p>
            <a:pPr marL="319088" indent="-319088" eaLnBrk="1" hangingPunct="1">
              <a:buClr>
                <a:srgbClr val="726868"/>
              </a:buClr>
            </a:pPr>
            <a:r>
              <a:rPr lang="el-GR" sz="4000" b="1" smtClean="0">
                <a:solidFill>
                  <a:srgbClr val="CC0066"/>
                </a:solidFill>
              </a:rPr>
              <a:t>Προφυλακτικό</a:t>
            </a:r>
            <a:r>
              <a:rPr lang="el-GR" sz="4000" b="1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>
          <a:xfrm>
            <a:off x="765175" y="1773238"/>
            <a:ext cx="6643688" cy="3500437"/>
          </a:xfrm>
        </p:spPr>
        <p:txBody>
          <a:bodyPr/>
          <a:lstStyle/>
          <a:p>
            <a:pPr eaLnBrk="1" hangingPunct="1"/>
            <a:r>
              <a:rPr lang="el-GR" sz="2400" smtClean="0">
                <a:solidFill>
                  <a:srgbClr val="002060"/>
                </a:solidFill>
              </a:rPr>
              <a:t>Είναι κατασκευασμένο από </a:t>
            </a:r>
            <a:r>
              <a:rPr lang="en-US" sz="2400" smtClean="0">
                <a:solidFill>
                  <a:srgbClr val="002060"/>
                </a:solidFill>
              </a:rPr>
              <a:t>latex </a:t>
            </a:r>
            <a:r>
              <a:rPr lang="el-GR" sz="2400" smtClean="0">
                <a:solidFill>
                  <a:srgbClr val="002060"/>
                </a:solidFill>
              </a:rPr>
              <a:t>ή πολυουρεθάνη</a:t>
            </a:r>
          </a:p>
          <a:p>
            <a:pPr eaLnBrk="1" hangingPunct="1"/>
            <a:r>
              <a:rPr lang="el-GR" sz="2400" smtClean="0">
                <a:solidFill>
                  <a:srgbClr val="002060"/>
                </a:solidFill>
              </a:rPr>
              <a:t>Δεν χρειάζεται ιατρική συνταγή</a:t>
            </a:r>
          </a:p>
          <a:p>
            <a:pPr eaLnBrk="1" hangingPunct="1"/>
            <a:r>
              <a:rPr lang="el-GR" sz="2400" smtClean="0">
                <a:solidFill>
                  <a:srgbClr val="002060"/>
                </a:solidFill>
              </a:rPr>
              <a:t>Έχει χαμηλό κόστος</a:t>
            </a:r>
          </a:p>
          <a:p>
            <a:pPr eaLnBrk="1" hangingPunct="1"/>
            <a:r>
              <a:rPr lang="el-GR" sz="2400" smtClean="0">
                <a:solidFill>
                  <a:srgbClr val="002060"/>
                </a:solidFill>
              </a:rPr>
              <a:t>Είναι απλό στη χρήση του, χρειάζεται όμως εξοικείωση </a:t>
            </a:r>
          </a:p>
          <a:p>
            <a:pPr eaLnBrk="1" hangingPunct="1"/>
            <a:r>
              <a:rPr lang="el-GR" sz="2400" smtClean="0">
                <a:solidFill>
                  <a:srgbClr val="002060"/>
                </a:solidFill>
              </a:rPr>
              <a:t>Προστατεύει από τις σεξουαλικώς μεταδιδόμενες λοιμώξεις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7606580" y="4797152"/>
            <a:ext cx="35909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000" dirty="0">
                <a:latin typeface="+mn-lt"/>
              </a:rPr>
              <a:t>Image credit: </a:t>
            </a:r>
            <a:r>
              <a:rPr lang="en-GB" sz="1000" dirty="0">
                <a:latin typeface="+mn-lt"/>
              </a:rPr>
              <a:t>condom mania</a:t>
            </a:r>
            <a:r>
              <a:rPr lang="en-US" sz="1000" dirty="0">
                <a:latin typeface="+mn-lt"/>
              </a:rPr>
              <a:t>, via Flicker Creative Commons, 200</a:t>
            </a:r>
            <a:r>
              <a:rPr lang="el-GR" sz="1000" dirty="0">
                <a:latin typeface="+mn-lt"/>
              </a:rPr>
              <a:t>7</a:t>
            </a:r>
          </a:p>
        </p:txBody>
      </p:sp>
      <p:pic>
        <p:nvPicPr>
          <p:cNvPr id="27652" name="Picture 7" descr="C:\Users\user\Downloads\1553696899_08ecd1e94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6580" y="2204864"/>
            <a:ext cx="37338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85375" cy="1143000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solidFill>
                  <a:srgbClr val="7030A0"/>
                </a:solidFill>
              </a:rPr>
              <a:t>Χρυσοί κανόνες χρήσης ανδρικού προφυλακτικού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06400" y="1714500"/>
            <a:ext cx="7172325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3600" smtClean="0">
                <a:solidFill>
                  <a:srgbClr val="002060"/>
                </a:solidFill>
              </a:rPr>
              <a:t>                      </a:t>
            </a:r>
            <a:r>
              <a:rPr lang="el-GR" sz="3600" b="1" smtClean="0">
                <a:solidFill>
                  <a:srgbClr val="002060"/>
                </a:solidFill>
              </a:rPr>
              <a:t>Προσέχω!! 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smtClean="0">
                <a:solidFill>
                  <a:srgbClr val="002060"/>
                </a:solidFill>
              </a:rPr>
              <a:t>Τη σήμανση της Ευρωπαϊκής ‘Ενωσης (</a:t>
            </a:r>
            <a:r>
              <a:rPr lang="en-US" sz="2600" smtClean="0">
                <a:solidFill>
                  <a:srgbClr val="002060"/>
                </a:solidFill>
              </a:rPr>
              <a:t>CE</a:t>
            </a:r>
            <a:r>
              <a:rPr lang="el-GR" sz="260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smtClean="0">
                <a:solidFill>
                  <a:srgbClr val="002060"/>
                </a:solidFill>
              </a:rPr>
              <a:t>Την ημερομηνία λήξης 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smtClean="0">
                <a:solidFill>
                  <a:srgbClr val="002060"/>
                </a:solidFill>
              </a:rPr>
              <a:t>Τη συσκευασία (να είναι κλειστή και αδιαφανής)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smtClean="0">
                <a:solidFill>
                  <a:srgbClr val="002060"/>
                </a:solidFill>
              </a:rPr>
              <a:t>Τις συνθήκες αποθήκευσης (να μην φυλάσσεται σε μέρος με υψηλή θερμοκρασία)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sz="3100" smtClean="0"/>
          </a:p>
        </p:txBody>
      </p:sp>
      <p:sp>
        <p:nvSpPr>
          <p:cNvPr id="6" name="5 - Έλλειψη"/>
          <p:cNvSpPr/>
          <p:nvPr/>
        </p:nvSpPr>
        <p:spPr>
          <a:xfrm>
            <a:off x="7594600" y="1643063"/>
            <a:ext cx="4429125" cy="40719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>
                <a:solidFill>
                  <a:srgbClr val="002060"/>
                </a:solidFill>
                <a:cs typeface="Arial" charset="0"/>
              </a:rPr>
              <a:t>Υπάρχουν διαφορετικά μεγέθη, υλικά κατασκευής, κ.λπ. Θα χρειαστεί  να πειραματιστείς ώστε να καταλήξεις σε αυτό που είναι κατάλληλο για σένα..</a:t>
            </a:r>
          </a:p>
        </p:txBody>
      </p:sp>
      <p:sp>
        <p:nvSpPr>
          <p:cNvPr id="28676" name="AutoShape 7"/>
          <p:cNvSpPr>
            <a:spLocks noChangeArrowheads="1"/>
          </p:cNvSpPr>
          <p:nvPr/>
        </p:nvSpPr>
        <p:spPr bwMode="auto">
          <a:xfrm>
            <a:off x="406400" y="5229225"/>
            <a:ext cx="6480175" cy="10795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l-GR" b="1" dirty="0">
                <a:solidFill>
                  <a:srgbClr val="FFFF00"/>
                </a:solidFill>
                <a:latin typeface="Arial" charset="0"/>
              </a:rPr>
              <a:t>Αγοράζω τα προφυλακτικά  από σημεία πώλησης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l-GR" b="1" dirty="0">
                <a:solidFill>
                  <a:srgbClr val="FFFF00"/>
                </a:solidFill>
                <a:latin typeface="Arial" charset="0"/>
              </a:rPr>
              <a:t>όπου διασφαλίζεται η σωστή φύλαξή τους </a:t>
            </a:r>
          </a:p>
          <a:p>
            <a:pPr algn="ctr"/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3 - TextBox"/>
          <p:cNvSpPr txBox="1">
            <a:spLocks noChangeArrowheads="1"/>
          </p:cNvSpPr>
          <p:nvPr/>
        </p:nvSpPr>
        <p:spPr bwMode="auto">
          <a:xfrm>
            <a:off x="261764" y="214313"/>
            <a:ext cx="6912768" cy="461665"/>
          </a:xfrm>
          <a:prstGeom prst="rect">
            <a:avLst/>
          </a:prstGeom>
          <a:solidFill>
            <a:srgbClr val="DBDDCD"/>
          </a:solidFill>
          <a:ln w="9525" algn="ctr">
            <a:solidFill>
              <a:srgbClr val="DC7C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l-GR" sz="2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Πώς τοποθετείται σωστά το προφυλακτικό</a:t>
            </a:r>
            <a:r>
              <a:rPr lang="el-GR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" name="5 - Βέλος προς τα κάτω"/>
          <p:cNvSpPr/>
          <p:nvPr/>
        </p:nvSpPr>
        <p:spPr>
          <a:xfrm>
            <a:off x="4870450" y="1628775"/>
            <a:ext cx="484188" cy="64293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sp>
        <p:nvSpPr>
          <p:cNvPr id="30723" name="6 - TextBox"/>
          <p:cNvSpPr txBox="1">
            <a:spLocks noChangeArrowheads="1"/>
          </p:cNvSpPr>
          <p:nvPr/>
        </p:nvSpPr>
        <p:spPr bwMode="auto">
          <a:xfrm>
            <a:off x="1054100" y="1125538"/>
            <a:ext cx="6497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2000" dirty="0">
                <a:solidFill>
                  <a:srgbClr val="002060"/>
                </a:solidFill>
                <a:latin typeface="+mn-lt"/>
              </a:rPr>
              <a:t>1. Το ανοίγεις με το χέρι, από την εγκοπή</a:t>
            </a:r>
          </a:p>
        </p:txBody>
      </p:sp>
      <p:sp>
        <p:nvSpPr>
          <p:cNvPr id="27652" name="7 - TextBox"/>
          <p:cNvSpPr txBox="1">
            <a:spLocks noChangeArrowheads="1"/>
          </p:cNvSpPr>
          <p:nvPr/>
        </p:nvSpPr>
        <p:spPr bwMode="auto">
          <a:xfrm>
            <a:off x="445567" y="2349500"/>
            <a:ext cx="97070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l-GR" sz="2000" dirty="0">
                <a:solidFill>
                  <a:srgbClr val="002060"/>
                </a:solidFill>
                <a:latin typeface="+mn-lt"/>
              </a:rPr>
              <a:t>2. Πιέζεις με τον δείκτη – αντίχειρα την κορυφή του προφυλακτικού για να μην μπει αέρας </a:t>
            </a:r>
          </a:p>
        </p:txBody>
      </p:sp>
      <p:sp>
        <p:nvSpPr>
          <p:cNvPr id="9" name="8 - Βέλος προς τα κάτω"/>
          <p:cNvSpPr/>
          <p:nvPr/>
        </p:nvSpPr>
        <p:spPr>
          <a:xfrm>
            <a:off x="4941888" y="2852738"/>
            <a:ext cx="484187" cy="64293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sp>
        <p:nvSpPr>
          <p:cNvPr id="29702" name="9 - TextBox"/>
          <p:cNvSpPr txBox="1">
            <a:spLocks noChangeArrowheads="1"/>
          </p:cNvSpPr>
          <p:nvPr/>
        </p:nvSpPr>
        <p:spPr bwMode="auto">
          <a:xfrm>
            <a:off x="-530225" y="3573463"/>
            <a:ext cx="12195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3. Το τοποθετείς στο πέος που βρίσκεται σε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στύση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,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2000" b="1" u="sng" dirty="0">
                <a:solidFill>
                  <a:srgbClr val="002060"/>
                </a:solidFill>
                <a:latin typeface="Calibri" pitchFamily="34" charset="0"/>
              </a:rPr>
              <a:t>από την αρχή κάθε επαφής με τα γεννητικά όργανα</a:t>
            </a:r>
          </a:p>
          <a:p>
            <a:pPr algn="ctr" eaLnBrk="0" hangingPunct="0"/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 και το ξετυλίγεις μέχρι τη βάση του </a:t>
            </a:r>
          </a:p>
          <a:p>
            <a:pPr eaLnBrk="0" hangingPunct="0"/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29703" name="9 - Ορθογώνιο"/>
          <p:cNvSpPr>
            <a:spLocks noChangeArrowheads="1"/>
          </p:cNvSpPr>
          <p:nvPr/>
        </p:nvSpPr>
        <p:spPr bwMode="auto">
          <a:xfrm>
            <a:off x="1450975" y="4929188"/>
            <a:ext cx="9572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4. Αν και είναι πολύ ανθεκτικό θα πρέπει να προσέχεις να μην σχιστεί κατά την τοποθέτηση, από αιχμηρά αντικείμενα (νύχια, κοσμήματα κ.λπ.)</a:t>
            </a:r>
          </a:p>
        </p:txBody>
      </p:sp>
      <p:sp>
        <p:nvSpPr>
          <p:cNvPr id="29704" name="10 - Ορθογώνιο"/>
          <p:cNvSpPr>
            <a:spLocks noChangeArrowheads="1"/>
          </p:cNvSpPr>
          <p:nvPr/>
        </p:nvSpPr>
        <p:spPr bwMode="auto">
          <a:xfrm>
            <a:off x="950913" y="6143625"/>
            <a:ext cx="9715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2000" dirty="0">
                <a:solidFill>
                  <a:srgbClr val="000000"/>
                </a:solidFill>
                <a:latin typeface="Calibri" pitchFamily="34" charset="0"/>
              </a:rPr>
              <a:t>5. </a:t>
            </a: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Σε περίπτωση που βγει κατά τη διάρκεια της συνουσίας, </a:t>
            </a:r>
          </a:p>
          <a:p>
            <a:pPr algn="ctr" eaLnBrk="0" hangingPunct="0"/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χρησιμοποίησε καινούργιο προφυλακτικό</a:t>
            </a:r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5086350" y="4365625"/>
            <a:ext cx="484188" cy="64293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5094288" y="5643563"/>
            <a:ext cx="484187" cy="5715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pic>
        <p:nvPicPr>
          <p:cNvPr id="29707" name="Picture 2" descr="Πώς να βάλετε σωστά το προφυλακτικ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42875"/>
            <a:ext cx="451326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14 - Ορθογώνιο"/>
          <p:cNvSpPr>
            <a:spLocks noChangeArrowheads="1"/>
          </p:cNvSpPr>
          <p:nvPr/>
        </p:nvSpPr>
        <p:spPr bwMode="auto">
          <a:xfrm>
            <a:off x="10306050" y="2276475"/>
            <a:ext cx="1865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http://uomo.fidelityhouse.eu</a:t>
            </a:r>
            <a:endParaRPr lang="el-G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TextBox"/>
          <p:cNvSpPr txBox="1">
            <a:spLocks noChangeArrowheads="1"/>
          </p:cNvSpPr>
          <p:nvPr/>
        </p:nvSpPr>
        <p:spPr bwMode="auto">
          <a:xfrm>
            <a:off x="2277988" y="476672"/>
            <a:ext cx="6810375" cy="466725"/>
          </a:xfrm>
          <a:prstGeom prst="rect">
            <a:avLst/>
          </a:prstGeom>
          <a:solidFill>
            <a:srgbClr val="DBDDCD"/>
          </a:solidFill>
          <a:ln w="9525" algn="ctr">
            <a:solidFill>
              <a:srgbClr val="DC7C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l-GR" sz="2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Πώς αφαιρείται σωστά το προφυλακτικό </a:t>
            </a:r>
          </a:p>
        </p:txBody>
      </p:sp>
      <p:sp>
        <p:nvSpPr>
          <p:cNvPr id="31746" name="2 - TextBox"/>
          <p:cNvSpPr txBox="1">
            <a:spLocks noChangeArrowheads="1"/>
          </p:cNvSpPr>
          <p:nvPr/>
        </p:nvSpPr>
        <p:spPr bwMode="auto">
          <a:xfrm>
            <a:off x="859421" y="1428750"/>
            <a:ext cx="96889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Tx/>
              <a:buAutoNum type="arabicPeriod"/>
              <a:defRPr/>
            </a:pPr>
            <a:r>
              <a:rPr lang="el-GR" sz="2000" dirty="0">
                <a:solidFill>
                  <a:srgbClr val="002060"/>
                </a:solidFill>
                <a:latin typeface="+mn-lt"/>
              </a:rPr>
              <a:t>Μετά την εκσπερμάτιση και κρατώντας τη βάση (το δακτύλιο) περιμετρικά, το αφαιρείς</a:t>
            </a:r>
          </a:p>
          <a:p>
            <a:pPr marL="342900" indent="-342900" algn="ctr">
              <a:defRPr/>
            </a:pPr>
            <a:r>
              <a:rPr lang="el-GR" sz="2000" dirty="0">
                <a:solidFill>
                  <a:srgbClr val="002060"/>
                </a:solidFill>
                <a:latin typeface="+mn-lt"/>
              </a:rPr>
              <a:t>χωρίς να το γυρίσεις ανάποδα, τραβώντας με το άλλο χέρι προς τα πάνω </a:t>
            </a:r>
          </a:p>
        </p:txBody>
      </p:sp>
      <p:sp>
        <p:nvSpPr>
          <p:cNvPr id="4" name="3 - Βέλος προς τα κάτω"/>
          <p:cNvSpPr/>
          <p:nvPr/>
        </p:nvSpPr>
        <p:spPr>
          <a:xfrm>
            <a:off x="5165725" y="2214563"/>
            <a:ext cx="484188" cy="64293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sp>
        <p:nvSpPr>
          <p:cNvPr id="31748" name="4 - TextBox"/>
          <p:cNvSpPr txBox="1">
            <a:spLocks noChangeArrowheads="1"/>
          </p:cNvSpPr>
          <p:nvPr/>
        </p:nvSpPr>
        <p:spPr bwMode="auto">
          <a:xfrm>
            <a:off x="1341884" y="2924944"/>
            <a:ext cx="964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2. </a:t>
            </a:r>
            <a:r>
              <a:rPr lang="el-GR" sz="2000" dirty="0">
                <a:solidFill>
                  <a:srgbClr val="002060"/>
                </a:solidFill>
                <a:latin typeface="+mn-lt"/>
              </a:rPr>
              <a:t>Αφού αφαιρεθεί, το τυλίγεις προσεκτικά σε χαρτί και το πετάς στα σκουπίδια</a:t>
            </a:r>
          </a:p>
        </p:txBody>
      </p:sp>
      <p:pic>
        <p:nvPicPr>
          <p:cNvPr id="31749" name="Picture 4" descr="http://blog.officialcondoms.com/wp-content/uploads/2013/11/howToUseCond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425" y="3429000"/>
            <a:ext cx="5904259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308100" y="500063"/>
            <a:ext cx="9601200" cy="642937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solidFill>
                  <a:srgbClr val="000099"/>
                </a:solidFill>
              </a:rPr>
              <a:t>Ποια είναι η καλύτερη μέθοδος αντισύλληψης;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413892" y="1772816"/>
            <a:ext cx="9034784" cy="3214687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2060"/>
                </a:solidFill>
              </a:rPr>
              <a:t>Ο ιδανικός συνδυασμός αντισυλληπτικών μεθόδων για τα πρώτα χρόνια της σεξουαλικής ζωής των νέων, σύμφωνα με τους ειδικούς, είναι η </a:t>
            </a:r>
            <a:r>
              <a:rPr lang="el-GR" sz="2400" b="1" dirty="0" smtClean="0">
                <a:solidFill>
                  <a:srgbClr val="002060"/>
                </a:solidFill>
              </a:rPr>
              <a:t>ταυτόχρονη χρήση του ανδρικού προφυλακτικού με το αντισυλληπτικό χάπι,</a:t>
            </a:r>
            <a:r>
              <a:rPr lang="el-GR" sz="2400" dirty="0" smtClean="0">
                <a:solidFill>
                  <a:srgbClr val="002060"/>
                </a:solidFill>
              </a:rPr>
              <a:t> εφόσον το συστήνει ο γιατρός</a:t>
            </a:r>
          </a:p>
          <a:p>
            <a:pPr algn="just" eaLnBrk="1" hangingPunct="1">
              <a:buFont typeface="Wingdings" pitchFamily="2" charset="2"/>
              <a:buNone/>
            </a:pPr>
            <a:endParaRPr lang="el-GR" sz="2400" dirty="0" smtClean="0">
              <a:solidFill>
                <a:srgbClr val="002060"/>
              </a:solidFill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002060"/>
                </a:solidFill>
              </a:rPr>
              <a:t>Ο συνδυασμός αυτός προστατεύει</a:t>
            </a:r>
            <a:r>
              <a:rPr lang="el-GR" sz="2400" dirty="0" smtClean="0">
                <a:solidFill>
                  <a:srgbClr val="002060"/>
                </a:solidFill>
              </a:rPr>
              <a:t> τόσο από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τις σεξουαλικώς </a:t>
            </a:r>
          </a:p>
          <a:p>
            <a:pPr eaLnBrk="1" hangingPunct="1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    </a:t>
            </a:r>
            <a:r>
              <a:rPr lang="el-GR" sz="2400" dirty="0" smtClean="0">
                <a:solidFill>
                  <a:srgbClr val="002060"/>
                </a:solidFill>
              </a:rPr>
              <a:t>μεταδιδόμενες λοιμώξεις όσο και από μια ανεπιθύμητη εγκυμοσύνη</a:t>
            </a:r>
          </a:p>
          <a:p>
            <a:pPr algn="just" eaLnBrk="1" hangingPunct="1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    </a:t>
            </a:r>
            <a:endParaRPr lang="el-GR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379538" y="214313"/>
            <a:ext cx="7358062" cy="1143000"/>
          </a:xfrm>
        </p:spPr>
        <p:txBody>
          <a:bodyPr/>
          <a:lstStyle/>
          <a:p>
            <a:pPr eaLnBrk="1" hangingPunct="1"/>
            <a:r>
              <a:rPr lang="el-GR" sz="4000" b="1" smtClean="0">
                <a:solidFill>
                  <a:srgbClr val="CC0066"/>
                </a:solidFill>
              </a:rPr>
              <a:t>«Χάπι επόμενης ημέρας»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093788" y="1928813"/>
            <a:ext cx="7664450" cy="4021137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rgbClr val="002060"/>
                </a:solidFill>
              </a:rPr>
              <a:t>Χρησιμοποιείται </a:t>
            </a:r>
            <a:r>
              <a:rPr lang="el-GR" sz="2400" b="1" dirty="0" smtClean="0">
                <a:solidFill>
                  <a:srgbClr val="002060"/>
                </a:solidFill>
              </a:rPr>
              <a:t>σε ειδικές περιπτώσεις </a:t>
            </a:r>
            <a:r>
              <a:rPr lang="el-GR" sz="2400" dirty="0" smtClean="0">
                <a:solidFill>
                  <a:srgbClr val="002060"/>
                </a:solidFill>
              </a:rPr>
              <a:t>όταν δεν έχουν ληφθεί άλλες μέθοδοι αντισύλληψης </a:t>
            </a:r>
            <a:r>
              <a:rPr lang="el-GR" sz="2400" b="1" dirty="0" smtClean="0">
                <a:solidFill>
                  <a:srgbClr val="002060"/>
                </a:solidFill>
              </a:rPr>
              <a:t>αλλά σε καμία περίπτωση δεν θα πρέπει να χρησιμοποιείται ως αντισυλληπτική μέθοδος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eaLnBrk="1" hangingPunct="1"/>
            <a:endParaRPr lang="el-GR" sz="14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l-GR" sz="2400" b="1" dirty="0" smtClean="0">
                <a:solidFill>
                  <a:srgbClr val="002060"/>
                </a:solidFill>
              </a:rPr>
              <a:t>Έχει παρενέργειες, </a:t>
            </a:r>
            <a:r>
              <a:rPr lang="el-GR" sz="2400" dirty="0" smtClean="0">
                <a:solidFill>
                  <a:srgbClr val="002060"/>
                </a:solidFill>
              </a:rPr>
              <a:t>όπως ναυτία, εμετό, πονοκέφαλο, αίσθημα κόπωσης</a:t>
            </a:r>
            <a:endParaRPr lang="en-US" sz="2400" dirty="0" smtClean="0">
              <a:solidFill>
                <a:srgbClr val="002060"/>
              </a:solidFill>
            </a:endParaRPr>
          </a:p>
          <a:p>
            <a:pPr eaLnBrk="1" hangingPunct="1"/>
            <a:endParaRPr lang="el-GR" sz="14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l-GR" sz="2400" dirty="0" smtClean="0">
                <a:solidFill>
                  <a:srgbClr val="002060"/>
                </a:solidFill>
              </a:rPr>
              <a:t>Είναι ορμόνη σε μεγάλη δόση και η συχνή  χρήση μπορεί να είναι ιδιαίτερα </a:t>
            </a:r>
            <a:r>
              <a:rPr lang="el-GR" sz="2400" b="1" dirty="0" smtClean="0">
                <a:solidFill>
                  <a:srgbClr val="002060"/>
                </a:solidFill>
              </a:rPr>
              <a:t>επιβαρυντική για την υγεία</a:t>
            </a:r>
          </a:p>
          <a:p>
            <a:pPr eaLnBrk="1" hangingPunct="1"/>
            <a:endParaRPr lang="el-GR" sz="2200" dirty="0" smtClean="0"/>
          </a:p>
          <a:p>
            <a:pPr eaLnBrk="1" hangingPunct="1"/>
            <a:endParaRPr lang="el-GR" dirty="0" smtClean="0"/>
          </a:p>
        </p:txBody>
      </p:sp>
      <p:pic>
        <p:nvPicPr>
          <p:cNvPr id="33795" name="Picture 5" descr="C:\Users\Δήμητρα\Documents\προαγωγη κοινοτητα\4344342491_6bb50d436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1263" y="2420938"/>
            <a:ext cx="27432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5 - TextBox"/>
          <p:cNvSpPr txBox="1">
            <a:spLocks noChangeArrowheads="1"/>
          </p:cNvSpPr>
          <p:nvPr/>
        </p:nvSpPr>
        <p:spPr bwMode="auto">
          <a:xfrm>
            <a:off x="8831263" y="4076700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900"/>
              <a:t>Image credit: Emergency Contraception, via Flicker Creative Commons, 2006</a:t>
            </a:r>
            <a:endParaRPr lang="el-GR" sz="9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90500" y="765175"/>
            <a:ext cx="11350625" cy="1143000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solidFill>
                  <a:srgbClr val="000099"/>
                </a:solidFill>
              </a:rPr>
              <a:t>Εφηβεία και ανεπιθύμητη εγκυμοσύνη </a:t>
            </a:r>
            <a:br>
              <a:rPr lang="el-GR" sz="3600" b="1" dirty="0" smtClean="0">
                <a:solidFill>
                  <a:srgbClr val="000099"/>
                </a:solidFill>
              </a:rPr>
            </a:br>
            <a:endParaRPr lang="el-GR" sz="3600" dirty="0" smtClean="0">
              <a:solidFill>
                <a:srgbClr val="000099"/>
              </a:solidFill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917948" y="1773238"/>
            <a:ext cx="8534152" cy="43989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2060"/>
                </a:solidFill>
              </a:rPr>
              <a:t>Η εγκυμοσύνη στην εφηβεία δεν είναι σπάνιο γεγονός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l-GR" sz="1000" dirty="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2060"/>
                </a:solidFill>
              </a:rPr>
              <a:t>Αποτελεί  ιδιαίτερα τραυματική εμπειρία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l-GR" sz="1000" dirty="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2060"/>
                </a:solidFill>
              </a:rPr>
              <a:t>Η μεγάλη πιθανότητα ανεπιθύμητης εγκυμοσύνης στην εφηβεία οφείλεται κυρίως στην </a:t>
            </a:r>
            <a:r>
              <a:rPr lang="el-GR" sz="2400" b="1" dirty="0" smtClean="0">
                <a:solidFill>
                  <a:srgbClr val="002060"/>
                </a:solidFill>
              </a:rPr>
              <a:t>ελλιπή ενημέρωση των εφήβων σε θέματα αναπαραγωγικής υγείας</a:t>
            </a:r>
            <a:endParaRPr lang="el-GR" sz="2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22300" y="260350"/>
            <a:ext cx="10969625" cy="1143000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solidFill>
                  <a:srgbClr val="000099"/>
                </a:solidFill>
              </a:rPr>
              <a:t>Μύθοι 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93811" y="1484784"/>
            <a:ext cx="11161241" cy="4495800"/>
          </a:xfrm>
        </p:spPr>
        <p:txBody>
          <a:bodyPr/>
          <a:lstStyle/>
          <a:p>
            <a:pPr eaLnBrk="1" hangingPunct="1"/>
            <a:r>
              <a:rPr lang="el-GR" sz="2200" b="1" dirty="0" smtClean="0">
                <a:solidFill>
                  <a:schemeClr val="folHlink"/>
                </a:solidFill>
              </a:rPr>
              <a:t>♀ </a:t>
            </a:r>
            <a:r>
              <a:rPr lang="el-GR" sz="2200" b="1" i="1" dirty="0" smtClean="0">
                <a:solidFill>
                  <a:schemeClr val="folHlink"/>
                </a:solidFill>
              </a:rPr>
              <a:t>Δεν μπορώ να μείνω έγκυος εάν κάνω μπάνιο μετά την επαφή</a:t>
            </a:r>
            <a:br>
              <a:rPr lang="el-GR" sz="2200" b="1" i="1" dirty="0" smtClean="0">
                <a:solidFill>
                  <a:schemeClr val="folHlink"/>
                </a:solidFill>
              </a:rPr>
            </a:br>
            <a:r>
              <a:rPr lang="el-GR" sz="2200" b="1" i="1" dirty="0" smtClean="0">
                <a:solidFill>
                  <a:schemeClr val="folHlink"/>
                </a:solidFill>
              </a:rPr>
              <a:t>      </a:t>
            </a:r>
            <a:r>
              <a:rPr lang="el-GR" sz="2200" b="1" dirty="0" smtClean="0">
                <a:solidFill>
                  <a:srgbClr val="CC0066"/>
                </a:solidFill>
              </a:rPr>
              <a:t>ΜΥΘΟΣ:</a:t>
            </a:r>
            <a:r>
              <a:rPr lang="el-GR" sz="2200" i="1" dirty="0" smtClean="0">
                <a:solidFill>
                  <a:srgbClr val="00B050"/>
                </a:solidFill>
              </a:rPr>
              <a:t> </a:t>
            </a:r>
            <a:r>
              <a:rPr lang="el-GR" sz="2200" b="1" dirty="0" smtClean="0">
                <a:solidFill>
                  <a:srgbClr val="002060"/>
                </a:solidFill>
              </a:rPr>
              <a:t>Το μπάνιο δεν είναι μέθοδος αντισύλληψης!!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endParaRPr lang="el-GR" sz="22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l-GR" sz="2200" b="1" dirty="0" smtClean="0">
                <a:solidFill>
                  <a:schemeClr val="folHlink"/>
                </a:solidFill>
              </a:rPr>
              <a:t>♀</a:t>
            </a:r>
            <a:r>
              <a:rPr lang="en-US" sz="2200" b="1" dirty="0" smtClean="0">
                <a:solidFill>
                  <a:schemeClr val="folHlink"/>
                </a:solidFill>
              </a:rPr>
              <a:t> </a:t>
            </a:r>
            <a:r>
              <a:rPr lang="el-GR" sz="2200" b="1" i="1" dirty="0" smtClean="0">
                <a:solidFill>
                  <a:schemeClr val="folHlink"/>
                </a:solidFill>
              </a:rPr>
              <a:t>Δεν μπορώ να μείνω έγκυος εάν ο σύντροφός μου «τραβηχτεί» πριν εκσπερματίσει</a:t>
            </a:r>
            <a:r>
              <a:rPr lang="el-GR" sz="2200" i="1" dirty="0" smtClean="0">
                <a:solidFill>
                  <a:srgbClr val="0070C0"/>
                </a:solidFill>
              </a:rPr>
              <a:t/>
            </a:r>
            <a:br>
              <a:rPr lang="el-GR" sz="2200" i="1" dirty="0" smtClean="0">
                <a:solidFill>
                  <a:srgbClr val="0070C0"/>
                </a:solidFill>
              </a:rPr>
            </a:br>
            <a:r>
              <a:rPr lang="el-GR" sz="2200" i="1" dirty="0" smtClean="0">
                <a:solidFill>
                  <a:srgbClr val="0070C0"/>
                </a:solidFill>
              </a:rPr>
              <a:t>     </a:t>
            </a:r>
            <a:r>
              <a:rPr lang="el-GR" sz="2200" b="1" dirty="0" smtClean="0">
                <a:solidFill>
                  <a:srgbClr val="CC0066"/>
                </a:solidFill>
              </a:rPr>
              <a:t>ΜΥΘΟΣ:</a:t>
            </a:r>
            <a:r>
              <a:rPr lang="el-GR" sz="2200" i="1" dirty="0" smtClean="0">
                <a:solidFill>
                  <a:srgbClr val="00B050"/>
                </a:solidFill>
              </a:rPr>
              <a:t> </a:t>
            </a:r>
            <a:r>
              <a:rPr lang="el-GR" sz="2200" b="1" dirty="0" smtClean="0">
                <a:solidFill>
                  <a:srgbClr val="002060"/>
                </a:solidFill>
              </a:rPr>
              <a:t>Αυτή η μέθοδος δεν είναι αποτελεσματική γιατί τα υγρά πριν από </a:t>
            </a:r>
          </a:p>
          <a:p>
            <a:pPr eaLnBrk="1" hangingPunct="1">
              <a:buNone/>
            </a:pPr>
            <a:r>
              <a:rPr lang="el-GR" sz="2200" b="1" dirty="0" smtClean="0">
                <a:solidFill>
                  <a:srgbClr val="002060"/>
                </a:solidFill>
              </a:rPr>
              <a:t>           την εκσπερμάτιση μπορεί να περιέχουν σπερματοζωάρια.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endParaRPr lang="el-GR" sz="22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l-GR" sz="2200" b="1" dirty="0" smtClean="0">
                <a:solidFill>
                  <a:schemeClr val="folHlink"/>
                </a:solidFill>
              </a:rPr>
              <a:t>♀</a:t>
            </a:r>
            <a:r>
              <a:rPr lang="en-US" sz="2200" b="1" dirty="0" smtClean="0">
                <a:solidFill>
                  <a:schemeClr val="folHlink"/>
                </a:solidFill>
              </a:rPr>
              <a:t> </a:t>
            </a:r>
            <a:r>
              <a:rPr lang="el-GR" sz="2200" b="1" i="1" dirty="0" smtClean="0">
                <a:solidFill>
                  <a:schemeClr val="folHlink"/>
                </a:solidFill>
              </a:rPr>
              <a:t>Είναι η πρώτη μου φορά, οπότε δεν μπορώ να μείνω έγκυος</a:t>
            </a:r>
            <a:br>
              <a:rPr lang="el-GR" sz="2200" b="1" i="1" dirty="0" smtClean="0">
                <a:solidFill>
                  <a:schemeClr val="folHlink"/>
                </a:solidFill>
              </a:rPr>
            </a:br>
            <a:r>
              <a:rPr lang="el-GR" sz="2200" b="1" i="1" dirty="0" smtClean="0">
                <a:solidFill>
                  <a:schemeClr val="folHlink"/>
                </a:solidFill>
              </a:rPr>
              <a:t>     </a:t>
            </a:r>
            <a:r>
              <a:rPr lang="el-GR" sz="2200" b="1" dirty="0" smtClean="0">
                <a:solidFill>
                  <a:srgbClr val="CC0066"/>
                </a:solidFill>
              </a:rPr>
              <a:t>ΜΥΘΟΣ:</a:t>
            </a:r>
            <a:r>
              <a:rPr lang="el-GR" sz="2200" i="1" dirty="0" smtClean="0">
                <a:solidFill>
                  <a:srgbClr val="00B050"/>
                </a:solidFill>
              </a:rPr>
              <a:t> </a:t>
            </a:r>
            <a:r>
              <a:rPr lang="el-GR" sz="2200" b="1" dirty="0" smtClean="0">
                <a:solidFill>
                  <a:srgbClr val="002060"/>
                </a:solidFill>
              </a:rPr>
              <a:t>Μια γυναίκα μπορεί να μείνει έγκυος από τη στιγμή που έχει έμμηνο ρύση. </a:t>
            </a:r>
            <a:endParaRPr lang="el-GR" sz="2200" i="1" dirty="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endParaRPr lang="el-GR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 dirty="0" smtClean="0">
                <a:solidFill>
                  <a:srgbClr val="000099"/>
                </a:solidFill>
              </a:rPr>
              <a:t>Μύθοι ….</a:t>
            </a:r>
            <a:r>
              <a:rPr lang="el-GR" sz="2000" b="1" dirty="0" smtClean="0">
                <a:solidFill>
                  <a:srgbClr val="000099"/>
                </a:solidFill>
              </a:rPr>
              <a:t>συνέχεια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folHlink"/>
                </a:solidFill>
              </a:rPr>
              <a:t>♀</a:t>
            </a:r>
            <a:r>
              <a:rPr lang="en-US" b="1" dirty="0" smtClean="0">
                <a:solidFill>
                  <a:schemeClr val="folHlink"/>
                </a:solidFill>
              </a:rPr>
              <a:t> </a:t>
            </a:r>
            <a:r>
              <a:rPr lang="el-GR" sz="2200" b="1" i="1" dirty="0" smtClean="0">
                <a:solidFill>
                  <a:schemeClr val="folHlink"/>
                </a:solidFill>
              </a:rPr>
              <a:t>Είμαι προστατευμένη από ανεπιθύμητη εγκυμοσύνη αμέσως μόλις αρχίσω να </a:t>
            </a:r>
          </a:p>
          <a:p>
            <a:pPr eaLnBrk="1" hangingPunct="1">
              <a:buNone/>
            </a:pPr>
            <a:r>
              <a:rPr lang="el-GR" sz="2200" b="1" i="1" dirty="0" smtClean="0">
                <a:solidFill>
                  <a:schemeClr val="folHlink"/>
                </a:solidFill>
              </a:rPr>
              <a:t>            παίρνω τα αντισυλληπτικά χάπια</a:t>
            </a:r>
            <a:r>
              <a:rPr lang="el-GR" sz="2200" dirty="0" smtClean="0">
                <a:solidFill>
                  <a:srgbClr val="0070C0"/>
                </a:solidFill>
              </a:rPr>
              <a:t/>
            </a:r>
            <a:br>
              <a:rPr lang="el-GR" sz="2200" dirty="0" smtClean="0">
                <a:solidFill>
                  <a:srgbClr val="0070C0"/>
                </a:solidFill>
              </a:rPr>
            </a:br>
            <a:r>
              <a:rPr lang="el-GR" sz="2200" dirty="0" smtClean="0">
                <a:solidFill>
                  <a:srgbClr val="0070C0"/>
                </a:solidFill>
              </a:rPr>
              <a:t>      </a:t>
            </a:r>
            <a:r>
              <a:rPr lang="el-GR" sz="2200" b="1" dirty="0" smtClean="0">
                <a:solidFill>
                  <a:srgbClr val="CC0066"/>
                </a:solidFill>
              </a:rPr>
              <a:t>ΜΥΘΟΣ:</a:t>
            </a:r>
            <a:r>
              <a:rPr lang="el-GR" sz="2200" dirty="0" smtClean="0">
                <a:solidFill>
                  <a:srgbClr val="00B050"/>
                </a:solidFill>
              </a:rPr>
              <a:t> </a:t>
            </a:r>
            <a:r>
              <a:rPr lang="el-GR" sz="2200" b="1" dirty="0" smtClean="0">
                <a:solidFill>
                  <a:srgbClr val="002060"/>
                </a:solidFill>
              </a:rPr>
              <a:t>Στις περισσότερες γυναίκες, χρειάζεται να περάσει κάποιος καιρός ώστε </a:t>
            </a:r>
          </a:p>
          <a:p>
            <a:pPr eaLnBrk="1" hangingPunct="1">
              <a:buNone/>
            </a:pPr>
            <a:r>
              <a:rPr lang="el-GR" sz="2200" b="1" dirty="0" smtClean="0">
                <a:solidFill>
                  <a:srgbClr val="002060"/>
                </a:solidFill>
              </a:rPr>
              <a:t>           το χάπι να αρχίσει να είναι αποτελεσματικό. Για την αποφυγή «ατυχημάτων» </a:t>
            </a:r>
          </a:p>
          <a:p>
            <a:pPr eaLnBrk="1" hangingPunct="1">
              <a:buNone/>
            </a:pPr>
            <a:r>
              <a:rPr lang="el-GR" sz="2200" b="1" dirty="0" smtClean="0">
                <a:solidFill>
                  <a:srgbClr val="002060"/>
                </a:solidFill>
              </a:rPr>
              <a:t>           πρέπει να τηρούνται οι οδηγίες που έχει δώσει ο γιατρός ή που υπάρχουν </a:t>
            </a:r>
          </a:p>
          <a:p>
            <a:pPr eaLnBrk="1" hangingPunct="1">
              <a:buNone/>
            </a:pPr>
            <a:r>
              <a:rPr lang="el-GR" sz="2200" b="1" dirty="0" smtClean="0">
                <a:solidFill>
                  <a:srgbClr val="002060"/>
                </a:solidFill>
              </a:rPr>
              <a:t>           στο ενημερωτικό φυλλάδιο που βρίσκεται μέσα στη συσκευασία του φαρμάκου.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endParaRPr lang="el-GR" sz="2200" dirty="0" smtClean="0"/>
          </a:p>
          <a:p>
            <a:pPr eaLnBrk="1" hangingPunct="1"/>
            <a:r>
              <a:rPr lang="el-GR" sz="2200" b="1" dirty="0" smtClean="0">
                <a:solidFill>
                  <a:schemeClr val="folHlink"/>
                </a:solidFill>
              </a:rPr>
              <a:t>♂</a:t>
            </a:r>
            <a:r>
              <a:rPr lang="en-US" sz="2200" b="1" dirty="0" smtClean="0">
                <a:solidFill>
                  <a:schemeClr val="folHlink"/>
                </a:solidFill>
              </a:rPr>
              <a:t> </a:t>
            </a:r>
            <a:r>
              <a:rPr lang="el-GR" sz="2200" b="1" i="1" dirty="0" smtClean="0">
                <a:solidFill>
                  <a:schemeClr val="folHlink"/>
                </a:solidFill>
              </a:rPr>
              <a:t>Μπορώ να χρησιμοποιήσω κάποια αυτοσχέδια προστασία που θα δράσει το ίδιο </a:t>
            </a:r>
          </a:p>
          <a:p>
            <a:pPr eaLnBrk="1" hangingPunct="1">
              <a:buNone/>
            </a:pPr>
            <a:r>
              <a:rPr lang="el-GR" sz="2200" b="1" i="1" dirty="0" smtClean="0">
                <a:solidFill>
                  <a:schemeClr val="folHlink"/>
                </a:solidFill>
              </a:rPr>
              <a:t>          σαν ένα προφυλακτικό</a:t>
            </a:r>
            <a:r>
              <a:rPr lang="el-GR" sz="2200" i="1" dirty="0" smtClean="0">
                <a:solidFill>
                  <a:srgbClr val="0070C0"/>
                </a:solidFill>
              </a:rPr>
              <a:t/>
            </a:r>
            <a:br>
              <a:rPr lang="el-GR" sz="2200" i="1" dirty="0" smtClean="0">
                <a:solidFill>
                  <a:srgbClr val="0070C0"/>
                </a:solidFill>
              </a:rPr>
            </a:br>
            <a:r>
              <a:rPr lang="el-GR" sz="2200" i="1" dirty="0" smtClean="0">
                <a:solidFill>
                  <a:srgbClr val="0070C0"/>
                </a:solidFill>
              </a:rPr>
              <a:t>     </a:t>
            </a:r>
            <a:r>
              <a:rPr lang="el-GR" sz="2200" b="1" dirty="0" smtClean="0">
                <a:solidFill>
                  <a:srgbClr val="CC0066"/>
                </a:solidFill>
              </a:rPr>
              <a:t>ΜΥΘΟΣ:</a:t>
            </a:r>
            <a:r>
              <a:rPr lang="el-GR" sz="2200" i="1" dirty="0" smtClean="0">
                <a:solidFill>
                  <a:srgbClr val="00B050"/>
                </a:solidFill>
              </a:rPr>
              <a:t> </a:t>
            </a:r>
            <a:r>
              <a:rPr lang="el-GR" sz="2200" b="1" dirty="0" smtClean="0">
                <a:solidFill>
                  <a:srgbClr val="002060"/>
                </a:solidFill>
              </a:rPr>
              <a:t>Τα προφυλακτικά αντέχουν και δε σκίζονται  εύκολα. Επίσης, περνάνε από</a:t>
            </a:r>
          </a:p>
          <a:p>
            <a:pPr eaLnBrk="1" hangingPunct="1">
              <a:buNone/>
            </a:pPr>
            <a:r>
              <a:rPr lang="el-GR" sz="2200" b="1" dirty="0" smtClean="0">
                <a:solidFill>
                  <a:srgbClr val="002060"/>
                </a:solidFill>
              </a:rPr>
              <a:t>           πολλούς ελέγχους για τη διαπίστωση της ασφάλειας και της λειτουργικότητάς τους.</a:t>
            </a:r>
            <a:endParaRPr lang="el-GR" sz="2200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3 - TextBox"/>
          <p:cNvSpPr txBox="1">
            <a:spLocks noChangeArrowheads="1"/>
          </p:cNvSpPr>
          <p:nvPr/>
        </p:nvSpPr>
        <p:spPr bwMode="auto">
          <a:xfrm>
            <a:off x="3214092" y="836712"/>
            <a:ext cx="5000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4000" b="1" dirty="0">
                <a:solidFill>
                  <a:srgbClr val="002060"/>
                </a:solidFill>
                <a:latin typeface="+mj-lt"/>
              </a:rPr>
              <a:t>Εφηβεία  είναι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..</a:t>
            </a:r>
            <a:endParaRPr lang="el-GR" sz="4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7410" name="Picture 2" descr="C:\Users\Δήμητρα\Documents\προαγωγη κοινοτητα\2533436467_c5a10d84f4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6140" y="4293096"/>
            <a:ext cx="37861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6 - Ορθογώνιο"/>
          <p:cNvSpPr>
            <a:spLocks noChangeArrowheads="1"/>
          </p:cNvSpPr>
          <p:nvPr/>
        </p:nvSpPr>
        <p:spPr bwMode="auto">
          <a:xfrm>
            <a:off x="3502124" y="6165304"/>
            <a:ext cx="41656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900" dirty="0"/>
              <a:t>Image </a:t>
            </a:r>
            <a:r>
              <a:rPr lang="en-US" sz="900" dirty="0" err="1"/>
              <a:t>credit:these</a:t>
            </a:r>
            <a:r>
              <a:rPr lang="en-US" sz="900" dirty="0"/>
              <a:t> are the days </a:t>
            </a:r>
            <a:r>
              <a:rPr lang="en-US" sz="900" dirty="0" err="1"/>
              <a:t>i</a:t>
            </a:r>
            <a:r>
              <a:rPr lang="en-US" sz="900" dirty="0"/>
              <a:t> remember, via Flicker Creative Commons,2008</a:t>
            </a:r>
            <a:endParaRPr lang="el-GR" sz="900" dirty="0"/>
          </a:p>
        </p:txBody>
      </p:sp>
      <p:sp>
        <p:nvSpPr>
          <p:cNvPr id="17412" name="7 - Στρογγυλεμένο ορθογώνιο"/>
          <p:cNvSpPr>
            <a:spLocks noChangeArrowheads="1"/>
          </p:cNvSpPr>
          <p:nvPr/>
        </p:nvSpPr>
        <p:spPr bwMode="auto">
          <a:xfrm rot="20656065">
            <a:off x="213422" y="2076405"/>
            <a:ext cx="4129087" cy="2144712"/>
          </a:xfrm>
          <a:prstGeom prst="roundRect">
            <a:avLst>
              <a:gd name="adj" fmla="val 18662"/>
            </a:avLst>
          </a:prstGeom>
          <a:solidFill>
            <a:srgbClr val="CC99FF"/>
          </a:solidFill>
          <a:ln w="25400" algn="ctr">
            <a:solidFill>
              <a:srgbClr val="B39D94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Η χρονική περίοδος που το σώμα ενός παιδιού αλλάζει σταδιακά ώσπου να μοιάσει</a:t>
            </a: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με το σώμα ενός ενήλικα</a:t>
            </a:r>
          </a:p>
          <a:p>
            <a:pPr algn="ctr" eaLnBrk="0" hangingPunct="0"/>
            <a:endParaRPr lang="el-GR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13" name="8 - Επεξήγηση με στρογγυλεμένο παραλληλόγραμμο"/>
          <p:cNvSpPr>
            <a:spLocks noChangeArrowheads="1"/>
          </p:cNvSpPr>
          <p:nvPr/>
        </p:nvSpPr>
        <p:spPr bwMode="auto">
          <a:xfrm rot="1135216">
            <a:off x="7084892" y="2038084"/>
            <a:ext cx="4252913" cy="2376488"/>
          </a:xfrm>
          <a:prstGeom prst="wedgeRoundRectCallout">
            <a:avLst>
              <a:gd name="adj1" fmla="val -95306"/>
              <a:gd name="adj2" fmla="val 45473"/>
              <a:gd name="adj3" fmla="val 16667"/>
            </a:avLst>
          </a:prstGeom>
          <a:solidFill>
            <a:srgbClr val="C9CDB3"/>
          </a:solidFill>
          <a:ln w="25400" algn="ctr">
            <a:solidFill>
              <a:srgbClr val="B39D94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Οι αλλαγές αρχίζουν περίπου από την ηλικία των 10 ετών και ολοκληρώνονται περίπου στα 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773932" y="260648"/>
            <a:ext cx="8729663" cy="619125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solidFill>
                  <a:srgbClr val="000099"/>
                </a:solidFill>
              </a:rPr>
              <a:t>Θυμήσου</a:t>
            </a:r>
            <a:r>
              <a:rPr lang="el-GR" b="1" dirty="0" smtClean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2349996" y="4005064"/>
            <a:ext cx="9649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srgbClr val="CC00FF"/>
                </a:solidFill>
                <a:latin typeface="Calibri"/>
                <a:cs typeface="+mn-cs"/>
              </a:rPr>
              <a:t>  Η σωστή και υπεύθυνη  πληροφόρηση για την αντισύλληψη μπορεί να νικήσει τη λάθος επιλογή</a:t>
            </a:r>
            <a:r>
              <a:rPr lang="en-US" sz="2800" b="1" dirty="0" smtClean="0">
                <a:solidFill>
                  <a:srgbClr val="CC00FF"/>
                </a:solidFill>
                <a:latin typeface="Calibri"/>
                <a:cs typeface="+mn-cs"/>
              </a:rPr>
              <a:t>!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549796" y="1628800"/>
            <a:ext cx="6197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srgbClr val="CC00FF"/>
                </a:solidFill>
                <a:latin typeface="Calibri"/>
                <a:cs typeface="+mn-cs"/>
              </a:rPr>
              <a:t>  Η αντισύλληψη δεν είναι παιχνίδι</a:t>
            </a:r>
            <a:r>
              <a:rPr lang="en-US" sz="2800" b="1" dirty="0" smtClean="0">
                <a:solidFill>
                  <a:srgbClr val="CC00FF"/>
                </a:solidFill>
                <a:latin typeface="Calibri"/>
                <a:cs typeface="+mn-cs"/>
              </a:rPr>
              <a:t>!</a:t>
            </a:r>
            <a:r>
              <a:rPr lang="el-GR" sz="2800" b="1" dirty="0" smtClean="0">
                <a:solidFill>
                  <a:srgbClr val="CC00FF"/>
                </a:solidFill>
                <a:latin typeface="Calibri"/>
                <a:cs typeface="+mn-cs"/>
              </a:rPr>
              <a:t> </a:t>
            </a:r>
            <a:endParaRPr lang="en-US" sz="2800" b="1" dirty="0" smtClean="0">
              <a:solidFill>
                <a:srgbClr val="CC00FF"/>
              </a:solidFill>
              <a:latin typeface="Calibri"/>
              <a:cs typeface="+mn-cs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65820" y="2636912"/>
            <a:ext cx="109909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srgbClr val="CC00FF"/>
                </a:solidFill>
                <a:latin typeface="Calibri"/>
              </a:rPr>
              <a:t>  Η αντισύλληψη </a:t>
            </a:r>
            <a:r>
              <a:rPr lang="el-GR" sz="2800" b="1" dirty="0" smtClean="0">
                <a:solidFill>
                  <a:srgbClr val="CC00FF"/>
                </a:solidFill>
                <a:latin typeface="Calibri"/>
                <a:cs typeface="+mn-cs"/>
              </a:rPr>
              <a:t>είναι τρόπος προστασίας που αποτρέπει την ανεπιθύμητη εγκυμοσύνη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93738" y="260350"/>
            <a:ext cx="10699750" cy="1143000"/>
          </a:xfrm>
        </p:spPr>
        <p:txBody>
          <a:bodyPr/>
          <a:lstStyle/>
          <a:p>
            <a:pPr marL="319088" indent="-319088" eaLnBrk="1" hangingPunct="1">
              <a:buClr>
                <a:srgbClr val="726868"/>
              </a:buClr>
            </a:pPr>
            <a:r>
              <a:rPr lang="el-GR" sz="3200" b="1" smtClean="0">
                <a:solidFill>
                  <a:srgbClr val="002060"/>
                </a:solidFill>
              </a:rPr>
              <a:t>ΕΥΧΑΡΙΣΤΟΥΜΕ ΓΙΑ ΤΗΝ ΠΡΟΣΟΧΗ ΣΑΣ!</a:t>
            </a:r>
          </a:p>
        </p:txBody>
      </p:sp>
      <p:pic>
        <p:nvPicPr>
          <p:cNvPr id="39938" name="Picture 2" descr="C:\Users\user\Downloads\3006348550_3bb10dda55_z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6413" y="2000250"/>
            <a:ext cx="5548312" cy="4119563"/>
          </a:xfrm>
        </p:spPr>
      </p:pic>
      <p:sp>
        <p:nvSpPr>
          <p:cNvPr id="39939" name="6 - Ορθογώνιο"/>
          <p:cNvSpPr>
            <a:spLocks noChangeArrowheads="1"/>
          </p:cNvSpPr>
          <p:nvPr/>
        </p:nvSpPr>
        <p:spPr bwMode="auto">
          <a:xfrm>
            <a:off x="3022600" y="6072188"/>
            <a:ext cx="55721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/>
              <a:t>Image credit: </a:t>
            </a:r>
            <a:r>
              <a:rPr lang="en-GB" sz="1000"/>
              <a:t>Valerie Everett</a:t>
            </a:r>
            <a:r>
              <a:rPr lang="el-GR" sz="1000"/>
              <a:t> </a:t>
            </a:r>
            <a:r>
              <a:rPr lang="en-US" sz="1000"/>
              <a:t>, via Flicker Creative Commons, 200</a:t>
            </a:r>
            <a:r>
              <a:rPr lang="el-GR" sz="1000"/>
              <a:t>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2165350" y="357188"/>
            <a:ext cx="7286625" cy="1143000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Αλλαγές στην εφηβεία </a:t>
            </a:r>
          </a:p>
        </p:txBody>
      </p:sp>
      <p:sp>
        <p:nvSpPr>
          <p:cNvPr id="18434" name="6 - Ορθογώνιο"/>
          <p:cNvSpPr>
            <a:spLocks noChangeArrowheads="1"/>
          </p:cNvSpPr>
          <p:nvPr/>
        </p:nvSpPr>
        <p:spPr bwMode="auto">
          <a:xfrm>
            <a:off x="3286100" y="1340768"/>
            <a:ext cx="554461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002060"/>
                </a:solidFill>
                <a:latin typeface="Calibri" pitchFamily="34" charset="0"/>
              </a:rPr>
              <a:t>Κατά την περίοδο της εφηβείας </a:t>
            </a:r>
            <a:r>
              <a:rPr lang="el-GR" sz="2200" dirty="0" smtClean="0">
                <a:solidFill>
                  <a:srgbClr val="002060"/>
                </a:solidFill>
                <a:latin typeface="Calibri" pitchFamily="34" charset="0"/>
              </a:rPr>
              <a:t>συμβαίνουν</a:t>
            </a:r>
            <a:endParaRPr lang="en-US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el-GR" sz="2200" dirty="0" smtClean="0">
                <a:solidFill>
                  <a:srgbClr val="002060"/>
                </a:solidFill>
                <a:latin typeface="Calibri" pitchFamily="34" charset="0"/>
              </a:rPr>
              <a:t>σωματικές</a:t>
            </a:r>
            <a:endParaRPr lang="en-US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el-GR" sz="2200" dirty="0" smtClean="0">
                <a:solidFill>
                  <a:srgbClr val="002060"/>
                </a:solidFill>
                <a:latin typeface="Calibri" pitchFamily="34" charset="0"/>
              </a:rPr>
              <a:t>ψυχοσυναισθηματικές </a:t>
            </a:r>
            <a:r>
              <a:rPr lang="el-GR" sz="2200" dirty="0">
                <a:solidFill>
                  <a:srgbClr val="002060"/>
                </a:solidFill>
                <a:latin typeface="Calibri" pitchFamily="34" charset="0"/>
              </a:rPr>
              <a:t>και </a:t>
            </a:r>
            <a:endParaRPr lang="en-US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el-GR" sz="2200" dirty="0" smtClean="0">
                <a:solidFill>
                  <a:srgbClr val="002060"/>
                </a:solidFill>
                <a:latin typeface="Calibri" pitchFamily="34" charset="0"/>
              </a:rPr>
              <a:t>κοινωνικές μεταβολές</a:t>
            </a:r>
            <a:endParaRPr lang="en-US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l-GR" sz="2200" dirty="0" smtClean="0">
                <a:solidFill>
                  <a:srgbClr val="002060"/>
                </a:solidFill>
                <a:latin typeface="Calibri" pitchFamily="34" charset="0"/>
              </a:rPr>
              <a:t>Αναπτύσσονται </a:t>
            </a:r>
            <a:r>
              <a:rPr lang="el-GR" sz="2200" dirty="0">
                <a:solidFill>
                  <a:srgbClr val="002060"/>
                </a:solidFill>
                <a:latin typeface="Calibri" pitchFamily="34" charset="0"/>
              </a:rPr>
              <a:t>τα  </a:t>
            </a:r>
            <a:r>
              <a:rPr lang="el-GR" sz="2200" dirty="0" smtClean="0">
                <a:solidFill>
                  <a:srgbClr val="002060"/>
                </a:solidFill>
                <a:latin typeface="Calibri" pitchFamily="34" charset="0"/>
              </a:rPr>
              <a:t>χαρακτηριστικά </a:t>
            </a:r>
            <a:r>
              <a:rPr lang="el-GR" sz="2200" dirty="0">
                <a:solidFill>
                  <a:srgbClr val="002060"/>
                </a:solidFill>
                <a:latin typeface="Calibri" pitchFamily="34" charset="0"/>
              </a:rPr>
              <a:t>του φύλου (στήθος στα κορίτσια, αλλαγές στη φωνή, ανάπτυξη τριχοφυΐας κ.λπ.) </a:t>
            </a:r>
            <a:endParaRPr lang="en-US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l-GR" sz="2200" dirty="0" smtClean="0">
                <a:solidFill>
                  <a:srgbClr val="002060"/>
                </a:solidFill>
                <a:latin typeface="Calibri" pitchFamily="34" charset="0"/>
              </a:rPr>
              <a:t>καθώς </a:t>
            </a:r>
            <a:r>
              <a:rPr lang="el-GR" sz="2200" dirty="0">
                <a:solidFill>
                  <a:srgbClr val="002060"/>
                </a:solidFill>
                <a:latin typeface="Calibri" pitchFamily="34" charset="0"/>
              </a:rPr>
              <a:t>και τα γεννητικά όργανα. </a:t>
            </a:r>
          </a:p>
          <a:p>
            <a:pPr algn="just"/>
            <a:endParaRPr lang="el-GR" sz="2200" dirty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el-GR" sz="2200" dirty="0" smtClean="0">
                <a:solidFill>
                  <a:srgbClr val="002060"/>
                </a:solidFill>
                <a:latin typeface="Calibri" pitchFamily="34" charset="0"/>
              </a:rPr>
              <a:t>Αυτές οι αλλαγές</a:t>
            </a: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,</a:t>
            </a:r>
            <a:r>
              <a:rPr lang="el-GR" sz="2200" dirty="0" smtClean="0">
                <a:solidFill>
                  <a:srgbClr val="002060"/>
                </a:solidFill>
                <a:latin typeface="Calibri" pitchFamily="34" charset="0"/>
              </a:rPr>
              <a:t> όπως και η ανάγκη του ατόμου για σεξουαλική έκφραση, οφείλονται κατά κύριο λόγο στις </a:t>
            </a:r>
            <a:r>
              <a:rPr lang="el-GR" sz="2200" b="1" dirty="0" smtClean="0">
                <a:solidFill>
                  <a:srgbClr val="002060"/>
                </a:solidFill>
                <a:latin typeface="Calibri" pitchFamily="34" charset="0"/>
              </a:rPr>
              <a:t>ορμόνες.</a:t>
            </a:r>
            <a:endParaRPr lang="el-GR" sz="2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8435" name="Picture 4" descr="http://www.ygeiaonline.gr/images/stories/paidi_ygeia/135%20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772" y="1268760"/>
            <a:ext cx="2664296" cy="415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Αποτέλεσμα εικόνας για εφηβεία αλλαγέ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9038" y="1357313"/>
            <a:ext cx="321468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>
          <a:xfrm>
            <a:off x="405780" y="5373216"/>
            <a:ext cx="92392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>
                <a:latin typeface="+mn-lt"/>
              </a:rPr>
              <a:t>Ygeiaonline.gr</a:t>
            </a:r>
            <a:endParaRPr lang="el-GR" sz="1000" dirty="0">
              <a:latin typeface="+mn-lt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9166225" y="5500688"/>
            <a:ext cx="92392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rgbClr val="002060"/>
                </a:solidFill>
                <a:latin typeface="+mn-lt"/>
              </a:rPr>
              <a:t>Ygeiaonline.gr</a:t>
            </a:r>
            <a:endParaRPr lang="el-GR" sz="1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5 - Ορθογώνιο"/>
          <p:cNvSpPr>
            <a:spLocks noChangeArrowheads="1"/>
          </p:cNvSpPr>
          <p:nvPr/>
        </p:nvSpPr>
        <p:spPr bwMode="auto">
          <a:xfrm>
            <a:off x="593725" y="357188"/>
            <a:ext cx="10037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800">
                <a:solidFill>
                  <a:srgbClr val="002060"/>
                </a:solidFill>
                <a:latin typeface="Calibri" pitchFamily="34" charset="0"/>
              </a:rPr>
              <a:t>Συχνά αναρωτιέσαι πότε είναι η κατάλληλη ηλικία για να ξεκινήσεις  μια σεξουαλική σχέση</a:t>
            </a:r>
          </a:p>
        </p:txBody>
      </p:sp>
      <p:sp>
        <p:nvSpPr>
          <p:cNvPr id="7" name="6 - Διάγραμμα ροής: Εναλλακτική διεργασία"/>
          <p:cNvSpPr/>
          <p:nvPr/>
        </p:nvSpPr>
        <p:spPr>
          <a:xfrm rot="21004283">
            <a:off x="2326085" y="3306397"/>
            <a:ext cx="3665537" cy="8763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l-GR" sz="3600" dirty="0">
                <a:solidFill>
                  <a:srgbClr val="002060"/>
                </a:solidFill>
              </a:rPr>
              <a:t>Δεν υπάρχει !!</a:t>
            </a:r>
          </a:p>
        </p:txBody>
      </p:sp>
      <p:sp>
        <p:nvSpPr>
          <p:cNvPr id="10" name="9 - Έλλειψη"/>
          <p:cNvSpPr/>
          <p:nvPr/>
        </p:nvSpPr>
        <p:spPr>
          <a:xfrm rot="21196909">
            <a:off x="4725967" y="3587512"/>
            <a:ext cx="7025061" cy="286942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l-GR" sz="2400" dirty="0">
                <a:solidFill>
                  <a:srgbClr val="002060"/>
                </a:solidFill>
                <a:cs typeface="Arial" charset="0"/>
              </a:rPr>
              <a:t>Δώσε </a:t>
            </a:r>
            <a:r>
              <a:rPr lang="el-GR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l-GR" sz="2400" dirty="0">
                <a:solidFill>
                  <a:srgbClr val="002060"/>
                </a:solidFill>
                <a:cs typeface="Arial" charset="0"/>
              </a:rPr>
              <a:t>χρόνο στον εαυτό σου! </a:t>
            </a:r>
          </a:p>
          <a:p>
            <a:pPr eaLnBrk="0" hangingPunct="0">
              <a:defRPr/>
            </a:pPr>
            <a:endParaRPr lang="el-GR" sz="2400" b="1" dirty="0">
              <a:solidFill>
                <a:srgbClr val="002060"/>
              </a:solidFill>
              <a:cs typeface="Arial" charset="0"/>
            </a:endParaRPr>
          </a:p>
          <a:p>
            <a:pPr algn="ctr" eaLnBrk="0" hangingPunct="0">
              <a:defRPr/>
            </a:pPr>
            <a:r>
              <a:rPr lang="el-GR" sz="2400" b="1" dirty="0">
                <a:solidFill>
                  <a:srgbClr val="002060"/>
                </a:solidFill>
                <a:cs typeface="Arial" charset="0"/>
              </a:rPr>
              <a:t>Μεγαλώνω </a:t>
            </a:r>
            <a:r>
              <a:rPr lang="el-GR" sz="2400" dirty="0">
                <a:solidFill>
                  <a:srgbClr val="002060"/>
                </a:solidFill>
                <a:cs typeface="Arial" charset="0"/>
              </a:rPr>
              <a:t>σημαίνει ότι </a:t>
            </a:r>
            <a:r>
              <a:rPr lang="el-GR" sz="2400" b="1" dirty="0">
                <a:solidFill>
                  <a:srgbClr val="002060"/>
                </a:solidFill>
                <a:cs typeface="Arial" charset="0"/>
              </a:rPr>
              <a:t>αποφασίζω εγώ..</a:t>
            </a:r>
          </a:p>
        </p:txBody>
      </p:sp>
      <p:sp>
        <p:nvSpPr>
          <p:cNvPr id="2" name="6 - Διάγραμμα ροής: Εναλλακτική διεργασία"/>
          <p:cNvSpPr/>
          <p:nvPr/>
        </p:nvSpPr>
        <p:spPr>
          <a:xfrm rot="21004283">
            <a:off x="1413363" y="1662425"/>
            <a:ext cx="4673600" cy="123507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l-GR" sz="2400" b="1" dirty="0">
                <a:solidFill>
                  <a:srgbClr val="002060"/>
                </a:solidFill>
                <a:cs typeface="Arial" charset="0"/>
              </a:rPr>
              <a:t>Υπάρχει  «κατάλληλη ηλικία»;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2 - Θέση περιεχομένου"/>
          <p:cNvSpPr txBox="1">
            <a:spLocks/>
          </p:cNvSpPr>
          <p:nvPr/>
        </p:nvSpPr>
        <p:spPr bwMode="auto">
          <a:xfrm>
            <a:off x="838200" y="1196975"/>
            <a:ext cx="728662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804863" algn="l"/>
              </a:tabLst>
            </a:pP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 Έχεις κάνει πολλές σκέψεις και έχεις μερικά ερωτήματα:  συζήτησέ τα με κάποιον ενήλικα που εμπιστεύεσαι….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tabLst>
                <a:tab pos="804863" algn="l"/>
              </a:tabLst>
            </a:pPr>
            <a:endParaRPr lang="el-G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804863" algn="l"/>
              </a:tabLst>
            </a:pP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 Αν τελικά νομίζεις ότι είναι η κατάλληλη στιγμή, τότε </a:t>
            </a:r>
            <a:r>
              <a:rPr lang="el-GR" sz="2400" b="1" dirty="0">
                <a:solidFill>
                  <a:srgbClr val="002060"/>
                </a:solidFill>
                <a:latin typeface="Calibri" pitchFamily="34" charset="0"/>
              </a:rPr>
              <a:t>ενημερώσου και προστατεύσου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από: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804863" algn="l"/>
              </a:tabLst>
            </a:pPr>
            <a:endParaRPr lang="el-GR" sz="2400" dirty="0">
              <a:solidFill>
                <a:srgbClr val="002060"/>
              </a:solidFill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804863" algn="l"/>
              </a:tabLst>
            </a:pPr>
            <a:r>
              <a:rPr lang="el-GR" sz="2400" dirty="0">
                <a:solidFill>
                  <a:srgbClr val="002060"/>
                </a:solidFill>
                <a:latin typeface="Arial" charset="0"/>
              </a:rPr>
              <a:t>   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 </a:t>
            </a:r>
            <a:r>
              <a:rPr lang="el-GR" sz="2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l-GR" dirty="0">
                <a:solidFill>
                  <a:srgbClr val="002060"/>
                </a:solidFill>
                <a:latin typeface="Arial" charset="0"/>
              </a:rPr>
              <a:t>► 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Μια ανεπιθύμητη εγκυμοσύνη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804863" algn="l"/>
              </a:tabLst>
            </a:pPr>
            <a:endParaRPr lang="el-G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804863" algn="l"/>
              </a:tabLst>
            </a:pP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    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l-GR" dirty="0" smtClean="0">
                <a:solidFill>
                  <a:srgbClr val="002060"/>
                </a:solidFill>
                <a:latin typeface="Arial" charset="0"/>
              </a:rPr>
              <a:t>► 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Τις σεξουαλικώς μεταδιδόμενες λοιμώξεις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tabLst>
                <a:tab pos="804863" algn="l"/>
              </a:tabLst>
            </a:pPr>
            <a:endParaRPr lang="el-G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804863" algn="l"/>
              </a:tabLst>
            </a:pPr>
            <a:r>
              <a:rPr lang="el-GR" sz="2400" b="1" dirty="0">
                <a:solidFill>
                  <a:srgbClr val="002060"/>
                </a:solidFill>
                <a:latin typeface="Calibri" pitchFamily="34" charset="0"/>
              </a:rPr>
              <a:t> Ενημερώσου και χρησιμοποίησε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 την αντισυλληπτική μέθοδο που είναι καλύτερη για σένα</a:t>
            </a:r>
          </a:p>
        </p:txBody>
      </p:sp>
      <p:pic>
        <p:nvPicPr>
          <p:cNvPr id="21506" name="Picture 2" descr="C:\Users\Δήμητρα\Documents\προαγωγη κοινοτητα\2270029130_b16f586963_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2338" y="1196975"/>
            <a:ext cx="23590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4 - TextBox"/>
          <p:cNvSpPr txBox="1">
            <a:spLocks noChangeArrowheads="1"/>
          </p:cNvSpPr>
          <p:nvPr/>
        </p:nvSpPr>
        <p:spPr bwMode="auto">
          <a:xfrm>
            <a:off x="8594725" y="4857750"/>
            <a:ext cx="2357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000" dirty="0">
                <a:latin typeface="+mn-lt"/>
              </a:rPr>
              <a:t>Image credit:  </a:t>
            </a:r>
            <a:r>
              <a:rPr lang="en-US" sz="1000" dirty="0" err="1">
                <a:latin typeface="+mn-lt"/>
              </a:rPr>
              <a:t>akward</a:t>
            </a:r>
            <a:r>
              <a:rPr lang="en-US" sz="1000" dirty="0">
                <a:latin typeface="+mn-lt"/>
              </a:rPr>
              <a:t>  </a:t>
            </a:r>
            <a:r>
              <a:rPr lang="en-US" sz="1000" dirty="0" err="1">
                <a:latin typeface="+mn-lt"/>
              </a:rPr>
              <a:t>adolesence</a:t>
            </a:r>
            <a:r>
              <a:rPr lang="en-US" sz="1000" dirty="0">
                <a:latin typeface="+mn-lt"/>
              </a:rPr>
              <a:t>, via Flicker Creative Commons, 2010</a:t>
            </a:r>
            <a:br>
              <a:rPr lang="en-US" sz="1000" dirty="0">
                <a:latin typeface="+mn-lt"/>
              </a:rPr>
            </a:br>
            <a:endParaRPr lang="el-GR" sz="10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879600" y="381000"/>
            <a:ext cx="6643688" cy="5476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Αντισύλληψη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413892" y="1484784"/>
            <a:ext cx="6872287" cy="3786188"/>
          </a:xfrm>
        </p:spPr>
        <p:txBody>
          <a:bodyPr/>
          <a:lstStyle/>
          <a:p>
            <a:pPr algn="just" eaLnBrk="1" hangingPunct="1"/>
            <a:endParaRPr lang="el-GR" sz="2400" dirty="0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el-GR" sz="2400" dirty="0" smtClean="0">
                <a:solidFill>
                  <a:srgbClr val="002060"/>
                </a:solidFill>
              </a:rPr>
              <a:t>Η αντισύλληψη είναι ένας όρος που  αναφέρεται σε μεθόδους που χρησιμοποιούνται για τον έλεγχο της εγκυμοσύνης</a:t>
            </a:r>
          </a:p>
          <a:p>
            <a:pPr algn="just" eaLnBrk="1" hangingPunct="1"/>
            <a:endParaRPr lang="el-GR" sz="2400" dirty="0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el-GR" sz="2400" dirty="0" smtClean="0">
                <a:solidFill>
                  <a:srgbClr val="002060"/>
                </a:solidFill>
              </a:rPr>
              <a:t>Μέθοδοι αντισύλληψης χρησιμοποιούνται από την αρχαιότητα, όμως, αποτελεσματικές και ασφαλείς μέθοδοι έγιναν διαθέσιμες μόνο κατά τον 20ο αιώνα</a:t>
            </a:r>
          </a:p>
          <a:p>
            <a:pPr algn="just" eaLnBrk="1" hangingPunct="1"/>
            <a:endParaRPr lang="el-GR" sz="2400" dirty="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endParaRPr lang="el-GR" sz="2400" dirty="0" smtClean="0">
              <a:solidFill>
                <a:srgbClr val="002060"/>
              </a:solidFill>
            </a:endParaRPr>
          </a:p>
          <a:p>
            <a:pPr eaLnBrk="1" hangingPunct="1"/>
            <a:endParaRPr lang="el-GR" sz="2400" dirty="0" smtClean="0"/>
          </a:p>
        </p:txBody>
      </p:sp>
      <p:sp>
        <p:nvSpPr>
          <p:cNvPr id="22531" name="8 - TextBox"/>
          <p:cNvSpPr txBox="1">
            <a:spLocks noChangeArrowheads="1"/>
          </p:cNvSpPr>
          <p:nvPr/>
        </p:nvSpPr>
        <p:spPr bwMode="auto">
          <a:xfrm>
            <a:off x="8594725" y="4643438"/>
            <a:ext cx="328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000" dirty="0">
                <a:latin typeface="+mn-lt"/>
              </a:rPr>
              <a:t>Image </a:t>
            </a:r>
            <a:r>
              <a:rPr lang="en-US" sz="1000" dirty="0" err="1">
                <a:latin typeface="+mn-lt"/>
              </a:rPr>
              <a:t>credit:Think</a:t>
            </a:r>
            <a:r>
              <a:rPr lang="en-US" sz="1000" dirty="0">
                <a:latin typeface="+mn-lt"/>
              </a:rPr>
              <a:t> contraception, via Flicker Creative Commons</a:t>
            </a:r>
            <a:r>
              <a:rPr lang="el-GR" sz="1000" dirty="0">
                <a:latin typeface="+mn-lt"/>
              </a:rPr>
              <a:t>, 2007</a:t>
            </a:r>
          </a:p>
        </p:txBody>
      </p:sp>
      <p:pic>
        <p:nvPicPr>
          <p:cNvPr id="22532" name="Picture 9" descr="C:\Users\Δήμητρα\Documents\προαγωγη κοινοτητα\1070845108_3654643918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4725" y="1714500"/>
            <a:ext cx="32146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6 - Θέση περιεχομένου"/>
          <p:cNvSpPr>
            <a:spLocks noGrp="1"/>
          </p:cNvSpPr>
          <p:nvPr>
            <p:ph idx="1"/>
          </p:nvPr>
        </p:nvSpPr>
        <p:spPr>
          <a:xfrm>
            <a:off x="2522538" y="357188"/>
            <a:ext cx="7215187" cy="9286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l-GR" sz="4000" b="1" dirty="0" smtClean="0">
                <a:solidFill>
                  <a:srgbClr val="002060"/>
                </a:solidFill>
              </a:rPr>
              <a:t>Μέθοδοι αντισύλληψης</a:t>
            </a:r>
          </a:p>
          <a:p>
            <a:pPr eaLnBrk="1" hangingPunct="1">
              <a:buFont typeface="Arial" charset="0"/>
              <a:buNone/>
            </a:pPr>
            <a:endParaRPr lang="el-GR" sz="4000" dirty="0" smtClean="0"/>
          </a:p>
        </p:txBody>
      </p:sp>
      <p:sp>
        <p:nvSpPr>
          <p:cNvPr id="23554" name="9 - Ορθογώνιο"/>
          <p:cNvSpPr>
            <a:spLocks noChangeArrowheads="1"/>
          </p:cNvSpPr>
          <p:nvPr/>
        </p:nvSpPr>
        <p:spPr bwMode="auto">
          <a:xfrm>
            <a:off x="5165725" y="2000250"/>
            <a:ext cx="34051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el-GR" b="1">
              <a:solidFill>
                <a:srgbClr val="000000"/>
              </a:solidFill>
            </a:endParaRPr>
          </a:p>
        </p:txBody>
      </p:sp>
      <p:sp>
        <p:nvSpPr>
          <p:cNvPr id="23555" name="8 - TextBox"/>
          <p:cNvSpPr txBox="1">
            <a:spLocks noChangeArrowheads="1"/>
          </p:cNvSpPr>
          <p:nvPr/>
        </p:nvSpPr>
        <p:spPr bwMode="auto">
          <a:xfrm>
            <a:off x="4798268" y="2492896"/>
            <a:ext cx="7056784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CC0066"/>
                </a:solidFill>
                <a:latin typeface="Calibri" pitchFamily="34" charset="0"/>
              </a:rPr>
              <a:t>Οι  πιο συνηθισμένες και αποτελεσματικές είναι:</a:t>
            </a:r>
            <a:r>
              <a:rPr lang="el-GR" sz="28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endParaRPr lang="el-GR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l-GR" sz="2800" dirty="0">
                <a:solidFill>
                  <a:srgbClr val="002060"/>
                </a:solidFill>
                <a:latin typeface="Calibri" pitchFamily="34" charset="0"/>
              </a:rPr>
              <a:t>Το ανδρικό προφυλακτικό</a:t>
            </a:r>
          </a:p>
          <a:p>
            <a:endParaRPr lang="el-GR" sz="28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l-GR" sz="2800" dirty="0">
                <a:solidFill>
                  <a:srgbClr val="002060"/>
                </a:solidFill>
                <a:latin typeface="Calibri" pitchFamily="34" charset="0"/>
              </a:rPr>
              <a:t>Τα  αντισυλληπτικά χάπια</a:t>
            </a:r>
          </a:p>
          <a:p>
            <a:r>
              <a:rPr lang="el-GR" sz="2000" b="1" dirty="0"/>
              <a:t>  </a:t>
            </a:r>
          </a:p>
        </p:txBody>
      </p:sp>
      <p:pic>
        <p:nvPicPr>
          <p:cNvPr id="23556" name="Picture 2" descr="C:\Users\user\Downloads\763084031_26d9181f5e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88" y="2500313"/>
            <a:ext cx="33909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522288" y="5072063"/>
            <a:ext cx="3357562" cy="230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000" dirty="0">
                <a:latin typeface="+mn-lt"/>
              </a:rPr>
              <a:t>Image credit: </a:t>
            </a:r>
            <a:r>
              <a:rPr lang="en-GB" sz="1000" dirty="0" err="1">
                <a:latin typeface="+mn-lt"/>
              </a:rPr>
              <a:t>anqa</a:t>
            </a:r>
            <a:r>
              <a:rPr lang="el-GR" sz="1000" dirty="0">
                <a:latin typeface="+mn-lt"/>
              </a:rPr>
              <a:t>, </a:t>
            </a:r>
            <a:r>
              <a:rPr lang="en-US" sz="1000" dirty="0">
                <a:latin typeface="+mn-lt"/>
              </a:rPr>
              <a:t>via Flicker Creative Commons, 20</a:t>
            </a:r>
            <a:r>
              <a:rPr lang="el-GR" sz="1000" dirty="0">
                <a:latin typeface="+mn-lt"/>
              </a:rPr>
              <a:t>07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1 - TextBox"/>
          <p:cNvSpPr txBox="1">
            <a:spLocks noChangeArrowheads="1"/>
          </p:cNvSpPr>
          <p:nvPr/>
        </p:nvSpPr>
        <p:spPr bwMode="auto">
          <a:xfrm>
            <a:off x="4438228" y="1124744"/>
            <a:ext cx="72008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Υπάρχουν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και άλλες </a:t>
            </a: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μέθοδοι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    άλλες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είναι  αποτελεσματικές, όπως: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                                              </a:t>
            </a: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το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κολπικό </a:t>
            </a: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διάφραγμα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                                              </a:t>
            </a: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ο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κολπικός </a:t>
            </a: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δακτύλιος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                                              </a:t>
            </a: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το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γυναικείο προφυλακτικό</a:t>
            </a:r>
          </a:p>
          <a:p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    και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άλλες όχι τόσο αποτελεσματικές, </a:t>
            </a: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όπως: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                                              </a:t>
            </a: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η διακεκομμένη συνουσία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                                              </a:t>
            </a: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η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μέθοδος του </a:t>
            </a: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ρυθμού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                                              </a:t>
            </a: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η θερμομέτρηση </a:t>
            </a:r>
            <a:endParaRPr lang="el-GR" sz="24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el-GR" sz="2400" b="1" dirty="0">
                <a:solidFill>
                  <a:srgbClr val="002060"/>
                </a:solidFill>
                <a:latin typeface="Calibri" pitchFamily="34" charset="0"/>
              </a:rPr>
              <a:t>Τα  </a:t>
            </a:r>
            <a:r>
              <a:rPr lang="el-GR" sz="2400" b="1" dirty="0" err="1">
                <a:solidFill>
                  <a:srgbClr val="002060"/>
                </a:solidFill>
                <a:latin typeface="Calibri" pitchFamily="34" charset="0"/>
              </a:rPr>
              <a:t>σπερματοκτόνα</a:t>
            </a:r>
            <a:r>
              <a:rPr lang="el-GR" sz="2400" b="1" dirty="0">
                <a:solidFill>
                  <a:srgbClr val="002060"/>
                </a:solidFill>
                <a:latin typeface="Calibri" pitchFamily="34" charset="0"/>
              </a:rPr>
              <a:t> (κρέμα, αφρός, υπόθετο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      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</a:rPr>
              <a:t>δεν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</a:rPr>
              <a:t>αποτελούν </a:t>
            </a:r>
            <a:r>
              <a:rPr lang="el-GR" sz="2400" b="1" dirty="0">
                <a:solidFill>
                  <a:srgbClr val="002060"/>
                </a:solidFill>
                <a:latin typeface="Calibri" pitchFamily="34" charset="0"/>
              </a:rPr>
              <a:t>αντισυλληπτική μέθοδο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,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       </a:t>
            </a: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αλλά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χρησιμοποιούνται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συνδυαστικά  </a:t>
            </a: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με άλλες</a:t>
            </a:r>
          </a:p>
          <a:p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       αντισυλληπτικές μεθόδους  για μεγαλύτερη</a:t>
            </a:r>
          </a:p>
          <a:p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       αποτελεσματικότητα </a:t>
            </a:r>
            <a:endParaRPr lang="el-GR" sz="2400" b="1" dirty="0">
              <a:solidFill>
                <a:srgbClr val="002060"/>
              </a:solidFill>
              <a:latin typeface="Calibri" pitchFamily="34" charset="0"/>
            </a:endParaRPr>
          </a:p>
          <a:p>
            <a:endParaRPr lang="el-GR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6 - Θέση περιεχομένου"/>
          <p:cNvSpPr txBox="1">
            <a:spLocks/>
          </p:cNvSpPr>
          <p:nvPr/>
        </p:nvSpPr>
        <p:spPr>
          <a:xfrm>
            <a:off x="2522538" y="357188"/>
            <a:ext cx="7215187" cy="9286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4000" b="1" dirty="0">
                <a:solidFill>
                  <a:srgbClr val="002060"/>
                </a:solidFill>
                <a:latin typeface="+mn-lt"/>
                <a:cs typeface="+mn-cs"/>
              </a:rPr>
              <a:t>Μέθοδοι αντισύλληψης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4000" dirty="0">
              <a:latin typeface="+mn-lt"/>
              <a:cs typeface="+mn-cs"/>
            </a:endParaRP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3" y="1285875"/>
            <a:ext cx="3857625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12 - TextBox"/>
          <p:cNvSpPr txBox="1">
            <a:spLocks noChangeArrowheads="1"/>
          </p:cNvSpPr>
          <p:nvPr/>
        </p:nvSpPr>
        <p:spPr bwMode="auto">
          <a:xfrm>
            <a:off x="379413" y="5715000"/>
            <a:ext cx="37560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900"/>
              <a:t>Image credit: contraception</a:t>
            </a:r>
            <a:r>
              <a:rPr lang="el-GR" sz="900"/>
              <a:t>, </a:t>
            </a:r>
            <a:r>
              <a:rPr lang="en-US" sz="900"/>
              <a:t>via Flicker Creative Commons, 2009</a:t>
            </a:r>
            <a:endParaRPr lang="el-GR" sz="9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Τίτλος"/>
          <p:cNvSpPr>
            <a:spLocks noGrp="1"/>
          </p:cNvSpPr>
          <p:nvPr>
            <p:ph type="title"/>
          </p:nvPr>
        </p:nvSpPr>
        <p:spPr>
          <a:xfrm>
            <a:off x="1270000" y="692150"/>
            <a:ext cx="9229725" cy="547688"/>
          </a:xfrm>
        </p:spPr>
        <p:txBody>
          <a:bodyPr/>
          <a:lstStyle/>
          <a:p>
            <a:pPr eaLnBrk="1" hangingPunct="1"/>
            <a:r>
              <a:rPr lang="el-GR" sz="4000" b="1" dirty="0" smtClean="0">
                <a:solidFill>
                  <a:srgbClr val="CC0066"/>
                </a:solidFill>
              </a:rPr>
              <a:t>Αντισυλληπτικά χάπια</a:t>
            </a:r>
          </a:p>
        </p:txBody>
      </p:sp>
      <p:sp>
        <p:nvSpPr>
          <p:cNvPr id="25602" name="2 - Θέση περιεχομένου"/>
          <p:cNvSpPr>
            <a:spLocks noGrp="1"/>
          </p:cNvSpPr>
          <p:nvPr>
            <p:ph idx="1"/>
          </p:nvPr>
        </p:nvSpPr>
        <p:spPr>
          <a:xfrm>
            <a:off x="1125860" y="1772816"/>
            <a:ext cx="6572250" cy="3071813"/>
          </a:xfrm>
        </p:spPr>
        <p:txBody>
          <a:bodyPr/>
          <a:lstStyle/>
          <a:p>
            <a:pPr algn="just" eaLnBrk="1" hangingPunct="1">
              <a:spcAft>
                <a:spcPts val="1325"/>
              </a:spcAft>
            </a:pPr>
            <a:r>
              <a:rPr lang="el-GR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Τα αντισυλληπτικά χάπια περιέχουν γυναικείες ορμόνες  (οιστρογόνα και προγεστερόνη) σε  συνθετική μορφή </a:t>
            </a:r>
          </a:p>
          <a:p>
            <a:pPr algn="just" eaLnBrk="1" hangingPunct="1">
              <a:spcAft>
                <a:spcPts val="1325"/>
              </a:spcAft>
              <a:buNone/>
            </a:pPr>
            <a:endParaRPr lang="el-GR" sz="24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spcAft>
                <a:spcPts val="1325"/>
              </a:spcAft>
            </a:pPr>
            <a:r>
              <a:rPr lang="el-GR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Δρουν αναστέλλοντας το φυσικό μηχανισμό παραγωγής ορμονών με αποτέλεσμα να αναστέλλουν την ωορρηξία</a:t>
            </a:r>
          </a:p>
          <a:p>
            <a:pPr algn="just" eaLnBrk="1" hangingPunct="1">
              <a:lnSpc>
                <a:spcPct val="140000"/>
              </a:lnSpc>
              <a:spcAft>
                <a:spcPts val="1325"/>
              </a:spcAft>
              <a:buFont typeface="Arial" charset="0"/>
              <a:buNone/>
            </a:pPr>
            <a:endParaRPr lang="el-GR" sz="24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40000"/>
              </a:lnSpc>
              <a:spcAft>
                <a:spcPts val="1325"/>
              </a:spcAft>
            </a:pPr>
            <a:endParaRPr lang="el-GR" sz="24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40000"/>
              </a:lnSpc>
              <a:spcAft>
                <a:spcPts val="1325"/>
              </a:spcAft>
              <a:buFont typeface="Arial" charset="0"/>
              <a:buNone/>
            </a:pPr>
            <a:endParaRPr lang="el-GR" sz="2700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5603" name="Picture 2" descr="C:\Users\Δήμητρα\Documents\προαγωγη κοινοτητα\14784774868_9fd72b01d8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9100" y="1700213"/>
            <a:ext cx="35718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11 - TextBox"/>
          <p:cNvSpPr txBox="1">
            <a:spLocks noChangeArrowheads="1"/>
          </p:cNvSpPr>
          <p:nvPr/>
        </p:nvSpPr>
        <p:spPr bwMode="auto">
          <a:xfrm>
            <a:off x="8094663" y="5000625"/>
            <a:ext cx="3802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000" dirty="0">
                <a:latin typeface="+mn-lt"/>
              </a:rPr>
              <a:t>Image credit: shutterstock_22557388</a:t>
            </a:r>
            <a:r>
              <a:rPr lang="el-GR" sz="1000" dirty="0">
                <a:latin typeface="+mn-lt"/>
              </a:rPr>
              <a:t>, </a:t>
            </a:r>
            <a:r>
              <a:rPr lang="en-US" sz="1000" dirty="0">
                <a:latin typeface="+mn-lt"/>
              </a:rPr>
              <a:t>via Flicker Creative Commons, 2014</a:t>
            </a:r>
            <a:endParaRPr lang="el-GR" sz="1000" dirty="0">
              <a:latin typeface="+mn-lt"/>
            </a:endParaRPr>
          </a:p>
        </p:txBody>
      </p:sp>
      <p:sp>
        <p:nvSpPr>
          <p:cNvPr id="25605" name="6 - Ορθογώνιο"/>
          <p:cNvSpPr>
            <a:spLocks noChangeArrowheads="1"/>
          </p:cNvSpPr>
          <p:nvPr/>
        </p:nvSpPr>
        <p:spPr bwMode="auto">
          <a:xfrm>
            <a:off x="522288" y="3644900"/>
            <a:ext cx="6724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40000"/>
              </a:lnSpc>
              <a:spcBef>
                <a:spcPct val="20000"/>
              </a:spcBef>
              <a:spcAft>
                <a:spcPts val="1325"/>
              </a:spcAft>
            </a:pPr>
            <a:r>
              <a:rPr lang="el-GR" sz="20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lang="el-GR" sz="2000" b="1">
              <a:solidFill>
                <a:srgbClr val="002060"/>
              </a:solidFill>
              <a:latin typeface="Tahoma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3932</TotalTime>
  <Words>1022</Words>
  <Application>Microsoft Office PowerPoint</Application>
  <PresentationFormat>Προσαρμογή</PresentationFormat>
  <Paragraphs>161</Paragraphs>
  <Slides>21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Αντισύλληψη στην εφηβεία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Αντισύλληψη </vt:lpstr>
      <vt:lpstr>Παρουσίαση του PowerPoint</vt:lpstr>
      <vt:lpstr>Παρουσίαση του PowerPoint</vt:lpstr>
      <vt:lpstr>Αντισυλληπτικά χάπια</vt:lpstr>
      <vt:lpstr>Παρουσίαση του PowerPoint</vt:lpstr>
      <vt:lpstr>Προφυλακτικό </vt:lpstr>
      <vt:lpstr>Χρυσοί κανόνες χρήσης ανδρικού προφυλακτικού</vt:lpstr>
      <vt:lpstr>Παρουσίαση του PowerPoint</vt:lpstr>
      <vt:lpstr>Παρουσίαση του PowerPoint</vt:lpstr>
      <vt:lpstr>Ποια είναι η καλύτερη μέθοδος αντισύλληψης;</vt:lpstr>
      <vt:lpstr>«Χάπι επόμενης ημέρας»</vt:lpstr>
      <vt:lpstr>Εφηβεία και ανεπιθύμητη εγκυμοσύνη  </vt:lpstr>
      <vt:lpstr>Μύθοι </vt:lpstr>
      <vt:lpstr>Μύθοι ….συνέχεια</vt:lpstr>
      <vt:lpstr>Θυμήσου…</vt:lpstr>
      <vt:lpstr>ΕΥΧΑΡΙΣΤΟΥΜΕ ΓΙΑ ΤΗΝ ΠΡΟΣΟΧΗ ΣΑΣ!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Αντισύλληψη στην εφηβική ηλικία</dc:title>
  <dc:creator>GREGS-PC</dc:creator>
  <cp:lastModifiedBy>Maria</cp:lastModifiedBy>
  <cp:revision>369</cp:revision>
  <dcterms:created xsi:type="dcterms:W3CDTF">2016-10-20T17:00:11Z</dcterms:created>
  <dcterms:modified xsi:type="dcterms:W3CDTF">2023-03-22T17:17:43Z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APDescription">
    <vt:lpwstr/>
  </property>
  <property fmtid="{D5CDD505-2E9C-101B-9397-08002B2CF9AE}" pid="9" name="AssetExpire">
    <vt:lpwstr>2035-01-01T10:00:00Z</vt:lpwstr>
  </property>
  <property fmtid="{D5CDD505-2E9C-101B-9397-08002B2CF9AE}" pid="10" name="CampaignTagsTaxHTField0">
    <vt:lpwstr/>
  </property>
  <property fmtid="{D5CDD505-2E9C-101B-9397-08002B2CF9AE}" pid="11" name="IntlLangReviewDate">
    <vt:lpwstr/>
  </property>
  <property fmtid="{D5CDD505-2E9C-101B-9397-08002B2CF9AE}" pid="12" name="TPFriendlyName">
    <vt:lpwstr/>
  </property>
  <property fmtid="{D5CDD505-2E9C-101B-9397-08002B2CF9AE}" pid="13" name="IntlLangReview">
    <vt:lpwstr>0</vt:lpwstr>
  </property>
  <property fmtid="{D5CDD505-2E9C-101B-9397-08002B2CF9AE}" pid="14" name="LocLastLocAttemptVersionLookup">
    <vt:lpwstr>706526</vt:lpwstr>
  </property>
  <property fmtid="{D5CDD505-2E9C-101B-9397-08002B2CF9AE}" pid="15" name="PolicheckWords">
    <vt:lpwstr/>
  </property>
  <property fmtid="{D5CDD505-2E9C-101B-9397-08002B2CF9AE}" pid="16" name="SubmitterId">
    <vt:lpwstr/>
  </property>
  <property fmtid="{D5CDD505-2E9C-101B-9397-08002B2CF9AE}" pid="17" name="AcquiredFrom">
    <vt:lpwstr>Internal MS</vt:lpwstr>
  </property>
  <property fmtid="{D5CDD505-2E9C-101B-9397-08002B2CF9AE}" pid="18" name="EditorialStatus">
    <vt:lpwstr>Complete</vt:lpwstr>
  </property>
  <property fmtid="{D5CDD505-2E9C-101B-9397-08002B2CF9AE}" pid="19" name="Markets">
    <vt:lpwstr/>
  </property>
  <property fmtid="{D5CDD505-2E9C-101B-9397-08002B2CF9AE}" pid="20" name="OriginAsset">
    <vt:lpwstr/>
  </property>
  <property fmtid="{D5CDD505-2E9C-101B-9397-08002B2CF9AE}" pid="21" name="AssetStart">
    <vt:lpwstr>2011-12-12T15:37:00Z</vt:lpwstr>
  </property>
  <property fmtid="{D5CDD505-2E9C-101B-9397-08002B2CF9AE}" pid="22" name="FriendlyTitle">
    <vt:lpwstr/>
  </property>
  <property fmtid="{D5CDD505-2E9C-101B-9397-08002B2CF9AE}" pid="23" name="MarketSpecific">
    <vt:lpwstr>0</vt:lpwstr>
  </property>
  <property fmtid="{D5CDD505-2E9C-101B-9397-08002B2CF9AE}" pid="24" name="TPNamespace">
    <vt:lpwstr/>
  </property>
  <property fmtid="{D5CDD505-2E9C-101B-9397-08002B2CF9AE}" pid="25" name="PublishStatusLookup">
    <vt:lpwstr>1360506;#</vt:lpwstr>
  </property>
  <property fmtid="{D5CDD505-2E9C-101B-9397-08002B2CF9AE}" pid="26" name="APAuthor">
    <vt:lpwstr>1954;#REDMOND\v-soujap</vt:lpwstr>
  </property>
  <property fmtid="{D5CDD505-2E9C-101B-9397-08002B2CF9AE}" pid="27" name="TPCommandLine">
    <vt:lpwstr/>
  </property>
  <property fmtid="{D5CDD505-2E9C-101B-9397-08002B2CF9AE}" pid="28" name="IntlLangReviewer">
    <vt:lpwstr/>
  </property>
  <property fmtid="{D5CDD505-2E9C-101B-9397-08002B2CF9AE}" pid="29" name="OpenTemplate">
    <vt:lpwstr>1</vt:lpwstr>
  </property>
  <property fmtid="{D5CDD505-2E9C-101B-9397-08002B2CF9AE}" pid="30" name="CSXSubmissionDate">
    <vt:lpwstr/>
  </property>
  <property fmtid="{D5CDD505-2E9C-101B-9397-08002B2CF9AE}" pid="31" name="TaxCatchAll">
    <vt:lpwstr/>
  </property>
  <property fmtid="{D5CDD505-2E9C-101B-9397-08002B2CF9AE}" pid="32" name="Manager">
    <vt:lpwstr/>
  </property>
  <property fmtid="{D5CDD505-2E9C-101B-9397-08002B2CF9AE}" pid="33" name="NumericId">
    <vt:lpwstr/>
  </property>
  <property fmtid="{D5CDD505-2E9C-101B-9397-08002B2CF9AE}" pid="34" name="ParentAssetId">
    <vt:lpwstr/>
  </property>
  <property fmtid="{D5CDD505-2E9C-101B-9397-08002B2CF9AE}" pid="35" name="OriginalSourceMarket">
    <vt:lpwstr/>
  </property>
  <property fmtid="{D5CDD505-2E9C-101B-9397-08002B2CF9AE}" pid="36" name="ApprovalStatus">
    <vt:lpwstr>InProgress</vt:lpwstr>
  </property>
  <property fmtid="{D5CDD505-2E9C-101B-9397-08002B2CF9AE}" pid="37" name="TPComponent">
    <vt:lpwstr/>
  </property>
  <property fmtid="{D5CDD505-2E9C-101B-9397-08002B2CF9AE}" pid="38" name="EditorialTags">
    <vt:lpwstr/>
  </property>
  <property fmtid="{D5CDD505-2E9C-101B-9397-08002B2CF9AE}" pid="39" name="TPExecutable">
    <vt:lpwstr/>
  </property>
  <property fmtid="{D5CDD505-2E9C-101B-9397-08002B2CF9AE}" pid="40" name="TPLaunchHelpLink">
    <vt:lpwstr/>
  </property>
  <property fmtid="{D5CDD505-2E9C-101B-9397-08002B2CF9AE}" pid="41" name="LocComments">
    <vt:lpwstr/>
  </property>
  <property fmtid="{D5CDD505-2E9C-101B-9397-08002B2CF9AE}" pid="42" name="LocRecommendedHandoff">
    <vt:lpwstr/>
  </property>
  <property fmtid="{D5CDD505-2E9C-101B-9397-08002B2CF9AE}" pid="43" name="SourceTitle">
    <vt:lpwstr/>
  </property>
  <property fmtid="{D5CDD505-2E9C-101B-9397-08002B2CF9AE}" pid="44" name="CSXUpdate">
    <vt:lpwstr>0</vt:lpwstr>
  </property>
  <property fmtid="{D5CDD505-2E9C-101B-9397-08002B2CF9AE}" pid="45" name="IntlLocPriority">
    <vt:lpwstr/>
  </property>
  <property fmtid="{D5CDD505-2E9C-101B-9397-08002B2CF9AE}" pid="46" name="UAProjectedTotalWords">
    <vt:lpwstr/>
  </property>
  <property fmtid="{D5CDD505-2E9C-101B-9397-08002B2CF9AE}" pid="47" name="AssetType">
    <vt:lpwstr>TP</vt:lpwstr>
  </property>
  <property fmtid="{D5CDD505-2E9C-101B-9397-08002B2CF9AE}" pid="48" name="MachineTranslated">
    <vt:lpwstr>0</vt:lpwstr>
  </property>
  <property fmtid="{D5CDD505-2E9C-101B-9397-08002B2CF9AE}" pid="49" name="OutputCachingOn">
    <vt:lpwstr>0</vt:lpwstr>
  </property>
  <property fmtid="{D5CDD505-2E9C-101B-9397-08002B2CF9AE}" pid="50" name="TemplateStatus">
    <vt:lpwstr>Complete</vt:lpwstr>
  </property>
  <property fmtid="{D5CDD505-2E9C-101B-9397-08002B2CF9AE}" pid="51" name="IsSearchable">
    <vt:lpwstr>1</vt:lpwstr>
  </property>
  <property fmtid="{D5CDD505-2E9C-101B-9397-08002B2CF9AE}" pid="52" name="ContentItem">
    <vt:lpwstr/>
  </property>
  <property fmtid="{D5CDD505-2E9C-101B-9397-08002B2CF9AE}" pid="53" name="HandoffToMSDN">
    <vt:lpwstr/>
  </property>
  <property fmtid="{D5CDD505-2E9C-101B-9397-08002B2CF9AE}" pid="54" name="ShowIn">
    <vt:lpwstr>Show everywhere</vt:lpwstr>
  </property>
  <property fmtid="{D5CDD505-2E9C-101B-9397-08002B2CF9AE}" pid="55" name="ThumbnailAssetId">
    <vt:lpwstr/>
  </property>
  <property fmtid="{D5CDD505-2E9C-101B-9397-08002B2CF9AE}" pid="56" name="UALocComments">
    <vt:lpwstr/>
  </property>
  <property fmtid="{D5CDD505-2E9C-101B-9397-08002B2CF9AE}" pid="57" name="UALocRecommendation">
    <vt:lpwstr>Localize</vt:lpwstr>
  </property>
  <property fmtid="{D5CDD505-2E9C-101B-9397-08002B2CF9AE}" pid="58" name="LastModifiedDateTime">
    <vt:lpwstr/>
  </property>
  <property fmtid="{D5CDD505-2E9C-101B-9397-08002B2CF9AE}" pid="59" name="LegacyData">
    <vt:lpwstr/>
  </property>
  <property fmtid="{D5CDD505-2E9C-101B-9397-08002B2CF9AE}" pid="60" name="LocManualTestRequired">
    <vt:lpwstr>0</vt:lpwstr>
  </property>
  <property fmtid="{D5CDD505-2E9C-101B-9397-08002B2CF9AE}" pid="61" name="LocMarketGroupTiers2">
    <vt:lpwstr/>
  </property>
  <property fmtid="{D5CDD505-2E9C-101B-9397-08002B2CF9AE}" pid="62" name="ClipArtFilename">
    <vt:lpwstr/>
  </property>
  <property fmtid="{D5CDD505-2E9C-101B-9397-08002B2CF9AE}" pid="63" name="TPApplication">
    <vt:lpwstr/>
  </property>
  <property fmtid="{D5CDD505-2E9C-101B-9397-08002B2CF9AE}" pid="64" name="CSXHash">
    <vt:lpwstr/>
  </property>
  <property fmtid="{D5CDD505-2E9C-101B-9397-08002B2CF9AE}" pid="65" name="DirectSourceMarket">
    <vt:lpwstr/>
  </property>
  <property fmtid="{D5CDD505-2E9C-101B-9397-08002B2CF9AE}" pid="66" name="PrimaryImageGen">
    <vt:lpwstr>0</vt:lpwstr>
  </property>
  <property fmtid="{D5CDD505-2E9C-101B-9397-08002B2CF9AE}" pid="67" name="PlannedPubDate">
    <vt:lpwstr/>
  </property>
  <property fmtid="{D5CDD505-2E9C-101B-9397-08002B2CF9AE}" pid="68" name="CSXSubmissionMarket">
    <vt:lpwstr/>
  </property>
  <property fmtid="{D5CDD505-2E9C-101B-9397-08002B2CF9AE}" pid="69" name="Downloads">
    <vt:lpwstr>0</vt:lpwstr>
  </property>
  <property fmtid="{D5CDD505-2E9C-101B-9397-08002B2CF9AE}" pid="70" name="ArtSampleDocs">
    <vt:lpwstr/>
  </property>
  <property fmtid="{D5CDD505-2E9C-101B-9397-08002B2CF9AE}" pid="71" name="TrustLevel">
    <vt:lpwstr>1 Microsoft Managed Content</vt:lpwstr>
  </property>
  <property fmtid="{D5CDD505-2E9C-101B-9397-08002B2CF9AE}" pid="72" name="BlockPublish">
    <vt:lpwstr>0</vt:lpwstr>
  </property>
  <property fmtid="{D5CDD505-2E9C-101B-9397-08002B2CF9AE}" pid="73" name="TPLaunchHelpLinkType">
    <vt:lpwstr>Template</vt:lpwstr>
  </property>
  <property fmtid="{D5CDD505-2E9C-101B-9397-08002B2CF9AE}" pid="74" name="LocalizationTagsTaxHTField0">
    <vt:lpwstr/>
  </property>
  <property fmtid="{D5CDD505-2E9C-101B-9397-08002B2CF9AE}" pid="75" name="BusinessGroup">
    <vt:lpwstr/>
  </property>
  <property fmtid="{D5CDD505-2E9C-101B-9397-08002B2CF9AE}" pid="76" name="Providers">
    <vt:lpwstr/>
  </property>
  <property fmtid="{D5CDD505-2E9C-101B-9397-08002B2CF9AE}" pid="77" name="TemplateTemplateType">
    <vt:lpwstr>PowerPoint Presentation Template</vt:lpwstr>
  </property>
  <property fmtid="{D5CDD505-2E9C-101B-9397-08002B2CF9AE}" pid="78" name="TimesCloned">
    <vt:lpwstr/>
  </property>
  <property fmtid="{D5CDD505-2E9C-101B-9397-08002B2CF9AE}" pid="79" name="TPAppVersion">
    <vt:lpwstr/>
  </property>
  <property fmtid="{D5CDD505-2E9C-101B-9397-08002B2CF9AE}" pid="80" name="VoteCount">
    <vt:lpwstr/>
  </property>
  <property fmtid="{D5CDD505-2E9C-101B-9397-08002B2CF9AE}" pid="81" name="AverageRating">
    <vt:lpwstr/>
  </property>
  <property fmtid="{D5CDD505-2E9C-101B-9397-08002B2CF9AE}" pid="82" name="FeatureTagsTaxHTField0">
    <vt:lpwstr/>
  </property>
  <property fmtid="{D5CDD505-2E9C-101B-9397-08002B2CF9AE}" pid="83" name="Provider">
    <vt:lpwstr/>
  </property>
  <property fmtid="{D5CDD505-2E9C-101B-9397-08002B2CF9AE}" pid="84" name="UACurrentWords">
    <vt:lpwstr/>
  </property>
  <property fmtid="{D5CDD505-2E9C-101B-9397-08002B2CF9AE}" pid="85" name="AssetId">
    <vt:lpwstr>TP102801108</vt:lpwstr>
  </property>
  <property fmtid="{D5CDD505-2E9C-101B-9397-08002B2CF9AE}" pid="86" name="TPClientViewer">
    <vt:lpwstr/>
  </property>
  <property fmtid="{D5CDD505-2E9C-101B-9397-08002B2CF9AE}" pid="87" name="DSATActionTaken">
    <vt:lpwstr/>
  </property>
  <property fmtid="{D5CDD505-2E9C-101B-9397-08002B2CF9AE}" pid="88" name="APEditor">
    <vt:lpwstr/>
  </property>
  <property fmtid="{D5CDD505-2E9C-101B-9397-08002B2CF9AE}" pid="89" name="TPInstallLocation">
    <vt:lpwstr/>
  </property>
  <property fmtid="{D5CDD505-2E9C-101B-9397-08002B2CF9AE}" pid="90" name="OOCacheId">
    <vt:lpwstr/>
  </property>
  <property fmtid="{D5CDD505-2E9C-101B-9397-08002B2CF9AE}" pid="91" name="IsDeleted">
    <vt:lpwstr>0</vt:lpwstr>
  </property>
  <property fmtid="{D5CDD505-2E9C-101B-9397-08002B2CF9AE}" pid="92" name="PublishTargets">
    <vt:lpwstr>OfficeOnlineVNext</vt:lpwstr>
  </property>
  <property fmtid="{D5CDD505-2E9C-101B-9397-08002B2CF9AE}" pid="93" name="ApprovalLog">
    <vt:lpwstr/>
  </property>
  <property fmtid="{D5CDD505-2E9C-101B-9397-08002B2CF9AE}" pid="94" name="BugNumber">
    <vt:lpwstr/>
  </property>
  <property fmtid="{D5CDD505-2E9C-101B-9397-08002B2CF9AE}" pid="95" name="CrawlForDependencies">
    <vt:lpwstr>0</vt:lpwstr>
  </property>
  <property fmtid="{D5CDD505-2E9C-101B-9397-08002B2CF9AE}" pid="96" name="InternalTagsTaxHTField0">
    <vt:lpwstr/>
  </property>
  <property fmtid="{D5CDD505-2E9C-101B-9397-08002B2CF9AE}" pid="97" name="LastHandOff">
    <vt:lpwstr/>
  </property>
  <property fmtid="{D5CDD505-2E9C-101B-9397-08002B2CF9AE}" pid="98" name="Milestone">
    <vt:lpwstr/>
  </property>
  <property fmtid="{D5CDD505-2E9C-101B-9397-08002B2CF9AE}" pid="99" name="OriginalRelease">
    <vt:lpwstr>14</vt:lpwstr>
  </property>
  <property fmtid="{D5CDD505-2E9C-101B-9397-08002B2CF9AE}" pid="100" name="RecommendationsModifier">
    <vt:lpwstr/>
  </property>
  <property fmtid="{D5CDD505-2E9C-101B-9397-08002B2CF9AE}" pid="101" name="ScenarioTagsTaxHTField0">
    <vt:lpwstr/>
  </property>
  <property fmtid="{D5CDD505-2E9C-101B-9397-08002B2CF9AE}" pid="102" name="UANotes">
    <vt:lpwstr/>
  </property>
</Properties>
</file>