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66" r:id="rId4"/>
    <p:sldId id="261" r:id="rId5"/>
    <p:sldId id="258" r:id="rId6"/>
    <p:sldId id="259" r:id="rId7"/>
    <p:sldId id="260" r:id="rId8"/>
    <p:sldId id="257" r:id="rId9"/>
    <p:sldId id="262" r:id="rId10"/>
    <p:sldId id="264" r:id="rId11"/>
    <p:sldId id="267" r:id="rId12"/>
    <p:sldId id="268" r:id="rId13"/>
    <p:sldId id="269" r:id="rId14"/>
    <p:sldId id="270" r:id="rId15"/>
    <p:sldId id="271" r:id="rId16"/>
    <p:sldId id="272" r:id="rId17"/>
    <p:sldId id="274" r:id="rId18"/>
    <p:sldId id="273" r:id="rId1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Τίτλος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7" name="16 - Υπότιτλος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30" name="2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0D27E-1881-4078-AA90-0255F683FF8B}" type="datetimeFigureOut">
              <a:rPr lang="el-GR" smtClean="0"/>
              <a:pPr/>
              <a:t>22/11/2022</a:t>
            </a:fld>
            <a:endParaRPr lang="el-GR"/>
          </a:p>
        </p:txBody>
      </p:sp>
      <p:sp>
        <p:nvSpPr>
          <p:cNvPr id="19" name="18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7" name="2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93E08-95B3-4A8B-A810-F34E4CEF68C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0D27E-1881-4078-AA90-0255F683FF8B}" type="datetimeFigureOut">
              <a:rPr lang="el-GR" smtClean="0"/>
              <a:pPr/>
              <a:t>22/11/2022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93E08-95B3-4A8B-A810-F34E4CEF68C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0D27E-1881-4078-AA90-0255F683FF8B}" type="datetimeFigureOut">
              <a:rPr lang="el-GR" smtClean="0"/>
              <a:pPr/>
              <a:t>22/11/2022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93E08-95B3-4A8B-A810-F34E4CEF68C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0D27E-1881-4078-AA90-0255F683FF8B}" type="datetimeFigureOut">
              <a:rPr lang="el-GR" smtClean="0"/>
              <a:pPr/>
              <a:t>22/11/2022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93E08-95B3-4A8B-A810-F34E4CEF68C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0D27E-1881-4078-AA90-0255F683FF8B}" type="datetimeFigureOut">
              <a:rPr lang="el-GR" smtClean="0"/>
              <a:pPr/>
              <a:t>22/11/2022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93E08-95B3-4A8B-A810-F34E4CEF68C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0D27E-1881-4078-AA90-0255F683FF8B}" type="datetimeFigureOut">
              <a:rPr lang="el-GR" smtClean="0"/>
              <a:pPr/>
              <a:t>22/11/2022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93E08-95B3-4A8B-A810-F34E4CEF68C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0D27E-1881-4078-AA90-0255F683FF8B}" type="datetimeFigureOut">
              <a:rPr lang="el-GR" smtClean="0"/>
              <a:pPr/>
              <a:t>22/11/2022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93E08-95B3-4A8B-A810-F34E4CEF68C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0D27E-1881-4078-AA90-0255F683FF8B}" type="datetimeFigureOut">
              <a:rPr lang="el-GR" smtClean="0"/>
              <a:pPr/>
              <a:t>22/11/2022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93E08-95B3-4A8B-A810-F34E4CEF68C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0D27E-1881-4078-AA90-0255F683FF8B}" type="datetimeFigureOut">
              <a:rPr lang="el-GR" smtClean="0"/>
              <a:pPr/>
              <a:t>22/11/2022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93E08-95B3-4A8B-A810-F34E4CEF68C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0D27E-1881-4078-AA90-0255F683FF8B}" type="datetimeFigureOut">
              <a:rPr lang="el-GR" smtClean="0"/>
              <a:pPr/>
              <a:t>22/11/2022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93E08-95B3-4A8B-A810-F34E4CEF68C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Ψαλίδισμα και στρογγύλεμα μίας γωνίας του ορθογωνίου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- Ορθογώνιο τρίγωνο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0D27E-1881-4078-AA90-0255F683FF8B}" type="datetimeFigureOut">
              <a:rPr lang="el-GR" smtClean="0"/>
              <a:pPr/>
              <a:t>22/11/2022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0A93E08-95B3-4A8B-A810-F34E4CEF68C7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10" name="9 - Ελεύθερη σχεδίαση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- Ελεύθερη σχεδίαση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λεύθερη σχεδίαση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- Ελεύθερη σχεδίαση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- Θέση τίτλου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0" name="29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F80D27E-1881-4078-AA90-0255F683FF8B}" type="datetimeFigureOut">
              <a:rPr lang="el-GR" smtClean="0"/>
              <a:pPr/>
              <a:t>22/11/2022</a:t>
            </a:fld>
            <a:endParaRPr lang="el-GR"/>
          </a:p>
        </p:txBody>
      </p:sp>
      <p:sp>
        <p:nvSpPr>
          <p:cNvPr id="22" name="21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18" name="17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0A93E08-95B3-4A8B-A810-F34E4CEF68C7}" type="slidenum">
              <a:rPr lang="el-GR" smtClean="0"/>
              <a:pPr/>
              <a:t>‹#›</a:t>
            </a:fld>
            <a:endParaRPr lang="el-GR"/>
          </a:p>
        </p:txBody>
      </p:sp>
      <p:grpSp>
        <p:nvGrpSpPr>
          <p:cNvPr id="2" name="1 - Ομάδα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- Ελεύθερη σχεδίαση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- Ελεύθερη σχεδίαση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Η Φωτογραφία ως μέσο έκφρασης και δημιουργίας σε μαθητές με Ψυχικές Διαταραχές</a:t>
            </a:r>
            <a:endParaRPr lang="el-GR" sz="3600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el-GR" sz="2800" dirty="0" smtClean="0"/>
              <a:t>Γεώργιος Ι. </a:t>
            </a:r>
            <a:r>
              <a:rPr lang="el-GR" sz="2800" dirty="0" err="1" smtClean="0"/>
              <a:t>Κώτσικας</a:t>
            </a:r>
            <a:r>
              <a:rPr lang="el-GR" sz="2800" dirty="0" smtClean="0"/>
              <a:t> </a:t>
            </a:r>
          </a:p>
          <a:p>
            <a:pPr algn="r"/>
            <a:r>
              <a:rPr lang="el-GR" sz="2000" dirty="0" smtClean="0"/>
              <a:t>Διευθυντής Ειδικού Γυμνασίου με Ε.Λ.Τ. </a:t>
            </a:r>
          </a:p>
          <a:p>
            <a:pPr algn="r"/>
            <a:r>
              <a:rPr lang="el-GR" sz="2000" dirty="0" smtClean="0"/>
              <a:t>Νοσοκομείου ‘Γεώργιος Παπανικολάου’</a:t>
            </a:r>
            <a:endParaRPr lang="el-G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/>
          </a:bodyPr>
          <a:lstStyle/>
          <a:p>
            <a:pPr algn="ctr"/>
            <a:r>
              <a:rPr lang="el-GR" sz="3200" dirty="0" smtClean="0"/>
              <a:t>Το Μάθημα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Γιατί τράβηξαν τη συγκεκριμένη φωτογραφία, γιατί χρησιμοποίησαν τις συγκεκριμένες ρυθμίσεις στη μηχανή, γιατί κάτω από τη συγκεκριμένη γωνία κ.λπ. </a:t>
            </a:r>
          </a:p>
          <a:p>
            <a:endParaRPr lang="el-GR" dirty="0" smtClean="0"/>
          </a:p>
          <a:p>
            <a:r>
              <a:rPr lang="el-GR" dirty="0" smtClean="0"/>
              <a:t>Μέσα από τις συζητήσεις αυτές οι μαθητές κατορθώνουν ν’ αναπτύξουν τη δική τους φωτογραφική ματιά και εμπεδώνουν τον τρόπο λειτουργίας της φωτογραφικής μηχανής.</a:t>
            </a:r>
          </a:p>
          <a:p>
            <a:pPr>
              <a:buNone/>
            </a:pP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DSCN866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DSCN867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25961" y="1935163"/>
            <a:ext cx="3292078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DSCN887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DSCN936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DSCN9641 -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28884" y="1935163"/>
            <a:ext cx="5286231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DSCN98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/>
          </a:bodyPr>
          <a:lstStyle/>
          <a:p>
            <a:pPr algn="ctr"/>
            <a:r>
              <a:rPr lang="el-GR" sz="3200" dirty="0" smtClean="0"/>
              <a:t>Συμπεράσματα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51520" y="1935480"/>
            <a:ext cx="8712968" cy="4589864"/>
          </a:xfrm>
        </p:spPr>
        <p:txBody>
          <a:bodyPr>
            <a:normAutofit fontScale="92500"/>
          </a:bodyPr>
          <a:lstStyle/>
          <a:p>
            <a:pPr>
              <a:buNone/>
            </a:pPr>
            <a:endParaRPr lang="el-GR" sz="2800" dirty="0" smtClean="0"/>
          </a:p>
          <a:p>
            <a:r>
              <a:rPr lang="el-GR" dirty="0" smtClean="0"/>
              <a:t>Η </a:t>
            </a:r>
            <a:r>
              <a:rPr lang="el-GR" dirty="0"/>
              <a:t>φωτογραφική μηχανή μπορεί να λειτουργήσει ως κίνητρο, ως </a:t>
            </a:r>
            <a:r>
              <a:rPr lang="el-GR" dirty="0" smtClean="0"/>
              <a:t>εργαλείο διδασκαλίας </a:t>
            </a:r>
            <a:r>
              <a:rPr lang="el-GR" dirty="0"/>
              <a:t>και ως μέσο έκφρασης και </a:t>
            </a:r>
            <a:r>
              <a:rPr lang="el-GR" dirty="0" smtClean="0"/>
              <a:t>δημιουργικότητας </a:t>
            </a:r>
          </a:p>
          <a:p>
            <a:pPr>
              <a:buNone/>
            </a:pPr>
            <a:r>
              <a:rPr lang="el-GR" sz="2400" dirty="0" smtClean="0"/>
              <a:t>                                                                               (</a:t>
            </a:r>
            <a:r>
              <a:rPr lang="en-US" sz="2400" dirty="0" smtClean="0"/>
              <a:t>Brewster and Cox, 2019)</a:t>
            </a:r>
            <a:r>
              <a:rPr lang="el-GR" sz="2800" dirty="0" smtClean="0"/>
              <a:t> </a:t>
            </a:r>
          </a:p>
          <a:p>
            <a:pPr>
              <a:buNone/>
            </a:pPr>
            <a:endParaRPr lang="el-GR" sz="2800" dirty="0" smtClean="0"/>
          </a:p>
          <a:p>
            <a:r>
              <a:rPr lang="el-GR" sz="2800" dirty="0" smtClean="0"/>
              <a:t>Η </a:t>
            </a:r>
            <a:r>
              <a:rPr lang="el-GR" sz="2800" dirty="0"/>
              <a:t>δημιουργία φωτογραφιών, η προβολή τους ή η κοινή </a:t>
            </a:r>
            <a:r>
              <a:rPr lang="el-GR" sz="2800" dirty="0" smtClean="0"/>
              <a:t>χρήση φωτογραφιών </a:t>
            </a:r>
            <a:r>
              <a:rPr lang="el-GR" sz="2800" dirty="0"/>
              <a:t>είναι διαφορετικοί τρόποι </a:t>
            </a:r>
            <a:r>
              <a:rPr lang="el-GR" sz="2800" dirty="0" smtClean="0"/>
              <a:t>έκφρασης</a:t>
            </a:r>
            <a:r>
              <a:rPr lang="en-US" sz="2800" dirty="0" smtClean="0"/>
              <a:t> </a:t>
            </a:r>
            <a:endParaRPr lang="el-GR" sz="2800" dirty="0" smtClean="0"/>
          </a:p>
          <a:p>
            <a:pPr>
              <a:buNone/>
            </a:pPr>
            <a:r>
              <a:rPr lang="el-GR" sz="2800" dirty="0" smtClean="0"/>
              <a:t>                                                                        </a:t>
            </a:r>
            <a:r>
              <a:rPr lang="en-US" sz="2800" dirty="0" smtClean="0"/>
              <a:t>(</a:t>
            </a:r>
            <a:r>
              <a:rPr lang="en-US" sz="2400" dirty="0" err="1" smtClean="0"/>
              <a:t>Bolwerk</a:t>
            </a:r>
            <a:r>
              <a:rPr lang="en-US" sz="2400" dirty="0" smtClean="0"/>
              <a:t>, et al.,2014)</a:t>
            </a:r>
            <a:r>
              <a:rPr lang="el-GR" sz="2800" dirty="0" smtClean="0"/>
              <a:t> </a:t>
            </a:r>
            <a:endParaRPr lang="en-US" sz="2800" dirty="0" smtClean="0"/>
          </a:p>
          <a:p>
            <a:pPr>
              <a:buNone/>
            </a:pPr>
            <a:endParaRPr lang="el-GR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sz="2800" dirty="0" smtClean="0"/>
              <a:t>  </a:t>
            </a:r>
          </a:p>
          <a:p>
            <a:pPr>
              <a:buNone/>
            </a:pPr>
            <a:endParaRPr lang="el-GR" sz="2800" dirty="0" smtClean="0"/>
          </a:p>
          <a:p>
            <a:pPr>
              <a:buNone/>
            </a:pPr>
            <a:endParaRPr lang="el-GR" sz="2800" dirty="0" smtClean="0"/>
          </a:p>
          <a:p>
            <a:pPr>
              <a:buNone/>
            </a:pPr>
            <a:r>
              <a:rPr lang="el-GR" sz="2800" dirty="0" smtClean="0"/>
              <a:t>              Σας ευχαριστώ για την προσοχή σας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/>
          </a:bodyPr>
          <a:lstStyle/>
          <a:p>
            <a:pPr algn="ctr"/>
            <a:r>
              <a:rPr lang="el-GR" sz="3200" dirty="0" smtClean="0"/>
              <a:t>Ψυχική Υγεία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dirty="0" smtClean="0"/>
              <a:t>Η Ψυχική Υγεία ενός ατόμου περιλαμβάνει τη γνωστική, </a:t>
            </a:r>
            <a:r>
              <a:rPr lang="el-GR" dirty="0" err="1" smtClean="0"/>
              <a:t>συμπεριφορική</a:t>
            </a:r>
            <a:r>
              <a:rPr lang="el-GR" dirty="0" smtClean="0"/>
              <a:t> και συναισθηματική του κατάσταση και κατ’ επέκταση, μπορεί να επηρεάσει την καθημερινότητά του, τις προσωπικές του σχέσεις και τη σωματική του υγεία </a:t>
            </a:r>
          </a:p>
          <a:p>
            <a:pPr>
              <a:buNone/>
            </a:pPr>
            <a:r>
              <a:rPr lang="el-GR" sz="2800" dirty="0" smtClean="0"/>
              <a:t>                                                                   (</a:t>
            </a:r>
            <a:r>
              <a:rPr lang="en-US" sz="2400" dirty="0" smtClean="0"/>
              <a:t>Lawson et al</a:t>
            </a:r>
            <a:r>
              <a:rPr lang="el-GR" sz="2400" dirty="0" smtClean="0"/>
              <a:t>., 2016) </a:t>
            </a:r>
          </a:p>
          <a:p>
            <a:endParaRPr lang="el-GR" sz="2400" dirty="0" smtClean="0"/>
          </a:p>
          <a:p>
            <a:pPr algn="r"/>
            <a:r>
              <a:rPr lang="el-GR" dirty="0" smtClean="0"/>
              <a:t>Παρά την ιατρική φροντίδα που λαμβάνουν, πολλές </a:t>
            </a:r>
            <a:r>
              <a:rPr lang="el-GR" dirty="0" smtClean="0"/>
              <a:t>φορές οι </a:t>
            </a:r>
            <a:r>
              <a:rPr lang="el-GR" dirty="0" smtClean="0"/>
              <a:t>έφηβοι/ες με ψυχικές διαταραχές είναι αναγκαίο για σοβαρούς λόγους να νοσηλευτούν σε ψυχιατρική κλινική                    </a:t>
            </a:r>
            <a:r>
              <a:rPr lang="en-US" dirty="0" smtClean="0"/>
              <a:t>               </a:t>
            </a:r>
            <a:r>
              <a:rPr lang="el-GR" sz="2800" dirty="0" smtClean="0"/>
              <a:t>(</a:t>
            </a:r>
            <a:r>
              <a:rPr lang="en-US" sz="2400" dirty="0" smtClean="0"/>
              <a:t>Butterworth</a:t>
            </a:r>
            <a:r>
              <a:rPr lang="el-GR" sz="2400" dirty="0" smtClean="0"/>
              <a:t> &amp; </a:t>
            </a:r>
            <a:r>
              <a:rPr lang="en-US" sz="2400" dirty="0" smtClean="0"/>
              <a:t>Leach</a:t>
            </a:r>
            <a:r>
              <a:rPr lang="el-GR" sz="2400" dirty="0" smtClean="0"/>
              <a:t>, 2017</a:t>
            </a:r>
            <a:r>
              <a:rPr lang="el-GR" sz="2800" dirty="0" smtClean="0"/>
              <a:t>)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/>
          </a:bodyPr>
          <a:lstStyle/>
          <a:p>
            <a:pPr algn="ctr"/>
            <a:r>
              <a:rPr lang="el-GR" sz="3200" dirty="0" smtClean="0"/>
              <a:t>Ψυχική Υγεία &amp; Νοσοκομειακή</a:t>
            </a:r>
            <a:r>
              <a:rPr lang="el-GR" sz="3200" dirty="0" smtClean="0">
                <a:solidFill>
                  <a:srgbClr val="FF0000"/>
                </a:solidFill>
              </a:rPr>
              <a:t> </a:t>
            </a:r>
            <a:r>
              <a:rPr lang="el-GR" sz="3200" dirty="0" smtClean="0"/>
              <a:t>Εκπαίδευση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l-GR" sz="3100" dirty="0" smtClean="0"/>
              <a:t>Για τα παιδιά και τους εφήβους με προβλήματα υγείας οι παρατεταμένες περίοδοι νοσηλείας, οι επαναλαμβανόμενες νοσηλείες και οι συχνές επισκέψεις σε γιατρούς μπορεί να δυσχεράνουν την εκπαίδευσή τους</a:t>
            </a:r>
          </a:p>
          <a:p>
            <a:pPr algn="r">
              <a:buNone/>
            </a:pPr>
            <a:r>
              <a:rPr lang="el-GR" sz="3100" dirty="0" smtClean="0"/>
              <a:t>             (</a:t>
            </a:r>
            <a:r>
              <a:rPr lang="el-GR" dirty="0" smtClean="0"/>
              <a:t>RCH </a:t>
            </a:r>
            <a:r>
              <a:rPr lang="el-GR" dirty="0" err="1" smtClean="0"/>
              <a:t>Education</a:t>
            </a:r>
            <a:r>
              <a:rPr lang="el-GR" dirty="0" smtClean="0"/>
              <a:t> </a:t>
            </a:r>
            <a:r>
              <a:rPr lang="el-GR" dirty="0" err="1" smtClean="0"/>
              <a:t>Institute</a:t>
            </a:r>
            <a:r>
              <a:rPr lang="el-GR" dirty="0" smtClean="0"/>
              <a:t>, </a:t>
            </a:r>
            <a:r>
              <a:rPr lang="el-GR" dirty="0" err="1" smtClean="0"/>
              <a:t>Melbourne</a:t>
            </a:r>
            <a:r>
              <a:rPr lang="el-GR" dirty="0" smtClean="0"/>
              <a:t>, </a:t>
            </a:r>
            <a:r>
              <a:rPr lang="el-GR" dirty="0" err="1" smtClean="0"/>
              <a:t>Australia</a:t>
            </a:r>
            <a:r>
              <a:rPr lang="el-GR" dirty="0" smtClean="0"/>
              <a:t>, 2017) </a:t>
            </a:r>
          </a:p>
          <a:p>
            <a:pPr>
              <a:buNone/>
            </a:pPr>
            <a:endParaRPr lang="el-GR" sz="3100" dirty="0" smtClean="0"/>
          </a:p>
          <a:p>
            <a:pPr>
              <a:buNone/>
            </a:pPr>
            <a:endParaRPr lang="el-GR" sz="3100" dirty="0" smtClean="0"/>
          </a:p>
          <a:p>
            <a:r>
              <a:rPr lang="el-GR" sz="3100" dirty="0" smtClean="0"/>
              <a:t>Η συνέχιση της εκπαίδευσης του παιδιού ή του εφήβου που νοσηλεύεται είναι ζωτικής σημασίας γιατί έτσι θα μπορέσει να διευκολυνθεί η επιστροφή στο σχολείο προέλευσής του. </a:t>
            </a:r>
          </a:p>
          <a:p>
            <a:pPr algn="r">
              <a:buNone/>
            </a:pPr>
            <a:r>
              <a:rPr lang="el-GR" sz="3100" dirty="0" smtClean="0"/>
              <a:t>                                                        (</a:t>
            </a:r>
            <a:r>
              <a:rPr lang="el-GR" dirty="0" err="1" smtClean="0"/>
              <a:t>Χαρίτος</a:t>
            </a:r>
            <a:r>
              <a:rPr lang="el-GR" dirty="0" smtClean="0"/>
              <a:t> &amp; </a:t>
            </a:r>
            <a:r>
              <a:rPr lang="el-GR" dirty="0" err="1" smtClean="0"/>
              <a:t>Κονταδάκη</a:t>
            </a:r>
            <a:r>
              <a:rPr lang="el-GR" dirty="0" smtClean="0"/>
              <a:t>, 2013</a:t>
            </a:r>
            <a:r>
              <a:rPr lang="el-GR" sz="3100" dirty="0" smtClean="0"/>
              <a:t>) 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/>
          </a:bodyPr>
          <a:lstStyle/>
          <a:p>
            <a:pPr algn="ctr"/>
            <a:r>
              <a:rPr lang="el-GR" sz="3200" dirty="0" smtClean="0"/>
              <a:t>Ψυχική Υγεία &amp; Νοσοκομειακή Εκπαίδευση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51520" y="1935480"/>
            <a:ext cx="8712968" cy="4389120"/>
          </a:xfrm>
        </p:spPr>
        <p:txBody>
          <a:bodyPr>
            <a:normAutofit/>
          </a:bodyPr>
          <a:lstStyle/>
          <a:p>
            <a:r>
              <a:rPr lang="el-GR" sz="2400" dirty="0"/>
              <a:t>Το σχολείο πρέπει να εξασφαλίζει </a:t>
            </a:r>
            <a:r>
              <a:rPr lang="el-GR" sz="2400" dirty="0" smtClean="0"/>
              <a:t>εκπαιδευτικές ευκαιρίες </a:t>
            </a:r>
            <a:r>
              <a:rPr lang="el-GR" sz="2400" dirty="0"/>
              <a:t>για όλους τους </a:t>
            </a:r>
            <a:r>
              <a:rPr lang="el-GR" sz="2400" dirty="0" smtClean="0"/>
              <a:t>μαθητές, </a:t>
            </a:r>
            <a:r>
              <a:rPr lang="el-GR" sz="2400" dirty="0"/>
              <a:t>ώστε να μπορούν να αναπτύξουν πλήρως όλες τις </a:t>
            </a:r>
            <a:r>
              <a:rPr lang="el-GR" sz="2400" dirty="0" smtClean="0"/>
              <a:t>ικανότητές τους </a:t>
            </a:r>
          </a:p>
          <a:p>
            <a:pPr algn="r">
              <a:buNone/>
            </a:pPr>
            <a:r>
              <a:rPr lang="el-GR" sz="2400" dirty="0" smtClean="0"/>
              <a:t>                                                        (</a:t>
            </a:r>
            <a:r>
              <a:rPr lang="el-GR" sz="2000" dirty="0" err="1" smtClean="0"/>
              <a:t>Ματσαγγούρας</a:t>
            </a:r>
            <a:r>
              <a:rPr lang="el-GR" sz="2000" dirty="0" smtClean="0"/>
              <a:t>, 2000</a:t>
            </a:r>
            <a:r>
              <a:rPr lang="el-GR" sz="2400" dirty="0" smtClean="0"/>
              <a:t>)</a:t>
            </a:r>
          </a:p>
          <a:p>
            <a:pPr>
              <a:buNone/>
            </a:pPr>
            <a:r>
              <a:rPr lang="el-GR" sz="2400" dirty="0" smtClean="0"/>
              <a:t>   Όταν υπάρχει η δυνατότητα, η διδασκαλία γίνεται σε μικρές ομάδες (λόγω της επικοινωνίας, της αλληλεπίδρασης και της συνεργασίας που μεγιστοποιούν το μαθησιακό αποτέλεσμα και πολλαπλασιάζουν το όφελος στον κοινωνικό και συναισθηματικό τομέα            </a:t>
            </a:r>
            <a:r>
              <a:rPr lang="el-GR" sz="2800" dirty="0" smtClean="0"/>
              <a:t>        </a:t>
            </a:r>
            <a:endParaRPr lang="en-US" sz="2800" dirty="0" smtClean="0"/>
          </a:p>
          <a:p>
            <a:pPr algn="r">
              <a:buNone/>
            </a:pPr>
            <a:r>
              <a:rPr lang="en-US" sz="2000" dirty="0" smtClean="0"/>
              <a:t>(</a:t>
            </a:r>
            <a:r>
              <a:rPr lang="el-GR" sz="2000" dirty="0" err="1" smtClean="0"/>
              <a:t>Ματσαγγούρας</a:t>
            </a:r>
            <a:r>
              <a:rPr lang="el-GR" sz="2000" dirty="0" smtClean="0"/>
              <a:t>, 2000)  </a:t>
            </a:r>
            <a:r>
              <a:rPr lang="en-US" sz="2000" dirty="0" smtClean="0"/>
              <a:t>    </a:t>
            </a:r>
            <a:endParaRPr lang="el-GR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/>
          </a:bodyPr>
          <a:lstStyle/>
          <a:p>
            <a:pPr algn="ctr"/>
            <a:r>
              <a:rPr lang="el-GR" sz="3200" dirty="0" smtClean="0"/>
              <a:t>Η Φωτογραφία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176464"/>
          </a:xfrm>
        </p:spPr>
        <p:txBody>
          <a:bodyPr>
            <a:normAutofit fontScale="25000" lnSpcReduction="20000"/>
          </a:bodyPr>
          <a:lstStyle/>
          <a:p>
            <a:r>
              <a:rPr lang="el-GR" sz="9600" dirty="0" smtClean="0"/>
              <a:t>Η </a:t>
            </a:r>
            <a:r>
              <a:rPr lang="el-GR" sz="9600" dirty="0"/>
              <a:t>φωτογραφία στα άτομα με ψυχικές διαταραχές, φαίνεται να ενισχύει την αίσθηση </a:t>
            </a:r>
            <a:r>
              <a:rPr lang="el-GR" sz="9600" dirty="0" smtClean="0"/>
              <a:t>της περηφάνιας</a:t>
            </a:r>
            <a:r>
              <a:rPr lang="el-GR" sz="9600" dirty="0"/>
              <a:t>, της αυτοεκτίμησης και της αυτοπεποίθησής </a:t>
            </a:r>
            <a:r>
              <a:rPr lang="el-GR" sz="9600" dirty="0" smtClean="0"/>
              <a:t>τους, γιατί ενθαρρύνεται η δημιουργικότητά τους</a:t>
            </a:r>
            <a:r>
              <a:rPr lang="en-US" sz="9600" dirty="0" smtClean="0"/>
              <a:t> </a:t>
            </a:r>
            <a:endParaRPr lang="el-GR" sz="9600" dirty="0" smtClean="0"/>
          </a:p>
          <a:p>
            <a:pPr algn="r">
              <a:buNone/>
            </a:pPr>
            <a:r>
              <a:rPr lang="el-GR" sz="9600" dirty="0" smtClean="0"/>
              <a:t>                                                                  (</a:t>
            </a:r>
            <a:r>
              <a:rPr lang="en-US" sz="8000" dirty="0" smtClean="0"/>
              <a:t>Brewster and Cox,2019)</a:t>
            </a:r>
            <a:r>
              <a:rPr lang="el-GR" sz="8000" dirty="0" smtClean="0"/>
              <a:t> </a:t>
            </a:r>
          </a:p>
          <a:p>
            <a:endParaRPr lang="en-US" sz="9600" dirty="0" smtClean="0"/>
          </a:p>
          <a:p>
            <a:endParaRPr lang="en-US" sz="9600" dirty="0" smtClean="0"/>
          </a:p>
          <a:p>
            <a:r>
              <a:rPr lang="el-GR" sz="9600" dirty="0" smtClean="0"/>
              <a:t>Αρκετές φορές οι λέξεις δεν μπορούν να εκφράσουν τα συναισθήματα και τις σκέψεις με τον τρόπο που η χρήση φωτογραφίας το επιτρέπει  </a:t>
            </a:r>
          </a:p>
          <a:p>
            <a:pPr algn="r">
              <a:buNone/>
            </a:pPr>
            <a:r>
              <a:rPr lang="el-GR" sz="9600" dirty="0" smtClean="0"/>
              <a:t>                                                                           </a:t>
            </a:r>
            <a:r>
              <a:rPr lang="en-US" sz="9600" dirty="0" smtClean="0"/>
              <a:t>(</a:t>
            </a:r>
            <a:r>
              <a:rPr lang="en-US" sz="8000" dirty="0" err="1" smtClean="0"/>
              <a:t>Bolwerk,et</a:t>
            </a:r>
            <a:r>
              <a:rPr lang="en-US" sz="8000" dirty="0" smtClean="0"/>
              <a:t> al.,2014)</a:t>
            </a:r>
            <a:endParaRPr lang="el-GR" sz="8000" dirty="0" smtClean="0"/>
          </a:p>
          <a:p>
            <a:pPr>
              <a:buNone/>
            </a:pPr>
            <a:r>
              <a:rPr lang="en-US" sz="4400" dirty="0" smtClean="0"/>
              <a:t> </a:t>
            </a:r>
          </a:p>
          <a:p>
            <a:pPr>
              <a:buNone/>
            </a:pPr>
            <a:r>
              <a:rPr lang="el-GR" sz="4400" dirty="0" smtClean="0"/>
              <a:t>                                                                   </a:t>
            </a:r>
          </a:p>
          <a:p>
            <a:endParaRPr lang="el-GR" sz="2800" dirty="0" smtClean="0"/>
          </a:p>
          <a:p>
            <a:endParaRPr lang="el-GR" sz="2800" dirty="0"/>
          </a:p>
          <a:p>
            <a:endParaRPr lang="el-G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/>
          </a:bodyPr>
          <a:lstStyle/>
          <a:p>
            <a:pPr algn="ctr"/>
            <a:r>
              <a:rPr lang="el-GR" sz="3200" dirty="0" smtClean="0"/>
              <a:t>Η Φωτογραφία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51520" y="1935480"/>
            <a:ext cx="8568952" cy="4389120"/>
          </a:xfrm>
        </p:spPr>
        <p:txBody>
          <a:bodyPr>
            <a:noAutofit/>
          </a:bodyPr>
          <a:lstStyle/>
          <a:p>
            <a:r>
              <a:rPr lang="el-GR" sz="2400" dirty="0"/>
              <a:t>Μέσω της φωτογραφίας μπορεί να καταστεί δυνατή η καταγραφή και ο προβληματισμός </a:t>
            </a:r>
            <a:r>
              <a:rPr lang="el-GR" sz="2400" dirty="0" smtClean="0"/>
              <a:t>των μαθητών σχετικά </a:t>
            </a:r>
            <a:r>
              <a:rPr lang="el-GR" sz="2400" dirty="0"/>
              <a:t>με </a:t>
            </a:r>
            <a:r>
              <a:rPr lang="el-GR" sz="2400" dirty="0" smtClean="0"/>
              <a:t>θέματα που τους απασχολούν και </a:t>
            </a:r>
            <a:r>
              <a:rPr lang="el-GR" sz="2400" dirty="0"/>
              <a:t>να γίνει </a:t>
            </a:r>
            <a:r>
              <a:rPr lang="el-GR" sz="2400" dirty="0" smtClean="0"/>
              <a:t>συζήτηση </a:t>
            </a:r>
            <a:r>
              <a:rPr lang="el-GR" sz="2400" dirty="0"/>
              <a:t>αυτών των </a:t>
            </a:r>
            <a:r>
              <a:rPr lang="el-GR" sz="2400" dirty="0" smtClean="0"/>
              <a:t>θεμάτων, να δημιουργηθεί δηλαδή συλλογική </a:t>
            </a:r>
            <a:r>
              <a:rPr lang="el-GR" sz="2400" dirty="0"/>
              <a:t>γνώση και να γίνει ανάληψη δράσης για την επίλυση των προβλημάτων </a:t>
            </a:r>
            <a:r>
              <a:rPr lang="el-GR" sz="2400" dirty="0" smtClean="0"/>
              <a:t>αυτών</a:t>
            </a:r>
            <a:r>
              <a:rPr lang="en-US" sz="2400" dirty="0" smtClean="0"/>
              <a:t> </a:t>
            </a:r>
            <a:endParaRPr lang="el-GR" sz="2400" dirty="0" smtClean="0"/>
          </a:p>
          <a:p>
            <a:pPr algn="r">
              <a:buNone/>
            </a:pPr>
            <a:r>
              <a:rPr lang="el-GR" sz="2800" dirty="0" smtClean="0"/>
              <a:t>                                                   </a:t>
            </a:r>
            <a:r>
              <a:rPr lang="en-US" sz="2800" dirty="0" smtClean="0"/>
              <a:t>(</a:t>
            </a:r>
            <a:r>
              <a:rPr lang="en-US" sz="2000" dirty="0" smtClean="0"/>
              <a:t>Stuckey and Nobel 2010</a:t>
            </a:r>
            <a:r>
              <a:rPr lang="en-US" sz="2800" dirty="0" smtClean="0"/>
              <a:t>)</a:t>
            </a:r>
            <a:r>
              <a:rPr lang="el-GR" sz="28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/>
          </a:bodyPr>
          <a:lstStyle/>
          <a:p>
            <a:pPr algn="ctr"/>
            <a:r>
              <a:rPr lang="el-GR" sz="3200" dirty="0" smtClean="0"/>
              <a:t>Η Φωτογραφία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/>
              <a:t>Μέσω της </a:t>
            </a:r>
            <a:r>
              <a:rPr lang="el-GR" sz="2400" dirty="0" smtClean="0"/>
              <a:t>Φωτογραφίας </a:t>
            </a:r>
            <a:r>
              <a:rPr lang="el-GR" sz="2400" dirty="0"/>
              <a:t>οι μαθητές μπορούν να </a:t>
            </a:r>
            <a:r>
              <a:rPr lang="el-GR" sz="2400" dirty="0" smtClean="0"/>
              <a:t>εκφράζουν τις δικές </a:t>
            </a:r>
            <a:r>
              <a:rPr lang="el-GR" sz="2400" dirty="0"/>
              <a:t>τους εμπειρίες και να </a:t>
            </a:r>
            <a:r>
              <a:rPr lang="el-GR" sz="2400" dirty="0" smtClean="0"/>
              <a:t>αποτυπώνουν σε εικόνες τις δικές τους ιστορίες </a:t>
            </a:r>
          </a:p>
          <a:p>
            <a:pPr algn="r">
              <a:buNone/>
            </a:pPr>
            <a:r>
              <a:rPr lang="el-GR" sz="2800" dirty="0" smtClean="0"/>
              <a:t>                                                     </a:t>
            </a:r>
            <a:r>
              <a:rPr lang="en-US" sz="2400" dirty="0" smtClean="0"/>
              <a:t>(</a:t>
            </a:r>
            <a:r>
              <a:rPr lang="en-US" sz="2000" dirty="0" smtClean="0"/>
              <a:t>Brewster and Cox,2019</a:t>
            </a:r>
            <a:r>
              <a:rPr lang="en-US" sz="2800" dirty="0" smtClean="0"/>
              <a:t>)</a:t>
            </a:r>
            <a:r>
              <a:rPr lang="el-GR" sz="2800" dirty="0" smtClean="0"/>
              <a:t> </a:t>
            </a:r>
          </a:p>
          <a:p>
            <a:pPr>
              <a:buNone/>
            </a:pPr>
            <a:r>
              <a:rPr lang="el-GR" sz="2800" dirty="0" smtClean="0"/>
              <a:t> </a:t>
            </a:r>
          </a:p>
          <a:p>
            <a:r>
              <a:rPr lang="el-GR" sz="2400" dirty="0" smtClean="0"/>
              <a:t>Επίσης η καλλιτεχνική εκπαίδευση ενθαρρύνει την  </a:t>
            </a:r>
            <a:r>
              <a:rPr lang="el-GR" sz="2400" dirty="0"/>
              <a:t>ατομική δημιουργικότητα καθώς και </a:t>
            </a:r>
            <a:r>
              <a:rPr lang="el-GR" sz="2400" dirty="0" smtClean="0"/>
              <a:t>τη συνειδητοποίηση και αντιμετώπιση των προβλημάτων που αντιμετωπίζουν οι νοσηλευόμενοι μαθητές</a:t>
            </a:r>
          </a:p>
          <a:p>
            <a:pPr algn="r">
              <a:buNone/>
            </a:pPr>
            <a:r>
              <a:rPr lang="el-GR" sz="2800" dirty="0" smtClean="0"/>
              <a:t>                                                    </a:t>
            </a:r>
            <a:r>
              <a:rPr lang="en-US" sz="2800" dirty="0" smtClean="0"/>
              <a:t>(</a:t>
            </a:r>
            <a:r>
              <a:rPr lang="en-US" sz="2000" dirty="0" smtClean="0"/>
              <a:t>Stuckey and Nobel,2010</a:t>
            </a:r>
            <a:r>
              <a:rPr lang="en-US" sz="2400" dirty="0" smtClean="0"/>
              <a:t>)</a:t>
            </a:r>
            <a:r>
              <a:rPr lang="el-GR" sz="28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/>
          </a:bodyPr>
          <a:lstStyle/>
          <a:p>
            <a:pPr algn="ctr"/>
            <a:r>
              <a:rPr lang="el-GR" sz="3200" dirty="0" smtClean="0"/>
              <a:t>Το Μάθημα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51520" y="1935480"/>
            <a:ext cx="8712968" cy="4589864"/>
          </a:xfrm>
        </p:spPr>
        <p:txBody>
          <a:bodyPr>
            <a:normAutofit/>
          </a:bodyPr>
          <a:lstStyle/>
          <a:p>
            <a:r>
              <a:rPr lang="el-GR" sz="2800" dirty="0" smtClean="0"/>
              <a:t>Οι νοσηλευόμενοι μαθητές μαθαίνουν να χειρίζονται την αναλογική και ψηφιακή φωτογραφική μηχανή.</a:t>
            </a:r>
          </a:p>
          <a:p>
            <a:endParaRPr lang="el-GR" sz="2800" dirty="0" smtClean="0"/>
          </a:p>
          <a:p>
            <a:r>
              <a:rPr lang="el-GR" sz="2800" dirty="0" smtClean="0"/>
              <a:t>Στα αρχικά μαθήματα αναπτύσσεται το θεωρητικό κομμάτι της φωτογραφίας, πώς ξεκίνησε η χρήση του φιλμ και πώς εξελίχθηκε μέχρι και την εμφάνιση της ψηφιακής φωτογραφίας. </a:t>
            </a:r>
          </a:p>
          <a:p>
            <a:pPr>
              <a:buNone/>
            </a:pPr>
            <a:r>
              <a:rPr lang="el-GR" sz="2800" dirty="0" smtClean="0"/>
              <a:t> </a:t>
            </a:r>
          </a:p>
          <a:p>
            <a:pPr>
              <a:buNone/>
            </a:pPr>
            <a:endParaRPr lang="el-GR" sz="2800" dirty="0" smtClean="0"/>
          </a:p>
          <a:p>
            <a:pPr>
              <a:buNone/>
            </a:pPr>
            <a:endParaRPr lang="el-GR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/>
          </a:bodyPr>
          <a:lstStyle/>
          <a:p>
            <a:pPr algn="ctr"/>
            <a:r>
              <a:rPr lang="el-GR" sz="3200" dirty="0" smtClean="0"/>
              <a:t>Το Μάθημα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l-GR" dirty="0" smtClean="0"/>
          </a:p>
          <a:p>
            <a:r>
              <a:rPr lang="el-GR" dirty="0" smtClean="0"/>
              <a:t>Τα επόμενα μαθήματα αφιερώνονται </a:t>
            </a:r>
            <a:r>
              <a:rPr lang="el-GR" dirty="0"/>
              <a:t>στην εκμάθηση της φωτογραφικής μηχανής και των φακών. </a:t>
            </a:r>
            <a:endParaRPr lang="el-GR" dirty="0" smtClean="0"/>
          </a:p>
          <a:p>
            <a:endParaRPr lang="el-GR" dirty="0" smtClean="0"/>
          </a:p>
          <a:p>
            <a:r>
              <a:rPr lang="el-GR" dirty="0" smtClean="0"/>
              <a:t>Μετά </a:t>
            </a:r>
            <a:r>
              <a:rPr lang="el-GR" dirty="0"/>
              <a:t>οι </a:t>
            </a:r>
            <a:r>
              <a:rPr lang="el-GR" dirty="0" smtClean="0"/>
              <a:t>μαθητές επικεντρώνονται </a:t>
            </a:r>
            <a:r>
              <a:rPr lang="el-GR" dirty="0"/>
              <a:t>στη λήψη φωτογραφιών τις οποίες </a:t>
            </a:r>
            <a:r>
              <a:rPr lang="el-GR" dirty="0" smtClean="0"/>
              <a:t>αναλύουμε </a:t>
            </a:r>
            <a:r>
              <a:rPr lang="el-GR" dirty="0"/>
              <a:t>κατά </a:t>
            </a:r>
            <a:r>
              <a:rPr lang="el-GR" dirty="0" smtClean="0"/>
              <a:t>τη </a:t>
            </a:r>
            <a:r>
              <a:rPr lang="el-GR" dirty="0"/>
              <a:t>διάρκεια του </a:t>
            </a:r>
            <a:r>
              <a:rPr lang="el-GR" dirty="0" smtClean="0"/>
              <a:t>μαθήματος</a:t>
            </a:r>
            <a:r>
              <a:rPr lang="en-US" dirty="0" smtClean="0"/>
              <a:t>.</a:t>
            </a:r>
            <a:r>
              <a:rPr lang="el-GR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Ροή">
  <a:themeElements>
    <a:clrScheme name="Ροή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Ροή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Ροή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181</TotalTime>
  <Words>618</Words>
  <Application>Microsoft Office PowerPoint</Application>
  <PresentationFormat>Προβολή στην οθόνη (4:3)</PresentationFormat>
  <Paragraphs>65</Paragraphs>
  <Slides>18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18</vt:i4>
      </vt:variant>
    </vt:vector>
  </HeadingPairs>
  <TitlesOfParts>
    <vt:vector size="19" baseType="lpstr">
      <vt:lpstr>Ροή</vt:lpstr>
      <vt:lpstr>Η Φωτογραφία ως μέσο έκφρασης και δημιουργίας σε μαθητές με Ψυχικές Διαταραχές</vt:lpstr>
      <vt:lpstr>Ψυχική Υγεία</vt:lpstr>
      <vt:lpstr>Ψυχική Υγεία &amp; Νοσοκομειακή Εκπαίδευση</vt:lpstr>
      <vt:lpstr>Ψυχική Υγεία &amp; Νοσοκομειακή Εκπαίδευση</vt:lpstr>
      <vt:lpstr>Η Φωτογραφία</vt:lpstr>
      <vt:lpstr>Η Φωτογραφία</vt:lpstr>
      <vt:lpstr>Η Φωτογραφία</vt:lpstr>
      <vt:lpstr>Το Μάθημα</vt:lpstr>
      <vt:lpstr>Το Μάθημα</vt:lpstr>
      <vt:lpstr>Το Μάθημα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Συμπεράσματα</vt:lpstr>
      <vt:lpstr>Διαφάνεια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Η Φωτογραφία ως μέσο έκφρασης και δημιουργίας σε μαθητές με ψυχικές διαταραχές</dc:title>
  <dc:creator>psychpuser11</dc:creator>
  <cp:lastModifiedBy>psychpuser11</cp:lastModifiedBy>
  <cp:revision>99</cp:revision>
  <dcterms:created xsi:type="dcterms:W3CDTF">2022-11-02T08:29:22Z</dcterms:created>
  <dcterms:modified xsi:type="dcterms:W3CDTF">2022-11-22T08:01:02Z</dcterms:modified>
</cp:coreProperties>
</file>