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61" r:id="rId6"/>
    <p:sldId id="266" r:id="rId7"/>
    <p:sldId id="268" r:id="rId8"/>
    <p:sldId id="262" r:id="rId9"/>
    <p:sldId id="272" r:id="rId10"/>
    <p:sldId id="273" r:id="rId11"/>
    <p:sldId id="271" r:id="rId12"/>
    <p:sldId id="264" r:id="rId13"/>
  </p:sldIdLst>
  <p:sldSz cx="9144000" cy="6858000" type="screen4x3"/>
  <p:notesSz cx="7559675" cy="10691813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l-G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l-GR" sz="18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l-GR" sz="3200" b="0" strike="noStrike" spc="-1">
              <a:solidFill>
                <a:srgbClr val="4E3B30"/>
              </a:solidFill>
              <a:latin typeface="Cambr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580CBB7-846D-419A-912E-31B85CD99C51}" type="datetime">
              <a:rPr lang="el-GR" sz="1200" b="0" strike="noStrike" spc="-1">
                <a:solidFill>
                  <a:srgbClr val="D38E28"/>
                </a:solidFill>
                <a:latin typeface="Cambria"/>
              </a:rPr>
              <a:pPr>
                <a:lnSpc>
                  <a:spcPct val="100000"/>
                </a:lnSpc>
              </a:pPr>
              <a:t>23/3/2022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3124080" y="76320"/>
            <a:ext cx="33523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229600" y="6477120"/>
            <a:ext cx="761760" cy="24408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0BEBC230-92D6-4EC5-954F-293E2DBD4D63}" type="slidenum">
              <a:rPr lang="el-GR" sz="1200" b="0" strike="noStrike" spc="-1">
                <a:solidFill>
                  <a:srgbClr val="D38E28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l-GR" sz="1800" b="0" strike="noStrike" spc="-1">
                <a:solidFill>
                  <a:srgbClr val="000000"/>
                </a:solidFill>
                <a:latin typeface="Cambria"/>
              </a:rPr>
              <a:t>Πατήστε για επεξεργασία της μορφής κειμένου του τίτλου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3200" b="0" strike="noStrike" spc="-1">
                <a:solidFill>
                  <a:srgbClr val="4E3B30"/>
                </a:solidFill>
                <a:latin typeface="Cambria"/>
              </a:rPr>
              <a:t>Πατήστε για επεξεργασία της μορφής κειμένου διάρθρωσης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2400" b="0" strike="noStrike" spc="-1">
                <a:solidFill>
                  <a:srgbClr val="4E3B30"/>
                </a:solidFill>
                <a:latin typeface="Cambria"/>
              </a:rPr>
              <a:t>Δεύτερο επίπεδο διάρθρωσης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4E3B30"/>
                </a:solidFill>
                <a:latin typeface="Cambria"/>
              </a:rPr>
              <a:t>Τρίτο επίπεδο διάρθρωσης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l-GR" sz="1800" b="0" strike="noStrike" spc="-1">
                <a:solidFill>
                  <a:srgbClr val="4E3B30"/>
                </a:solidFill>
                <a:latin typeface="Cambria"/>
              </a:rPr>
              <a:t>Τέταρτο επίπεδο διάρθρωσης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4E3B30"/>
                </a:solidFill>
                <a:latin typeface="Cambria"/>
              </a:rPr>
              <a:t>Πέμπτο επίπεδο διάρθρωσης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4E3B30"/>
                </a:solidFill>
                <a:latin typeface="Cambria"/>
              </a:rPr>
              <a:t>Έκτο επίπεδο διάρθρωσης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l-GR" sz="2000" b="0" strike="noStrike" spc="-1">
                <a:solidFill>
                  <a:srgbClr val="4E3B30"/>
                </a:solidFill>
                <a:latin typeface="Cambria"/>
              </a:rPr>
              <a:t>Έβδομο επίπεδο διάρθρωσης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PlaceHolder 4"/>
          <p:cNvSpPr>
            <a:spLocks noGrp="1"/>
          </p:cNvSpPr>
          <p:nvPr>
            <p:ph type="title"/>
          </p:nvPr>
        </p:nvSpPr>
        <p:spPr>
          <a:xfrm>
            <a:off x="304920" y="457200"/>
            <a:ext cx="8686440" cy="837720"/>
          </a:xfrm>
          <a:prstGeom prst="rect">
            <a:avLst/>
          </a:prstGeom>
        </p:spPr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l-GR" sz="3600" b="0" strike="noStrike" cap="all" spc="-1">
                <a:solidFill>
                  <a:srgbClr val="4E3B30"/>
                </a:solidFill>
                <a:latin typeface="Calibri"/>
              </a:rPr>
              <a:t>Kλικ για επεξεργασία του τίτλου</a:t>
            </a:r>
            <a:endParaRPr lang="el-GR" sz="3600" b="0" strike="noStrike" spc="-1">
              <a:solidFill>
                <a:srgbClr val="000000"/>
              </a:solidFill>
              <a:latin typeface="Cambria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body"/>
          </p:nvPr>
        </p:nvSpPr>
        <p:spPr>
          <a:xfrm>
            <a:off x="304920" y="1554120"/>
            <a:ext cx="8686440" cy="45255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F0A22E"/>
              </a:buClr>
              <a:buSzPct val="70000"/>
              <a:buFont typeface="Wingdings 2" charset="2"/>
              <a:buChar char=""/>
            </a:pPr>
            <a:r>
              <a:rPr lang="el-GR" sz="3200" b="0" strike="noStrike" spc="-1">
                <a:solidFill>
                  <a:srgbClr val="4E3B30"/>
                </a:solidFill>
                <a:latin typeface="Cambria"/>
              </a:rPr>
              <a:t>Kλικ για επεξεργασία των στυλ του υποδείγματος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F0A22E"/>
              </a:buClr>
              <a:buSzPct val="70000"/>
              <a:buFont typeface="Wingdings 2" charset="2"/>
              <a:buChar char=""/>
            </a:pPr>
            <a:r>
              <a:rPr lang="el-GR" sz="2800" b="0" strike="noStrike" spc="-1">
                <a:solidFill>
                  <a:srgbClr val="4E3B30"/>
                </a:solidFill>
                <a:latin typeface="Cambria"/>
              </a:rPr>
              <a:t>Δεύτερου επιπέδου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F0A22E"/>
              </a:buClr>
              <a:buSzPct val="70000"/>
              <a:buFont typeface="Wingdings 2" charset="2"/>
              <a:buChar char=""/>
            </a:pPr>
            <a:r>
              <a:rPr lang="el-GR" sz="2400" b="0" strike="noStrike" spc="-1">
                <a:solidFill>
                  <a:srgbClr val="4E3B30"/>
                </a:solidFill>
                <a:latin typeface="Cambria"/>
              </a:rPr>
              <a:t>Τρίτου επιπέδου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F0A22E"/>
              </a:buClr>
              <a:buSzPct val="70000"/>
              <a:buFont typeface="Wingdings 2" charset="2"/>
              <a:buChar char=""/>
            </a:pPr>
            <a:r>
              <a:rPr lang="el-GR" sz="2000" b="0" strike="noStrike" spc="-1">
                <a:solidFill>
                  <a:srgbClr val="4E3B30"/>
                </a:solidFill>
                <a:latin typeface="Cambria"/>
              </a:rPr>
              <a:t>Τέταρτου επιπέδου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F0A22E"/>
              </a:buClr>
              <a:buSzPct val="60000"/>
              <a:buFont typeface="Wingdings 2" charset="2"/>
              <a:buChar char=""/>
            </a:pPr>
            <a:r>
              <a:rPr lang="el-GR" sz="1800" b="0" strike="noStrike" spc="-1">
                <a:solidFill>
                  <a:srgbClr val="4E3B30"/>
                </a:solidFill>
                <a:latin typeface="Cambria"/>
              </a:rPr>
              <a:t>Πέμπτου επιπέδου</a:t>
            </a:r>
          </a:p>
        </p:txBody>
      </p:sp>
      <p:sp>
        <p:nvSpPr>
          <p:cNvPr id="49" name="PlaceHolder 6"/>
          <p:cNvSpPr>
            <a:spLocks noGrp="1"/>
          </p:cNvSpPr>
          <p:nvPr>
            <p:ph type="dt"/>
          </p:nvPr>
        </p:nvSpPr>
        <p:spPr>
          <a:xfrm>
            <a:off x="6477120" y="76320"/>
            <a:ext cx="251424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384A99CF-31EF-469B-B3A0-0E6E0342F690}" type="datetime">
              <a:rPr lang="el-GR" sz="1200" b="0" strike="noStrike" spc="-1">
                <a:solidFill>
                  <a:srgbClr val="D38E28"/>
                </a:solidFill>
                <a:latin typeface="Cambria"/>
              </a:rPr>
              <a:pPr>
                <a:lnSpc>
                  <a:spcPct val="100000"/>
                </a:lnSpc>
              </a:pPr>
              <a:t>23/3/2022</a:t>
            </a:fld>
            <a:endParaRPr lang="el-GR" sz="1200" b="0" strike="noStrike" spc="-1">
              <a:latin typeface="Times New Roman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 type="ftr"/>
          </p:nvPr>
        </p:nvSpPr>
        <p:spPr>
          <a:xfrm>
            <a:off x="3581280" y="76320"/>
            <a:ext cx="2895120" cy="288720"/>
          </a:xfrm>
          <a:prstGeom prst="rect">
            <a:avLst/>
          </a:prstGeom>
        </p:spPr>
        <p:txBody>
          <a:bodyPr lIns="90000" tIns="45000" rIns="90000" bIns="45000"/>
          <a:lstStyle/>
          <a:p>
            <a:endParaRPr lang="el-GR" sz="2400" b="0" strike="noStrike" spc="-1">
              <a:latin typeface="Times New Roman"/>
            </a:endParaRPr>
          </a:p>
        </p:txBody>
      </p:sp>
      <p:sp>
        <p:nvSpPr>
          <p:cNvPr id="51" name="PlaceHolder 8"/>
          <p:cNvSpPr>
            <a:spLocks noGrp="1"/>
          </p:cNvSpPr>
          <p:nvPr>
            <p:ph type="sldNum"/>
          </p:nvPr>
        </p:nvSpPr>
        <p:spPr>
          <a:xfrm>
            <a:off x="8229600" y="6473880"/>
            <a:ext cx="758520" cy="246600"/>
          </a:xfrm>
          <a:prstGeom prst="rect">
            <a:avLst/>
          </a:prstGeom>
        </p:spPr>
        <p:txBody>
          <a:bodyPr lIns="90000" tIns="45000" rIns="90000" bIns="45000"/>
          <a:lstStyle/>
          <a:p>
            <a:pPr algn="r">
              <a:lnSpc>
                <a:spcPct val="100000"/>
              </a:lnSpc>
            </a:pPr>
            <a:fld id="{F5AE12A9-FE77-4AD2-BFF8-DE79AA275857}" type="slidenum">
              <a:rPr lang="el-GR" sz="1200" b="0" strike="noStrike" spc="-1">
                <a:solidFill>
                  <a:srgbClr val="D38E28"/>
                </a:solidFill>
                <a:latin typeface="Cambria"/>
              </a:rPr>
              <a:pPr algn="r">
                <a:lnSpc>
                  <a:spcPct val="100000"/>
                </a:lnSpc>
              </a:pPr>
              <a:t>‹#›</a:t>
            </a:fld>
            <a:endParaRPr lang="el-G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suncalc.net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hF7uNbLUeE" TargetMode="External"/><Relationship Id="rId2" Type="http://schemas.openxmlformats.org/officeDocument/2006/relationships/hyperlink" Target="http://suncalc.n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1674720" y="217080"/>
            <a:ext cx="6190200" cy="701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l-GR" sz="4000" b="1" strike="noStrike" spc="-1" dirty="0" smtClean="0">
                <a:latin typeface="Calibri"/>
              </a:rPr>
              <a:t>Πείραμα </a:t>
            </a:r>
            <a:r>
              <a:rPr lang="el-GR" sz="4000" b="1" strike="noStrike" spc="-1" dirty="0">
                <a:latin typeface="Calibri"/>
              </a:rPr>
              <a:t>του </a:t>
            </a:r>
            <a:r>
              <a:rPr lang="el-GR" sz="4000" b="1" strike="noStrike" spc="-1" dirty="0" smtClean="0">
                <a:latin typeface="Calibri"/>
              </a:rPr>
              <a:t>Ερατοσθένη</a:t>
            </a:r>
          </a:p>
          <a:p>
            <a:pPr algn="ctr">
              <a:lnSpc>
                <a:spcPct val="100000"/>
              </a:lnSpc>
            </a:pPr>
            <a:r>
              <a:rPr lang="el-GR" sz="3200" b="1" spc="-1" dirty="0" smtClean="0">
                <a:latin typeface="Calibri"/>
              </a:rPr>
              <a:t>ΓΥΜΝΑΣΙΟ ΔΙΚΑΙΩΝ</a:t>
            </a:r>
            <a:endParaRPr lang="el-GR" sz="3200" b="0" strike="noStrike" spc="-1" dirty="0">
              <a:latin typeface="Arial"/>
            </a:endParaRPr>
          </a:p>
        </p:txBody>
      </p:sp>
      <p:pic>
        <p:nvPicPr>
          <p:cNvPr id="89" name="Εικόνα 1"/>
          <p:cNvPicPr/>
          <p:nvPr/>
        </p:nvPicPr>
        <p:blipFill>
          <a:blip r:embed="rId2"/>
        </p:blipFill>
        <p:spPr>
          <a:xfrm>
            <a:off x="0" y="1214422"/>
            <a:ext cx="4625640" cy="3571560"/>
          </a:xfrm>
          <a:prstGeom prst="rect">
            <a:avLst/>
          </a:prstGeom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</p:pic>
      <p:sp>
        <p:nvSpPr>
          <p:cNvPr id="90" name="CustomShape 2"/>
          <p:cNvSpPr/>
          <p:nvPr/>
        </p:nvSpPr>
        <p:spPr>
          <a:xfrm>
            <a:off x="214200" y="1143000"/>
            <a:ext cx="25714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3200" b="0" strike="noStrike" cap="all" spc="-1" dirty="0" smtClean="0">
                <a:solidFill>
                  <a:srgbClr val="4E3B30"/>
                </a:solidFill>
                <a:latin typeface="Calibri"/>
              </a:rPr>
              <a:t>21/3/2022</a:t>
            </a:r>
            <a:endParaRPr lang="el-GR" sz="3200" b="0" strike="noStrike" spc="-1" dirty="0">
              <a:latin typeface="Arial"/>
            </a:endParaRPr>
          </a:p>
        </p:txBody>
      </p:sp>
      <p:pic>
        <p:nvPicPr>
          <p:cNvPr id="6" name="5 - Εικόνα" descr="Ερατοσθένης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45" y="1714488"/>
            <a:ext cx="6405575" cy="48041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214290"/>
            <a:ext cx="8643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Εύρεση της περιμέτρου της γης από τη απόσταση των δύο σχολείων και την γωνιακή τους απόσταση </a:t>
            </a:r>
            <a:r>
              <a:rPr lang="el-GR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Δφ</a:t>
            </a:r>
            <a:endParaRPr lang="el-GR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5786478" cy="3745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14282" y="21429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6000760" y="1785926"/>
            <a:ext cx="30003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/>
              <a:t>Υπολογίζουμε  την γωνιακή απόσταση μεταξύ των δυο σχολείων </a:t>
            </a:r>
            <a:r>
              <a:rPr lang="el-GR" dirty="0" err="1" smtClean="0"/>
              <a:t>Δφ</a:t>
            </a:r>
            <a:endParaRPr lang="el-G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/>
              <a:t>Η απόσταση μεταξύ των δυο σχολείων 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που μετρήθηκε με το "</a:t>
            </a:r>
            <a:r>
              <a:rPr lang="el-GR" dirty="0" err="1" smtClean="0"/>
              <a:t>Google</a:t>
            </a:r>
            <a:r>
              <a:rPr lang="el-GR" dirty="0" smtClean="0"/>
              <a:t> </a:t>
            </a:r>
            <a:r>
              <a:rPr lang="el-GR" dirty="0" err="1" smtClean="0"/>
              <a:t>Earth</a:t>
            </a:r>
            <a:r>
              <a:rPr lang="el-GR" dirty="0" smtClean="0"/>
              <a:t>" αντιστοιχεί στην γωνιακή απόσταση </a:t>
            </a:r>
            <a:r>
              <a:rPr lang="el-GR" dirty="0" err="1" smtClean="0"/>
              <a:t>Δφ</a:t>
            </a:r>
            <a:r>
              <a:rPr lang="el-GR" dirty="0" smtClean="0"/>
              <a:t>.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14282" y="4929198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l-GR" dirty="0" smtClean="0"/>
              <a:t>Ένας πλήρης κύκλος έχει 360</a:t>
            </a:r>
            <a:r>
              <a:rPr lang="el-GR" baseline="30000" dirty="0" smtClean="0"/>
              <a:t>o</a:t>
            </a:r>
            <a:r>
              <a:rPr lang="el-GR" dirty="0" smtClean="0"/>
              <a:t> μοίρες. Αν το μήκος</a:t>
            </a:r>
            <a:r>
              <a:rPr lang="en-US" dirty="0" smtClean="0"/>
              <a:t> T</a:t>
            </a:r>
            <a:r>
              <a:rPr lang="en-US" baseline="-25000" dirty="0" smtClean="0"/>
              <a:t>1</a:t>
            </a:r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l-GR" dirty="0" smtClean="0"/>
              <a:t> ενός τόξου είναι γνωστό, καθώς και η αντίστοιχη γωνία (</a:t>
            </a:r>
            <a:r>
              <a:rPr lang="el-GR" dirty="0" err="1" smtClean="0"/>
              <a:t>Δφ</a:t>
            </a:r>
            <a:r>
              <a:rPr lang="el-GR" dirty="0" smtClean="0"/>
              <a:t>), τότε η περίμετρος (Π) του κύκλου είναι: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err="1" smtClean="0"/>
              <a:t>Δφ</a:t>
            </a:r>
            <a:r>
              <a:rPr lang="el-GR" dirty="0" smtClean="0"/>
              <a:t> μοίρες αντιστοιχούν με μήκος τόξου </a:t>
            </a:r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T</a:t>
            </a:r>
            <a:r>
              <a:rPr lang="en-US" baseline="-25000" dirty="0" smtClean="0"/>
              <a:t>2 </a:t>
            </a:r>
            <a:r>
              <a:rPr lang="en-US" dirty="0" smtClean="0"/>
              <a:t>km</a:t>
            </a:r>
            <a:endParaRPr lang="el-GR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dirty="0" smtClean="0"/>
              <a:t>360 μοίρες αντιστοιχούν σε μήκος τόξου Π (περίμετρος)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dirty="0" smtClean="0"/>
              <a:t>Άρα Π=</a:t>
            </a:r>
            <a:r>
              <a:rPr lang="en-US" dirty="0" smtClean="0"/>
              <a:t> T</a:t>
            </a:r>
            <a:r>
              <a:rPr lang="en-US" baseline="-25000" dirty="0" smtClean="0"/>
              <a:t>1</a:t>
            </a:r>
            <a:r>
              <a:rPr lang="en-US" dirty="0" smtClean="0"/>
              <a:t>T</a:t>
            </a:r>
            <a:r>
              <a:rPr lang="en-US" baseline="-25000" dirty="0" smtClean="0"/>
              <a:t>2 </a:t>
            </a:r>
            <a:r>
              <a:rPr lang="el-GR" dirty="0" smtClean="0"/>
              <a:t>*360/Δθ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l-GR" dirty="0"/>
              <a:t/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500034" y="214290"/>
            <a:ext cx="8229240" cy="1144800"/>
          </a:xfrm>
        </p:spPr>
        <p:txBody>
          <a:bodyPr/>
          <a:lstStyle/>
          <a:p>
            <a:r>
              <a:rPr lang="el-GR" sz="24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Ευχαριστούμε το Γυμνάσιο </a:t>
            </a:r>
            <a:r>
              <a:rPr lang="el-GR" sz="24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Κάμπου </a:t>
            </a:r>
            <a:r>
              <a:rPr lang="el-GR" sz="24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Χίου για τη συνεργασία</a:t>
            </a:r>
            <a:endParaRPr lang="el-GR" sz="24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081960" cy="454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CustomShape 1"/>
          <p:cNvSpPr/>
          <p:nvPr/>
        </p:nvSpPr>
        <p:spPr>
          <a:xfrm>
            <a:off x="1143000" y="1214280"/>
            <a:ext cx="6857640" cy="228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mbria"/>
              </a:rPr>
              <a:t>O Eρατοσθένης σκέφτηκε, ότι αν η γη ήταν επίπεδη, τότε ο ήλιος θα έριχνε τις ακτίνες του κάθετα και στη Συήνη και στην Αλεξάνδρεια, ταυτόχρονα με την ίδια γωνία. Συνεπώς κανένας κίονας δε θα έπρεπε να έχει σκιά.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mbria"/>
              </a:rPr>
              <a:t>Συμπέρανε ότι για να μην έχει καθόλου σκιά ο κίονας στη Συήνη, ενώ την ίδια  στιγμή στην Αλεξάνδρεια ένας άλλος ίδιος κίονας έχει σκιά, δεν μπορεί παρά να σημαίνει ότι η επιφάνεια, γης είναι καμπύλη .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93" name="CustomShape 2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95" name="Picture 6"/>
          <p:cNvPicPr/>
          <p:nvPr/>
        </p:nvPicPr>
        <p:blipFill>
          <a:blip r:embed="rId2"/>
          <a:stretch/>
        </p:blipFill>
        <p:spPr>
          <a:xfrm>
            <a:off x="2428920" y="3714840"/>
            <a:ext cx="3609720" cy="222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57120" y="285840"/>
            <a:ext cx="878652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400" b="1" strike="noStrike" spc="-1" dirty="0">
                <a:latin typeface="Calibri"/>
              </a:rPr>
              <a:t>Σχολεία που παίρνουν μέρος στο πείραμα μέσω του Εθνικού </a:t>
            </a:r>
            <a:r>
              <a:rPr lang="el-GR" sz="2400" b="1" strike="noStrike" spc="-1" dirty="0" smtClean="0">
                <a:latin typeface="Calibri"/>
              </a:rPr>
              <a:t>Αστεροσκοπείου Αθηνών και ΠΑΝΕΚΦΕ 2022</a:t>
            </a:r>
          </a:p>
          <a:p>
            <a:pPr>
              <a:lnSpc>
                <a:spcPct val="100000"/>
              </a:lnSpc>
            </a:pPr>
            <a:r>
              <a:rPr lang="de-DE" sz="1200" b="1" spc="-1" dirty="0" smtClean="0">
                <a:latin typeface="Calibri"/>
              </a:rPr>
              <a:t>https://www.google.com/maps/d/viewer?mid=1vXIPmnzjpC6uEbD-jFgpi7VijFgQw6_T&amp;ll=39.42581233390707%2C27.476830628339215&amp;z=5</a:t>
            </a:r>
            <a:r>
              <a:rPr lang="el-GR" sz="1200" b="1" strike="noStrike" spc="-1" dirty="0" smtClean="0">
                <a:latin typeface="Calibri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l-GR" sz="2400" b="1" strike="noStrike" spc="-1" dirty="0" smtClean="0">
                <a:solidFill>
                  <a:srgbClr val="FFF2CF"/>
                </a:solidFill>
                <a:latin typeface="Calibri"/>
              </a:rPr>
              <a:t>και </a:t>
            </a:r>
            <a:r>
              <a:rPr lang="el-GR" sz="2400" b="1" strike="noStrike" spc="-1" dirty="0">
                <a:solidFill>
                  <a:srgbClr val="FFF2CF"/>
                </a:solidFill>
                <a:latin typeface="Calibri"/>
              </a:rPr>
              <a:t>του ΠΑΝΕΚΦΕ</a:t>
            </a:r>
            <a:endParaRPr lang="el-GR" sz="2400" b="0" strike="noStrike" spc="-1" dirty="0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428736"/>
            <a:ext cx="5673097" cy="5250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857224" y="214290"/>
            <a:ext cx="66434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400" b="1" spc="-1" dirty="0" smtClean="0">
                <a:latin typeface="Calibri"/>
                <a:hlinkClick r:id="rId2"/>
              </a:rPr>
              <a:t>ΕΥΡΕΣΗ ΤΗΣ ΩΡΑΣ ΔΙΕΞΑΓΩΓΗΣ ΤΟΥ ΠΕΙΡΑΜΑΤΟΣ</a:t>
            </a:r>
          </a:p>
          <a:p>
            <a:pPr>
              <a:lnSpc>
                <a:spcPct val="100000"/>
              </a:lnSpc>
            </a:pPr>
            <a:r>
              <a:rPr lang="de-DE" sz="1200" b="1" spc="-1" dirty="0" smtClean="0">
                <a:latin typeface="Calibri"/>
                <a:hlinkClick r:id="rId2"/>
              </a:rPr>
              <a:t>http://suncalc.net/#/41.7031,26.2977,17/2022.03.21/00:45</a:t>
            </a:r>
            <a:endParaRPr lang="el-GR" sz="1200" b="1" spc="-1" dirty="0" smtClean="0">
              <a:latin typeface="Calibri"/>
            </a:endParaRPr>
          </a:p>
          <a:p>
            <a:pPr>
              <a:lnSpc>
                <a:spcPct val="100000"/>
              </a:lnSpc>
            </a:pPr>
            <a:r>
              <a:rPr lang="el-GR" sz="2400" b="1" strike="noStrike" spc="-1" dirty="0" smtClean="0">
                <a:solidFill>
                  <a:srgbClr val="FFF2CF"/>
                </a:solidFill>
                <a:latin typeface="Calibri"/>
              </a:rPr>
              <a:t>ης </a:t>
            </a:r>
            <a:r>
              <a:rPr lang="el-GR" sz="2400" b="1" strike="noStrike" spc="-1" dirty="0">
                <a:solidFill>
                  <a:srgbClr val="FFF2CF"/>
                </a:solidFill>
                <a:latin typeface="Calibri"/>
              </a:rPr>
              <a:t>απόστασης του σχολείου μας από τον </a:t>
            </a:r>
            <a:r>
              <a:rPr lang="el-GR" sz="2400" b="1" strike="noStrike" spc="-1" dirty="0" smtClean="0">
                <a:solidFill>
                  <a:srgbClr val="FFF2CF"/>
                </a:solidFill>
                <a:latin typeface="Calibri"/>
              </a:rPr>
              <a:t>ι</a:t>
            </a:r>
            <a:r>
              <a:rPr lang="de-DE" sz="2400" b="1" spc="-1" dirty="0" smtClean="0">
                <a:solidFill>
                  <a:srgbClr val="FFF2CF"/>
                </a:solidFill>
                <a:latin typeface="Calibri"/>
              </a:rPr>
              <a:t>http:/http://suncalc.net/#/41.7031,26.2977,17/2022.03.21/00:45/suncalc.net/#/41.7031,26.2977,17/2022.03.21/00:45</a:t>
            </a:r>
            <a:r>
              <a:rPr lang="el-GR" sz="2400" b="1" strike="noStrike" spc="-1" dirty="0" smtClean="0">
                <a:solidFill>
                  <a:srgbClr val="FFF2CF"/>
                </a:solidFill>
                <a:latin typeface="Calibri"/>
              </a:rPr>
              <a:t>σημερινό</a:t>
            </a:r>
            <a:endParaRPr lang="el-GR" sz="2400" b="0" strike="noStrike" spc="-1" dirty="0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142984"/>
            <a:ext cx="73695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240" cy="1144800"/>
          </a:xfrm>
        </p:spPr>
        <p:txBody>
          <a:bodyPr/>
          <a:lstStyle/>
          <a:p>
            <a:r>
              <a:rPr lang="el-GR" sz="2400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  <a:hlinkClick r:id="rId2"/>
              </a:rPr>
              <a:t>Και με Ηλιακό ρολόι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de-DE" sz="1200" dirty="0" smtClean="0">
                <a:hlinkClick r:id="rId3"/>
              </a:rPr>
              <a:t>https://www.youtube.com/watch?v=OhF7uNbLUeE</a:t>
            </a:r>
            <a:r>
              <a:rPr lang="de-DE" dirty="0" smtClean="0"/>
              <a:t/>
            </a:r>
            <a:br>
              <a:rPr lang="de-DE" dirty="0" smtClean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>
          <a:xfrm>
            <a:off x="357158" y="1643050"/>
            <a:ext cx="8229240" cy="3977280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346" y="1357298"/>
            <a:ext cx="7899831" cy="3910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000100" y="214290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Εύρεση της απόστασης του σχολείου μας από τον ισημερινό</a:t>
            </a:r>
            <a:endParaRPr lang="el-GR" sz="1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6823" r="1187"/>
          <a:stretch>
            <a:fillRect/>
          </a:stretch>
        </p:blipFill>
        <p:spPr bwMode="auto">
          <a:xfrm>
            <a:off x="868003" y="1285860"/>
            <a:ext cx="784811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3"/>
          <p:cNvPicPr/>
          <p:nvPr/>
        </p:nvPicPr>
        <p:blipFill>
          <a:blip r:embed="rId3"/>
          <a:stretch/>
        </p:blipFill>
        <p:spPr>
          <a:xfrm>
            <a:off x="0" y="500040"/>
            <a:ext cx="4485960" cy="3352320"/>
          </a:xfrm>
          <a:prstGeom prst="rect">
            <a:avLst/>
          </a:prstGeom>
          <a:ln>
            <a:noFill/>
          </a:ln>
        </p:spPr>
      </p:pic>
      <p:sp>
        <p:nvSpPr>
          <p:cNvPr id="105" name="CustomShape 1"/>
          <p:cNvSpPr/>
          <p:nvPr/>
        </p:nvSpPr>
        <p:spPr>
          <a:xfrm>
            <a:off x="4572000" y="642960"/>
            <a:ext cx="3928680" cy="3656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mbria"/>
              </a:rPr>
              <a:t>Στον ισημερινό αυτές τις μέρες ο Ήλιος το μεσημέρι βρίσκεται στο ζενίθ. Επομένως οι ακτίνες πέφτουν κατακόρυφα. Η προέκταση μιας ακτίνας του είναι η ΙΚ και περνάει από το κέντρο της Γης Κ.</a:t>
            </a:r>
            <a:r>
              <a:t/>
            </a:r>
            <a:br/>
            <a:r>
              <a:rPr lang="el-GR" sz="1800" b="0" strike="noStrike" spc="-1">
                <a:solidFill>
                  <a:srgbClr val="000000"/>
                </a:solidFill>
                <a:latin typeface="Cambria"/>
              </a:rPr>
              <a:t>Έστω ότι εμείς είμαστε στη θέση Τ. Αν τοποθετήσουμε μια κατακόρυφη ράβδο ΤΑ=Υcm τότε αυτή το μεσημέρι έχει σκιά ΤΣ=Χcm. Τότε εφφ = TΑ/TΣ Βρίσκουμε τη γωνία φ από το τόξο της εφφ.</a:t>
            </a:r>
            <a:endParaRPr lang="el-GR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l-GR" sz="18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500040" y="4000680"/>
            <a:ext cx="8143560" cy="1187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mbria"/>
              </a:rPr>
              <a:t>Η γωνία φ είναι ίση με την επίκεντρη γωνία ΤΚΙ. Το γεωγραφικό πλάτος της θέσης μας είναι φ μοίρες.</a:t>
            </a:r>
            <a:r>
              <a:t/>
            </a:r>
            <a:br/>
            <a:r>
              <a:rPr lang="el-GR" sz="1800" b="0" i="1" u="sng" strike="noStrike" spc="-1">
                <a:solidFill>
                  <a:srgbClr val="000000"/>
                </a:solidFill>
                <a:uFillTx/>
                <a:latin typeface="Cambria"/>
              </a:rPr>
              <a:t>Παρατήρηση:</a:t>
            </a:r>
            <a:r>
              <a:rPr lang="el-GR" sz="1800" b="0" i="1" strike="noStrike" spc="-1">
                <a:solidFill>
                  <a:srgbClr val="000000"/>
                </a:solidFill>
                <a:latin typeface="Cambria"/>
              </a:rPr>
              <a:t> Η γωνία φ είναι ίση με το γεωγραφικό πλάτος μόνο αν η μέτρηση γίνει τις μέρες της εαρινής ή φθινοπωρινής ισημερίας.</a:t>
            </a:r>
            <a:endParaRPr lang="el-GR" sz="1800" b="0" strike="noStrike" spc="-1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571320" y="5214960"/>
            <a:ext cx="82864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1800" b="0" strike="noStrike" spc="-1">
                <a:solidFill>
                  <a:srgbClr val="000000"/>
                </a:solidFill>
                <a:latin typeface="Calibri"/>
                <a:ea typeface="Times New Roman"/>
              </a:rPr>
              <a:t>Αν η απόσταση του σχολείου μας από τον ισημερινό είναι </a:t>
            </a:r>
            <a:r>
              <a:rPr lang="el-GR" sz="18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ΤΙ=S</a:t>
            </a:r>
            <a:r>
              <a:rPr lang="el-GR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r>
              <a:rPr lang="el-GR" sz="1800" b="0" strike="noStrike" spc="-1">
                <a:solidFill>
                  <a:srgbClr val="000000"/>
                </a:solidFill>
                <a:latin typeface="Cambria"/>
                <a:ea typeface="Times New Roman"/>
              </a:rPr>
              <a:t> Με μια απλή αναλογία υπολογίζουμε την περίμετρο της Γης και μετά την ακτίνα της R.    </a:t>
            </a:r>
            <a:endParaRPr lang="el-GR" sz="1800" b="0" strike="noStrike" spc="-1">
              <a:latin typeface="Arial"/>
            </a:endParaRPr>
          </a:p>
        </p:txBody>
      </p:sp>
      <p:pic>
        <p:nvPicPr>
          <p:cNvPr id="108" name="Picture 5"/>
          <p:cNvPicPr/>
          <p:nvPr/>
        </p:nvPicPr>
        <p:blipFill>
          <a:blip r:embed="rId4"/>
          <a:stretch/>
        </p:blipFill>
        <p:spPr>
          <a:xfrm>
            <a:off x="1571760" y="5929200"/>
            <a:ext cx="2298600" cy="561600"/>
          </a:xfrm>
          <a:prstGeom prst="rect">
            <a:avLst/>
          </a:prstGeom>
          <a:ln>
            <a:noFill/>
          </a:ln>
        </p:spPr>
      </p:pic>
      <p:pic>
        <p:nvPicPr>
          <p:cNvPr id="109" name="Picture 7"/>
          <p:cNvPicPr/>
          <p:nvPr/>
        </p:nvPicPr>
        <p:blipFill>
          <a:blip r:embed="rId5"/>
          <a:stretch/>
        </p:blipFill>
        <p:spPr>
          <a:xfrm>
            <a:off x="4357800" y="5929200"/>
            <a:ext cx="1532520" cy="590040"/>
          </a:xfrm>
          <a:prstGeom prst="rect">
            <a:avLst/>
          </a:prstGeom>
          <a:ln>
            <a:noFill/>
          </a:ln>
        </p:spPr>
      </p:pic>
      <p:sp>
        <p:nvSpPr>
          <p:cNvPr id="110" name="CustomShape 4"/>
          <p:cNvSpPr/>
          <p:nvPr/>
        </p:nvSpPr>
        <p:spPr>
          <a:xfrm>
            <a:off x="0" y="0"/>
            <a:ext cx="9143640" cy="821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l-GR" sz="2400" b="1" strike="noStrike" spc="-1">
                <a:solidFill>
                  <a:srgbClr val="FFF2CF"/>
                </a:solidFill>
                <a:latin typeface="Calibri"/>
              </a:rPr>
              <a:t>Εύρεση της περιμέτρου της γης από τη απόσταση του σχολείου μας από τον ισημερινό</a:t>
            </a:r>
            <a:endParaRPr lang="el-GR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Οι μαθητές μας </a:t>
            </a:r>
            <a:r>
              <a:rPr lang="el-GR" sz="24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πειραματίζονται- μετρούν…</a:t>
            </a:r>
            <a:endParaRPr lang="el-GR" sz="24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r>
              <a:rPr lang="el-GR" b="0" i="0" u="none" strike="noStrike" dirty="0" smtClean="0">
                <a:latin typeface="Arial"/>
              </a:rPr>
              <a:t> 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4" name="3 - Εικόνα" descr="Ερατοσθένης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5" y="1571612"/>
            <a:ext cx="3482603" cy="4643470"/>
          </a:xfrm>
          <a:prstGeom prst="rect">
            <a:avLst/>
          </a:prstGeom>
        </p:spPr>
      </p:pic>
      <p:pic>
        <p:nvPicPr>
          <p:cNvPr id="6" name="5 - Εικόνα" descr="Ερατοσθένης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71612"/>
            <a:ext cx="3536181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400" b="1" kern="12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Και </a:t>
            </a:r>
            <a:r>
              <a:rPr lang="el-GR" sz="2400" b="1" kern="1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υπολογίζουν…</a:t>
            </a:r>
            <a:endParaRPr lang="el-GR" sz="2400" b="1" kern="1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204913"/>
            <a:ext cx="87915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371</Words>
  <Application>LibreOffice/6.1.0.3$Windows_x86 LibreOffice_project/efb621ed25068d70781dc026f7e9c5187a4decd1</Application>
  <PresentationFormat>Προβολή στην οθόνη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11</vt:i4>
      </vt:variant>
    </vt:vector>
  </HeadingPairs>
  <TitlesOfParts>
    <vt:vector size="13" baseType="lpstr">
      <vt:lpstr>Office Theme</vt:lpstr>
      <vt:lpstr>Office Theme</vt:lpstr>
      <vt:lpstr>Διαφάνεια 1</vt:lpstr>
      <vt:lpstr>Διαφάνεια 2</vt:lpstr>
      <vt:lpstr>Διαφάνεια 3</vt:lpstr>
      <vt:lpstr>Διαφάνεια 4</vt:lpstr>
      <vt:lpstr>Και με Ηλιακό ρολόι  https://www.youtube.com/watch?v=OhF7uNbLUeE </vt:lpstr>
      <vt:lpstr>Διαφάνεια 6</vt:lpstr>
      <vt:lpstr>Διαφάνεια 7</vt:lpstr>
      <vt:lpstr>Οι μαθητές μας πειραματίζονται- μετρούν…</vt:lpstr>
      <vt:lpstr>Και υπολογίζουν…</vt:lpstr>
      <vt:lpstr>Διαφάνεια 10</vt:lpstr>
      <vt:lpstr>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Student</cp:lastModifiedBy>
  <cp:revision>60</cp:revision>
  <dcterms:created xsi:type="dcterms:W3CDTF">2017-03-14T08:40:53Z</dcterms:created>
  <dcterms:modified xsi:type="dcterms:W3CDTF">2022-03-23T11:32:08Z</dcterms:modified>
  <dc:language>el-GR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Προβολή στην οθόνη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