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F1AD5-3511-4A3C-A96D-497D6211CFD3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130F7-C58D-481A-AFE1-A57B317403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850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130F7-C58D-481A-AFE1-A57B3174034E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859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EC86818-BF24-4A33-BA2E-D3B0CD80CAB1}" type="datetimeFigureOut">
              <a:rPr lang="el-GR" smtClean="0"/>
              <a:t>22/11/2020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78A9094-F23F-4EE3-9A8F-471E67AF650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8000" dirty="0" smtClean="0"/>
              <a:t>Β’ ΚΛΙΣΗ ΟΥΣΙΑΣΤΙΚΩΝ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08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ΚΑΤΑΛΗΞΕΙΣ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525610" y="1568277"/>
          <a:ext cx="8092780" cy="4589810"/>
        </p:xfrm>
        <a:graphic>
          <a:graphicData uri="http://schemas.openxmlformats.org/drawingml/2006/table">
            <a:tbl>
              <a:tblPr/>
              <a:tblGrid>
                <a:gridCol w="3371992"/>
                <a:gridCol w="2360394"/>
                <a:gridCol w="2360394"/>
              </a:tblGrid>
              <a:tr h="689385"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 </a:t>
                      </a:r>
                    </a:p>
                  </a:txBody>
                  <a:tcPr marL="149866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Αρσενικά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Θηλυκά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4933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b="1">
                          <a:effectLst/>
                        </a:rPr>
                        <a:t>Ουδέτερα</a:t>
                      </a:r>
                      <a:endParaRPr lang="el-GR" sz="1800">
                        <a:effectLst/>
                      </a:endParaRPr>
                    </a:p>
                  </a:txBody>
                  <a:tcPr marL="74933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26">
                <a:tc gridSpan="3">
                  <a:txBody>
                    <a:bodyPr/>
                    <a:lstStyle/>
                    <a:p>
                      <a:pPr algn="l" fontAlgn="t"/>
                      <a:r>
                        <a:rPr lang="el-GR" sz="1800" b="1">
                          <a:effectLst/>
                        </a:rPr>
                        <a:t>Ενικός αριθμός</a:t>
                      </a:r>
                      <a:endParaRPr lang="el-GR" sz="1800">
                        <a:effectLst/>
                      </a:endParaRPr>
                    </a:p>
                  </a:txBody>
                  <a:tcPr marL="149866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498663"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ον.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γεν.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δοτ.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αιτ.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κλ.</a:t>
                      </a:r>
                    </a:p>
                  </a:txBody>
                  <a:tcPr marL="149866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-ος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-ου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-ῳ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-ον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-ε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4933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b="1">
                          <a:effectLst/>
                        </a:rPr>
                        <a:t>-ον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 b="1">
                          <a:effectLst/>
                        </a:rPr>
                        <a:t>-ου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 b="1">
                          <a:effectLst/>
                        </a:rPr>
                        <a:t>-ῳ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 b="1">
                          <a:effectLst/>
                        </a:rPr>
                        <a:t>-ον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 b="1">
                          <a:effectLst/>
                        </a:rPr>
                        <a:t>-ον</a:t>
                      </a:r>
                      <a:endParaRPr lang="el-GR" sz="1800">
                        <a:effectLst/>
                      </a:endParaRPr>
                    </a:p>
                  </a:txBody>
                  <a:tcPr marL="74933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626">
                <a:tc gridSpan="3">
                  <a:txBody>
                    <a:bodyPr/>
                    <a:lstStyle/>
                    <a:p>
                      <a:pPr algn="l" fontAlgn="t"/>
                      <a:r>
                        <a:rPr lang="el-GR" sz="1800" b="1">
                          <a:effectLst/>
                        </a:rPr>
                        <a:t>Πληθυντικός αριθμός</a:t>
                      </a:r>
                      <a:endParaRPr lang="el-GR" sz="1800">
                        <a:effectLst/>
                      </a:endParaRPr>
                    </a:p>
                  </a:txBody>
                  <a:tcPr marL="149866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498663"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ον.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γεν.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δοτ.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αιτ.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κλ.</a:t>
                      </a:r>
                    </a:p>
                  </a:txBody>
                  <a:tcPr marL="149866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-οι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-ων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-οις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-ους</a:t>
                      </a:r>
                      <a:b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1800" b="1">
                          <a:solidFill>
                            <a:srgbClr val="000000"/>
                          </a:solidFill>
                          <a:effectLst/>
                        </a:rPr>
                        <a:t>-οι</a:t>
                      </a:r>
                      <a:endParaRPr lang="el-GR" sz="18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4933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BB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b="1" dirty="0">
                          <a:effectLst/>
                        </a:rPr>
                        <a:t>-α</a:t>
                      </a:r>
                      <a:br>
                        <a:rPr lang="el-GR" sz="1800" b="1" dirty="0">
                          <a:effectLst/>
                        </a:rPr>
                      </a:br>
                      <a:r>
                        <a:rPr lang="el-GR" sz="1800" b="1" dirty="0">
                          <a:effectLst/>
                        </a:rPr>
                        <a:t>-ων</a:t>
                      </a:r>
                      <a:br>
                        <a:rPr lang="el-GR" sz="1800" b="1" dirty="0">
                          <a:effectLst/>
                        </a:rPr>
                      </a:br>
                      <a:r>
                        <a:rPr lang="el-GR" sz="1800" b="1" dirty="0">
                          <a:effectLst/>
                        </a:rPr>
                        <a:t>-</a:t>
                      </a:r>
                      <a:r>
                        <a:rPr lang="el-GR" sz="1800" b="1" dirty="0" err="1">
                          <a:effectLst/>
                        </a:rPr>
                        <a:t>οις</a:t>
                      </a:r>
                      <a:r>
                        <a:rPr lang="el-GR" sz="1800" b="1" dirty="0">
                          <a:effectLst/>
                        </a:rPr>
                        <a:t/>
                      </a:r>
                      <a:br>
                        <a:rPr lang="el-GR" sz="1800" b="1" dirty="0">
                          <a:effectLst/>
                        </a:rPr>
                      </a:br>
                      <a:r>
                        <a:rPr lang="el-GR" sz="1800" b="1" dirty="0">
                          <a:effectLst/>
                        </a:rPr>
                        <a:t>-α</a:t>
                      </a:r>
                      <a:br>
                        <a:rPr lang="el-GR" sz="1800" b="1" dirty="0">
                          <a:effectLst/>
                        </a:rPr>
                      </a:br>
                      <a:r>
                        <a:rPr lang="el-GR" sz="1800" b="1" dirty="0" err="1">
                          <a:effectLst/>
                        </a:rPr>
                        <a:t>-α</a:t>
                      </a:r>
                      <a:endParaRPr lang="el-GR" sz="1800" dirty="0">
                        <a:effectLst/>
                      </a:endParaRPr>
                    </a:p>
                  </a:txBody>
                  <a:tcPr marL="74933" marR="74933" marT="74933" marB="74933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5463" y="1568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6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676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ΑΡΣΕΝΙΚΑ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/>
              <a:t>ὁ  θεός</a:t>
            </a:r>
          </a:p>
          <a:p>
            <a:r>
              <a:rPr lang="el-GR" sz="4400" b="1" dirty="0" err="1" smtClean="0"/>
              <a:t>τοῦ</a:t>
            </a:r>
            <a:r>
              <a:rPr lang="el-GR" sz="4400" b="1" dirty="0" smtClean="0"/>
              <a:t> </a:t>
            </a:r>
            <a:r>
              <a:rPr lang="el-GR" sz="4400" b="1" dirty="0" err="1" smtClean="0"/>
              <a:t>θεοῦ</a:t>
            </a:r>
            <a:endParaRPr lang="el-GR" sz="4400" b="1" dirty="0" smtClean="0"/>
          </a:p>
          <a:p>
            <a:r>
              <a:rPr lang="el-GR" sz="4400" b="1" dirty="0" err="1" smtClean="0"/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ῷ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θ</a:t>
            </a:r>
            <a:r>
              <a:rPr lang="el-GR" sz="4400" b="1" dirty="0" err="1" smtClean="0">
                <a:latin typeface="Cambria"/>
                <a:ea typeface="Cambria"/>
              </a:rPr>
              <a:t>ε</a:t>
            </a:r>
            <a:r>
              <a:rPr lang="el-GR" sz="4400" b="1" dirty="0" err="1" smtClean="0">
                <a:solidFill>
                  <a:srgbClr val="000000"/>
                </a:solidFill>
              </a:rPr>
              <a:t>ῷ</a:t>
            </a:r>
            <a:endParaRPr lang="el-GR" sz="4400" b="1" dirty="0" smtClean="0">
              <a:latin typeface="Cambria"/>
              <a:ea typeface="Cambria"/>
            </a:endParaRPr>
          </a:p>
          <a:p>
            <a:r>
              <a:rPr lang="el-GR" sz="4400" b="1" dirty="0">
                <a:latin typeface="Cambria"/>
                <a:ea typeface="Cambria"/>
              </a:rPr>
              <a:t>τ</a:t>
            </a:r>
            <a:r>
              <a:rPr lang="el-GR" sz="4400" b="1" dirty="0" smtClean="0">
                <a:latin typeface="Cambria"/>
                <a:ea typeface="Cambria"/>
              </a:rPr>
              <a:t>ον </a:t>
            </a:r>
            <a:r>
              <a:rPr lang="el-GR" sz="4400" b="1" dirty="0" err="1" smtClean="0">
                <a:latin typeface="Cambria"/>
                <a:ea typeface="Cambria"/>
              </a:rPr>
              <a:t>θεόν</a:t>
            </a:r>
            <a:endParaRPr lang="el-GR" sz="4400" b="1" dirty="0" smtClean="0">
              <a:latin typeface="Cambria"/>
              <a:ea typeface="Cambria"/>
            </a:endParaRPr>
          </a:p>
          <a:p>
            <a:r>
              <a:rPr lang="el-GR" sz="4400" b="1" dirty="0" smtClean="0">
                <a:latin typeface="Cambria"/>
                <a:ea typeface="Cambria"/>
              </a:rPr>
              <a:t> </a:t>
            </a:r>
            <a:r>
              <a:rPr lang="el-GR" sz="4400" b="1" dirty="0" smtClean="0">
                <a:solidFill>
                  <a:srgbClr val="000000"/>
                </a:solidFill>
              </a:rPr>
              <a:t>ὦ </a:t>
            </a:r>
            <a:r>
              <a:rPr lang="el-GR" sz="4400" b="1" dirty="0" smtClean="0">
                <a:latin typeface="Cambria"/>
                <a:ea typeface="Cambria"/>
              </a:rPr>
              <a:t>θεέ</a:t>
            </a:r>
            <a:endParaRPr lang="el-GR" sz="4400" b="1" dirty="0"/>
          </a:p>
        </p:txBody>
      </p:sp>
    </p:spTree>
    <p:extLst>
      <p:ext uri="{BB962C8B-B14F-4D97-AF65-F5344CB8AC3E}">
        <p14:creationId xmlns:p14="http://schemas.microsoft.com/office/powerpoint/2010/main" val="105024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err="1" smtClean="0">
                <a:solidFill>
                  <a:srgbClr val="000000"/>
                </a:solidFill>
              </a:rPr>
              <a:t>οἱ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θε</a:t>
            </a:r>
            <a:r>
              <a:rPr lang="el-GR" sz="4400" b="1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οὶ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 smtClean="0">
                <a:solidFill>
                  <a:srgbClr val="000000"/>
                </a:solidFill>
              </a:rPr>
              <a:t>τῶν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θε</a:t>
            </a:r>
            <a:r>
              <a:rPr lang="el-GR" sz="4400" b="1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ῶν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>
                <a:solidFill>
                  <a:srgbClr val="000000"/>
                </a:solidFill>
              </a:rPr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οῖς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θε</a:t>
            </a:r>
            <a:r>
              <a:rPr lang="el-GR" sz="4400" b="1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οῖς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>
                <a:solidFill>
                  <a:srgbClr val="000000"/>
                </a:solidFill>
              </a:rPr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οὺς</a:t>
            </a:r>
            <a:r>
              <a:rPr lang="el-GR" sz="4400" b="1" dirty="0" smtClean="0">
                <a:solidFill>
                  <a:srgbClr val="000000"/>
                </a:solidFill>
              </a:rPr>
              <a:t> θεούς</a:t>
            </a:r>
          </a:p>
          <a:p>
            <a:r>
              <a:rPr lang="el-GR" sz="4400" b="1" dirty="0" smtClean="0">
                <a:solidFill>
                  <a:srgbClr val="000000"/>
                </a:solidFill>
              </a:rPr>
              <a:t>ὦ θεοί</a:t>
            </a:r>
            <a:endParaRPr lang="el-G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6378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ΘΗΛΥΚΑ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>
                <a:solidFill>
                  <a:srgbClr val="000000"/>
                </a:solidFill>
              </a:rPr>
              <a:t>ἡ </a:t>
            </a:r>
            <a:r>
              <a:rPr lang="el-GR" sz="4400" b="1" dirty="0" err="1" smtClean="0">
                <a:solidFill>
                  <a:srgbClr val="000000"/>
                </a:solidFill>
              </a:rPr>
              <a:t>νῆσ</a:t>
            </a:r>
            <a:r>
              <a:rPr lang="el-GR" sz="4400" b="1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ος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>
                <a:solidFill>
                  <a:srgbClr val="000000"/>
                </a:solidFill>
              </a:rPr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ῆς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νήσ</a:t>
            </a:r>
            <a:r>
              <a:rPr lang="el-GR" sz="4400" b="1" dirty="0" smtClean="0">
                <a:solidFill>
                  <a:srgbClr val="000000"/>
                </a:solidFill>
              </a:rPr>
              <a:t>-ου</a:t>
            </a:r>
          </a:p>
          <a:p>
            <a:r>
              <a:rPr lang="el-GR" sz="4400" b="1" dirty="0" err="1" smtClean="0">
                <a:solidFill>
                  <a:srgbClr val="000000"/>
                </a:solidFill>
              </a:rPr>
              <a:t>τῇ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νήσ</a:t>
            </a:r>
            <a:r>
              <a:rPr lang="el-GR" sz="4400" b="1" dirty="0" smtClean="0">
                <a:solidFill>
                  <a:srgbClr val="000000"/>
                </a:solidFill>
              </a:rPr>
              <a:t>-ῳ</a:t>
            </a:r>
          </a:p>
          <a:p>
            <a:r>
              <a:rPr lang="el-GR" sz="4400" b="1" dirty="0" err="1" smtClean="0">
                <a:solidFill>
                  <a:srgbClr val="000000"/>
                </a:solidFill>
              </a:rPr>
              <a:t>τήν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νῆσ</a:t>
            </a:r>
            <a:r>
              <a:rPr lang="el-GR" sz="4400" b="1" dirty="0" smtClean="0">
                <a:solidFill>
                  <a:srgbClr val="000000"/>
                </a:solidFill>
              </a:rPr>
              <a:t>-ον</a:t>
            </a:r>
          </a:p>
          <a:p>
            <a:r>
              <a:rPr lang="el-GR" sz="4400" b="1" dirty="0" smtClean="0">
                <a:solidFill>
                  <a:srgbClr val="000000"/>
                </a:solidFill>
              </a:rPr>
              <a:t>ὦ </a:t>
            </a:r>
            <a:r>
              <a:rPr lang="el-GR" sz="4400" b="1" dirty="0" err="1">
                <a:solidFill>
                  <a:srgbClr val="000000"/>
                </a:solidFill>
              </a:rPr>
              <a:t>νῆσ</a:t>
            </a:r>
            <a:r>
              <a:rPr lang="el-GR" sz="4400" b="1" dirty="0">
                <a:solidFill>
                  <a:srgbClr val="000000"/>
                </a:solidFill>
              </a:rPr>
              <a:t>-ε</a:t>
            </a:r>
            <a:endParaRPr lang="el-GR" sz="4400" b="1" dirty="0"/>
          </a:p>
        </p:txBody>
      </p:sp>
    </p:spTree>
    <p:extLst>
      <p:ext uri="{BB962C8B-B14F-4D97-AF65-F5344CB8AC3E}">
        <p14:creationId xmlns:p14="http://schemas.microsoft.com/office/powerpoint/2010/main" val="4216240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err="1" smtClean="0">
                <a:solidFill>
                  <a:srgbClr val="000000"/>
                </a:solidFill>
              </a:rPr>
              <a:t>αἱ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νῆσ</a:t>
            </a:r>
            <a:r>
              <a:rPr lang="el-GR" sz="4400" b="1" dirty="0" smtClean="0">
                <a:solidFill>
                  <a:srgbClr val="000000"/>
                </a:solidFill>
              </a:rPr>
              <a:t>-οι</a:t>
            </a:r>
          </a:p>
          <a:p>
            <a:r>
              <a:rPr lang="el-GR" sz="4400" b="1" dirty="0" err="1">
                <a:solidFill>
                  <a:srgbClr val="000000"/>
                </a:solidFill>
              </a:rPr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ῶν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νήσ</a:t>
            </a:r>
            <a:r>
              <a:rPr lang="el-GR" sz="4400" b="1" dirty="0" smtClean="0">
                <a:solidFill>
                  <a:srgbClr val="000000"/>
                </a:solidFill>
              </a:rPr>
              <a:t>-ων</a:t>
            </a:r>
          </a:p>
          <a:p>
            <a:r>
              <a:rPr lang="el-GR" sz="4400" b="1" dirty="0" err="1">
                <a:solidFill>
                  <a:srgbClr val="000000"/>
                </a:solidFill>
              </a:rPr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αῖς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νήσ</a:t>
            </a:r>
            <a:r>
              <a:rPr lang="el-GR" sz="4400" b="1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οις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>
                <a:solidFill>
                  <a:srgbClr val="000000"/>
                </a:solidFill>
              </a:rPr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ὰς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νήσ</a:t>
            </a:r>
            <a:r>
              <a:rPr lang="el-GR" sz="4400" b="1" dirty="0" smtClean="0">
                <a:solidFill>
                  <a:srgbClr val="000000"/>
                </a:solidFill>
              </a:rPr>
              <a:t>-ους</a:t>
            </a:r>
          </a:p>
          <a:p>
            <a:r>
              <a:rPr lang="el-GR" sz="4400" b="1" dirty="0" smtClean="0">
                <a:solidFill>
                  <a:srgbClr val="000000"/>
                </a:solidFill>
              </a:rPr>
              <a:t>ὦ </a:t>
            </a:r>
            <a:r>
              <a:rPr lang="el-GR" sz="4400" b="1" dirty="0" err="1">
                <a:solidFill>
                  <a:srgbClr val="000000"/>
                </a:solidFill>
              </a:rPr>
              <a:t>νῆσ</a:t>
            </a:r>
            <a:r>
              <a:rPr lang="el-GR" sz="4400" b="1" dirty="0">
                <a:solidFill>
                  <a:srgbClr val="000000"/>
                </a:solidFill>
              </a:rPr>
              <a:t>-οι</a:t>
            </a:r>
            <a:endParaRPr lang="el-GR" sz="4400" b="1" dirty="0"/>
          </a:p>
        </p:txBody>
      </p:sp>
    </p:spTree>
    <p:extLst>
      <p:ext uri="{BB962C8B-B14F-4D97-AF65-F5344CB8AC3E}">
        <p14:creationId xmlns:p14="http://schemas.microsoft.com/office/powerpoint/2010/main" val="2774039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ΟΥΔΕΤΕΡΑ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dirty="0" err="1" smtClean="0">
                <a:solidFill>
                  <a:srgbClr val="000000"/>
                </a:solidFill>
              </a:rPr>
              <a:t>τὸ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φυτόν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 smtClean="0">
                <a:solidFill>
                  <a:srgbClr val="000000"/>
                </a:solidFill>
              </a:rPr>
              <a:t>τοῦ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φυτ</a:t>
            </a:r>
            <a:r>
              <a:rPr lang="el-GR" sz="4400" b="1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οῦ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 smtClean="0">
                <a:solidFill>
                  <a:srgbClr val="000000"/>
                </a:solidFill>
              </a:rPr>
              <a:t>τῷ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φυτ</a:t>
            </a:r>
            <a:r>
              <a:rPr lang="el-GR" sz="4400" b="1" dirty="0" smtClean="0">
                <a:solidFill>
                  <a:srgbClr val="000000"/>
                </a:solidFill>
              </a:rPr>
              <a:t>-ῷ</a:t>
            </a:r>
          </a:p>
          <a:p>
            <a:r>
              <a:rPr lang="el-GR" sz="4400" b="1" dirty="0" err="1" smtClean="0">
                <a:solidFill>
                  <a:srgbClr val="000000"/>
                </a:solidFill>
              </a:rPr>
              <a:t>τ</a:t>
            </a:r>
            <a:r>
              <a:rPr lang="el-GR" sz="4400" b="1" dirty="0" err="1">
                <a:solidFill>
                  <a:srgbClr val="000000"/>
                </a:solidFill>
              </a:rPr>
              <a:t>ό</a:t>
            </a:r>
            <a:r>
              <a:rPr lang="el-GR" sz="4400" b="1" dirty="0" smtClean="0">
                <a:solidFill>
                  <a:srgbClr val="000000"/>
                </a:solidFill>
              </a:rPr>
              <a:t> </a:t>
            </a:r>
            <a:r>
              <a:rPr lang="el-GR" sz="4400" b="1" dirty="0" err="1" smtClean="0">
                <a:solidFill>
                  <a:srgbClr val="000000"/>
                </a:solidFill>
              </a:rPr>
              <a:t>φυτόν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smtClean="0">
                <a:solidFill>
                  <a:srgbClr val="000000"/>
                </a:solidFill>
              </a:rPr>
              <a:t>ὦ </a:t>
            </a:r>
            <a:r>
              <a:rPr lang="el-GR" sz="4400" b="1" dirty="0" err="1" smtClean="0">
                <a:solidFill>
                  <a:srgbClr val="000000"/>
                </a:solidFill>
              </a:rPr>
              <a:t>φυτόν</a:t>
            </a:r>
            <a:endParaRPr lang="el-GR" sz="4400" b="1" dirty="0"/>
          </a:p>
        </p:txBody>
      </p:sp>
    </p:spTree>
    <p:extLst>
      <p:ext uri="{BB962C8B-B14F-4D97-AF65-F5344CB8AC3E}">
        <p14:creationId xmlns:p14="http://schemas.microsoft.com/office/powerpoint/2010/main" val="1331690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dirty="0" err="1"/>
              <a:t>τ</a:t>
            </a:r>
            <a:r>
              <a:rPr lang="el-GR" sz="4400" dirty="0" err="1" smtClean="0"/>
              <a:t>ά</a:t>
            </a:r>
            <a:r>
              <a:rPr lang="el-GR" sz="4400" dirty="0" smtClean="0"/>
              <a:t> φυτά </a:t>
            </a:r>
          </a:p>
          <a:p>
            <a:r>
              <a:rPr lang="el-GR" sz="4400" dirty="0" err="1">
                <a:solidFill>
                  <a:srgbClr val="000000"/>
                </a:solidFill>
              </a:rPr>
              <a:t>τ</a:t>
            </a:r>
            <a:r>
              <a:rPr lang="el-GR" sz="4400" dirty="0" err="1" smtClean="0">
                <a:solidFill>
                  <a:srgbClr val="000000"/>
                </a:solidFill>
              </a:rPr>
              <a:t>ῶν</a:t>
            </a:r>
            <a:r>
              <a:rPr lang="el-GR" sz="4400" dirty="0" smtClean="0">
                <a:solidFill>
                  <a:srgbClr val="000000"/>
                </a:solidFill>
              </a:rPr>
              <a:t> </a:t>
            </a:r>
            <a:r>
              <a:rPr lang="el-GR" sz="4400" dirty="0" err="1" smtClean="0">
                <a:solidFill>
                  <a:srgbClr val="000000"/>
                </a:solidFill>
              </a:rPr>
              <a:t>φυτ</a:t>
            </a:r>
            <a:r>
              <a:rPr lang="el-GR" sz="4400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ῶν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dirty="0" err="1">
                <a:solidFill>
                  <a:srgbClr val="000000"/>
                </a:solidFill>
              </a:rPr>
              <a:t>τ</a:t>
            </a:r>
            <a:r>
              <a:rPr lang="el-GR" sz="4400" dirty="0" err="1" smtClean="0">
                <a:solidFill>
                  <a:srgbClr val="000000"/>
                </a:solidFill>
              </a:rPr>
              <a:t>οῖς</a:t>
            </a:r>
            <a:r>
              <a:rPr lang="el-GR" sz="4400" dirty="0" smtClean="0">
                <a:solidFill>
                  <a:srgbClr val="000000"/>
                </a:solidFill>
              </a:rPr>
              <a:t> </a:t>
            </a:r>
            <a:r>
              <a:rPr lang="el-GR" sz="4400" dirty="0" err="1" smtClean="0">
                <a:solidFill>
                  <a:srgbClr val="000000"/>
                </a:solidFill>
              </a:rPr>
              <a:t>φυτ</a:t>
            </a:r>
            <a:r>
              <a:rPr lang="el-GR" sz="4400" dirty="0" smtClean="0">
                <a:solidFill>
                  <a:srgbClr val="000000"/>
                </a:solidFill>
              </a:rPr>
              <a:t>-</a:t>
            </a:r>
            <a:r>
              <a:rPr lang="el-GR" sz="4400" b="1" dirty="0" err="1" smtClean="0">
                <a:solidFill>
                  <a:srgbClr val="000000"/>
                </a:solidFill>
              </a:rPr>
              <a:t>οῖς</a:t>
            </a:r>
            <a:endParaRPr lang="el-GR" sz="4400" b="1" dirty="0" smtClean="0">
              <a:solidFill>
                <a:srgbClr val="000000"/>
              </a:solidFill>
            </a:endParaRPr>
          </a:p>
          <a:p>
            <a:r>
              <a:rPr lang="el-GR" sz="4400" b="1" dirty="0" err="1">
                <a:solidFill>
                  <a:srgbClr val="000000"/>
                </a:solidFill>
              </a:rPr>
              <a:t>τ</a:t>
            </a:r>
            <a:r>
              <a:rPr lang="el-GR" sz="4400" b="1" dirty="0" err="1" smtClean="0">
                <a:solidFill>
                  <a:srgbClr val="000000"/>
                </a:solidFill>
              </a:rPr>
              <a:t>ά</a:t>
            </a:r>
            <a:r>
              <a:rPr lang="el-GR" sz="4400" b="1" dirty="0" smtClean="0">
                <a:solidFill>
                  <a:srgbClr val="000000"/>
                </a:solidFill>
              </a:rPr>
              <a:t> φυτά</a:t>
            </a:r>
          </a:p>
          <a:p>
            <a:r>
              <a:rPr lang="el-GR" sz="4400" dirty="0" smtClean="0">
                <a:solidFill>
                  <a:srgbClr val="000000"/>
                </a:solidFill>
              </a:rPr>
              <a:t>ὦ φυτά 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032575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ΑΣΚΗΣΕΙΣ ΓΙΑ ΤΟ</a:t>
            </a:r>
            <a:br>
              <a:rPr lang="el-GR" dirty="0" smtClean="0"/>
            </a:br>
            <a:r>
              <a:rPr lang="el-GR" dirty="0" smtClean="0"/>
              <a:t>ΣΠΙΤΙ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ΝΑ ΚΛΙΝΕΤΕ ΣΤΟΝ ΕΝΙΚΟ ΚΑΙ ΠΛΗΘΥΝΤΙΚΟ ΑΡΙΘΜΟ ΤΑ ΟΥΣΙΑΣΤΙΚΑ:</a:t>
            </a:r>
          </a:p>
          <a:p>
            <a:r>
              <a:rPr lang="el-GR" sz="4000" dirty="0" smtClean="0">
                <a:solidFill>
                  <a:srgbClr val="000000"/>
                </a:solidFill>
                <a:latin typeface="Calibri"/>
              </a:rPr>
              <a:t>ὁ </a:t>
            </a:r>
            <a:r>
              <a:rPr lang="el-GR" sz="4000" dirty="0" err="1" smtClean="0">
                <a:solidFill>
                  <a:srgbClr val="000000"/>
                </a:solidFill>
                <a:latin typeface="Calibri"/>
              </a:rPr>
              <a:t>ἄνθρωπος</a:t>
            </a:r>
            <a:endParaRPr lang="el-GR" sz="4000" dirty="0" smtClean="0">
              <a:solidFill>
                <a:srgbClr val="000000"/>
              </a:solidFill>
              <a:latin typeface="Calibri"/>
            </a:endParaRPr>
          </a:p>
          <a:p>
            <a:r>
              <a:rPr lang="el-GR" sz="4000" dirty="0" smtClean="0">
                <a:solidFill>
                  <a:srgbClr val="000000"/>
                </a:solidFill>
                <a:latin typeface="Calibri"/>
              </a:rPr>
              <a:t>ἡ </a:t>
            </a:r>
            <a:r>
              <a:rPr lang="el-GR" sz="4000" dirty="0" err="1">
                <a:solidFill>
                  <a:srgbClr val="000000"/>
                </a:solidFill>
                <a:latin typeface="Calibri"/>
              </a:rPr>
              <a:t>ὁδ</a:t>
            </a:r>
            <a:r>
              <a:rPr lang="el-GR" sz="4000" dirty="0">
                <a:solidFill>
                  <a:srgbClr val="000000"/>
                </a:solidFill>
                <a:latin typeface="Calibri"/>
              </a:rPr>
              <a:t>-</a:t>
            </a:r>
            <a:r>
              <a:rPr lang="el-GR" sz="4000" dirty="0" err="1">
                <a:solidFill>
                  <a:srgbClr val="000000"/>
                </a:solidFill>
                <a:latin typeface="Calibri"/>
              </a:rPr>
              <a:t>ὸς</a:t>
            </a:r>
            <a:endParaRPr lang="el-GR" sz="4000" dirty="0">
              <a:solidFill>
                <a:srgbClr val="000000"/>
              </a:solidFill>
              <a:latin typeface="Calibri"/>
            </a:endParaRPr>
          </a:p>
          <a:p>
            <a:r>
              <a:rPr lang="el-GR" sz="4000" dirty="0" err="1" smtClean="0">
                <a:solidFill>
                  <a:srgbClr val="000000"/>
                </a:solidFill>
                <a:latin typeface="Calibri"/>
              </a:rPr>
              <a:t>τὸ</a:t>
            </a:r>
            <a:r>
              <a:rPr lang="el-GR" sz="40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4000" dirty="0" err="1" smtClean="0">
                <a:solidFill>
                  <a:srgbClr val="000000"/>
                </a:solidFill>
                <a:latin typeface="Calibri"/>
              </a:rPr>
              <a:t>δῶρον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471248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αραίτητο">
  <a:themeElements>
    <a:clrScheme name="Απαραίτητο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Απαραίτητο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παραίτητ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54</TotalTime>
  <Words>107</Words>
  <Application>Microsoft Office PowerPoint</Application>
  <PresentationFormat>Προβολή στην οθόνη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Απαραίτητο</vt:lpstr>
      <vt:lpstr>Β’ ΚΛΙΣΗ ΟΥΣΙΑΣΤΙΚΩΝ </vt:lpstr>
      <vt:lpstr>ΚΑΤΑΛΗΞΕΙΣ</vt:lpstr>
      <vt:lpstr>ΑΡΣΕΝΙΚΑ</vt:lpstr>
      <vt:lpstr>Παρουσίαση του PowerPoint</vt:lpstr>
      <vt:lpstr>ΘΗΛΥΚΑ</vt:lpstr>
      <vt:lpstr>Παρουσίαση του PowerPoint</vt:lpstr>
      <vt:lpstr>ΟΥΔΕΤΕΡΑ</vt:lpstr>
      <vt:lpstr>Παρουσίαση του PowerPoint</vt:lpstr>
      <vt:lpstr>ΑΣΚΗΣΕΙΣ ΓΙΑ ΤΟ ΣΠΙΤΙ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Β’ ΚΛΙΣΗ ΟΥΣΙΑΣΤΙΚΩΝ</dc:title>
  <dc:creator>ΚΑΛΛΙΟΠΗ-ΑΡΙΣΤΕΙΔΗΣ</dc:creator>
  <cp:lastModifiedBy>ΚΑΛΛΙΟΠΗ-ΑΡΙΣΤΕΙΔΗΣ</cp:lastModifiedBy>
  <cp:revision>11</cp:revision>
  <dcterms:created xsi:type="dcterms:W3CDTF">2020-11-22T14:43:12Z</dcterms:created>
  <dcterms:modified xsi:type="dcterms:W3CDTF">2020-11-22T15:39:59Z</dcterms:modified>
</cp:coreProperties>
</file>