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 id="2147483660" r:id="rId3"/>
    <p:sldMasterId id="2147483672" r:id="rId4"/>
    <p:sldMasterId id="2147483684" r:id="rId5"/>
  </p:sldMasterIdLst>
  <p:sldIdLst>
    <p:sldId id="258" r:id="rId6"/>
    <p:sldId id="287" r:id="rId7"/>
    <p:sldId id="289" r:id="rId8"/>
    <p:sldId id="288" r:id="rId9"/>
    <p:sldId id="257"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6C0C361-9630-40EF-AA63-AD798A053AE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280929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6C0C361-9630-40EF-AA63-AD798A053AE1}" type="datetimeFigureOut">
              <a:rPr lang="el-GR" smtClean="0"/>
              <a:t>22/5/2018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355586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6C0C361-9630-40EF-AA63-AD798A053AE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254142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6C0C361-9630-40EF-AA63-AD798A053AE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4273911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6C0C361-9630-40EF-AA63-AD798A053AE1}" type="datetimeFigureOut">
              <a:rPr lang="el-GR" smtClean="0"/>
              <a:t>22/5/2018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30149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6C0C361-9630-40EF-AA63-AD798A053AE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2373021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6C0C361-9630-40EF-AA63-AD798A053AE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4239326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6C0C361-9630-40EF-AA63-AD798A053AE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2958017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6C0C361-9630-40EF-AA63-AD798A053AE1}" type="datetimeFigureOut">
              <a:rPr lang="el-GR" smtClean="0"/>
              <a:t>22/5/2018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743724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6C0C361-9630-40EF-AA63-AD798A053AE1}" type="datetimeFigureOut">
              <a:rPr lang="el-GR" smtClean="0"/>
              <a:t>22/5/2018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2817105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6C0C361-9630-40EF-AA63-AD798A053AE1}" type="datetimeFigureOut">
              <a:rPr lang="el-GR" smtClean="0"/>
              <a:t>22/5/2018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355071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6C0C361-9630-40EF-AA63-AD798A053AE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102521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6C0C361-9630-40EF-AA63-AD798A053AE1}" type="datetimeFigureOut">
              <a:rPr lang="el-GR" smtClean="0"/>
              <a:t>22/5/2018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867495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6C0C361-9630-40EF-AA63-AD798A053AE1}" type="datetimeFigureOut">
              <a:rPr lang="el-GR" smtClean="0"/>
              <a:t>22/5/2018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370487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6C0C361-9630-40EF-AA63-AD798A053AE1}" type="datetimeFigureOut">
              <a:rPr lang="el-GR" smtClean="0"/>
              <a:t>22/5/2018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749581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6C0C361-9630-40EF-AA63-AD798A053AE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3752796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6C0C361-9630-40EF-AA63-AD798A053AE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4097960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6C0C361-9630-40EF-AA63-AD798A053AE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4227572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6C0C361-9630-40EF-AA63-AD798A053AE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1712966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6C0C361-9630-40EF-AA63-AD798A053AE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3018706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6C0C361-9630-40EF-AA63-AD798A053AE1}" type="datetimeFigureOut">
              <a:rPr lang="el-GR" smtClean="0"/>
              <a:t>22/5/2018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756529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6C0C361-9630-40EF-AA63-AD798A053AE1}" type="datetimeFigureOut">
              <a:rPr lang="el-GR" smtClean="0"/>
              <a:t>22/5/2018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44014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6C0C361-9630-40EF-AA63-AD798A053AE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3772536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6C0C361-9630-40EF-AA63-AD798A053AE1}" type="datetimeFigureOut">
              <a:rPr lang="el-GR" smtClean="0"/>
              <a:t>22/5/2018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3287128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6C0C361-9630-40EF-AA63-AD798A053AE1}" type="datetimeFigureOut">
              <a:rPr lang="el-GR" smtClean="0"/>
              <a:t>22/5/2018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686024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6C0C361-9630-40EF-AA63-AD798A053AE1}" type="datetimeFigureOut">
              <a:rPr lang="el-GR" smtClean="0"/>
              <a:t>22/5/2018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4097526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6C0C361-9630-40EF-AA63-AD798A053AE1}" type="datetimeFigureOut">
              <a:rPr lang="el-GR" smtClean="0"/>
              <a:t>22/5/2018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1037468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6C0C361-9630-40EF-AA63-AD798A053AE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418525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6C0C361-9630-40EF-AA63-AD798A053AE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1035604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9A5C62C-D09C-41A3-81BC-267614DC1E8E}"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8B3046-92B1-435F-9912-47A318B2EC97}" type="slidenum">
              <a:rPr lang="el-GR" smtClean="0"/>
              <a:t>‹#›</a:t>
            </a:fld>
            <a:endParaRPr lang="el-GR"/>
          </a:p>
        </p:txBody>
      </p:sp>
    </p:spTree>
    <p:extLst>
      <p:ext uri="{BB962C8B-B14F-4D97-AF65-F5344CB8AC3E}">
        <p14:creationId xmlns:p14="http://schemas.microsoft.com/office/powerpoint/2010/main" val="1221687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9A5C62C-D09C-41A3-81BC-267614DC1E8E}"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8B3046-92B1-435F-9912-47A318B2EC97}" type="slidenum">
              <a:rPr lang="el-GR" smtClean="0"/>
              <a:t>‹#›</a:t>
            </a:fld>
            <a:endParaRPr lang="el-GR"/>
          </a:p>
        </p:txBody>
      </p:sp>
    </p:spTree>
    <p:extLst>
      <p:ext uri="{BB962C8B-B14F-4D97-AF65-F5344CB8AC3E}">
        <p14:creationId xmlns:p14="http://schemas.microsoft.com/office/powerpoint/2010/main" val="32296681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9A5C62C-D09C-41A3-81BC-267614DC1E8E}"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8B3046-92B1-435F-9912-47A318B2EC97}" type="slidenum">
              <a:rPr lang="el-GR" smtClean="0"/>
              <a:t>‹#›</a:t>
            </a:fld>
            <a:endParaRPr lang="el-GR"/>
          </a:p>
        </p:txBody>
      </p:sp>
    </p:spTree>
    <p:extLst>
      <p:ext uri="{BB962C8B-B14F-4D97-AF65-F5344CB8AC3E}">
        <p14:creationId xmlns:p14="http://schemas.microsoft.com/office/powerpoint/2010/main" val="2220687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9A5C62C-D09C-41A3-81BC-267614DC1E8E}" type="datetimeFigureOut">
              <a:rPr lang="el-GR" smtClean="0"/>
              <a:t>22/5/2018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D8B3046-92B1-435F-9912-47A318B2EC97}" type="slidenum">
              <a:rPr lang="el-GR" smtClean="0"/>
              <a:t>‹#›</a:t>
            </a:fld>
            <a:endParaRPr lang="el-GR"/>
          </a:p>
        </p:txBody>
      </p:sp>
    </p:spTree>
    <p:extLst>
      <p:ext uri="{BB962C8B-B14F-4D97-AF65-F5344CB8AC3E}">
        <p14:creationId xmlns:p14="http://schemas.microsoft.com/office/powerpoint/2010/main" val="1908237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6C0C361-9630-40EF-AA63-AD798A053AE1}" type="datetimeFigureOut">
              <a:rPr lang="el-GR" smtClean="0"/>
              <a:t>22/5/2018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24405956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9A5C62C-D09C-41A3-81BC-267614DC1E8E}" type="datetimeFigureOut">
              <a:rPr lang="el-GR" smtClean="0"/>
              <a:t>22/5/2018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D8B3046-92B1-435F-9912-47A318B2EC97}" type="slidenum">
              <a:rPr lang="el-GR" smtClean="0"/>
              <a:t>‹#›</a:t>
            </a:fld>
            <a:endParaRPr lang="el-GR"/>
          </a:p>
        </p:txBody>
      </p:sp>
    </p:spTree>
    <p:extLst>
      <p:ext uri="{BB962C8B-B14F-4D97-AF65-F5344CB8AC3E}">
        <p14:creationId xmlns:p14="http://schemas.microsoft.com/office/powerpoint/2010/main" val="683910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9A5C62C-D09C-41A3-81BC-267614DC1E8E}" type="datetimeFigureOut">
              <a:rPr lang="el-GR" smtClean="0"/>
              <a:t>22/5/2018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D8B3046-92B1-435F-9912-47A318B2EC97}" type="slidenum">
              <a:rPr lang="el-GR" smtClean="0"/>
              <a:t>‹#›</a:t>
            </a:fld>
            <a:endParaRPr lang="el-GR"/>
          </a:p>
        </p:txBody>
      </p:sp>
    </p:spTree>
    <p:extLst>
      <p:ext uri="{BB962C8B-B14F-4D97-AF65-F5344CB8AC3E}">
        <p14:creationId xmlns:p14="http://schemas.microsoft.com/office/powerpoint/2010/main" val="1326578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9A5C62C-D09C-41A3-81BC-267614DC1E8E}" type="datetimeFigureOut">
              <a:rPr lang="el-GR" smtClean="0"/>
              <a:t>22/5/2018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D8B3046-92B1-435F-9912-47A318B2EC97}" type="slidenum">
              <a:rPr lang="el-GR" smtClean="0"/>
              <a:t>‹#›</a:t>
            </a:fld>
            <a:endParaRPr lang="el-GR"/>
          </a:p>
        </p:txBody>
      </p:sp>
    </p:spTree>
    <p:extLst>
      <p:ext uri="{BB962C8B-B14F-4D97-AF65-F5344CB8AC3E}">
        <p14:creationId xmlns:p14="http://schemas.microsoft.com/office/powerpoint/2010/main" val="4042316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9A5C62C-D09C-41A3-81BC-267614DC1E8E}" type="datetimeFigureOut">
              <a:rPr lang="el-GR" smtClean="0"/>
              <a:t>22/5/2018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D8B3046-92B1-435F-9912-47A318B2EC97}" type="slidenum">
              <a:rPr lang="el-GR" smtClean="0"/>
              <a:t>‹#›</a:t>
            </a:fld>
            <a:endParaRPr lang="el-GR"/>
          </a:p>
        </p:txBody>
      </p:sp>
    </p:spTree>
    <p:extLst>
      <p:ext uri="{BB962C8B-B14F-4D97-AF65-F5344CB8AC3E}">
        <p14:creationId xmlns:p14="http://schemas.microsoft.com/office/powerpoint/2010/main" val="37252685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9A5C62C-D09C-41A3-81BC-267614DC1E8E}" type="datetimeFigureOut">
              <a:rPr lang="el-GR" smtClean="0"/>
              <a:t>22/5/2018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D8B3046-92B1-435F-9912-47A318B2EC97}" type="slidenum">
              <a:rPr lang="el-GR" smtClean="0"/>
              <a:t>‹#›</a:t>
            </a:fld>
            <a:endParaRPr lang="el-GR"/>
          </a:p>
        </p:txBody>
      </p:sp>
    </p:spTree>
    <p:extLst>
      <p:ext uri="{BB962C8B-B14F-4D97-AF65-F5344CB8AC3E}">
        <p14:creationId xmlns:p14="http://schemas.microsoft.com/office/powerpoint/2010/main" val="719116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9A5C62C-D09C-41A3-81BC-267614DC1E8E}"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8B3046-92B1-435F-9912-47A318B2EC97}" type="slidenum">
              <a:rPr lang="el-GR" smtClean="0"/>
              <a:t>‹#›</a:t>
            </a:fld>
            <a:endParaRPr lang="el-GR"/>
          </a:p>
        </p:txBody>
      </p:sp>
    </p:spTree>
    <p:extLst>
      <p:ext uri="{BB962C8B-B14F-4D97-AF65-F5344CB8AC3E}">
        <p14:creationId xmlns:p14="http://schemas.microsoft.com/office/powerpoint/2010/main" val="9159563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9A5C62C-D09C-41A3-81BC-267614DC1E8E}"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D8B3046-92B1-435F-9912-47A318B2EC97}" type="slidenum">
              <a:rPr lang="el-GR" smtClean="0"/>
              <a:t>‹#›</a:t>
            </a:fld>
            <a:endParaRPr lang="el-GR"/>
          </a:p>
        </p:txBody>
      </p:sp>
    </p:spTree>
    <p:extLst>
      <p:ext uri="{BB962C8B-B14F-4D97-AF65-F5344CB8AC3E}">
        <p14:creationId xmlns:p14="http://schemas.microsoft.com/office/powerpoint/2010/main" val="4226701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8ADEBEB-1A6E-49C9-8E9A-2F19E12B6C3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7957BAC-3637-49CE-80EE-DB424DDCD4C6}" type="slidenum">
              <a:rPr lang="el-GR" smtClean="0"/>
              <a:t>‹#›</a:t>
            </a:fld>
            <a:endParaRPr lang="el-GR"/>
          </a:p>
        </p:txBody>
      </p:sp>
    </p:spTree>
    <p:extLst>
      <p:ext uri="{BB962C8B-B14F-4D97-AF65-F5344CB8AC3E}">
        <p14:creationId xmlns:p14="http://schemas.microsoft.com/office/powerpoint/2010/main" val="9785918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8ADEBEB-1A6E-49C9-8E9A-2F19E12B6C3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7957BAC-3637-49CE-80EE-DB424DDCD4C6}" type="slidenum">
              <a:rPr lang="el-GR" smtClean="0"/>
              <a:t>‹#›</a:t>
            </a:fld>
            <a:endParaRPr lang="el-GR"/>
          </a:p>
        </p:txBody>
      </p:sp>
    </p:spTree>
    <p:extLst>
      <p:ext uri="{BB962C8B-B14F-4D97-AF65-F5344CB8AC3E}">
        <p14:creationId xmlns:p14="http://schemas.microsoft.com/office/powerpoint/2010/main" val="8051190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8ADEBEB-1A6E-49C9-8E9A-2F19E12B6C3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7957BAC-3637-49CE-80EE-DB424DDCD4C6}" type="slidenum">
              <a:rPr lang="el-GR" smtClean="0"/>
              <a:t>‹#›</a:t>
            </a:fld>
            <a:endParaRPr lang="el-GR"/>
          </a:p>
        </p:txBody>
      </p:sp>
    </p:spTree>
    <p:extLst>
      <p:ext uri="{BB962C8B-B14F-4D97-AF65-F5344CB8AC3E}">
        <p14:creationId xmlns:p14="http://schemas.microsoft.com/office/powerpoint/2010/main" val="128417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6C0C361-9630-40EF-AA63-AD798A053AE1}" type="datetimeFigureOut">
              <a:rPr lang="el-GR" smtClean="0"/>
              <a:t>22/5/2018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33173892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8ADEBEB-1A6E-49C9-8E9A-2F19E12B6C31}" type="datetimeFigureOut">
              <a:rPr lang="el-GR" smtClean="0"/>
              <a:t>22/5/2018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7957BAC-3637-49CE-80EE-DB424DDCD4C6}" type="slidenum">
              <a:rPr lang="el-GR" smtClean="0"/>
              <a:t>‹#›</a:t>
            </a:fld>
            <a:endParaRPr lang="el-GR"/>
          </a:p>
        </p:txBody>
      </p:sp>
    </p:spTree>
    <p:extLst>
      <p:ext uri="{BB962C8B-B14F-4D97-AF65-F5344CB8AC3E}">
        <p14:creationId xmlns:p14="http://schemas.microsoft.com/office/powerpoint/2010/main" val="455218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8ADEBEB-1A6E-49C9-8E9A-2F19E12B6C31}" type="datetimeFigureOut">
              <a:rPr lang="el-GR" smtClean="0"/>
              <a:t>22/5/2018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7957BAC-3637-49CE-80EE-DB424DDCD4C6}" type="slidenum">
              <a:rPr lang="el-GR" smtClean="0"/>
              <a:t>‹#›</a:t>
            </a:fld>
            <a:endParaRPr lang="el-GR"/>
          </a:p>
        </p:txBody>
      </p:sp>
    </p:spTree>
    <p:extLst>
      <p:ext uri="{BB962C8B-B14F-4D97-AF65-F5344CB8AC3E}">
        <p14:creationId xmlns:p14="http://schemas.microsoft.com/office/powerpoint/2010/main" val="779500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8ADEBEB-1A6E-49C9-8E9A-2F19E12B6C31}" type="datetimeFigureOut">
              <a:rPr lang="el-GR" smtClean="0"/>
              <a:t>22/5/2018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7957BAC-3637-49CE-80EE-DB424DDCD4C6}" type="slidenum">
              <a:rPr lang="el-GR" smtClean="0"/>
              <a:t>‹#›</a:t>
            </a:fld>
            <a:endParaRPr lang="el-GR"/>
          </a:p>
        </p:txBody>
      </p:sp>
    </p:spTree>
    <p:extLst>
      <p:ext uri="{BB962C8B-B14F-4D97-AF65-F5344CB8AC3E}">
        <p14:creationId xmlns:p14="http://schemas.microsoft.com/office/powerpoint/2010/main" val="38565842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8ADEBEB-1A6E-49C9-8E9A-2F19E12B6C31}" type="datetimeFigureOut">
              <a:rPr lang="el-GR" smtClean="0"/>
              <a:t>22/5/2018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7957BAC-3637-49CE-80EE-DB424DDCD4C6}" type="slidenum">
              <a:rPr lang="el-GR" smtClean="0"/>
              <a:t>‹#›</a:t>
            </a:fld>
            <a:endParaRPr lang="el-GR"/>
          </a:p>
        </p:txBody>
      </p:sp>
    </p:spTree>
    <p:extLst>
      <p:ext uri="{BB962C8B-B14F-4D97-AF65-F5344CB8AC3E}">
        <p14:creationId xmlns:p14="http://schemas.microsoft.com/office/powerpoint/2010/main" val="41336709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8ADEBEB-1A6E-49C9-8E9A-2F19E12B6C31}" type="datetimeFigureOut">
              <a:rPr lang="el-GR" smtClean="0"/>
              <a:t>22/5/2018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7957BAC-3637-49CE-80EE-DB424DDCD4C6}" type="slidenum">
              <a:rPr lang="el-GR" smtClean="0"/>
              <a:t>‹#›</a:t>
            </a:fld>
            <a:endParaRPr lang="el-GR"/>
          </a:p>
        </p:txBody>
      </p:sp>
    </p:spTree>
    <p:extLst>
      <p:ext uri="{BB962C8B-B14F-4D97-AF65-F5344CB8AC3E}">
        <p14:creationId xmlns:p14="http://schemas.microsoft.com/office/powerpoint/2010/main" val="40527677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8ADEBEB-1A6E-49C9-8E9A-2F19E12B6C31}" type="datetimeFigureOut">
              <a:rPr lang="el-GR" smtClean="0"/>
              <a:t>22/5/2018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7957BAC-3637-49CE-80EE-DB424DDCD4C6}" type="slidenum">
              <a:rPr lang="el-GR" smtClean="0"/>
              <a:t>‹#›</a:t>
            </a:fld>
            <a:endParaRPr lang="el-GR"/>
          </a:p>
        </p:txBody>
      </p:sp>
    </p:spTree>
    <p:extLst>
      <p:ext uri="{BB962C8B-B14F-4D97-AF65-F5344CB8AC3E}">
        <p14:creationId xmlns:p14="http://schemas.microsoft.com/office/powerpoint/2010/main" val="21422263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8ADEBEB-1A6E-49C9-8E9A-2F19E12B6C3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7957BAC-3637-49CE-80EE-DB424DDCD4C6}" type="slidenum">
              <a:rPr lang="el-GR" smtClean="0"/>
              <a:t>‹#›</a:t>
            </a:fld>
            <a:endParaRPr lang="el-GR"/>
          </a:p>
        </p:txBody>
      </p:sp>
    </p:spTree>
    <p:extLst>
      <p:ext uri="{BB962C8B-B14F-4D97-AF65-F5344CB8AC3E}">
        <p14:creationId xmlns:p14="http://schemas.microsoft.com/office/powerpoint/2010/main" val="1391962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8ADEBEB-1A6E-49C9-8E9A-2F19E12B6C31}" type="datetimeFigureOut">
              <a:rPr lang="el-GR" smtClean="0"/>
              <a:t>22/5/2018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7957BAC-3637-49CE-80EE-DB424DDCD4C6}" type="slidenum">
              <a:rPr lang="el-GR" smtClean="0"/>
              <a:t>‹#›</a:t>
            </a:fld>
            <a:endParaRPr lang="el-GR"/>
          </a:p>
        </p:txBody>
      </p:sp>
    </p:spTree>
    <p:extLst>
      <p:ext uri="{BB962C8B-B14F-4D97-AF65-F5344CB8AC3E}">
        <p14:creationId xmlns:p14="http://schemas.microsoft.com/office/powerpoint/2010/main" val="290689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6C0C361-9630-40EF-AA63-AD798A053AE1}" type="datetimeFigureOut">
              <a:rPr lang="el-GR" smtClean="0"/>
              <a:t>22/5/2018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318077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6C0C361-9630-40EF-AA63-AD798A053AE1}" type="datetimeFigureOut">
              <a:rPr lang="el-GR" smtClean="0"/>
              <a:t>22/5/2018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370708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6C0C361-9630-40EF-AA63-AD798A053AE1}" type="datetimeFigureOut">
              <a:rPr lang="el-GR" smtClean="0"/>
              <a:t>22/5/2018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42BEA7C-99E9-452C-88B0-5CC74A34F3D3}" type="slidenum">
              <a:rPr lang="el-GR" smtClean="0"/>
              <a:t>‹#›</a:t>
            </a:fld>
            <a:endParaRPr lang="el-GR"/>
          </a:p>
        </p:txBody>
      </p:sp>
    </p:spTree>
    <p:extLst>
      <p:ext uri="{BB962C8B-B14F-4D97-AF65-F5344CB8AC3E}">
        <p14:creationId xmlns:p14="http://schemas.microsoft.com/office/powerpoint/2010/main" val="1913930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6C0C361-9630-40EF-AA63-AD798A053AE1}" type="datetimeFigureOut">
              <a:rPr lang="el-GR" smtClean="0"/>
              <a:t>22/5/2018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42BEA7C-99E9-452C-88B0-5CC74A34F3D3}" type="slidenum">
              <a:rPr lang="el-GR" smtClean="0"/>
              <a:t>‹#›</a:t>
            </a:fld>
            <a:endParaRPr lang="el-GR"/>
          </a:p>
        </p:txBody>
      </p:sp>
      <p:sp>
        <p:nvSpPr>
          <p:cNvPr id="8" name="Θέση εικόνας 2"/>
          <p:cNvSpPr>
            <a:spLocks noGrp="1"/>
          </p:cNvSpPr>
          <p:nvPr>
            <p:ph type="pic" idx="13"/>
          </p:nvPr>
        </p:nvSpPr>
        <p:spPr>
          <a:xfrm>
            <a:off x="518160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Tree>
    <p:extLst>
      <p:ext uri="{BB962C8B-B14F-4D97-AF65-F5344CB8AC3E}">
        <p14:creationId xmlns:p14="http://schemas.microsoft.com/office/powerpoint/2010/main" val="225968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0C361-9630-40EF-AA63-AD798A053AE1}" type="datetimeFigureOut">
              <a:rPr lang="el-GR" smtClean="0"/>
              <a:t>22/5/2018</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BEA7C-99E9-452C-88B0-5CC74A34F3D3}" type="slidenum">
              <a:rPr lang="el-GR" smtClean="0"/>
              <a:t>‹#›</a:t>
            </a:fld>
            <a:endParaRPr lang="el-GR"/>
          </a:p>
        </p:txBody>
      </p:sp>
    </p:spTree>
    <p:extLst>
      <p:ext uri="{BB962C8B-B14F-4D97-AF65-F5344CB8AC3E}">
        <p14:creationId xmlns:p14="http://schemas.microsoft.com/office/powerpoint/2010/main" val="1964437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97" r:id="rId10"/>
    <p:sldLayoutId id="2147483658" r:id="rId11"/>
    <p:sldLayoutId id="2147483659" r:id="rId12"/>
    <p:sldLayoutId id="214748369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0C361-9630-40EF-AA63-AD798A053AE1}" type="datetimeFigureOut">
              <a:rPr lang="el-GR" smtClean="0"/>
              <a:t>22/5/2018</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BEA7C-99E9-452C-88B0-5CC74A34F3D3}" type="slidenum">
              <a:rPr lang="el-GR" smtClean="0"/>
              <a:t>‹#›</a:t>
            </a:fld>
            <a:endParaRPr lang="el-GR"/>
          </a:p>
        </p:txBody>
      </p:sp>
    </p:spTree>
    <p:extLst>
      <p:ext uri="{BB962C8B-B14F-4D97-AF65-F5344CB8AC3E}">
        <p14:creationId xmlns:p14="http://schemas.microsoft.com/office/powerpoint/2010/main" val="153128533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0C361-9630-40EF-AA63-AD798A053AE1}" type="datetimeFigureOut">
              <a:rPr lang="el-GR" smtClean="0"/>
              <a:t>22/5/2018</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BEA7C-99E9-452C-88B0-5CC74A34F3D3}" type="slidenum">
              <a:rPr lang="el-GR" smtClean="0"/>
              <a:t>‹#›</a:t>
            </a:fld>
            <a:endParaRPr lang="el-GR"/>
          </a:p>
        </p:txBody>
      </p:sp>
    </p:spTree>
    <p:extLst>
      <p:ext uri="{BB962C8B-B14F-4D97-AF65-F5344CB8AC3E}">
        <p14:creationId xmlns:p14="http://schemas.microsoft.com/office/powerpoint/2010/main" val="614632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5C62C-D09C-41A3-81BC-267614DC1E8E}" type="datetimeFigureOut">
              <a:rPr lang="el-GR" smtClean="0"/>
              <a:t>22/5/2018</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B3046-92B1-435F-9912-47A318B2EC97}" type="slidenum">
              <a:rPr lang="el-GR" smtClean="0"/>
              <a:t>‹#›</a:t>
            </a:fld>
            <a:endParaRPr lang="el-GR"/>
          </a:p>
        </p:txBody>
      </p:sp>
    </p:spTree>
    <p:extLst>
      <p:ext uri="{BB962C8B-B14F-4D97-AF65-F5344CB8AC3E}">
        <p14:creationId xmlns:p14="http://schemas.microsoft.com/office/powerpoint/2010/main" val="1344475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DEBEB-1A6E-49C9-8E9A-2F19E12B6C31}" type="datetimeFigureOut">
              <a:rPr lang="el-GR" smtClean="0"/>
              <a:t>22/5/2018</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57BAC-3637-49CE-80EE-DB424DDCD4C6}" type="slidenum">
              <a:rPr lang="el-GR" smtClean="0"/>
              <a:t>‹#›</a:t>
            </a:fld>
            <a:endParaRPr lang="el-GR"/>
          </a:p>
        </p:txBody>
      </p:sp>
    </p:spTree>
    <p:extLst>
      <p:ext uri="{BB962C8B-B14F-4D97-AF65-F5344CB8AC3E}">
        <p14:creationId xmlns:p14="http://schemas.microsoft.com/office/powerpoint/2010/main" val="34829573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hyperlink" Target="https://el.m.wikipedia.org/wiki/26_%CE%99%CE%BF%CF%85%CE%BB%CE%AF%CE%BF%CF%85" TargetMode="External"/><Relationship Id="rId2" Type="http://schemas.openxmlformats.org/officeDocument/2006/relationships/image" Target="../media/image10.jp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hyperlink" Target="https://el.wikipedia.org/wiki/%CE%9C%CE%B5%CF%83%CE%BF%CE%BB%CF%8C%CE%B3%CE%B3%CE%B9" TargetMode="External"/><Relationship Id="rId2" Type="http://schemas.openxmlformats.org/officeDocument/2006/relationships/image" Target="../media/image12.png"/><Relationship Id="rId1" Type="http://schemas.openxmlformats.org/officeDocument/2006/relationships/slideLayout" Target="../slideLayouts/slideLayout44.xml"/><Relationship Id="rId6" Type="http://schemas.openxmlformats.org/officeDocument/2006/relationships/hyperlink" Target="https://el.wikipedia.org/wiki/%CE%A0%CF%81%CF%8E%CF%84%CE%B7_%CF%80%CE%BF%CE%BB%CE%B9%CE%BF%CF%81%CE%BA%CE%AF%CE%B1_%CF%84%CE%BF%CF%85_%CE%9C%CE%B5%CF%83%CE%BF%CE%BB%CE%BF%CE%B3%CE%B3%CE%AF%CE%BF%CF%85" TargetMode="External"/><Relationship Id="rId5" Type="http://schemas.openxmlformats.org/officeDocument/2006/relationships/hyperlink" Target="https://el.wikipedia.org/wiki/%CE%9C%CE%AC%CF%87%CE%B7_%CF%84%CE%BF%CF%85_%CE%A0%CE%AD%CF%84%CE%B1" TargetMode="External"/><Relationship Id="rId4" Type="http://schemas.openxmlformats.org/officeDocument/2006/relationships/hyperlink" Target="https://el.wikipedia.org/wiki/%CE%94%CE%B7%CE%BC%CE%AE%CF%84%CF%81%CE%B9%CE%BF%CF%82_%CE%9C%CE%B1%CE%BA%CF%81%CE%AE%CF%82_(%CF%83%CF%84%CF%81%CE%B1%CF%84%CE%B9%CF%89%CF%84%CE%B9%CE%BA%CF%8C%CF%82)"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8" Type="http://schemas.openxmlformats.org/officeDocument/2006/relationships/hyperlink" Target="https://el.wikipedia.org/wiki/%CE%A3%CE%BF%CF%85%CE%BB%CE%B9%CF%8E%CF%84%CE%B5%CF%82" TargetMode="External"/><Relationship Id="rId3" Type="http://schemas.openxmlformats.org/officeDocument/2006/relationships/hyperlink" Target="https://el.wikipedia.org/wiki/1823" TargetMode="External"/><Relationship Id="rId7" Type="http://schemas.openxmlformats.org/officeDocument/2006/relationships/hyperlink" Target="https://el.wikipedia.org/wiki/%CE%9A%CE%AF%CF%84%CF%83%CE%BF%CF%82_%CE%A4%CE%B6%CE%B1%CE%B2%CE%AD%CE%BB%CE%B1%CF%82" TargetMode="External"/><Relationship Id="rId2" Type="http://schemas.openxmlformats.org/officeDocument/2006/relationships/image" Target="../media/image15.jpg"/><Relationship Id="rId1" Type="http://schemas.openxmlformats.org/officeDocument/2006/relationships/slideLayout" Target="../slideLayouts/slideLayout44.xml"/><Relationship Id="rId6" Type="http://schemas.openxmlformats.org/officeDocument/2006/relationships/hyperlink" Target="https://el.wikipedia.org/wiki/21_%CE%91%CF%85%CE%B3%CE%BF%CF%8D%CF%83%CF%84%CE%BF%CF%85" TargetMode="External"/><Relationship Id="rId5" Type="http://schemas.openxmlformats.org/officeDocument/2006/relationships/hyperlink" Target="https://el.wikipedia.org/wiki/%CE%9C%CE%BF%CF%85%CF%83%CF%84%CE%B1%CF%86%CE%AC_%CE%A0%CE%B1%CF%83%CE%AC%CF%82_%CE%9C%CF%80%CE%BF%CF%85%CF%83%CE%AC%CF%84%CE%BB%CE%B9" TargetMode="External"/><Relationship Id="rId10" Type="http://schemas.openxmlformats.org/officeDocument/2006/relationships/hyperlink" Target="https://el.wikipedia.org/wiki/%CE%9C%CE%AC%CF%87%CE%B7_%CF%84%CE%BF%CF%85_%CE%9A%CE%B5%CF%86%CE%B1%CE%BB%CF%8C%CE%B2%CF%81%CF%85%CF%83%CE%BF%CF%85" TargetMode="External"/><Relationship Id="rId4" Type="http://schemas.openxmlformats.org/officeDocument/2006/relationships/hyperlink" Target="https://el.wikipedia.org/wiki/%CE%A1%CE%BF%CF%8D%CE%BC%CE%B5%CE%BB%CE%B7" TargetMode="External"/><Relationship Id="rId9" Type="http://schemas.openxmlformats.org/officeDocument/2006/relationships/hyperlink" Target="https://el.wikipedia.org/wiki/%CE%9A%CE%B1%CF%81%CF%80%CE%B5%CE%BD%CE%AE%CF%83%CE%B9"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hyperlink" Target="https://el.wikipedia.org/wiki/%CE%9C%CE%B5%CF%83%CE%BF%CE%BB%CF%8C%CE%B3%CE%B3%CE%B9" TargetMode="External"/><Relationship Id="rId2" Type="http://schemas.openxmlformats.org/officeDocument/2006/relationships/image" Target="../media/image17.jpg"/><Relationship Id="rId1" Type="http://schemas.openxmlformats.org/officeDocument/2006/relationships/slideLayout" Target="../slideLayouts/slideLayout55.xml"/><Relationship Id="rId5" Type="http://schemas.openxmlformats.org/officeDocument/2006/relationships/hyperlink" Target="https://el.wikipedia.org/wiki/%CE%A3%CE%AC%CE%BC%CE%BF%CF%85%CE%B5%CE%BB_%CE%9C%CF%80%CE%B1%CF%81%CF%86" TargetMode="External"/><Relationship Id="rId4" Type="http://schemas.openxmlformats.org/officeDocument/2006/relationships/hyperlink" Target="https://el.wikipedia.org/wiki/%CE%91%CE%BB%CE%AD%CE%BE%CE%B1%CE%BD%CE%B4%CF%81%CE%BF%CF%82_%CE%9C%CE%B1%CF%85%CF%81%CE%BF%CE%BA%CE%BF%CF%81%CE%B4%CE%AC%CF%84%CE%BF%CF%82"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8" Type="http://schemas.openxmlformats.org/officeDocument/2006/relationships/hyperlink" Target="https://el.wikipedia.org/wiki/%CE%A0%CF%81%CE%AD%CE%B2%CE%B5%CE%B6%CE%B1" TargetMode="External"/><Relationship Id="rId3" Type="http://schemas.openxmlformats.org/officeDocument/2006/relationships/hyperlink" Target="https://el.wikipedia.org/wiki/%CE%91%CE%BD%CF%84%CF%8E%CE%BD%CE%B7%CF%82_%CE%9A%CE%B1%CF%84%CF%83%CE%B1%CE%BD%CF%84%CF%8E%CE%BD%CE%B7%CF%82" TargetMode="External"/><Relationship Id="rId7" Type="http://schemas.openxmlformats.org/officeDocument/2006/relationships/hyperlink" Target="https://el.wikipedia.org/wiki/%CE%A0%CE%AC%CF%81%CE%B3%CE%B1" TargetMode="External"/><Relationship Id="rId2" Type="http://schemas.openxmlformats.org/officeDocument/2006/relationships/image" Target="../media/image23.jpg"/><Relationship Id="rId1" Type="http://schemas.openxmlformats.org/officeDocument/2006/relationships/slideLayout" Target="../slideLayouts/slideLayout55.xml"/><Relationship Id="rId6" Type="http://schemas.openxmlformats.org/officeDocument/2006/relationships/hyperlink" Target="https://el.wikipedia.org/wiki/%CE%A7%CE%B5%CE%B9%CE%BC%CE%AC%CF%81%CF%81%CE%B1" TargetMode="External"/><Relationship Id="rId5" Type="http://schemas.openxmlformats.org/officeDocument/2006/relationships/hyperlink" Target="https://el.wikipedia.org/wiki/%CE%A3%CE%BF%CF%85%CE%BB%CE%B9%CF%8E%CF%84%CE%B5%CF%82" TargetMode="External"/><Relationship Id="rId4" Type="http://schemas.openxmlformats.org/officeDocument/2006/relationships/hyperlink" Target="https://el.wikipedia.org/wiki/%CE%92%CE%BB%CE%B1%CF%87%CE%AC%CE%B2%CE%B1%CF%82"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hyperlink" Target="https://el.wikipedia.org/wiki/%CE%88%CE%BE%CE%BF%CE%B4%CE%BF%CF%82_%CF%84%CE%BF%CF%85_%CE%9C%CE%B5%CF%83%CE%BF%CE%BB%CE%BF%CE%B3%CE%B3%CE%AF%CE%BF%CF%85" TargetMode="External"/><Relationship Id="rId2" Type="http://schemas.openxmlformats.org/officeDocument/2006/relationships/image" Target="../media/image25.jpg"/><Relationship Id="rId1" Type="http://schemas.openxmlformats.org/officeDocument/2006/relationships/slideLayout" Target="../slideLayouts/slideLayout55.xml"/><Relationship Id="rId6" Type="http://schemas.openxmlformats.org/officeDocument/2006/relationships/hyperlink" Target="https://el.wikipedia.org/wiki/%CE%9A%CE%AF%CF%84%CF%83%CE%BF%CF%82_%CE%A4%CE%B6%CE%B1%CE%B2%CE%AD%CE%BB%CE%B1%CF%82" TargetMode="External"/><Relationship Id="rId5" Type="http://schemas.openxmlformats.org/officeDocument/2006/relationships/hyperlink" Target="https://el.wikipedia.org/wiki/%CE%94%CE%B7%CE%BC%CE%AE%CF%84%CF%81%CE%B9%CE%BF%CF%82_%CE%9C%CE%B1%CE%BA%CF%81%CE%AE%CF%82_(%CF%83%CF%84%CF%81%CE%B1%CF%84%CE%B9%CF%89%CF%84%CE%B9%CE%BA%CF%8C%CF%82)" TargetMode="External"/><Relationship Id="rId4" Type="http://schemas.openxmlformats.org/officeDocument/2006/relationships/hyperlink" Target="https://el.wikipedia.org/wiki/%CE%9D%CF%8C%CF%84%CE%B7%CF%82_%CE%9C%CF%80%CF%8C%CF%84%CF%83%CE%B1%CF%81%CE%B7%CF%82"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V7NcU8cozho" TargetMode="External"/><Relationship Id="rId2" Type="http://schemas.openxmlformats.org/officeDocument/2006/relationships/hyperlink" Target="https://www.youtube.com/watch?v=azncdhii38A" TargetMode="Externa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l.wikipedia.org/wiki/%CE%98%CE%B5%CF%8C%CE%B4%CF%89%CF%81%CE%BF%CF%82_%CE%92%CF%81%CF%85%CE%B6%CE%AC%CE%BA%CE%B7%CF%82" TargetMode="External"/><Relationship Id="rId3" Type="http://schemas.openxmlformats.org/officeDocument/2006/relationships/hyperlink" Target="https://el.wikipedia.org/wiki/%CE%88%CE%BB%CE%BB%CE%B7%CE%BD%CE%B5%CF%82" TargetMode="External"/><Relationship Id="rId7" Type="http://schemas.openxmlformats.org/officeDocument/2006/relationships/hyperlink" Target="https://el.wikipedia.org/wiki/%CE%A0%CE%B1%CE%BB%CE%B1%CE%B9%CF%8E%CE%BD_%CE%A0%CE%B1%CF%84%CF%81%CF%8E%CE%BD_%CE%93%CE%B5%CF%81%CE%BC%CE%B1%CE%BD%CF%8C%CF%82" TargetMode="External"/><Relationship Id="rId2" Type="http://schemas.openxmlformats.org/officeDocument/2006/relationships/image" Target="../media/image5.jpg"/><Relationship Id="rId1" Type="http://schemas.openxmlformats.org/officeDocument/2006/relationships/slideLayout" Target="../slideLayouts/slideLayout44.xml"/><Relationship Id="rId6" Type="http://schemas.openxmlformats.org/officeDocument/2006/relationships/hyperlink" Target="https://el.wikipedia.org/wiki/%CE%91%CE%B3%CE%AF%CE%B1_%CE%9B%CE%B1%CF%8D%CF%81%CE%B1_%CE%9A%CE%B1%CE%BB%CE%B1%CE%B2%CF%81%CF%8D%CF%84%CF%89%CE%BD" TargetMode="External"/><Relationship Id="rId5" Type="http://schemas.openxmlformats.org/officeDocument/2006/relationships/hyperlink" Target="https://el.wikipedia.org/wiki/%CE%98%CF%81%CF%8D%CE%BB%CE%BF%CF%82_%CF%84%CE%B7%CF%82_%CE%91%CE%B3%CE%AF%CE%B1%CF%82_%CE%9B%CE%B1%CF%8D%CF%81%CE%B1%CF%82" TargetMode="External"/><Relationship Id="rId4" Type="http://schemas.openxmlformats.org/officeDocument/2006/relationships/hyperlink" Target="https://el.wikipedia.org/wiki/%CE%9F%CE%B8%CF%89%CE%BC%CE%B1%CE%BD%CE%B9%CE%BA%CE%AE_%CE%91%CF%85%CF%84%CE%BF%CE%BA%CF%81%CE%B1%CF%84%CE%BF%CF%81%CE%AF%CE%B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l.wikipedia.org/wiki/%CE%A4%CF%81%CE%AF%CF%80%CE%BF%CE%BB%CE%B7_%CE%91%CF%81%CE%BA%CE%B1%CE%B4%CE%AF%CE%B1%CF%82" TargetMode="External"/><Relationship Id="rId2" Type="http://schemas.openxmlformats.org/officeDocument/2006/relationships/image" Target="../media/image6.jpg"/><Relationship Id="rId1" Type="http://schemas.openxmlformats.org/officeDocument/2006/relationships/slideLayout" Target="../slideLayouts/slideLayout44.xml"/><Relationship Id="rId6" Type="http://schemas.openxmlformats.org/officeDocument/2006/relationships/hyperlink" Target="https://el.wikipedia.org/wiki/%CE%95%CE%BB%CE%BB%CE%B7%CE%BD%CE%B9%CE%BA%CE%AE_%CE%95%CF%80%CE%B1%CE%BD%CE%AC%CF%83%CF%84%CE%B1%CF%83%CE%B7_%CF%84%CE%BF%CF%85_1821" TargetMode="External"/><Relationship Id="rId5" Type="http://schemas.openxmlformats.org/officeDocument/2006/relationships/hyperlink" Target="https://el.wikipedia.org/wiki/1821" TargetMode="External"/><Relationship Id="rId4" Type="http://schemas.openxmlformats.org/officeDocument/2006/relationships/hyperlink" Target="https://el.wikipedia.org/wiki/23_%CE%A3%CE%B5%CF%80%CF%84%CE%B5%CE%BC%CE%B2%CF%81%CE%AF%CE%BF%CF%8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91%CF%80%CF%8C%CF%83%CF%84%CE%BF%CE%BB%CE%BF%CF%82_%CE%92%CE%B1%CE%BA%CE%B1%CE%BB%CF%8C%CF%80%CE%BF%CF%85%CE%BB%CE%BF%CF%82" TargetMode="External"/><Relationship Id="rId2" Type="http://schemas.openxmlformats.org/officeDocument/2006/relationships/image" Target="../media/image7.jp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664369" y="3010693"/>
            <a:ext cx="3932237" cy="1600200"/>
          </a:xfrm>
        </p:spPr>
        <p:txBody>
          <a:bodyPr>
            <a:normAutofit fontScale="90000"/>
          </a:bodyPr>
          <a:lstStyle/>
          <a:p>
            <a:r>
              <a:rPr lang="el-GR" dirty="0" smtClean="0"/>
              <a:t>ΣΤΙΓΜΕΣ ΤΗΣ ΕΛΛΗΝΙΚΗΣ ΕΠΑΝΑΣΤΑΣΗΣ ΤΟΥ 1821</a:t>
            </a:r>
            <a:br>
              <a:rPr lang="el-GR" dirty="0" smtClean="0"/>
            </a:br>
            <a:r>
              <a:rPr lang="el-GR" dirty="0" smtClean="0"/>
              <a:t>μέσα από την ποίηση του Διονύσιου Σολωμού</a:t>
            </a:r>
            <a:br>
              <a:rPr lang="el-GR" dirty="0" smtClean="0"/>
            </a:br>
            <a:endParaRPr lang="el-GR" dirty="0"/>
          </a:p>
        </p:txBody>
      </p:sp>
      <p:sp>
        <p:nvSpPr>
          <p:cNvPr id="5" name="Θέση εικόνας 4"/>
          <p:cNvSpPr>
            <a:spLocks noGrp="1"/>
          </p:cNvSpPr>
          <p:nvPr>
            <p:ph type="pic" idx="1"/>
          </p:nvPr>
        </p:nvSpPr>
        <p:spPr>
          <a:xfrm>
            <a:off x="5735638" y="995363"/>
            <a:ext cx="6172200" cy="4873625"/>
          </a:xfrm>
        </p:spPr>
      </p:sp>
      <p:sp>
        <p:nvSpPr>
          <p:cNvPr id="6" name="Θέση κειμένου 5"/>
          <p:cNvSpPr>
            <a:spLocks noGrp="1"/>
          </p:cNvSpPr>
          <p:nvPr>
            <p:ph type="body" sz="half" idx="2"/>
          </p:nvPr>
        </p:nvSpPr>
        <p:spPr>
          <a:xfrm>
            <a:off x="304800" y="1095375"/>
            <a:ext cx="4467225" cy="5067300"/>
          </a:xfrm>
        </p:spPr>
        <p:txBody>
          <a:bodyPr/>
          <a:lstStyle/>
          <a:p>
            <a:pPr algn="ctr"/>
            <a:r>
              <a:rPr lang="el-GR" b="1" dirty="0" smtClean="0">
                <a:solidFill>
                  <a:srgbClr val="C00000"/>
                </a:solidFill>
              </a:rPr>
              <a:t>ΠΟΛΙΤΙΣΤΙΚΟ ΠΡΟΓΡΑΜΜΑ Α &amp; Β ΓΥΜΝΑΣΙΟΥ ΑΝΤΙΜΑΧΕΙΑΣ 2018</a:t>
            </a:r>
          </a:p>
          <a:p>
            <a:pPr algn="ctr"/>
            <a:endParaRPr lang="el-GR" b="1" dirty="0">
              <a:solidFill>
                <a:srgbClr val="C00000"/>
              </a:solidFill>
            </a:endParaRPr>
          </a:p>
          <a:p>
            <a:pPr algn="ctr"/>
            <a:r>
              <a:rPr lang="el-GR" b="1" dirty="0" smtClean="0">
                <a:solidFill>
                  <a:srgbClr val="C00000"/>
                </a:solidFill>
              </a:rPr>
              <a:t>Η ΑΓΝΩΣΤΗ ΖΩΗ ΤΟΥ ΔΙΟΝΥΣΙΟΥ ΣΟΛΩΜΟΥ - </a:t>
            </a:r>
          </a:p>
          <a:p>
            <a:pPr algn="ctr"/>
            <a:r>
              <a:rPr lang="el-GR" b="1" dirty="0" smtClean="0">
                <a:solidFill>
                  <a:srgbClr val="C00000"/>
                </a:solidFill>
              </a:rPr>
              <a:t>Ο ΕΘΝΙΚΟΣ ΥΜΝΟΣ  </a:t>
            </a:r>
            <a:r>
              <a:rPr lang="el-GR" b="1" dirty="0" smtClean="0">
                <a:solidFill>
                  <a:schemeClr val="accent1">
                    <a:lumMod val="50000"/>
                  </a:schemeClr>
                </a:solidFill>
              </a:rPr>
              <a:t>-  </a:t>
            </a:r>
          </a:p>
          <a:p>
            <a:endParaRPr lang="el-GR" dirty="0">
              <a:solidFill>
                <a:schemeClr val="accent1">
                  <a:lumMod val="50000"/>
                </a:schemeClr>
              </a:solidFill>
            </a:endParaRPr>
          </a:p>
        </p:txBody>
      </p:sp>
      <p:pic>
        <p:nvPicPr>
          <p:cNvPr id="8" name="Θέση εικόνας 7"/>
          <p:cNvPicPr>
            <a:picLocks noGrp="1" noChangeAspect="1"/>
          </p:cNvPicPr>
          <p:nvPr>
            <p:ph type="pic" idx="13"/>
          </p:nvPr>
        </p:nvPicPr>
        <p:blipFill>
          <a:blip r:embed="rId2">
            <a:extLst>
              <a:ext uri="{28A0092B-C50C-407E-A947-70E740481C1C}">
                <a14:useLocalDpi xmlns:a14="http://schemas.microsoft.com/office/drawing/2010/main" val="0"/>
              </a:ext>
            </a:extLst>
          </a:blip>
          <a:srcRect t="21166" b="21166"/>
          <a:stretch>
            <a:fillRect/>
          </a:stretch>
        </p:blipFill>
        <p:spPr>
          <a:xfrm>
            <a:off x="4772025" y="-129836"/>
            <a:ext cx="7416006" cy="6862763"/>
          </a:xfrm>
        </p:spPr>
      </p:pic>
    </p:spTree>
    <p:extLst>
      <p:ext uri="{BB962C8B-B14F-4D97-AF65-F5344CB8AC3E}">
        <p14:creationId xmlns:p14="http://schemas.microsoft.com/office/powerpoint/2010/main" val="1838166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530225"/>
          </a:xfrm>
        </p:spPr>
        <p:txBody>
          <a:bodyPr>
            <a:normAutofit fontScale="90000"/>
          </a:bodyPr>
          <a:lstStyle/>
          <a:p>
            <a:endParaRPr lang="el-GR"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0" y="0"/>
            <a:ext cx="12016076" cy="6858000"/>
          </a:xfrm>
        </p:spPr>
      </p:pic>
      <p:sp>
        <p:nvSpPr>
          <p:cNvPr id="4" name="Θέση κειμένου 3"/>
          <p:cNvSpPr>
            <a:spLocks noGrp="1"/>
          </p:cNvSpPr>
          <p:nvPr>
            <p:ph type="body" sz="half" idx="2"/>
          </p:nvPr>
        </p:nvSpPr>
        <p:spPr>
          <a:xfrm>
            <a:off x="0" y="1695088"/>
            <a:ext cx="5382491" cy="3811588"/>
          </a:xfrm>
        </p:spPr>
        <p:txBody>
          <a:bodyPr>
            <a:noAutofit/>
          </a:bodyPr>
          <a:lstStyle/>
          <a:p>
            <a:pPr algn="ctr"/>
            <a:r>
              <a:rPr lang="el-GR" b="1" dirty="0" smtClean="0"/>
              <a:t>ΑΠΟ ΤΟΝ «ΥΜΝΟΝ ΕΙΣ ΤΗΝ ΕΛΕΥΘΕΡΙΑΝ»</a:t>
            </a:r>
          </a:p>
          <a:p>
            <a:r>
              <a:rPr lang="el-GR" b="1" dirty="0" smtClean="0"/>
              <a:t>Ιδού</a:t>
            </a:r>
            <a:r>
              <a:rPr lang="el-GR" b="1" dirty="0"/>
              <a:t>, εμπρός σου ο τοίχος στέκει της </a:t>
            </a:r>
            <a:r>
              <a:rPr lang="el-GR" b="1" dirty="0" err="1" smtClean="0"/>
              <a:t>αθλίας</a:t>
            </a:r>
            <a:r>
              <a:rPr lang="en-US" b="1" dirty="0" smtClean="0"/>
              <a:t> T</a:t>
            </a:r>
            <a:r>
              <a:rPr lang="el-GR" b="1" dirty="0" err="1" smtClean="0"/>
              <a:t>ριπολιτσάς</a:t>
            </a:r>
            <a:r>
              <a:rPr lang="el-GR" b="1" dirty="0"/>
              <a:t>·</a:t>
            </a:r>
            <a:br>
              <a:rPr lang="el-GR" b="1" dirty="0"/>
            </a:br>
            <a:r>
              <a:rPr lang="el-GR" b="1" dirty="0"/>
              <a:t>τώρα τρόμου αστροπελέκι να της ρίψεις ΄</a:t>
            </a:r>
            <a:r>
              <a:rPr lang="el-GR" b="1" dirty="0" err="1" smtClean="0"/>
              <a:t>πιθυμάς</a:t>
            </a:r>
            <a:r>
              <a:rPr lang="el-GR" b="1" dirty="0" smtClean="0"/>
              <a:t>.</a:t>
            </a:r>
          </a:p>
          <a:p>
            <a:endParaRPr lang="el-GR" b="1" dirty="0"/>
          </a:p>
          <a:p>
            <a:r>
              <a:rPr lang="el-GR" b="1" dirty="0"/>
              <a:t>Μεγαλόψυχο το μάτι δείχνει πάντα </a:t>
            </a:r>
            <a:r>
              <a:rPr lang="el-GR" b="1" dirty="0" err="1"/>
              <a:t>οπώς</a:t>
            </a:r>
            <a:r>
              <a:rPr lang="el-GR" b="1" dirty="0"/>
              <a:t> </a:t>
            </a:r>
            <a:r>
              <a:rPr lang="el-GR" b="1" dirty="0" err="1"/>
              <a:t>νικεί</a:t>
            </a:r>
            <a:r>
              <a:rPr lang="el-GR" b="1" dirty="0"/>
              <a:t>,</a:t>
            </a:r>
            <a:br>
              <a:rPr lang="el-GR" b="1" dirty="0"/>
            </a:br>
            <a:r>
              <a:rPr lang="el-GR" b="1" dirty="0"/>
              <a:t>κι ας </a:t>
            </a:r>
            <a:r>
              <a:rPr lang="el-GR" b="1" dirty="0" err="1"/>
              <a:t>ειν</a:t>
            </a:r>
            <a:r>
              <a:rPr lang="el-GR" b="1" dirty="0"/>
              <a:t>' άρματα γεμάτη και </a:t>
            </a:r>
            <a:r>
              <a:rPr lang="el-GR" b="1" dirty="0" err="1"/>
              <a:t>πολέμιαν</a:t>
            </a:r>
            <a:r>
              <a:rPr lang="el-GR" b="1" dirty="0"/>
              <a:t> χλαλοή</a:t>
            </a:r>
            <a:r>
              <a:rPr lang="el-GR" b="1" dirty="0" smtClean="0"/>
              <a:t>.</a:t>
            </a:r>
          </a:p>
          <a:p>
            <a:endParaRPr lang="el-GR" b="1" dirty="0"/>
          </a:p>
          <a:p>
            <a:r>
              <a:rPr lang="el-GR" b="1" dirty="0"/>
              <a:t>Σου προβαίνουνε και τρίζουν για να ιδείς πως </a:t>
            </a:r>
            <a:r>
              <a:rPr lang="el-GR" b="1" dirty="0" err="1"/>
              <a:t>ειν</a:t>
            </a:r>
            <a:r>
              <a:rPr lang="el-GR" b="1" dirty="0"/>
              <a:t>' πολλά·</a:t>
            </a:r>
            <a:br>
              <a:rPr lang="el-GR" b="1" dirty="0"/>
            </a:br>
            <a:r>
              <a:rPr lang="el-GR" b="1" dirty="0"/>
              <a:t>δεν ακούς που φοβερίζουν άνδρες μύριοι και παιδιά</a:t>
            </a:r>
            <a:r>
              <a:rPr lang="el-GR" b="1" dirty="0" smtClean="0"/>
              <a:t>;</a:t>
            </a:r>
          </a:p>
          <a:p>
            <a:endParaRPr lang="el-GR" b="1" dirty="0"/>
          </a:p>
          <a:p>
            <a:r>
              <a:rPr lang="el-GR" b="1" dirty="0" smtClean="0"/>
              <a:t>Τον </a:t>
            </a:r>
            <a:r>
              <a:rPr lang="el-GR" b="1" dirty="0"/>
              <a:t>εχθρό θωρώ να φύγει και στο κάστρο ν' </a:t>
            </a:r>
            <a:r>
              <a:rPr lang="el-GR" b="1" dirty="0" smtClean="0"/>
              <a:t>ανεβεί.</a:t>
            </a:r>
          </a:p>
          <a:p>
            <a:r>
              <a:rPr lang="el-GR" b="1" dirty="0" smtClean="0"/>
              <a:t>Μέτρα</a:t>
            </a:r>
            <a:r>
              <a:rPr lang="el-GR" b="1" dirty="0"/>
              <a:t>! </a:t>
            </a:r>
            <a:r>
              <a:rPr lang="el-GR" b="1" dirty="0" err="1"/>
              <a:t>Ειν</a:t>
            </a:r>
            <a:r>
              <a:rPr lang="el-GR" b="1" dirty="0"/>
              <a:t>' άπειροι οι φευγάτοι, οπού φεύγοντας </a:t>
            </a:r>
            <a:r>
              <a:rPr lang="el-GR" b="1" dirty="0" smtClean="0"/>
              <a:t>δειλιούν</a:t>
            </a:r>
            <a:r>
              <a:rPr lang="el-GR" dirty="0"/>
              <a:t>·</a:t>
            </a:r>
            <a:br>
              <a:rPr lang="el-GR" dirty="0"/>
            </a:br>
            <a:endParaRPr lang="el-GR" dirty="0"/>
          </a:p>
        </p:txBody>
      </p:sp>
    </p:spTree>
    <p:extLst>
      <p:ext uri="{BB962C8B-B14F-4D97-AF65-F5344CB8AC3E}">
        <p14:creationId xmlns:p14="http://schemas.microsoft.com/office/powerpoint/2010/main" val="4132594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530225"/>
          </a:xfrm>
        </p:spPr>
        <p:txBody>
          <a:bodyPr>
            <a:normAutofit fontScale="90000"/>
          </a:bodyPr>
          <a:lstStyle/>
          <a:p>
            <a:pPr algn="ctr"/>
            <a:r>
              <a:rPr lang="el-GR" b="1" dirty="0" smtClean="0"/>
              <a:t>ΔΕΡΒΕΝΑΚΙΑ</a:t>
            </a:r>
            <a:endParaRPr lang="el-GR" b="1"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5302" r="5302"/>
          <a:stretch>
            <a:fillRect/>
          </a:stretch>
        </p:blipFill>
        <p:spPr>
          <a:xfrm>
            <a:off x="0" y="0"/>
            <a:ext cx="12192000" cy="6858000"/>
          </a:xfrm>
        </p:spPr>
      </p:pic>
      <p:sp>
        <p:nvSpPr>
          <p:cNvPr id="4" name="Θέση κειμένου 3"/>
          <p:cNvSpPr>
            <a:spLocks noGrp="1"/>
          </p:cNvSpPr>
          <p:nvPr>
            <p:ph type="body" sz="half" idx="2"/>
          </p:nvPr>
        </p:nvSpPr>
        <p:spPr>
          <a:xfrm>
            <a:off x="259773" y="987425"/>
            <a:ext cx="4616161" cy="5870575"/>
          </a:xfrm>
        </p:spPr>
        <p:txBody>
          <a:bodyPr/>
          <a:lstStyle/>
          <a:p>
            <a:pPr algn="ctr"/>
            <a:r>
              <a:rPr lang="el-GR" sz="2400" b="1" dirty="0" smtClean="0">
                <a:solidFill>
                  <a:srgbClr val="FFFF00"/>
                </a:solidFill>
              </a:rPr>
              <a:t>ΔΕΡΒΕΝΑΚΙΑ</a:t>
            </a:r>
          </a:p>
          <a:p>
            <a:pPr algn="ctr"/>
            <a:r>
              <a:rPr lang="el-GR" sz="2400" b="1" dirty="0" smtClean="0">
                <a:solidFill>
                  <a:srgbClr val="FFFF00"/>
                </a:solidFill>
              </a:rPr>
              <a:t>Στις </a:t>
            </a:r>
            <a:r>
              <a:rPr lang="el-GR" sz="2400" b="1" u="sng" dirty="0">
                <a:solidFill>
                  <a:srgbClr val="FFC000"/>
                </a:solidFill>
                <a:hlinkClick r:id="rId3" tooltip="26 Ιουλίου"/>
              </a:rPr>
              <a:t>26 Ιουλίου</a:t>
            </a:r>
            <a:r>
              <a:rPr lang="el-GR" sz="2400" b="1" dirty="0">
                <a:solidFill>
                  <a:srgbClr val="FFC000"/>
                </a:solidFill>
              </a:rPr>
              <a:t> </a:t>
            </a:r>
            <a:r>
              <a:rPr lang="el-GR" sz="2400" b="1" dirty="0">
                <a:solidFill>
                  <a:srgbClr val="FFFF00"/>
                </a:solidFill>
              </a:rPr>
              <a:t>1822 ο Δράμαλης αποφάσισε να επιστρέψει προσωρινά στην Κόρινθο και κινήθηκε προς τα Δερβενάκια, στενό που ενώνει την αργολική με την κορινθιακή πεδιάδα. Η βασική διάβαση, με βάση το σχέδιο του Θ. Κολοκοτρώνη, φυλαγόταν από τον Αντώνη Κολοκοτρώνη και περίπου 1.500 άντρες. Εν τω μεταξύ, το σώμα των Νικηταρά – Παπαφλέσσα, το μεσημέρι ειδοποιήθηκε με σήματα καπνού ότι ο Δράμαλης κινείται προς τα Δερβενάκια.</a:t>
            </a:r>
          </a:p>
          <a:p>
            <a:pPr algn="ctr"/>
            <a:endParaRPr lang="el-GR" b="1" dirty="0"/>
          </a:p>
        </p:txBody>
      </p:sp>
    </p:spTree>
    <p:extLst>
      <p:ext uri="{BB962C8B-B14F-4D97-AF65-F5344CB8AC3E}">
        <p14:creationId xmlns:p14="http://schemas.microsoft.com/office/powerpoint/2010/main" val="3168017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207818"/>
          </a:xfrm>
        </p:spPr>
        <p:txBody>
          <a:bodyPr>
            <a:normAutofit fontScale="90000"/>
          </a:bodyPr>
          <a:lstStyle/>
          <a:p>
            <a:endParaRPr lang="el-GR"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130" b="130"/>
          <a:stretch>
            <a:fillRect/>
          </a:stretch>
        </p:blipFill>
        <p:spPr>
          <a:xfrm>
            <a:off x="0" y="0"/>
            <a:ext cx="12192000" cy="6858000"/>
          </a:xfrm>
        </p:spPr>
      </p:pic>
      <p:sp>
        <p:nvSpPr>
          <p:cNvPr id="4" name="Θέση κειμένου 3"/>
          <p:cNvSpPr>
            <a:spLocks noGrp="1"/>
          </p:cNvSpPr>
          <p:nvPr>
            <p:ph type="body" sz="half" idx="2"/>
          </p:nvPr>
        </p:nvSpPr>
        <p:spPr>
          <a:xfrm>
            <a:off x="3429001" y="3504406"/>
            <a:ext cx="5183188" cy="5175250"/>
          </a:xfrm>
        </p:spPr>
        <p:txBody>
          <a:bodyPr/>
          <a:lstStyle/>
          <a:p>
            <a:pPr algn="ctr"/>
            <a:r>
              <a:rPr lang="el-GR" b="1" dirty="0">
                <a:solidFill>
                  <a:srgbClr val="FFFF00"/>
                </a:solidFill>
              </a:rPr>
              <a:t>ΑΠΟ ΤΟΝ «ΥΜΝΟΝ ΕΙΣ ΤΗΝ ΕΛΕΥΘΕΡΙΑΝ»</a:t>
            </a:r>
          </a:p>
          <a:p>
            <a:r>
              <a:rPr lang="en-US" b="1" dirty="0" smtClean="0">
                <a:solidFill>
                  <a:srgbClr val="FFFF00"/>
                </a:solidFill>
              </a:rPr>
              <a:t>T</a:t>
            </a:r>
            <a:r>
              <a:rPr lang="el-GR" b="1" dirty="0">
                <a:solidFill>
                  <a:srgbClr val="FFFF00"/>
                </a:solidFill>
              </a:rPr>
              <a:t>ης Κορίνθου ιδού και οι κάμποι· δεν </a:t>
            </a:r>
            <a:r>
              <a:rPr lang="el-GR" b="1" dirty="0" err="1">
                <a:solidFill>
                  <a:srgbClr val="FFFF00"/>
                </a:solidFill>
              </a:rPr>
              <a:t>λάμπ</a:t>
            </a:r>
            <a:r>
              <a:rPr lang="el-GR" b="1" dirty="0">
                <a:solidFill>
                  <a:srgbClr val="FFFF00"/>
                </a:solidFill>
              </a:rPr>
              <a:t>' ήλιος </a:t>
            </a:r>
            <a:r>
              <a:rPr lang="el-GR" b="1" dirty="0" err="1">
                <a:solidFill>
                  <a:srgbClr val="FFFF00"/>
                </a:solidFill>
              </a:rPr>
              <a:t>μοναχά</a:t>
            </a:r>
            <a:r>
              <a:rPr lang="el-GR" b="1" dirty="0">
                <a:solidFill>
                  <a:srgbClr val="FFFF00"/>
                </a:solidFill>
              </a:rPr>
              <a:t/>
            </a:r>
            <a:br>
              <a:rPr lang="el-GR" b="1" dirty="0">
                <a:solidFill>
                  <a:srgbClr val="FFFF00"/>
                </a:solidFill>
              </a:rPr>
            </a:br>
            <a:r>
              <a:rPr lang="el-GR" b="1" dirty="0">
                <a:solidFill>
                  <a:srgbClr val="FFFF00"/>
                </a:solidFill>
              </a:rPr>
              <a:t>εις τους πλάτανους, δεν λάμπει εις τ' αμπέλια, εις τα νερά.</a:t>
            </a:r>
          </a:p>
          <a:p>
            <a:r>
              <a:rPr lang="el-GR" b="1" dirty="0">
                <a:solidFill>
                  <a:srgbClr val="FFFF00"/>
                </a:solidFill>
              </a:rPr>
              <a:t> </a:t>
            </a:r>
          </a:p>
          <a:p>
            <a:r>
              <a:rPr lang="el-GR" b="1" dirty="0">
                <a:solidFill>
                  <a:srgbClr val="FFFF00"/>
                </a:solidFill>
              </a:rPr>
              <a:t>Εις τον </a:t>
            </a:r>
            <a:r>
              <a:rPr lang="el-GR" b="1" dirty="0" err="1">
                <a:solidFill>
                  <a:srgbClr val="FFFF00"/>
                </a:solidFill>
              </a:rPr>
              <a:t>ήσυχον</a:t>
            </a:r>
            <a:r>
              <a:rPr lang="el-GR" b="1" dirty="0">
                <a:solidFill>
                  <a:srgbClr val="FFFF00"/>
                </a:solidFill>
              </a:rPr>
              <a:t> αιθέρα τώρα αθώα δεν αντηχεί</a:t>
            </a:r>
            <a:br>
              <a:rPr lang="el-GR" b="1" dirty="0">
                <a:solidFill>
                  <a:srgbClr val="FFFF00"/>
                </a:solidFill>
              </a:rPr>
            </a:br>
            <a:r>
              <a:rPr lang="el-GR" b="1" dirty="0">
                <a:solidFill>
                  <a:srgbClr val="FFFF00"/>
                </a:solidFill>
              </a:rPr>
              <a:t>τα λαλήματα η φλογέρα, τα βελάσματα το αρνί.</a:t>
            </a:r>
          </a:p>
          <a:p>
            <a:r>
              <a:rPr lang="el-GR" b="1" dirty="0">
                <a:solidFill>
                  <a:srgbClr val="FFFF00"/>
                </a:solidFill>
              </a:rPr>
              <a:t> </a:t>
            </a:r>
          </a:p>
          <a:p>
            <a:r>
              <a:rPr lang="el-GR" b="1" dirty="0">
                <a:solidFill>
                  <a:srgbClr val="FFFF00"/>
                </a:solidFill>
              </a:rPr>
              <a:t>Τρέχουν άρματα χιλιάδες σαν το κύμα εις το γιαλό,</a:t>
            </a:r>
            <a:br>
              <a:rPr lang="el-GR" b="1" dirty="0">
                <a:solidFill>
                  <a:srgbClr val="FFFF00"/>
                </a:solidFill>
              </a:rPr>
            </a:br>
            <a:r>
              <a:rPr lang="el-GR" b="1" dirty="0">
                <a:solidFill>
                  <a:srgbClr val="FFFF00"/>
                </a:solidFill>
              </a:rPr>
              <a:t>αλλ' οι ανδρείοι παλληκαράδες δεν ψηφούν τον αριθμό.</a:t>
            </a:r>
          </a:p>
          <a:p>
            <a:endParaRPr lang="el-GR" b="1" dirty="0">
              <a:solidFill>
                <a:srgbClr val="FFFF00"/>
              </a:solidFill>
            </a:endParaRPr>
          </a:p>
        </p:txBody>
      </p:sp>
    </p:spTree>
    <p:extLst>
      <p:ext uri="{BB962C8B-B14F-4D97-AF65-F5344CB8AC3E}">
        <p14:creationId xmlns:p14="http://schemas.microsoft.com/office/powerpoint/2010/main" val="3017114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0406" y="-945573"/>
            <a:ext cx="3932237" cy="1600200"/>
          </a:xfrm>
        </p:spPr>
        <p:txBody>
          <a:bodyPr/>
          <a:lstStyle/>
          <a:p>
            <a:pPr algn="ctr"/>
            <a:r>
              <a:rPr lang="el-GR" b="1" dirty="0" smtClean="0"/>
              <a:t>ΜΕΣΟΛΟΓΓΙ</a:t>
            </a:r>
            <a:endParaRPr lang="el-GR" b="1"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520" r="520"/>
          <a:stretch>
            <a:fillRect/>
          </a:stretch>
        </p:blipFill>
        <p:spPr>
          <a:xfrm>
            <a:off x="-72737" y="0"/>
            <a:ext cx="12264737" cy="6938963"/>
          </a:xfrm>
        </p:spPr>
      </p:pic>
      <p:sp>
        <p:nvSpPr>
          <p:cNvPr id="4" name="Θέση κειμένου 3"/>
          <p:cNvSpPr>
            <a:spLocks noGrp="1"/>
          </p:cNvSpPr>
          <p:nvPr>
            <p:ph type="body" sz="half" idx="2"/>
          </p:nvPr>
        </p:nvSpPr>
        <p:spPr>
          <a:xfrm>
            <a:off x="-72737" y="758536"/>
            <a:ext cx="4844762" cy="6180427"/>
          </a:xfrm>
        </p:spPr>
        <p:txBody>
          <a:bodyPr>
            <a:normAutofit lnSpcReduction="10000"/>
          </a:bodyPr>
          <a:lstStyle/>
          <a:p>
            <a:pPr algn="ctr" fontAlgn="base"/>
            <a:r>
              <a:rPr lang="el-GR" b="1" dirty="0" smtClean="0">
                <a:solidFill>
                  <a:srgbClr val="FF0000"/>
                </a:solidFill>
              </a:rPr>
              <a:t>.</a:t>
            </a:r>
            <a:endParaRPr lang="el-GR" b="1" dirty="0">
              <a:solidFill>
                <a:srgbClr val="FF0000"/>
              </a:solidFill>
            </a:endParaRPr>
          </a:p>
          <a:p>
            <a:pPr algn="ctr" fontAlgn="base"/>
            <a:r>
              <a:rPr lang="el-GR" b="1" dirty="0">
                <a:solidFill>
                  <a:srgbClr val="FF0000"/>
                </a:solidFill>
              </a:rPr>
              <a:t> </a:t>
            </a:r>
          </a:p>
          <a:p>
            <a:endParaRPr lang="el-GR" b="1" dirty="0" smtClean="0">
              <a:solidFill>
                <a:srgbClr val="FF0000"/>
              </a:solidFill>
            </a:endParaRPr>
          </a:p>
          <a:p>
            <a:endParaRPr lang="el-GR" b="1" dirty="0">
              <a:solidFill>
                <a:srgbClr val="FF0000"/>
              </a:solidFill>
            </a:endParaRPr>
          </a:p>
          <a:p>
            <a:endParaRPr lang="el-GR" b="1" dirty="0" smtClean="0">
              <a:solidFill>
                <a:srgbClr val="FF0000"/>
              </a:solidFill>
            </a:endParaRPr>
          </a:p>
          <a:p>
            <a:endParaRPr lang="el-GR" b="1" dirty="0">
              <a:solidFill>
                <a:srgbClr val="FF0000"/>
              </a:solidFill>
            </a:endParaRPr>
          </a:p>
          <a:p>
            <a:endParaRPr lang="el-GR" b="1" dirty="0" smtClean="0">
              <a:solidFill>
                <a:srgbClr val="FF0000"/>
              </a:solidFill>
            </a:endParaRPr>
          </a:p>
          <a:p>
            <a:pPr algn="ctr"/>
            <a:r>
              <a:rPr lang="el-GR" sz="2000" b="1" dirty="0" smtClean="0">
                <a:solidFill>
                  <a:srgbClr val="FF0000"/>
                </a:solidFill>
              </a:rPr>
              <a:t>ΜΕΣΟΛΟΓΓΙ</a:t>
            </a:r>
          </a:p>
          <a:p>
            <a:pPr algn="ctr"/>
            <a:r>
              <a:rPr lang="el-GR" sz="2000" b="1" dirty="0" smtClean="0">
                <a:solidFill>
                  <a:srgbClr val="FF0000"/>
                </a:solidFill>
              </a:rPr>
              <a:t>Το </a:t>
            </a:r>
            <a:r>
              <a:rPr lang="el-GR" sz="2000" b="1" dirty="0" smtClean="0">
                <a:solidFill>
                  <a:srgbClr val="FF0000"/>
                </a:solidFill>
                <a:hlinkClick r:id="rId3" tooltip="Μεσολόγγι"/>
              </a:rPr>
              <a:t>Μεσολόγγι</a:t>
            </a:r>
            <a:r>
              <a:rPr lang="el-GR" sz="2000" b="1" dirty="0" smtClean="0">
                <a:solidFill>
                  <a:srgbClr val="FF0000"/>
                </a:solidFill>
              </a:rPr>
              <a:t> κήρυξε την επανάσταση στις 20 Μαΐου 1821 με τον οπλαρχηγό </a:t>
            </a:r>
            <a:r>
              <a:rPr lang="el-GR" sz="2000" b="1" dirty="0" smtClean="0">
                <a:solidFill>
                  <a:srgbClr val="FF0000"/>
                </a:solidFill>
                <a:hlinkClick r:id="rId4" tooltip="Δημήτριος Μακρής (στρατιωτικός)"/>
              </a:rPr>
              <a:t>Δημήτριο Μακρή</a:t>
            </a:r>
            <a:r>
              <a:rPr lang="el-GR" sz="2000" b="1" dirty="0" smtClean="0">
                <a:solidFill>
                  <a:srgbClr val="FF0000"/>
                </a:solidFill>
              </a:rPr>
              <a:t>. Το 1822, μετά την ήττα των </a:t>
            </a:r>
            <a:r>
              <a:rPr lang="el-GR" sz="2000" b="1" dirty="0" err="1" smtClean="0">
                <a:solidFill>
                  <a:srgbClr val="FF0000"/>
                </a:solidFill>
              </a:rPr>
              <a:t>ελλήνων</a:t>
            </a:r>
            <a:r>
              <a:rPr lang="el-GR" sz="2000" b="1" dirty="0" smtClean="0">
                <a:solidFill>
                  <a:srgbClr val="FF0000"/>
                </a:solidFill>
              </a:rPr>
              <a:t> στη </a:t>
            </a:r>
            <a:r>
              <a:rPr lang="el-GR" sz="2000" b="1" dirty="0" smtClean="0">
                <a:solidFill>
                  <a:srgbClr val="FF0000"/>
                </a:solidFill>
                <a:hlinkClick r:id="rId5" tooltip="Μάχη του Πέτα"/>
              </a:rPr>
              <a:t>μάχη του Πέτα</a:t>
            </a:r>
            <a:r>
              <a:rPr lang="el-GR" sz="2000" b="1" dirty="0" smtClean="0">
                <a:solidFill>
                  <a:srgbClr val="FF0000"/>
                </a:solidFill>
              </a:rPr>
              <a:t> τα τουρκικά στρατεύματα κατευθύνθηκαν προς το Μεσολόγγι και πολιόρκησαν την πόλη. Η </a:t>
            </a:r>
            <a:r>
              <a:rPr lang="el-GR" sz="2000" b="1" dirty="0" smtClean="0">
                <a:solidFill>
                  <a:srgbClr val="FF0000"/>
                </a:solidFill>
                <a:hlinkClick r:id="rId6" tooltip="Πρώτη πολιορκία του Μεσολογγίου"/>
              </a:rPr>
              <a:t>Πρώτη πολιορκία του Μεσολογγίου</a:t>
            </a:r>
            <a:r>
              <a:rPr lang="el-GR" sz="2000" b="1" dirty="0" smtClean="0">
                <a:solidFill>
                  <a:srgbClr val="FF0000"/>
                </a:solidFill>
              </a:rPr>
              <a:t> διήρκεσε δύο μήνες και έληξε με αποτυχία των τουρκικών δυνάμεων να κυριεύσουν την πόλη. Στα μέσα του 1823 οι τουρκικές δυνάμεις σχεδίασαν νέα εκστρατεία που περιλάμβανε πολιορκία και κατάληψη του Μεσολογγίου</a:t>
            </a:r>
            <a:endParaRPr lang="el-GR" sz="2000" dirty="0"/>
          </a:p>
        </p:txBody>
      </p:sp>
    </p:spTree>
    <p:extLst>
      <p:ext uri="{BB962C8B-B14F-4D97-AF65-F5344CB8AC3E}">
        <p14:creationId xmlns:p14="http://schemas.microsoft.com/office/powerpoint/2010/main" val="2586398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4772025" cy="529936"/>
          </a:xfrm>
        </p:spPr>
        <p:txBody>
          <a:bodyPr>
            <a:noAutofit/>
          </a:bodyPr>
          <a:lstStyle/>
          <a:p>
            <a:r>
              <a:rPr lang="el-GR" sz="1600" b="1" dirty="0"/>
              <a:t>ΑΠΟ ΤΟΝ «ΥΜΝΟΝ ΕΙΣ ΤΗΝ ΕΛΕΥΘΕΡΙΑΝ»</a:t>
            </a:r>
            <a:br>
              <a:rPr lang="el-GR" sz="1600" b="1" dirty="0"/>
            </a:br>
            <a:endParaRPr lang="el-GR" sz="1600" dirty="0"/>
          </a:p>
        </p:txBody>
      </p:sp>
      <p:sp>
        <p:nvSpPr>
          <p:cNvPr id="4" name="Θέση κειμένου 3"/>
          <p:cNvSpPr>
            <a:spLocks noGrp="1"/>
          </p:cNvSpPr>
          <p:nvPr>
            <p:ph type="body" sz="half" idx="2"/>
          </p:nvPr>
        </p:nvSpPr>
        <p:spPr>
          <a:xfrm>
            <a:off x="839787" y="529936"/>
            <a:ext cx="3932237" cy="5331114"/>
          </a:xfrm>
        </p:spPr>
        <p:txBody>
          <a:bodyPr/>
          <a:lstStyle/>
          <a:p>
            <a:r>
              <a:rPr lang="el-GR" b="1" i="1" dirty="0"/>
              <a:t>Α! το φως που σε στολίζει,</a:t>
            </a:r>
            <a:endParaRPr lang="el-GR" b="1" dirty="0"/>
          </a:p>
          <a:p>
            <a:r>
              <a:rPr lang="el-GR" b="1" i="1" dirty="0"/>
              <a:t>Σαν ηλίου φεγγοβολή,</a:t>
            </a:r>
            <a:endParaRPr lang="el-GR" b="1" dirty="0"/>
          </a:p>
          <a:p>
            <a:r>
              <a:rPr lang="el-GR" b="1" i="1" dirty="0"/>
              <a:t> </a:t>
            </a:r>
            <a:endParaRPr lang="el-GR" b="1" dirty="0"/>
          </a:p>
          <a:p>
            <a:r>
              <a:rPr lang="el-GR" b="1" i="1" dirty="0"/>
              <a:t>Και μακρόθεν σπινθηρίζει,</a:t>
            </a:r>
            <a:endParaRPr lang="el-GR" b="1" dirty="0"/>
          </a:p>
          <a:p>
            <a:r>
              <a:rPr lang="el-GR" b="1" i="1" dirty="0"/>
              <a:t>Δεν είναι, όχι, από τη γη</a:t>
            </a:r>
            <a:r>
              <a:rPr lang="el-GR" b="1" dirty="0"/>
              <a:t>.</a:t>
            </a:r>
          </a:p>
          <a:p>
            <a:r>
              <a:rPr lang="el-GR" b="1" dirty="0"/>
              <a:t> </a:t>
            </a:r>
          </a:p>
          <a:p>
            <a:r>
              <a:rPr lang="el-GR" b="1" i="1" dirty="0" err="1"/>
              <a:t>Λάμψιν</a:t>
            </a:r>
            <a:r>
              <a:rPr lang="el-GR" b="1" i="1" dirty="0"/>
              <a:t> έχει όλη φλογώδη</a:t>
            </a:r>
            <a:endParaRPr lang="el-GR" b="1" dirty="0"/>
          </a:p>
          <a:p>
            <a:r>
              <a:rPr lang="el-GR" b="1" i="1" dirty="0"/>
              <a:t>Χείλος, μέτωπο</a:t>
            </a:r>
            <a:r>
              <a:rPr lang="el-GR" b="1" i="1" dirty="0" smtClean="0"/>
              <a:t>, </a:t>
            </a:r>
            <a:r>
              <a:rPr lang="el-GR" b="1" i="1" dirty="0"/>
              <a:t>οφθαλμός</a:t>
            </a:r>
            <a:r>
              <a:rPr lang="el-GR" b="1" dirty="0"/>
              <a:t>.</a:t>
            </a:r>
          </a:p>
          <a:p>
            <a:r>
              <a:rPr lang="el-GR" b="1" dirty="0"/>
              <a:t> </a:t>
            </a:r>
          </a:p>
          <a:p>
            <a:r>
              <a:rPr lang="el-GR" b="1" i="1" dirty="0"/>
              <a:t>Φως το χέρι, φως το πόδι,</a:t>
            </a:r>
            <a:endParaRPr lang="el-GR" b="1" dirty="0"/>
          </a:p>
          <a:p>
            <a:r>
              <a:rPr lang="el-GR" b="1" i="1" dirty="0"/>
              <a:t>Κι’ όλα γύρω σου είναι φως</a:t>
            </a:r>
            <a:endParaRPr lang="el-GR" b="1" dirty="0"/>
          </a:p>
        </p:txBody>
      </p:sp>
      <p:pic>
        <p:nvPicPr>
          <p:cNvPr id="17" name="Θέση εικόνας 16"/>
          <p:cNvPicPr>
            <a:picLocks noGrp="1" noChangeAspect="1"/>
          </p:cNvPicPr>
          <p:nvPr>
            <p:ph type="pic" idx="1"/>
          </p:nvPr>
        </p:nvPicPr>
        <p:blipFill>
          <a:blip r:embed="rId2">
            <a:extLst>
              <a:ext uri="{28A0092B-C50C-407E-A947-70E740481C1C}">
                <a14:useLocalDpi xmlns:a14="http://schemas.microsoft.com/office/drawing/2010/main" val="0"/>
              </a:ext>
            </a:extLst>
          </a:blip>
          <a:srcRect t="12494" b="12494"/>
          <a:stretch>
            <a:fillRect/>
          </a:stretch>
        </p:blipFill>
        <p:spPr>
          <a:xfrm>
            <a:off x="3543300" y="0"/>
            <a:ext cx="8648700" cy="6857999"/>
          </a:xfrm>
        </p:spPr>
      </p:pic>
    </p:spTree>
    <p:extLst>
      <p:ext uri="{BB962C8B-B14F-4D97-AF65-F5344CB8AC3E}">
        <p14:creationId xmlns:p14="http://schemas.microsoft.com/office/powerpoint/2010/main" val="4118626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800100"/>
            <a:ext cx="3932237" cy="1340427"/>
          </a:xfrm>
        </p:spPr>
        <p:txBody>
          <a:bodyPr>
            <a:normAutofit/>
          </a:bodyPr>
          <a:lstStyle/>
          <a:p>
            <a:pPr algn="ctr"/>
            <a:r>
              <a:rPr lang="el-GR" sz="2800" b="1" dirty="0" smtClean="0"/>
              <a:t>«ΔΙΑΛΟΓΟΣ» ΣΟΛΩΜΟΥ</a:t>
            </a:r>
            <a:endParaRPr lang="el-GR" sz="2800" b="1"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7862" r="7862"/>
          <a:stretch>
            <a:fillRect/>
          </a:stretch>
        </p:blipFill>
        <p:spPr>
          <a:xfrm>
            <a:off x="4727864" y="0"/>
            <a:ext cx="7464136" cy="6857999"/>
          </a:xfrm>
        </p:spPr>
      </p:pic>
      <p:sp>
        <p:nvSpPr>
          <p:cNvPr id="4" name="Θέση κειμένου 3"/>
          <p:cNvSpPr>
            <a:spLocks noGrp="1"/>
          </p:cNvSpPr>
          <p:nvPr>
            <p:ph type="body" sz="half" idx="2"/>
          </p:nvPr>
        </p:nvSpPr>
        <p:spPr>
          <a:xfrm rot="21352344">
            <a:off x="199203" y="533840"/>
            <a:ext cx="3932237" cy="6190671"/>
          </a:xfrm>
        </p:spPr>
        <p:txBody>
          <a:bodyPr>
            <a:noAutofit/>
          </a:bodyPr>
          <a:lstStyle/>
          <a:p>
            <a:pPr algn="ctr"/>
            <a:r>
              <a:rPr lang="el-GR" sz="2400" b="1" dirty="0"/>
              <a:t>Μια άλλη πλευρά της ελευθερίας, που προβάλλεται ως αίτημα στη σολωμική ποίηση, είναι η Πνευματική Ελευθερία. Και την πνευματική ελευθερία η μεγαλοφυία του Σολωμού την άγγιξε και την διαλάλησε στο «Διάλογο» του με το φίλο του σοφολογιότατο, πάνω στο συσχετισμό ελευθερίας και γλώσσας: «Μήγαρις έχω άλλο στο </a:t>
            </a:r>
            <a:r>
              <a:rPr lang="el-GR" sz="2400" b="1" dirty="0" smtClean="0"/>
              <a:t>νου </a:t>
            </a:r>
            <a:r>
              <a:rPr lang="el-GR" sz="2400" b="1" dirty="0"/>
              <a:t>μου, </a:t>
            </a:r>
            <a:r>
              <a:rPr lang="el-GR" sz="2400" b="1" dirty="0" err="1"/>
              <a:t>πάρεξ</a:t>
            </a:r>
            <a:r>
              <a:rPr lang="el-GR" sz="2400" b="1" dirty="0"/>
              <a:t> ελευθερία και γλώσσα; Εκείνη άρχισε να πατεί τα κεφάλια τα τούρκικα, τούτη (η γλώσσα) θέλει πατήσει </a:t>
            </a:r>
            <a:r>
              <a:rPr lang="el-GR" sz="2400" b="1" dirty="0" err="1"/>
              <a:t>ογλήγορα</a:t>
            </a:r>
            <a:r>
              <a:rPr lang="el-GR" sz="2400" b="1" dirty="0"/>
              <a:t> τα </a:t>
            </a:r>
            <a:r>
              <a:rPr lang="el-GR" sz="2400" b="1" dirty="0" err="1"/>
              <a:t>σοφολογιοτατίστικα</a:t>
            </a:r>
            <a:r>
              <a:rPr lang="el-GR" sz="2400" b="1" dirty="0"/>
              <a:t>».</a:t>
            </a:r>
            <a:br>
              <a:rPr lang="el-GR" sz="2400" b="1" dirty="0"/>
            </a:br>
            <a:endParaRPr lang="el-GR" sz="2400" b="1" dirty="0"/>
          </a:p>
        </p:txBody>
      </p:sp>
    </p:spTree>
    <p:extLst>
      <p:ext uri="{BB962C8B-B14F-4D97-AF65-F5344CB8AC3E}">
        <p14:creationId xmlns:p14="http://schemas.microsoft.com/office/powerpoint/2010/main" val="1186302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0015" y="0"/>
            <a:ext cx="3932237" cy="363682"/>
          </a:xfrm>
        </p:spPr>
        <p:txBody>
          <a:bodyPr>
            <a:normAutofit fontScale="90000"/>
          </a:bodyPr>
          <a:lstStyle/>
          <a:p>
            <a:endParaRPr lang="el-GR"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881" r="881"/>
          <a:stretch>
            <a:fillRect/>
          </a:stretch>
        </p:blipFill>
        <p:spPr>
          <a:xfrm>
            <a:off x="0" y="-259773"/>
            <a:ext cx="12192000" cy="7117773"/>
          </a:xfrm>
        </p:spPr>
      </p:pic>
      <p:sp>
        <p:nvSpPr>
          <p:cNvPr id="4" name="Θέση κειμένου 3"/>
          <p:cNvSpPr>
            <a:spLocks noGrp="1"/>
          </p:cNvSpPr>
          <p:nvPr>
            <p:ph type="body" sz="half" idx="2"/>
          </p:nvPr>
        </p:nvSpPr>
        <p:spPr>
          <a:xfrm>
            <a:off x="0" y="363682"/>
            <a:ext cx="3647209" cy="6494318"/>
          </a:xfrm>
        </p:spPr>
        <p:txBody>
          <a:bodyPr>
            <a:normAutofit/>
          </a:bodyPr>
          <a:lstStyle/>
          <a:p>
            <a:pPr algn="ctr"/>
            <a:r>
              <a:rPr lang="el-GR" sz="1800" b="1" dirty="0" smtClean="0">
                <a:solidFill>
                  <a:srgbClr val="FFFF00"/>
                </a:solidFill>
              </a:rPr>
              <a:t>ΜΑΡΚΟΣ ΜΠΟΤΣΑΡΗΣ</a:t>
            </a:r>
          </a:p>
          <a:p>
            <a:pPr algn="ctr"/>
            <a:r>
              <a:rPr lang="el-GR" sz="1800" b="1" dirty="0" smtClean="0">
                <a:solidFill>
                  <a:srgbClr val="FFFF00"/>
                </a:solidFill>
              </a:rPr>
              <a:t>Το </a:t>
            </a:r>
            <a:r>
              <a:rPr lang="el-GR" sz="1800" b="1" dirty="0">
                <a:solidFill>
                  <a:srgbClr val="FFFF00"/>
                </a:solidFill>
              </a:rPr>
              <a:t>καλοκαίρι του </a:t>
            </a:r>
            <a:r>
              <a:rPr lang="el-GR" sz="1800" b="1" dirty="0">
                <a:solidFill>
                  <a:srgbClr val="FFFF00"/>
                </a:solidFill>
                <a:hlinkClick r:id="rId3" tooltip="1823"/>
              </a:rPr>
              <a:t>1823</a:t>
            </a:r>
            <a:r>
              <a:rPr lang="el-GR" sz="1800" b="1" dirty="0">
                <a:solidFill>
                  <a:srgbClr val="FFFF00"/>
                </a:solidFill>
              </a:rPr>
              <a:t> ο Μάρκος Μπότσαρης, καπετάνιος των Σουλιωτών και μέλος της φιλικής εταιρίας, προσπάθησε να ανακόψει το δρόμο στα τούρκικα στρατεύματα που </a:t>
            </a:r>
            <a:r>
              <a:rPr lang="el-GR" sz="1800" b="1" dirty="0" err="1">
                <a:solidFill>
                  <a:srgbClr val="FFFF00"/>
                </a:solidFill>
              </a:rPr>
              <a:t>επέδραμαν</a:t>
            </a:r>
            <a:r>
              <a:rPr lang="el-GR" sz="1800" b="1" dirty="0">
                <a:solidFill>
                  <a:srgbClr val="FFFF00"/>
                </a:solidFill>
              </a:rPr>
              <a:t> προς την δυτική </a:t>
            </a:r>
            <a:r>
              <a:rPr lang="el-GR" sz="1800" b="1" dirty="0">
                <a:solidFill>
                  <a:srgbClr val="FFFF00"/>
                </a:solidFill>
                <a:hlinkClick r:id="rId4" tooltip="Ρούμελη"/>
              </a:rPr>
              <a:t>Ρούμελη</a:t>
            </a:r>
            <a:r>
              <a:rPr lang="el-GR" sz="1800" b="1" dirty="0">
                <a:solidFill>
                  <a:srgbClr val="FFFF00"/>
                </a:solidFill>
              </a:rPr>
              <a:t>. Στις αρχές Ιουλίου ο </a:t>
            </a:r>
            <a:r>
              <a:rPr lang="el-GR" sz="1800" b="1" dirty="0" err="1">
                <a:solidFill>
                  <a:srgbClr val="FFFF00"/>
                </a:solidFill>
                <a:hlinkClick r:id="rId5" tooltip="Μουσταφά Πασάς Μπουσάτλι"/>
              </a:rPr>
              <a:t>Μουσταής</a:t>
            </a:r>
            <a:r>
              <a:rPr lang="el-GR" sz="1800" b="1" dirty="0">
                <a:solidFill>
                  <a:srgbClr val="FFFF00"/>
                </a:solidFill>
                <a:hlinkClick r:id="rId5" tooltip="Μουσταφά Πασάς Μπουσάτλι"/>
              </a:rPr>
              <a:t> πασάς</a:t>
            </a:r>
            <a:r>
              <a:rPr lang="el-GR" sz="1800" b="1" dirty="0">
                <a:solidFill>
                  <a:srgbClr val="FFFF00"/>
                </a:solidFill>
              </a:rPr>
              <a:t>, επικεφαλής 10.000 επίλεκτων ανδρών, εκστράτευσε εναντίον της Επανάστασης και σύντομα κατέφθασε ο </a:t>
            </a:r>
            <a:r>
              <a:rPr lang="el-GR" sz="1800" b="1" dirty="0" err="1">
                <a:solidFill>
                  <a:srgbClr val="FFFF00"/>
                </a:solidFill>
              </a:rPr>
              <a:t>Ομέρ</a:t>
            </a:r>
            <a:r>
              <a:rPr lang="el-GR" sz="1800" b="1" dirty="0">
                <a:solidFill>
                  <a:srgbClr val="FFFF00"/>
                </a:solidFill>
              </a:rPr>
              <a:t> πασάς και ο </a:t>
            </a:r>
            <a:r>
              <a:rPr lang="el-GR" sz="1800" b="1" dirty="0" err="1">
                <a:solidFill>
                  <a:srgbClr val="FFFF00"/>
                </a:solidFill>
              </a:rPr>
              <a:t>Σούλτζη</a:t>
            </a:r>
            <a:r>
              <a:rPr lang="el-GR" sz="1800" b="1" dirty="0">
                <a:solidFill>
                  <a:srgbClr val="FFFF00"/>
                </a:solidFill>
              </a:rPr>
              <a:t> </a:t>
            </a:r>
            <a:r>
              <a:rPr lang="el-GR" sz="1800" b="1" dirty="0" err="1">
                <a:solidFill>
                  <a:srgbClr val="FFFF00"/>
                </a:solidFill>
              </a:rPr>
              <a:t>Κόρτσα</a:t>
            </a:r>
            <a:r>
              <a:rPr lang="el-GR" sz="1800" b="1" dirty="0">
                <a:solidFill>
                  <a:srgbClr val="FFFF00"/>
                </a:solidFill>
              </a:rPr>
              <a:t> με τα πολυάριθμα στρατεύματα τους. Ο Μπότσαρης, τη νύχτα της </a:t>
            </a:r>
            <a:r>
              <a:rPr lang="el-GR" sz="1800" b="1" dirty="0">
                <a:solidFill>
                  <a:srgbClr val="FFFF00"/>
                </a:solidFill>
                <a:hlinkClick r:id="rId6" tooltip="21 Αυγούστου"/>
              </a:rPr>
              <a:t>8ης Αυγούστου</a:t>
            </a:r>
            <a:r>
              <a:rPr lang="el-GR" sz="1800" b="1" dirty="0">
                <a:solidFill>
                  <a:srgbClr val="FFFF00"/>
                </a:solidFill>
              </a:rPr>
              <a:t>, μαζί με τον </a:t>
            </a:r>
            <a:r>
              <a:rPr lang="el-GR" sz="1800" b="1" u="sng" dirty="0">
                <a:solidFill>
                  <a:srgbClr val="FFFF00"/>
                </a:solidFill>
                <a:hlinkClick r:id="rId7" tooltip="Κίτσος Τζαβέλας"/>
              </a:rPr>
              <a:t>Κίτσο Τζαβέλα</a:t>
            </a:r>
            <a:r>
              <a:rPr lang="el-GR" sz="1800" b="1" dirty="0">
                <a:solidFill>
                  <a:srgbClr val="FFFF00"/>
                </a:solidFill>
              </a:rPr>
              <a:t> και άλλους 450 </a:t>
            </a:r>
            <a:r>
              <a:rPr lang="el-GR" sz="1800" b="1" dirty="0">
                <a:solidFill>
                  <a:srgbClr val="FFFF00"/>
                </a:solidFill>
                <a:hlinkClick r:id="rId8" tooltip="Σουλιώτες"/>
              </a:rPr>
              <a:t>Σουλιώτες</a:t>
            </a:r>
            <a:r>
              <a:rPr lang="el-GR" sz="1800" b="1" dirty="0">
                <a:solidFill>
                  <a:srgbClr val="FFFF00"/>
                </a:solidFill>
              </a:rPr>
              <a:t>, επιτέθηκε κατά της εμπροσθοφυλακής των εχθρών (5.000 </a:t>
            </a:r>
            <a:r>
              <a:rPr lang="el-GR" sz="1800" b="1" dirty="0" err="1">
                <a:solidFill>
                  <a:srgbClr val="FFFF00"/>
                </a:solidFill>
              </a:rPr>
              <a:t>τουρκαλβανοί</a:t>
            </a:r>
            <a:r>
              <a:rPr lang="el-GR" sz="1800" b="1" dirty="0">
                <a:solidFill>
                  <a:srgbClr val="FFFF00"/>
                </a:solidFill>
              </a:rPr>
              <a:t> στρατιώτες), που είχαν στρατοπεδεύσει στο Κεφαλόβρυσο του </a:t>
            </a:r>
            <a:r>
              <a:rPr lang="el-GR" sz="1800" b="1" dirty="0">
                <a:solidFill>
                  <a:srgbClr val="FFFF00"/>
                </a:solidFill>
                <a:hlinkClick r:id="rId9" tooltip="Καρπενήσι"/>
              </a:rPr>
              <a:t>Καρπενησίου</a:t>
            </a:r>
            <a:r>
              <a:rPr lang="el-GR" sz="1800" b="1" dirty="0">
                <a:solidFill>
                  <a:srgbClr val="FFFF00"/>
                </a:solidFill>
              </a:rPr>
              <a:t>, στη μάχη που έμεινε γνωστή ως </a:t>
            </a:r>
            <a:r>
              <a:rPr lang="el-GR" sz="1800" b="1" dirty="0">
                <a:solidFill>
                  <a:srgbClr val="FFFF00"/>
                </a:solidFill>
                <a:hlinkClick r:id="rId10" tooltip="Μάχη του Κεφαλόβρυσου"/>
              </a:rPr>
              <a:t>μάχη του Κεφαλόβρυσου</a:t>
            </a:r>
            <a:endParaRPr lang="el-GR" sz="1800" b="1" dirty="0">
              <a:solidFill>
                <a:srgbClr val="FFFF00"/>
              </a:solidFill>
            </a:endParaRPr>
          </a:p>
        </p:txBody>
      </p:sp>
    </p:spTree>
    <p:extLst>
      <p:ext uri="{BB962C8B-B14F-4D97-AF65-F5344CB8AC3E}">
        <p14:creationId xmlns:p14="http://schemas.microsoft.com/office/powerpoint/2010/main" val="1248279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259774"/>
            <a:ext cx="3932237" cy="654627"/>
          </a:xfrm>
        </p:spPr>
        <p:txBody>
          <a:bodyPr>
            <a:normAutofit/>
          </a:bodyPr>
          <a:lstStyle/>
          <a:p>
            <a:pPr algn="ctr">
              <a:lnSpc>
                <a:spcPts val="2020"/>
              </a:lnSpc>
            </a:pPr>
            <a:r>
              <a:rPr lang="el-GR" sz="2400" b="1" dirty="0" smtClean="0">
                <a:latin typeface="Calibri" panose="020F0502020204030204" pitchFamily="34" charset="0"/>
                <a:ea typeface="Times New Roman" panose="02020603050405020304" pitchFamily="18" charset="0"/>
                <a:cs typeface="Times New Roman" panose="02020603050405020304" pitchFamily="18" charset="0"/>
              </a:rPr>
              <a:t> </a:t>
            </a:r>
            <a:r>
              <a:rPr lang="el-GR" sz="2400" b="1" dirty="0">
                <a:latin typeface="Calibri" panose="020F0502020204030204" pitchFamily="34" charset="0"/>
                <a:ea typeface="Times New Roman" panose="02020603050405020304" pitchFamily="18" charset="0"/>
                <a:cs typeface="Times New Roman" panose="02020603050405020304" pitchFamily="18" charset="0"/>
              </a:rPr>
              <a:t>ΕΙΣ ΜΑΡΚΟ ΜΠΟΤΣΑΡΗ </a:t>
            </a:r>
            <a:r>
              <a:rPr lang="el-GR" sz="2400" b="1" dirty="0" smtClean="0">
                <a:latin typeface="Calibri" panose="020F0502020204030204" pitchFamily="34" charset="0"/>
                <a:ea typeface="Times New Roman" panose="02020603050405020304" pitchFamily="18" charset="0"/>
                <a:cs typeface="Times New Roman" panose="02020603050405020304" pitchFamily="18" charset="0"/>
              </a:rPr>
              <a:t>απόσπασμα</a:t>
            </a:r>
            <a:endParaRPr lang="el-GR" sz="2400" b="1" dirty="0">
              <a:effectLst/>
              <a:latin typeface="Times New Roman" panose="02020603050405020304" pitchFamily="18" charset="0"/>
              <a:ea typeface="Times New Roman" panose="02020603050405020304" pitchFamily="18" charset="0"/>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5674" r="5674"/>
          <a:stretch>
            <a:fillRect/>
          </a:stretch>
        </p:blipFill>
        <p:spPr>
          <a:xfrm>
            <a:off x="5183188" y="0"/>
            <a:ext cx="7008812" cy="6857999"/>
          </a:xfrm>
        </p:spPr>
      </p:pic>
      <p:sp>
        <p:nvSpPr>
          <p:cNvPr id="4" name="Θέση κειμένου 3"/>
          <p:cNvSpPr>
            <a:spLocks noGrp="1"/>
          </p:cNvSpPr>
          <p:nvPr>
            <p:ph type="body" sz="half" idx="2"/>
          </p:nvPr>
        </p:nvSpPr>
        <p:spPr>
          <a:xfrm>
            <a:off x="0" y="1340427"/>
            <a:ext cx="5413664" cy="5517572"/>
          </a:xfrm>
        </p:spPr>
        <p:txBody>
          <a:bodyPr>
            <a:noAutofit/>
          </a:bodyPr>
          <a:lstStyle/>
          <a:p>
            <a:pPr algn="ctr"/>
            <a:r>
              <a:rPr lang="el-GR" sz="2800" b="1" dirty="0"/>
              <a:t>Η Δόξα δεξιά συντροφεύει</a:t>
            </a:r>
            <a:br>
              <a:rPr lang="el-GR" sz="2800" b="1" dirty="0"/>
            </a:br>
            <a:r>
              <a:rPr lang="el-GR" sz="2800" b="1" dirty="0"/>
              <a:t>Τον άντρα που τρέχει με </a:t>
            </a:r>
            <a:r>
              <a:rPr lang="el-GR" sz="2800" b="1" dirty="0" smtClean="0"/>
              <a:t>κόπους</a:t>
            </a:r>
          </a:p>
          <a:p>
            <a:pPr algn="ctr"/>
            <a:r>
              <a:rPr lang="el-GR" sz="2800" b="1" dirty="0" smtClean="0"/>
              <a:t>Της </a:t>
            </a:r>
            <a:r>
              <a:rPr lang="el-GR" sz="2800" b="1" dirty="0"/>
              <a:t>Φήμης τους δύσβατους τόπους</a:t>
            </a:r>
            <a:r>
              <a:rPr lang="el-GR" sz="2800" b="1" dirty="0" smtClean="0"/>
              <a:t>,</a:t>
            </a:r>
          </a:p>
          <a:p>
            <a:pPr algn="ctr"/>
            <a:r>
              <a:rPr lang="el-GR" sz="2800" b="1" dirty="0" smtClean="0"/>
              <a:t>Και </a:t>
            </a:r>
            <a:r>
              <a:rPr lang="el-GR" sz="2800" b="1" dirty="0"/>
              <a:t>ο Φθόνος τού στέκει ζερβιά,</a:t>
            </a:r>
            <a:br>
              <a:rPr lang="el-GR" sz="2800" b="1" dirty="0"/>
            </a:br>
            <a:r>
              <a:rPr lang="el-GR" sz="2800" b="1" dirty="0"/>
              <a:t>Με μάτια, με χείλη πικρά·</a:t>
            </a:r>
            <a:br>
              <a:rPr lang="el-GR" sz="2800" b="1" dirty="0"/>
            </a:br>
            <a:endParaRPr lang="el-GR" sz="2800" b="1" dirty="0"/>
          </a:p>
        </p:txBody>
      </p:sp>
    </p:spTree>
    <p:extLst>
      <p:ext uri="{BB962C8B-B14F-4D97-AF65-F5344CB8AC3E}">
        <p14:creationId xmlns:p14="http://schemas.microsoft.com/office/powerpoint/2010/main" val="1457941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5475" y="238991"/>
            <a:ext cx="3932237" cy="394855"/>
          </a:xfrm>
        </p:spPr>
        <p:txBody>
          <a:bodyPr>
            <a:normAutofit fontScale="90000"/>
          </a:bodyPr>
          <a:lstStyle/>
          <a:p>
            <a:pPr algn="ctr"/>
            <a:r>
              <a:rPr lang="el-GR" b="1" dirty="0" smtClean="0"/>
              <a:t>ΜΠΑΪΡΟΝ</a:t>
            </a:r>
            <a:endParaRPr lang="el-GR" b="1"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1436" r="1436"/>
          <a:stretch>
            <a:fillRect/>
          </a:stretch>
        </p:blipFill>
        <p:spPr>
          <a:xfrm>
            <a:off x="5183188" y="1"/>
            <a:ext cx="7008812" cy="6858000"/>
          </a:xfrm>
        </p:spPr>
      </p:pic>
      <p:sp>
        <p:nvSpPr>
          <p:cNvPr id="4" name="Θέση κειμένου 3"/>
          <p:cNvSpPr>
            <a:spLocks noGrp="1"/>
          </p:cNvSpPr>
          <p:nvPr>
            <p:ph type="body" sz="half" idx="2"/>
          </p:nvPr>
        </p:nvSpPr>
        <p:spPr>
          <a:xfrm>
            <a:off x="0" y="852054"/>
            <a:ext cx="5183188" cy="6005945"/>
          </a:xfrm>
        </p:spPr>
        <p:txBody>
          <a:bodyPr/>
          <a:lstStyle/>
          <a:p>
            <a:pPr algn="ctr"/>
            <a:r>
              <a:rPr lang="el-GR" sz="2000" b="1" dirty="0"/>
              <a:t>Το 1823, ύστερα από παρότρυνση της Φιλελληνικής Επιτροπής του Λονδίνου, ο </a:t>
            </a:r>
            <a:r>
              <a:rPr lang="el-GR" sz="2000" b="1" dirty="0" err="1"/>
              <a:t>σκώτος</a:t>
            </a:r>
            <a:r>
              <a:rPr lang="el-GR" sz="2000" b="1" dirty="0"/>
              <a:t> λόρδος Μπάιρον κατευθύνεται προς την Ελλάδα. Αν και αρχικός προορισμός του ήταν ο </a:t>
            </a:r>
            <a:r>
              <a:rPr lang="el-GR" sz="2000" b="1" dirty="0" err="1"/>
              <a:t>Μοριάς</a:t>
            </a:r>
            <a:r>
              <a:rPr lang="el-GR" sz="2000" b="1" dirty="0"/>
              <a:t>, εγκαθίσταται στο </a:t>
            </a:r>
            <a:r>
              <a:rPr lang="el-GR" sz="2000" b="1" dirty="0">
                <a:hlinkClick r:id="rId3" tooltip="Μεσολόγγι"/>
              </a:rPr>
              <a:t>Μεσολόγγι</a:t>
            </a:r>
            <a:r>
              <a:rPr lang="el-GR" sz="2000" b="1" dirty="0"/>
              <a:t>, όπου έρχεται σε επαφή με τον </a:t>
            </a:r>
            <a:r>
              <a:rPr lang="el-GR" sz="2000" b="1" dirty="0">
                <a:hlinkClick r:id="rId4" tooltip="Αλέξανδρος Μαυροκορδάτος"/>
              </a:rPr>
              <a:t>Αλέξανδρο Μαυροκορδάτο</a:t>
            </a:r>
            <a:r>
              <a:rPr lang="el-GR" sz="2000" b="1" dirty="0"/>
              <a:t>, τον οποίο και υποστηρίζει οικονομικά. Εν τω μεταξύ, έχει σχηματίσει ιδιωτικό στρατό από 40 Σουλιώτες, υπό τους Δράκο, Τζαβέλλα και </a:t>
            </a:r>
            <a:r>
              <a:rPr lang="el-GR" sz="2000" b="1" dirty="0" err="1"/>
              <a:t>Φωτομάρα</a:t>
            </a:r>
            <a:r>
              <a:rPr lang="el-GR" sz="2000" b="1" dirty="0"/>
              <a:t>. Διατηρούσε </a:t>
            </a:r>
            <a:r>
              <a:rPr lang="el-GR" sz="2000" b="1" dirty="0" err="1"/>
              <a:t>αλληγραφία</a:t>
            </a:r>
            <a:r>
              <a:rPr lang="el-GR" sz="2000" b="1" dirty="0"/>
              <a:t> με Άγγλους επιχειρηματίες, όπως ο </a:t>
            </a:r>
            <a:r>
              <a:rPr lang="el-GR" sz="2000" b="1" dirty="0" err="1">
                <a:hlinkClick r:id="rId5" tooltip="Σάμουελ Μπαρφ"/>
              </a:rPr>
              <a:t>Σάμουελ</a:t>
            </a:r>
            <a:r>
              <a:rPr lang="el-GR" sz="2000" b="1" dirty="0">
                <a:hlinkClick r:id="rId5" tooltip="Σάμουελ Μπαρφ"/>
              </a:rPr>
              <a:t> </a:t>
            </a:r>
            <a:r>
              <a:rPr lang="el-GR" sz="2000" b="1" dirty="0" err="1">
                <a:hlinkClick r:id="rId5" tooltip="Σάμουελ Μπαρφ"/>
              </a:rPr>
              <a:t>Μπαρφ</a:t>
            </a:r>
            <a:r>
              <a:rPr lang="el-GR" sz="2000" b="1" dirty="0"/>
              <a:t> για την οικονομική ενίσχυση των επαναστατών, και ήταν από τους πρώτους που συνειδητοποίησαν τις καταστροφικές συνέπειες που θα είχε το δάνειο στην περίπτωση που αυτό χρησιμοποιείτο όχι για εθνικούς σκοπούς, αλλά για πολιτικές διαμάχες.</a:t>
            </a:r>
          </a:p>
          <a:p>
            <a:endParaRPr lang="el-GR" dirty="0"/>
          </a:p>
        </p:txBody>
      </p:sp>
    </p:spTree>
    <p:extLst>
      <p:ext uri="{BB962C8B-B14F-4D97-AF65-F5344CB8AC3E}">
        <p14:creationId xmlns:p14="http://schemas.microsoft.com/office/powerpoint/2010/main" val="3419938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5879" y="0"/>
            <a:ext cx="3932237" cy="519545"/>
          </a:xfrm>
        </p:spPr>
        <p:txBody>
          <a:bodyPr>
            <a:normAutofit/>
          </a:bodyPr>
          <a:lstStyle/>
          <a:p>
            <a:r>
              <a:rPr lang="el-GR" sz="2400" b="1" dirty="0" smtClean="0"/>
              <a:t>ΩΔΗ ΣΤΟΝ ΛΟΡΔΟ ΜΠΑΪΡΟΝ</a:t>
            </a:r>
            <a:endParaRPr lang="el-GR" sz="2400" b="1"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16115" r="16115"/>
          <a:stretch>
            <a:fillRect/>
          </a:stretch>
        </p:blipFill>
        <p:spPr>
          <a:xfrm>
            <a:off x="0" y="-41564"/>
            <a:ext cx="12192000" cy="6857999"/>
          </a:xfrm>
        </p:spPr>
      </p:pic>
      <p:sp>
        <p:nvSpPr>
          <p:cNvPr id="4" name="Θέση κειμένου 3"/>
          <p:cNvSpPr>
            <a:spLocks noGrp="1"/>
          </p:cNvSpPr>
          <p:nvPr>
            <p:ph type="body" sz="half" idx="2"/>
          </p:nvPr>
        </p:nvSpPr>
        <p:spPr>
          <a:xfrm>
            <a:off x="1" y="2161309"/>
            <a:ext cx="5247408" cy="4042063"/>
          </a:xfrm>
        </p:spPr>
        <p:txBody>
          <a:bodyPr>
            <a:noAutofit/>
          </a:bodyPr>
          <a:lstStyle/>
          <a:p>
            <a:pPr algn="ctr"/>
            <a:r>
              <a:rPr lang="el-GR" sz="3600" b="1" dirty="0" smtClean="0">
                <a:solidFill>
                  <a:srgbClr val="FF0000"/>
                </a:solidFill>
              </a:rPr>
              <a:t>«ΕΙΣ ΤΟΝ ΘΑΝΑΤΟΝ ΤΟΥ ΛΟΡΔ ΜΠΑΪΡΟΝ»</a:t>
            </a:r>
          </a:p>
          <a:p>
            <a:pPr algn="ctr"/>
            <a:r>
              <a:rPr lang="el-GR" sz="3600" b="1" dirty="0" smtClean="0">
                <a:solidFill>
                  <a:srgbClr val="FF0000"/>
                </a:solidFill>
              </a:rPr>
              <a:t>Λευτεριά</a:t>
            </a:r>
            <a:r>
              <a:rPr lang="el-GR" sz="3600" b="1" dirty="0">
                <a:solidFill>
                  <a:srgbClr val="FF0000"/>
                </a:solidFill>
              </a:rPr>
              <a:t>, </a:t>
            </a:r>
            <a:r>
              <a:rPr lang="el-GR" sz="3600" b="1" dirty="0" err="1">
                <a:solidFill>
                  <a:srgbClr val="FF0000"/>
                </a:solidFill>
              </a:rPr>
              <a:t>γιὰ</a:t>
            </a:r>
            <a:r>
              <a:rPr lang="el-GR" sz="3600" b="1" dirty="0">
                <a:solidFill>
                  <a:srgbClr val="FF0000"/>
                </a:solidFill>
              </a:rPr>
              <a:t> λίγο πάψε</a:t>
            </a:r>
            <a:br>
              <a:rPr lang="el-GR" sz="3600" b="1" dirty="0">
                <a:solidFill>
                  <a:srgbClr val="FF0000"/>
                </a:solidFill>
              </a:rPr>
            </a:br>
            <a:r>
              <a:rPr lang="el-GR" sz="3600" b="1" dirty="0" err="1">
                <a:solidFill>
                  <a:srgbClr val="FF0000"/>
                </a:solidFill>
              </a:rPr>
              <a:t>νὰ</a:t>
            </a:r>
            <a:r>
              <a:rPr lang="el-GR" sz="3600" b="1" dirty="0">
                <a:solidFill>
                  <a:srgbClr val="FF0000"/>
                </a:solidFill>
              </a:rPr>
              <a:t> </a:t>
            </a:r>
            <a:r>
              <a:rPr lang="el-GR" sz="3600" b="1" dirty="0" err="1">
                <a:solidFill>
                  <a:srgbClr val="FF0000"/>
                </a:solidFill>
              </a:rPr>
              <a:t>χτυπᾶς</a:t>
            </a:r>
            <a:r>
              <a:rPr lang="el-GR" sz="3600" b="1" dirty="0">
                <a:solidFill>
                  <a:srgbClr val="FF0000"/>
                </a:solidFill>
              </a:rPr>
              <a:t> </a:t>
            </a:r>
            <a:r>
              <a:rPr lang="el-GR" sz="3600" b="1" dirty="0" err="1">
                <a:solidFill>
                  <a:srgbClr val="FF0000"/>
                </a:solidFill>
              </a:rPr>
              <a:t>μὲ</a:t>
            </a:r>
            <a:r>
              <a:rPr lang="el-GR" sz="3600" b="1" dirty="0">
                <a:solidFill>
                  <a:srgbClr val="FF0000"/>
                </a:solidFill>
              </a:rPr>
              <a:t> </a:t>
            </a:r>
            <a:r>
              <a:rPr lang="el-GR" sz="3600" b="1" dirty="0" err="1">
                <a:solidFill>
                  <a:srgbClr val="FF0000"/>
                </a:solidFill>
              </a:rPr>
              <a:t>τὸ</a:t>
            </a:r>
            <a:r>
              <a:rPr lang="el-GR" sz="3600" b="1" dirty="0">
                <a:solidFill>
                  <a:srgbClr val="FF0000"/>
                </a:solidFill>
              </a:rPr>
              <a:t> σπαθί.</a:t>
            </a:r>
            <a:br>
              <a:rPr lang="el-GR" sz="3600" b="1" dirty="0">
                <a:solidFill>
                  <a:srgbClr val="FF0000"/>
                </a:solidFill>
              </a:rPr>
            </a:br>
            <a:r>
              <a:rPr lang="el-GR" sz="3600" b="1" dirty="0">
                <a:solidFill>
                  <a:srgbClr val="FF0000"/>
                </a:solidFill>
              </a:rPr>
              <a:t>Τώρα σίμωσε </a:t>
            </a:r>
            <a:r>
              <a:rPr lang="el-GR" sz="3600" b="1" dirty="0" err="1">
                <a:solidFill>
                  <a:srgbClr val="FF0000"/>
                </a:solidFill>
              </a:rPr>
              <a:t>καὶ</a:t>
            </a:r>
            <a:r>
              <a:rPr lang="el-GR" sz="3600" b="1" dirty="0">
                <a:solidFill>
                  <a:srgbClr val="FF0000"/>
                </a:solidFill>
              </a:rPr>
              <a:t> κλάψε</a:t>
            </a:r>
            <a:br>
              <a:rPr lang="el-GR" sz="3600" b="1" dirty="0">
                <a:solidFill>
                  <a:srgbClr val="FF0000"/>
                </a:solidFill>
              </a:rPr>
            </a:br>
            <a:r>
              <a:rPr lang="el-GR" sz="3600" b="1" dirty="0" err="1">
                <a:solidFill>
                  <a:srgbClr val="FF0000"/>
                </a:solidFill>
              </a:rPr>
              <a:t>εἰς</a:t>
            </a:r>
            <a:r>
              <a:rPr lang="el-GR" sz="3600" b="1" dirty="0">
                <a:solidFill>
                  <a:srgbClr val="FF0000"/>
                </a:solidFill>
              </a:rPr>
              <a:t> </a:t>
            </a:r>
            <a:r>
              <a:rPr lang="el-GR" sz="3600" b="1" dirty="0" err="1">
                <a:solidFill>
                  <a:srgbClr val="FF0000"/>
                </a:solidFill>
              </a:rPr>
              <a:t>τοῦ</a:t>
            </a:r>
            <a:r>
              <a:rPr lang="el-GR" sz="3600" b="1" dirty="0">
                <a:solidFill>
                  <a:srgbClr val="FF0000"/>
                </a:solidFill>
              </a:rPr>
              <a:t> Μπάιρον </a:t>
            </a:r>
            <a:r>
              <a:rPr lang="el-GR" sz="3600" b="1" dirty="0" err="1">
                <a:solidFill>
                  <a:srgbClr val="FF0000"/>
                </a:solidFill>
              </a:rPr>
              <a:t>τὸ</a:t>
            </a:r>
            <a:r>
              <a:rPr lang="el-GR" sz="3600" b="1" dirty="0">
                <a:solidFill>
                  <a:srgbClr val="FF0000"/>
                </a:solidFill>
              </a:rPr>
              <a:t> κορμί.</a:t>
            </a:r>
          </a:p>
          <a:p>
            <a:pPr algn="ctr"/>
            <a:endParaRPr lang="el-GR" sz="3600" b="1" dirty="0"/>
          </a:p>
        </p:txBody>
      </p:sp>
    </p:spTree>
    <p:extLst>
      <p:ext uri="{BB962C8B-B14F-4D97-AF65-F5344CB8AC3E}">
        <p14:creationId xmlns:p14="http://schemas.microsoft.com/office/powerpoint/2010/main" val="1600848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1130300" y="250825"/>
            <a:ext cx="10515600" cy="1325563"/>
          </a:xfrm>
        </p:spPr>
        <p:txBody>
          <a:bodyPr>
            <a:normAutofit fontScale="90000"/>
          </a:bodyPr>
          <a:lstStyle/>
          <a:p>
            <a:r>
              <a:rPr lang="el-GR" dirty="0" smtClean="0"/>
              <a:t/>
            </a:r>
            <a:br>
              <a:rPr lang="el-GR" dirty="0" smtClean="0"/>
            </a:br>
            <a:r>
              <a:rPr lang="el-GR" dirty="0"/>
              <a:t/>
            </a:r>
            <a:br>
              <a:rPr lang="el-GR" dirty="0"/>
            </a:br>
            <a:r>
              <a:rPr lang="el-GR" dirty="0" smtClean="0"/>
              <a:t/>
            </a:r>
            <a:br>
              <a:rPr lang="el-GR" dirty="0" smtClean="0"/>
            </a:br>
            <a:endParaRPr lang="el-GR" dirty="0"/>
          </a:p>
        </p:txBody>
      </p:sp>
      <p:sp>
        <p:nvSpPr>
          <p:cNvPr id="4" name="Θέση κειμένου 3"/>
          <p:cNvSpPr>
            <a:spLocks noGrp="1"/>
          </p:cNvSpPr>
          <p:nvPr>
            <p:ph sz="half" idx="4294967295"/>
          </p:nvPr>
        </p:nvSpPr>
        <p:spPr>
          <a:xfrm>
            <a:off x="444500" y="1168400"/>
            <a:ext cx="11201400" cy="4902200"/>
          </a:xfrm>
        </p:spPr>
        <p:txBody>
          <a:bodyPr>
            <a:normAutofit fontScale="92500" lnSpcReduction="20000"/>
          </a:bodyPr>
          <a:lstStyle/>
          <a:p>
            <a:pPr marL="0" indent="0">
              <a:buNone/>
            </a:pPr>
            <a:r>
              <a:rPr lang="el-GR" dirty="0"/>
              <a:t>Τα οφέλη που αποκόμισαν οι </a:t>
            </a:r>
            <a:r>
              <a:rPr lang="el-GR" dirty="0" smtClean="0"/>
              <a:t>μαθητές από το πρόγραμμα:</a:t>
            </a:r>
          </a:p>
          <a:p>
            <a:pPr marL="0" indent="0">
              <a:buNone/>
            </a:pPr>
            <a:r>
              <a:rPr lang="el-GR" dirty="0"/>
              <a:t/>
            </a:r>
            <a:br>
              <a:rPr lang="el-GR" dirty="0"/>
            </a:br>
            <a:r>
              <a:rPr lang="el-GR" dirty="0"/>
              <a:t>1. Έμαθαν ποιος είναι ο εθνικός μας ποιητής, δηλαδή, την καταγωγή, το </a:t>
            </a:r>
            <a:r>
              <a:rPr lang="el-GR" dirty="0" smtClean="0"/>
              <a:t>οικογενειακό του περιβάλλον, το κοινωνικό του περιβάλλον, τις σπουδές του στο εξωτερικό, τη σχέση του με τη θρησκεία, τη σχέση του με τη μητέρα του και τα αδέλφια του, καθώς και τις 2 μεγάλες δίκες που </a:t>
            </a:r>
            <a:r>
              <a:rPr lang="el-GR" dirty="0" err="1" smtClean="0"/>
              <a:t>σκίασαν</a:t>
            </a:r>
            <a:r>
              <a:rPr lang="el-GR" dirty="0" smtClean="0"/>
              <a:t> τη ζωή και πιθανώς και το έργο του</a:t>
            </a:r>
          </a:p>
          <a:p>
            <a:pPr marL="0" indent="0">
              <a:buNone/>
            </a:pPr>
            <a:r>
              <a:rPr lang="el-GR" dirty="0" smtClean="0"/>
              <a:t>2. Παρακολούθησαν συνδιδασκαλία, φιλολόγου και θεολόγου, για την επίδραση της θεολογικής παιδείας του στο έργο του.</a:t>
            </a:r>
          </a:p>
          <a:p>
            <a:pPr marL="0" indent="0">
              <a:buNone/>
            </a:pPr>
            <a:r>
              <a:rPr lang="el-GR" dirty="0" smtClean="0"/>
              <a:t>3. Δραματοποίησαν, απήγγειλαν και τραγούδησαν </a:t>
            </a:r>
            <a:r>
              <a:rPr lang="el-GR" dirty="0"/>
              <a:t>α</a:t>
            </a:r>
            <a:r>
              <a:rPr lang="el-GR" dirty="0" smtClean="0"/>
              <a:t>ποσπάσματα από το σύνολο της ποίησής του στην εθνική γιορτή της 25</a:t>
            </a:r>
            <a:r>
              <a:rPr lang="el-GR" baseline="30000" dirty="0" smtClean="0"/>
              <a:t>ης</a:t>
            </a:r>
            <a:r>
              <a:rPr lang="el-GR" dirty="0" smtClean="0"/>
              <a:t> Μαρτίου.</a:t>
            </a:r>
          </a:p>
          <a:p>
            <a:pPr marL="0" indent="0">
              <a:buNone/>
            </a:pPr>
            <a:r>
              <a:rPr lang="el-GR" dirty="0" smtClean="0"/>
              <a:t>4. Έφτιαξαν το γενεαλογικό δέντρο της οικογένειας Σολωμού με την καθηγήτρια της Τεχνολογίας.</a:t>
            </a:r>
            <a:r>
              <a:rPr lang="el-GR" dirty="0"/>
              <a:t/>
            </a:r>
            <a:br>
              <a:rPr lang="el-GR" dirty="0"/>
            </a:br>
            <a:endParaRPr lang="el-GR" dirty="0"/>
          </a:p>
        </p:txBody>
      </p:sp>
    </p:spTree>
    <p:extLst>
      <p:ext uri="{BB962C8B-B14F-4D97-AF65-F5344CB8AC3E}">
        <p14:creationId xmlns:p14="http://schemas.microsoft.com/office/powerpoint/2010/main" val="1164369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426027"/>
          </a:xfrm>
        </p:spPr>
        <p:txBody>
          <a:bodyPr>
            <a:noAutofit/>
          </a:bodyPr>
          <a:lstStyle/>
          <a:p>
            <a:r>
              <a:rPr lang="el-GR" sz="2400" b="1" dirty="0" smtClean="0"/>
              <a:t>Η ΚΑΤΑΣΤΡΟΦΗ ΤΩΝ ΨΑΡΩΝ</a:t>
            </a:r>
            <a:endParaRPr lang="el-GR" sz="2400" b="1"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9151" r="9151"/>
          <a:stretch>
            <a:fillRect/>
          </a:stretch>
        </p:blipFill>
        <p:spPr>
          <a:xfrm>
            <a:off x="-647700" y="0"/>
            <a:ext cx="12839700" cy="6976629"/>
          </a:xfrm>
        </p:spPr>
      </p:pic>
      <p:sp>
        <p:nvSpPr>
          <p:cNvPr id="4" name="Θέση κειμένου 3"/>
          <p:cNvSpPr>
            <a:spLocks noGrp="1"/>
          </p:cNvSpPr>
          <p:nvPr>
            <p:ph type="body" sz="half" idx="2"/>
          </p:nvPr>
        </p:nvSpPr>
        <p:spPr>
          <a:xfrm>
            <a:off x="115888" y="1990868"/>
            <a:ext cx="3932237" cy="4985761"/>
          </a:xfrm>
        </p:spPr>
        <p:txBody>
          <a:bodyPr>
            <a:normAutofit/>
          </a:bodyPr>
          <a:lstStyle/>
          <a:p>
            <a:pPr algn="ctr"/>
            <a:r>
              <a:rPr lang="el-GR" sz="2000" b="1" dirty="0" smtClean="0"/>
              <a:t>Η ΚΑΤΑΣΤΡΟΦΗ ΤΩΝ ΨΑΡΩΝ</a:t>
            </a:r>
          </a:p>
          <a:p>
            <a:pPr algn="ctr"/>
            <a:r>
              <a:rPr lang="el-GR" sz="2000" b="1" dirty="0" smtClean="0"/>
              <a:t>Κατά </a:t>
            </a:r>
            <a:r>
              <a:rPr lang="el-GR" sz="2000" b="1" dirty="0"/>
              <a:t>τα πρώτα χρόνια της Επαναστάσεως οι προσπάθειες των Τούρκων να την καταστείλουν είχαν βασικά περιορισθεί στην ξηρά. Ο σουλτάνος με τους συμβούλους του, μέχρι το 1824, δεν είχε δώσει καμία διαταγή για σοβαρή επιθετική δράση εναντίον των νησιών του Αιγαίου. Το γεγονός αυτό είναι αρκετά παράξενο γιατί ήταν φυσικότερο να επιτεθούν οι Τούρκοι πρώτα εναντίον των ναυτικών νησιών, και μάλιστα της Ύδρας</a:t>
            </a:r>
          </a:p>
        </p:txBody>
      </p:sp>
    </p:spTree>
    <p:extLst>
      <p:ext uri="{BB962C8B-B14F-4D97-AF65-F5344CB8AC3E}">
        <p14:creationId xmlns:p14="http://schemas.microsoft.com/office/powerpoint/2010/main" val="678543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714375"/>
          </a:xfrm>
        </p:spPr>
        <p:txBody>
          <a:bodyPr>
            <a:normAutofit/>
          </a:bodyPr>
          <a:lstStyle/>
          <a:p>
            <a:r>
              <a:rPr lang="el-GR" sz="2400" b="1" dirty="0" smtClean="0">
                <a:solidFill>
                  <a:schemeClr val="accent5">
                    <a:lumMod val="50000"/>
                  </a:schemeClr>
                </a:solidFill>
              </a:rPr>
              <a:t>«Η καταστροφή των Ψαρών»</a:t>
            </a:r>
            <a:endParaRPr lang="el-GR" sz="2400" b="1" dirty="0">
              <a:solidFill>
                <a:schemeClr val="accent5">
                  <a:lumMod val="50000"/>
                </a:schemeClr>
              </a:solidFill>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22055" b="22055"/>
          <a:stretch>
            <a:fillRect/>
          </a:stretch>
        </p:blipFill>
        <p:spPr>
          <a:xfrm>
            <a:off x="4495800" y="66674"/>
            <a:ext cx="7696200" cy="6791325"/>
          </a:xfrm>
        </p:spPr>
      </p:pic>
      <p:sp>
        <p:nvSpPr>
          <p:cNvPr id="4" name="Θέση κειμένου 3"/>
          <p:cNvSpPr>
            <a:spLocks noGrp="1"/>
          </p:cNvSpPr>
          <p:nvPr>
            <p:ph type="body" sz="half" idx="2"/>
          </p:nvPr>
        </p:nvSpPr>
        <p:spPr>
          <a:xfrm>
            <a:off x="839788" y="1171575"/>
            <a:ext cx="3932237" cy="4697413"/>
          </a:xfrm>
        </p:spPr>
        <p:txBody>
          <a:bodyPr/>
          <a:lstStyle/>
          <a:p>
            <a:endParaRPr lang="el-GR" sz="2000" b="1" dirty="0" smtClean="0">
              <a:solidFill>
                <a:schemeClr val="accent5">
                  <a:lumMod val="50000"/>
                </a:schemeClr>
              </a:solidFill>
            </a:endParaRPr>
          </a:p>
          <a:p>
            <a:r>
              <a:rPr lang="el-GR" sz="2000" b="1" dirty="0" smtClean="0">
                <a:solidFill>
                  <a:schemeClr val="accent5">
                    <a:lumMod val="50000"/>
                  </a:schemeClr>
                </a:solidFill>
              </a:rPr>
              <a:t>Στων </a:t>
            </a:r>
            <a:r>
              <a:rPr lang="el-GR" sz="2000" b="1" dirty="0">
                <a:solidFill>
                  <a:schemeClr val="accent5">
                    <a:lumMod val="50000"/>
                  </a:schemeClr>
                </a:solidFill>
              </a:rPr>
              <a:t>Ψαρών την ολόμαυρη ράχη</a:t>
            </a:r>
          </a:p>
          <a:p>
            <a:r>
              <a:rPr lang="el-GR" sz="2000" b="1" dirty="0">
                <a:solidFill>
                  <a:schemeClr val="accent5">
                    <a:lumMod val="50000"/>
                  </a:schemeClr>
                </a:solidFill>
              </a:rPr>
              <a:t>Περπατώντας η Δόξα μονάχη</a:t>
            </a:r>
          </a:p>
          <a:p>
            <a:r>
              <a:rPr lang="el-GR" sz="2000" b="1" dirty="0">
                <a:solidFill>
                  <a:schemeClr val="accent5">
                    <a:lumMod val="50000"/>
                  </a:schemeClr>
                </a:solidFill>
              </a:rPr>
              <a:t>Μελετά τα λαμπρά παλικάρια</a:t>
            </a:r>
          </a:p>
          <a:p>
            <a:r>
              <a:rPr lang="el-GR" sz="2000" b="1" dirty="0">
                <a:solidFill>
                  <a:schemeClr val="accent5">
                    <a:lumMod val="50000"/>
                  </a:schemeClr>
                </a:solidFill>
              </a:rPr>
              <a:t> </a:t>
            </a:r>
          </a:p>
          <a:p>
            <a:r>
              <a:rPr lang="el-GR" sz="2000" b="1" dirty="0">
                <a:solidFill>
                  <a:schemeClr val="accent5">
                    <a:lumMod val="50000"/>
                  </a:schemeClr>
                </a:solidFill>
              </a:rPr>
              <a:t>Και στην κόμη στεφάνι φορεί</a:t>
            </a:r>
          </a:p>
          <a:p>
            <a:r>
              <a:rPr lang="el-GR" sz="2000" b="1" dirty="0" err="1">
                <a:solidFill>
                  <a:schemeClr val="accent5">
                    <a:lumMod val="50000"/>
                  </a:schemeClr>
                </a:solidFill>
              </a:rPr>
              <a:t>Γεναμένο</a:t>
            </a:r>
            <a:r>
              <a:rPr lang="el-GR" sz="2000" b="1" dirty="0">
                <a:solidFill>
                  <a:schemeClr val="accent5">
                    <a:lumMod val="50000"/>
                  </a:schemeClr>
                </a:solidFill>
              </a:rPr>
              <a:t> από λίγα χορτάρια</a:t>
            </a:r>
          </a:p>
          <a:p>
            <a:r>
              <a:rPr lang="el-GR" sz="2000" b="1" dirty="0">
                <a:solidFill>
                  <a:schemeClr val="accent5">
                    <a:lumMod val="50000"/>
                  </a:schemeClr>
                </a:solidFill>
              </a:rPr>
              <a:t>Που είχαν μείνει στην έρημη γη.</a:t>
            </a:r>
          </a:p>
          <a:p>
            <a:r>
              <a:rPr lang="el-GR" sz="2000" b="1" dirty="0">
                <a:solidFill>
                  <a:schemeClr val="accent5">
                    <a:lumMod val="50000"/>
                  </a:schemeClr>
                </a:solidFill>
              </a:rPr>
              <a:t> </a:t>
            </a:r>
          </a:p>
          <a:p>
            <a:endParaRPr lang="el-GR" dirty="0"/>
          </a:p>
        </p:txBody>
      </p:sp>
    </p:spTree>
    <p:extLst>
      <p:ext uri="{BB962C8B-B14F-4D97-AF65-F5344CB8AC3E}">
        <p14:creationId xmlns:p14="http://schemas.microsoft.com/office/powerpoint/2010/main" val="2917906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438150"/>
          </a:xfrm>
        </p:spPr>
        <p:txBody>
          <a:bodyPr>
            <a:normAutofit fontScale="90000"/>
          </a:bodyPr>
          <a:lstStyle/>
          <a:p>
            <a:pPr algn="ctr"/>
            <a:r>
              <a:rPr lang="el-GR" b="1" dirty="0" smtClean="0">
                <a:solidFill>
                  <a:srgbClr val="C00000"/>
                </a:solidFill>
              </a:rPr>
              <a:t>ΝΑΥΜΑΧΙΕΣ</a:t>
            </a:r>
            <a:endParaRPr lang="el-GR" b="1" dirty="0">
              <a:solidFill>
                <a:srgbClr val="C00000"/>
              </a:solidFill>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1875" r="1875"/>
          <a:stretch>
            <a:fillRect/>
          </a:stretch>
        </p:blipFill>
        <p:spPr>
          <a:xfrm>
            <a:off x="4729956" y="0"/>
            <a:ext cx="7462044" cy="6858000"/>
          </a:xfrm>
        </p:spPr>
      </p:pic>
      <p:sp>
        <p:nvSpPr>
          <p:cNvPr id="4" name="Θέση κειμένου 3"/>
          <p:cNvSpPr>
            <a:spLocks noGrp="1"/>
          </p:cNvSpPr>
          <p:nvPr>
            <p:ph type="body" sz="half" idx="2"/>
          </p:nvPr>
        </p:nvSpPr>
        <p:spPr>
          <a:xfrm>
            <a:off x="797719" y="987425"/>
            <a:ext cx="3932237" cy="5024438"/>
          </a:xfrm>
        </p:spPr>
        <p:txBody>
          <a:bodyPr/>
          <a:lstStyle/>
          <a:p>
            <a:pPr algn="ctr"/>
            <a:r>
              <a:rPr lang="el-GR" sz="2000" b="1" dirty="0">
                <a:solidFill>
                  <a:srgbClr val="C00000"/>
                </a:solidFill>
              </a:rPr>
              <a:t>Η Ναυμαχία του Γέροντα ή της </a:t>
            </a:r>
            <a:r>
              <a:rPr lang="el-GR" sz="2000" b="1" dirty="0" err="1">
                <a:solidFill>
                  <a:srgbClr val="C00000"/>
                </a:solidFill>
              </a:rPr>
              <a:t>Μανδαλιάς</a:t>
            </a:r>
            <a:r>
              <a:rPr lang="el-GR" sz="2000" b="1" dirty="0">
                <a:solidFill>
                  <a:srgbClr val="C00000"/>
                </a:solidFill>
              </a:rPr>
              <a:t> ή Ναυμαχία της Κω υπήρξε πολεμική ναυτική συμπλοκή της Επανάστασης του 1821</a:t>
            </a:r>
            <a:r>
              <a:rPr lang="el-GR" sz="2000" b="1" dirty="0" smtClean="0">
                <a:solidFill>
                  <a:srgbClr val="C00000"/>
                </a:solidFill>
              </a:rPr>
              <a:t>.</a:t>
            </a:r>
          </a:p>
          <a:p>
            <a:pPr algn="ctr"/>
            <a:endParaRPr lang="el-GR" sz="2000" b="1" dirty="0">
              <a:solidFill>
                <a:srgbClr val="C00000"/>
              </a:solidFill>
            </a:endParaRPr>
          </a:p>
          <a:p>
            <a:pPr algn="ctr"/>
            <a:r>
              <a:rPr lang="el-GR" sz="2000" b="1" dirty="0">
                <a:solidFill>
                  <a:srgbClr val="C00000"/>
                </a:solidFill>
              </a:rPr>
              <a:t>Η ναυμαχία αυτή ήταν η μεγαλύτερη της Ελληνικής Επανάστασης του 1821 και έλαβαν μέρος 100 Τουρκικά Αιγυπτιακά Αλγερινά και Τυνησιακά πλοία εναντίον 75 περίπου Ελληνικών πλοίων. Ο Ισλαμικός στόλος συνετρίβη και μάλιστα συνελήφθη αιχμάλωτος ο ναύαρχος της Τυνησίας</a:t>
            </a:r>
            <a:r>
              <a:rPr lang="el-GR" dirty="0">
                <a:solidFill>
                  <a:srgbClr val="C00000"/>
                </a:solidFill>
              </a:rPr>
              <a:t>.</a:t>
            </a:r>
          </a:p>
        </p:txBody>
      </p:sp>
    </p:spTree>
    <p:extLst>
      <p:ext uri="{BB962C8B-B14F-4D97-AF65-F5344CB8AC3E}">
        <p14:creationId xmlns:p14="http://schemas.microsoft.com/office/powerpoint/2010/main" val="3201040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0"/>
            <a:ext cx="3932237" cy="571500"/>
          </a:xfrm>
        </p:spPr>
        <p:txBody>
          <a:bodyPr/>
          <a:lstStyle/>
          <a:p>
            <a:endParaRPr lang="el-GR"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3324" r="3324"/>
          <a:stretch>
            <a:fillRect/>
          </a:stretch>
        </p:blipFill>
        <p:spPr>
          <a:xfrm>
            <a:off x="0" y="1"/>
            <a:ext cx="12192000" cy="7077074"/>
          </a:xfrm>
        </p:spPr>
      </p:pic>
      <p:sp>
        <p:nvSpPr>
          <p:cNvPr id="4" name="Θέση κειμένου 3"/>
          <p:cNvSpPr>
            <a:spLocks noGrp="1"/>
          </p:cNvSpPr>
          <p:nvPr>
            <p:ph type="body" sz="half" idx="2"/>
          </p:nvPr>
        </p:nvSpPr>
        <p:spPr>
          <a:xfrm>
            <a:off x="4305300" y="409575"/>
            <a:ext cx="5183187" cy="5297488"/>
          </a:xfrm>
        </p:spPr>
        <p:txBody>
          <a:bodyPr/>
          <a:lstStyle/>
          <a:p>
            <a:pPr algn="ctr"/>
            <a:r>
              <a:rPr lang="el-GR" b="1" dirty="0">
                <a:solidFill>
                  <a:srgbClr val="FF0000"/>
                </a:solidFill>
              </a:rPr>
              <a:t>ΑΠΟ ΤΟΝ «ΥΜΝΟΝ ΕΙΣ ΤΗΝ ΕΛΕΥΘΕΡΙΑΝ»</a:t>
            </a:r>
          </a:p>
          <a:p>
            <a:pPr algn="just"/>
            <a:r>
              <a:rPr lang="el-GR" b="1" dirty="0" smtClean="0">
                <a:solidFill>
                  <a:srgbClr val="FF0000"/>
                </a:solidFill>
              </a:rPr>
              <a:t>Δεν </a:t>
            </a:r>
            <a:r>
              <a:rPr lang="el-GR" b="1" dirty="0">
                <a:solidFill>
                  <a:srgbClr val="FF0000"/>
                </a:solidFill>
              </a:rPr>
              <a:t>νικιέσαι, </a:t>
            </a:r>
            <a:r>
              <a:rPr lang="el-GR" b="1" dirty="0" err="1">
                <a:solidFill>
                  <a:srgbClr val="FF0000"/>
                </a:solidFill>
              </a:rPr>
              <a:t>είν</a:t>
            </a:r>
            <a:r>
              <a:rPr lang="el-GR" b="1" dirty="0">
                <a:solidFill>
                  <a:srgbClr val="FF0000"/>
                </a:solidFill>
              </a:rPr>
              <a:t>' ξακουσμένο, στην </a:t>
            </a:r>
            <a:r>
              <a:rPr lang="el-GR" b="1" dirty="0" err="1">
                <a:solidFill>
                  <a:srgbClr val="FF0000"/>
                </a:solidFill>
              </a:rPr>
              <a:t>ξηράν</a:t>
            </a:r>
            <a:r>
              <a:rPr lang="el-GR" b="1" dirty="0">
                <a:solidFill>
                  <a:srgbClr val="FF0000"/>
                </a:solidFill>
              </a:rPr>
              <a:t> εσύ ποτέ·</a:t>
            </a:r>
            <a:br>
              <a:rPr lang="el-GR" b="1" dirty="0">
                <a:solidFill>
                  <a:srgbClr val="FF0000"/>
                </a:solidFill>
              </a:rPr>
            </a:br>
            <a:r>
              <a:rPr lang="el-GR" b="1" dirty="0">
                <a:solidFill>
                  <a:srgbClr val="FF0000"/>
                </a:solidFill>
              </a:rPr>
              <a:t>όμως όχι δεν </a:t>
            </a:r>
            <a:r>
              <a:rPr lang="el-GR" b="1" dirty="0" err="1">
                <a:solidFill>
                  <a:srgbClr val="FF0000"/>
                </a:solidFill>
              </a:rPr>
              <a:t>είν</a:t>
            </a:r>
            <a:r>
              <a:rPr lang="el-GR" b="1" dirty="0">
                <a:solidFill>
                  <a:srgbClr val="FF0000"/>
                </a:solidFill>
              </a:rPr>
              <a:t>' ξένο και το πέλαγο για </a:t>
            </a:r>
            <a:r>
              <a:rPr lang="el-GR" b="1" dirty="0" smtClean="0">
                <a:solidFill>
                  <a:srgbClr val="FF0000"/>
                </a:solidFill>
              </a:rPr>
              <a:t>σε.</a:t>
            </a:r>
            <a:endParaRPr lang="el-GR" b="1" dirty="0">
              <a:solidFill>
                <a:srgbClr val="FF0000"/>
              </a:solidFill>
            </a:endParaRPr>
          </a:p>
          <a:p>
            <a:pPr algn="just"/>
            <a:r>
              <a:rPr lang="el-GR" b="1" dirty="0">
                <a:solidFill>
                  <a:srgbClr val="FF0000"/>
                </a:solidFill>
              </a:rPr>
              <a:t>Περνούν άπειρα τα ξάρτια, και σαν λόγγος στριμωχτά</a:t>
            </a:r>
            <a:br>
              <a:rPr lang="el-GR" b="1" dirty="0">
                <a:solidFill>
                  <a:srgbClr val="FF0000"/>
                </a:solidFill>
              </a:rPr>
            </a:br>
            <a:r>
              <a:rPr lang="el-GR" b="1" dirty="0">
                <a:solidFill>
                  <a:srgbClr val="FF0000"/>
                </a:solidFill>
              </a:rPr>
              <a:t>τα τρεχούμενα κατάρτια, τα </a:t>
            </a:r>
            <a:r>
              <a:rPr lang="el-GR" b="1" dirty="0" err="1">
                <a:solidFill>
                  <a:srgbClr val="FF0000"/>
                </a:solidFill>
              </a:rPr>
              <a:t>ολοφούσκωτα</a:t>
            </a:r>
            <a:r>
              <a:rPr lang="el-GR" b="1" dirty="0">
                <a:solidFill>
                  <a:srgbClr val="FF0000"/>
                </a:solidFill>
              </a:rPr>
              <a:t> πανιά.</a:t>
            </a:r>
          </a:p>
          <a:p>
            <a:pPr algn="just"/>
            <a:r>
              <a:rPr lang="el-GR" b="1" dirty="0">
                <a:solidFill>
                  <a:srgbClr val="FF0000"/>
                </a:solidFill>
              </a:rPr>
              <a:t>Συ τες </a:t>
            </a:r>
            <a:r>
              <a:rPr lang="el-GR" b="1" dirty="0" err="1">
                <a:solidFill>
                  <a:srgbClr val="FF0000"/>
                </a:solidFill>
              </a:rPr>
              <a:t>δύναμές</a:t>
            </a:r>
            <a:r>
              <a:rPr lang="el-GR" b="1" dirty="0">
                <a:solidFill>
                  <a:srgbClr val="FF0000"/>
                </a:solidFill>
              </a:rPr>
              <a:t> σου σπρώχνεις, και αγκαλά δεν </a:t>
            </a:r>
            <a:r>
              <a:rPr lang="el-GR" b="1" dirty="0" err="1">
                <a:solidFill>
                  <a:srgbClr val="FF0000"/>
                </a:solidFill>
              </a:rPr>
              <a:t>είν</a:t>
            </a:r>
            <a:r>
              <a:rPr lang="el-GR" b="1" dirty="0">
                <a:solidFill>
                  <a:srgbClr val="FF0000"/>
                </a:solidFill>
              </a:rPr>
              <a:t>' πολλές,</a:t>
            </a:r>
            <a:br>
              <a:rPr lang="el-GR" b="1" dirty="0">
                <a:solidFill>
                  <a:srgbClr val="FF0000"/>
                </a:solidFill>
              </a:rPr>
            </a:br>
            <a:r>
              <a:rPr lang="el-GR" b="1" dirty="0">
                <a:solidFill>
                  <a:srgbClr val="FF0000"/>
                </a:solidFill>
              </a:rPr>
              <a:t>πολεμώντας, άλλα διώχνεις, άλλα παίρνεις, άλλα καις.</a:t>
            </a:r>
          </a:p>
          <a:p>
            <a:pPr algn="just"/>
            <a:r>
              <a:rPr lang="el-GR" b="1" dirty="0">
                <a:solidFill>
                  <a:srgbClr val="FF0000"/>
                </a:solidFill>
              </a:rPr>
              <a:t>Μ' επιθυμία να </a:t>
            </a:r>
            <a:r>
              <a:rPr lang="el-GR" b="1" dirty="0" err="1">
                <a:solidFill>
                  <a:srgbClr val="FF0000"/>
                </a:solidFill>
              </a:rPr>
              <a:t>τηράζεις</a:t>
            </a:r>
            <a:r>
              <a:rPr lang="el-GR" b="1" dirty="0">
                <a:solidFill>
                  <a:srgbClr val="FF0000"/>
                </a:solidFill>
              </a:rPr>
              <a:t> δύο μεγάλα σε θωρώ,</a:t>
            </a:r>
            <a:br>
              <a:rPr lang="el-GR" b="1" dirty="0">
                <a:solidFill>
                  <a:srgbClr val="FF0000"/>
                </a:solidFill>
              </a:rPr>
            </a:br>
            <a:r>
              <a:rPr lang="el-GR" b="1" dirty="0">
                <a:solidFill>
                  <a:srgbClr val="FF0000"/>
                </a:solidFill>
              </a:rPr>
              <a:t>και </a:t>
            </a:r>
            <a:r>
              <a:rPr lang="el-GR" b="1" dirty="0" err="1">
                <a:solidFill>
                  <a:srgbClr val="FF0000"/>
                </a:solidFill>
              </a:rPr>
              <a:t>θανάσιμον</a:t>
            </a:r>
            <a:r>
              <a:rPr lang="el-GR" b="1" dirty="0">
                <a:solidFill>
                  <a:srgbClr val="FF0000"/>
                </a:solidFill>
              </a:rPr>
              <a:t> τινάζεις εναντίον τους κεραυνό.</a:t>
            </a:r>
          </a:p>
          <a:p>
            <a:pPr algn="just"/>
            <a:r>
              <a:rPr lang="el-GR" b="1" dirty="0">
                <a:solidFill>
                  <a:srgbClr val="FF0000"/>
                </a:solidFill>
              </a:rPr>
              <a:t>Πιάνει, αυξαίνει, κοκκινίζει, και σηκώνει μια βροντή,</a:t>
            </a:r>
            <a:br>
              <a:rPr lang="el-GR" b="1" dirty="0">
                <a:solidFill>
                  <a:srgbClr val="FF0000"/>
                </a:solidFill>
              </a:rPr>
            </a:br>
            <a:r>
              <a:rPr lang="el-GR" b="1" dirty="0">
                <a:solidFill>
                  <a:srgbClr val="FF0000"/>
                </a:solidFill>
              </a:rPr>
              <a:t>και το </a:t>
            </a:r>
            <a:r>
              <a:rPr lang="el-GR" b="1" dirty="0" err="1">
                <a:solidFill>
                  <a:srgbClr val="FF0000"/>
                </a:solidFill>
              </a:rPr>
              <a:t>πέλαο</a:t>
            </a:r>
            <a:r>
              <a:rPr lang="el-GR" b="1" dirty="0">
                <a:solidFill>
                  <a:srgbClr val="FF0000"/>
                </a:solidFill>
              </a:rPr>
              <a:t> χρωματίζει με αιματόχροη βαφή.</a:t>
            </a:r>
          </a:p>
        </p:txBody>
      </p:sp>
    </p:spTree>
    <p:extLst>
      <p:ext uri="{BB962C8B-B14F-4D97-AF65-F5344CB8AC3E}">
        <p14:creationId xmlns:p14="http://schemas.microsoft.com/office/powerpoint/2010/main" val="994197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57200"/>
            <a:ext cx="4772025" cy="1111827"/>
          </a:xfrm>
        </p:spPr>
        <p:txBody>
          <a:bodyPr/>
          <a:lstStyle/>
          <a:p>
            <a:pPr algn="ctr"/>
            <a:r>
              <a:rPr lang="el-GR" b="1" dirty="0" smtClean="0"/>
              <a:t>ΑΛΗ ΠΑΣΑΣ ΣΤΟΝ «ΛΑΜΠΡΟ»</a:t>
            </a:r>
            <a:endParaRPr lang="el-GR" b="1"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7810" b="7810"/>
          <a:stretch>
            <a:fillRect/>
          </a:stretch>
        </p:blipFill>
        <p:spPr>
          <a:xfrm>
            <a:off x="4210050" y="0"/>
            <a:ext cx="7981950" cy="6857999"/>
          </a:xfrm>
        </p:spPr>
      </p:pic>
      <p:sp>
        <p:nvSpPr>
          <p:cNvPr id="4" name="Θέση κειμένου 3"/>
          <p:cNvSpPr>
            <a:spLocks noGrp="1"/>
          </p:cNvSpPr>
          <p:nvPr>
            <p:ph type="body" sz="half" idx="2"/>
          </p:nvPr>
        </p:nvSpPr>
        <p:spPr>
          <a:xfrm>
            <a:off x="1" y="2057400"/>
            <a:ext cx="4210050" cy="4800599"/>
          </a:xfrm>
        </p:spPr>
        <p:txBody>
          <a:bodyPr>
            <a:normAutofit/>
          </a:bodyPr>
          <a:lstStyle/>
          <a:p>
            <a:pPr algn="ctr"/>
            <a:r>
              <a:rPr lang="el-GR" sz="2000" b="1" dirty="0"/>
              <a:t>Ο Αλή Πασάς των Ιωαννίνων υπήρξε αμείλικτος με όσους αμφισβητούσαν την εξουσία του. Έτσι καταδίωξε τους Κλέφτες και τους Αρματολούς, πολλούς από τους οποίους εξόντωσε (όπως τον </a:t>
            </a:r>
            <a:r>
              <a:rPr lang="el-GR" sz="2000" b="1" dirty="0">
                <a:hlinkClick r:id="rId3" tooltip="Αντώνης Κατσαντώνης"/>
              </a:rPr>
              <a:t>Κατσαντώνη</a:t>
            </a:r>
            <a:r>
              <a:rPr lang="el-GR" sz="2000" b="1" dirty="0"/>
              <a:t> και τον </a:t>
            </a:r>
            <a:r>
              <a:rPr lang="el-GR" sz="2000" b="1" dirty="0" err="1">
                <a:hlinkClick r:id="rId4" tooltip="Βλαχάβας"/>
              </a:rPr>
              <a:t>Βλαχάβα</a:t>
            </a:r>
            <a:r>
              <a:rPr lang="el-GR" sz="2000" b="1" dirty="0"/>
              <a:t>) άλλους κυνήγησε (όπως τον Θεόδωρο </a:t>
            </a:r>
            <a:r>
              <a:rPr lang="el-GR" sz="2000" b="1" dirty="0" smtClean="0"/>
              <a:t>Κολοκοτρώνη και </a:t>
            </a:r>
            <a:r>
              <a:rPr lang="el-GR" sz="2000" b="1" dirty="0"/>
              <a:t>τον </a:t>
            </a:r>
            <a:r>
              <a:rPr lang="el-GR" sz="2000" b="1" dirty="0" err="1"/>
              <a:t>Ζαχαριά</a:t>
            </a:r>
            <a:r>
              <a:rPr lang="el-GR" sz="2000" b="1" dirty="0"/>
              <a:t>). Επίσης διώχτηκαν οι ανυπότακτοι </a:t>
            </a:r>
            <a:r>
              <a:rPr lang="el-GR" sz="2000" b="1" dirty="0">
                <a:hlinkClick r:id="rId5" tooltip="Σουλιώτες"/>
              </a:rPr>
              <a:t>Σουλιώτες</a:t>
            </a:r>
            <a:r>
              <a:rPr lang="el-GR" sz="2000" b="1" dirty="0"/>
              <a:t>, οι </a:t>
            </a:r>
            <a:r>
              <a:rPr lang="el-GR" sz="2000" b="1" dirty="0" err="1">
                <a:hlinkClick r:id="rId6" tooltip="Χειμάρρα"/>
              </a:rPr>
              <a:t>Χειμαριώτες</a:t>
            </a:r>
            <a:r>
              <a:rPr lang="el-GR" sz="2000" b="1" dirty="0"/>
              <a:t> (από τη Χιμάρα) καθώς και οι </a:t>
            </a:r>
            <a:r>
              <a:rPr lang="el-GR" sz="2000" b="1" dirty="0" err="1">
                <a:hlinkClick r:id="rId7" tooltip="Πάργα"/>
              </a:rPr>
              <a:t>Παργινοί</a:t>
            </a:r>
            <a:r>
              <a:rPr lang="el-GR" sz="2000" b="1" dirty="0"/>
              <a:t>. Άλλη μια πόλη που υπέφερε από τον Αλή Πασά, χωρίς όμως να τον προκαλέσει προηγουμένως, ήταν η </a:t>
            </a:r>
            <a:r>
              <a:rPr lang="el-GR" sz="2000" b="1" dirty="0">
                <a:hlinkClick r:id="rId8" tooltip="Πρέβεζα"/>
              </a:rPr>
              <a:t>Πρέβεζα</a:t>
            </a:r>
            <a:r>
              <a:rPr lang="el-GR" sz="2000" b="1" dirty="0"/>
              <a:t>, της οποίας οι κάτοικοι ήταν στο έλεος των </a:t>
            </a:r>
            <a:r>
              <a:rPr lang="el-GR" sz="2000" b="1" dirty="0" smtClean="0"/>
              <a:t>ευνοούμενών </a:t>
            </a:r>
            <a:r>
              <a:rPr lang="el-GR" sz="2000" b="1" dirty="0"/>
              <a:t>του.</a:t>
            </a:r>
          </a:p>
          <a:p>
            <a:endParaRPr lang="el-GR" sz="2000" dirty="0"/>
          </a:p>
        </p:txBody>
      </p:sp>
    </p:spTree>
    <p:extLst>
      <p:ext uri="{BB962C8B-B14F-4D97-AF65-F5344CB8AC3E}">
        <p14:creationId xmlns:p14="http://schemas.microsoft.com/office/powerpoint/2010/main" val="3430985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7" y="-85725"/>
            <a:ext cx="3932237" cy="1600200"/>
          </a:xfrm>
        </p:spPr>
        <p:txBody>
          <a:bodyPr>
            <a:normAutofit/>
          </a:bodyPr>
          <a:lstStyle/>
          <a:p>
            <a:pPr algn="ctr"/>
            <a:r>
              <a:rPr lang="el-GR" sz="2400" b="1" dirty="0" smtClean="0"/>
              <a:t>ΑΠΟΣΠΑΣΜΑ «ΛΑΜΠΡΟΥ»</a:t>
            </a:r>
            <a:endParaRPr lang="el-GR" sz="2400" b="1"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7436" r="7436"/>
          <a:stretch>
            <a:fillRect/>
          </a:stretch>
        </p:blipFill>
        <p:spPr>
          <a:xfrm>
            <a:off x="-76200" y="0"/>
            <a:ext cx="12268200" cy="7210424"/>
          </a:xfrm>
        </p:spPr>
      </p:pic>
      <p:sp>
        <p:nvSpPr>
          <p:cNvPr id="4" name="Θέση κειμένου 3"/>
          <p:cNvSpPr>
            <a:spLocks noGrp="1"/>
          </p:cNvSpPr>
          <p:nvPr>
            <p:ph type="body" sz="half" idx="2"/>
          </p:nvPr>
        </p:nvSpPr>
        <p:spPr>
          <a:xfrm>
            <a:off x="2607684" y="2824595"/>
            <a:ext cx="5183188" cy="4554538"/>
          </a:xfrm>
        </p:spPr>
        <p:txBody>
          <a:bodyPr>
            <a:normAutofit/>
          </a:bodyPr>
          <a:lstStyle/>
          <a:p>
            <a:pPr algn="ctr"/>
            <a:r>
              <a:rPr lang="el-GR" sz="2000" b="1" dirty="0" smtClean="0">
                <a:solidFill>
                  <a:srgbClr val="0070C0"/>
                </a:solidFill>
              </a:rPr>
              <a:t>ΑΠΟΣΠΑΣΑΜΑ ΑΠΌ ΤΟΝ «ΛΑΜΠΡΟ»</a:t>
            </a:r>
          </a:p>
          <a:p>
            <a:pPr algn="ctr"/>
            <a:r>
              <a:rPr lang="el-GR" sz="2000" b="1" dirty="0" err="1" smtClean="0">
                <a:solidFill>
                  <a:srgbClr val="0070C0"/>
                </a:solidFill>
              </a:rPr>
              <a:t>Ἔψεναν</a:t>
            </a:r>
            <a:r>
              <a:rPr lang="el-GR" sz="2000" b="1" dirty="0" smtClean="0">
                <a:solidFill>
                  <a:srgbClr val="0070C0"/>
                </a:solidFill>
              </a:rPr>
              <a:t> </a:t>
            </a:r>
            <a:r>
              <a:rPr lang="el-GR" sz="2000" b="1" dirty="0" err="1">
                <a:solidFill>
                  <a:srgbClr val="0070C0"/>
                </a:solidFill>
              </a:rPr>
              <a:t>τὸν</a:t>
            </a:r>
            <a:r>
              <a:rPr lang="el-GR" sz="2000" b="1" dirty="0">
                <a:solidFill>
                  <a:srgbClr val="0070C0"/>
                </a:solidFill>
              </a:rPr>
              <a:t> </a:t>
            </a:r>
            <a:r>
              <a:rPr lang="el-GR" sz="2000" b="1" dirty="0" err="1">
                <a:solidFill>
                  <a:srgbClr val="0070C0"/>
                </a:solidFill>
              </a:rPr>
              <a:t>ἱερέα</a:t>
            </a:r>
            <a:r>
              <a:rPr lang="el-GR" sz="2000" b="1" dirty="0">
                <a:solidFill>
                  <a:srgbClr val="0070C0"/>
                </a:solidFill>
              </a:rPr>
              <a:t>, </a:t>
            </a:r>
            <a:r>
              <a:rPr lang="el-GR" sz="2000" b="1" dirty="0" err="1">
                <a:solidFill>
                  <a:srgbClr val="0070C0"/>
                </a:solidFill>
              </a:rPr>
              <a:t>καὶ</a:t>
            </a:r>
            <a:r>
              <a:rPr lang="el-GR" sz="2000" b="1" dirty="0">
                <a:solidFill>
                  <a:srgbClr val="0070C0"/>
                </a:solidFill>
              </a:rPr>
              <a:t> ὁ </a:t>
            </a:r>
            <a:r>
              <a:rPr lang="el-GR" sz="2000" b="1" dirty="0" err="1">
                <a:solidFill>
                  <a:srgbClr val="0070C0"/>
                </a:solidFill>
              </a:rPr>
              <a:t>Ἀλῆς</a:t>
            </a:r>
            <a:r>
              <a:rPr lang="el-GR" sz="2000" b="1" dirty="0">
                <a:solidFill>
                  <a:srgbClr val="0070C0"/>
                </a:solidFill>
              </a:rPr>
              <a:t> </a:t>
            </a:r>
            <a:r>
              <a:rPr lang="el-GR" sz="2000" b="1" dirty="0" err="1">
                <a:solidFill>
                  <a:srgbClr val="0070C0"/>
                </a:solidFill>
              </a:rPr>
              <a:t>ἐφώναζε</a:t>
            </a:r>
            <a:r>
              <a:rPr lang="el-GR" sz="2000" b="1" dirty="0">
                <a:solidFill>
                  <a:srgbClr val="0070C0"/>
                </a:solidFill>
              </a:rPr>
              <a:t> </a:t>
            </a:r>
            <a:r>
              <a:rPr lang="el-GR" sz="2000" b="1" dirty="0" err="1">
                <a:solidFill>
                  <a:srgbClr val="0070C0"/>
                </a:solidFill>
              </a:rPr>
              <a:t>τῶν</a:t>
            </a:r>
            <a:r>
              <a:rPr lang="el-GR" sz="2000" b="1" dirty="0">
                <a:solidFill>
                  <a:srgbClr val="0070C0"/>
                </a:solidFill>
              </a:rPr>
              <a:t> δούλων του,</a:t>
            </a:r>
          </a:p>
          <a:p>
            <a:pPr algn="ctr"/>
            <a:r>
              <a:rPr lang="el-GR" sz="2000" b="1" dirty="0" err="1">
                <a:solidFill>
                  <a:srgbClr val="0070C0"/>
                </a:solidFill>
              </a:rPr>
              <a:t>Τὰ</a:t>
            </a:r>
            <a:r>
              <a:rPr lang="el-GR" sz="2000" b="1" dirty="0">
                <a:solidFill>
                  <a:srgbClr val="0070C0"/>
                </a:solidFill>
              </a:rPr>
              <a:t> κάρβουνα </a:t>
            </a:r>
            <a:r>
              <a:rPr lang="el-GR" sz="2000" b="1" dirty="0" err="1">
                <a:solidFill>
                  <a:srgbClr val="0070C0"/>
                </a:solidFill>
              </a:rPr>
              <a:t>τοῦ</a:t>
            </a:r>
            <a:r>
              <a:rPr lang="el-GR" sz="2000" b="1" dirty="0">
                <a:solidFill>
                  <a:srgbClr val="0070C0"/>
                </a:solidFill>
              </a:rPr>
              <a:t> σκύλου </a:t>
            </a:r>
            <a:r>
              <a:rPr lang="el-GR" sz="2000" b="1" dirty="0" err="1">
                <a:solidFill>
                  <a:srgbClr val="0070C0"/>
                </a:solidFill>
              </a:rPr>
              <a:t>ἀνάρια</a:t>
            </a:r>
            <a:r>
              <a:rPr lang="el-GR" sz="2000" b="1" dirty="0">
                <a:solidFill>
                  <a:srgbClr val="0070C0"/>
                </a:solidFill>
              </a:rPr>
              <a:t> </a:t>
            </a:r>
            <a:r>
              <a:rPr lang="el-GR" sz="2000" b="1" dirty="0" err="1">
                <a:solidFill>
                  <a:srgbClr val="0070C0"/>
                </a:solidFill>
              </a:rPr>
              <a:t>ἀνάρια</a:t>
            </a:r>
            <a:r>
              <a:rPr lang="el-GR" sz="2000" b="1" dirty="0">
                <a:solidFill>
                  <a:srgbClr val="0070C0"/>
                </a:solidFill>
              </a:rPr>
              <a:t>.</a:t>
            </a:r>
          </a:p>
          <a:p>
            <a:pPr algn="ctr"/>
            <a:r>
              <a:rPr lang="el-GR" sz="2000" b="1" dirty="0">
                <a:solidFill>
                  <a:srgbClr val="0070C0"/>
                </a:solidFill>
              </a:rPr>
              <a:t/>
            </a:r>
            <a:br>
              <a:rPr lang="el-GR" sz="2000" b="1" dirty="0">
                <a:solidFill>
                  <a:srgbClr val="0070C0"/>
                </a:solidFill>
              </a:rPr>
            </a:br>
            <a:r>
              <a:rPr lang="el-GR" sz="2000" b="1" dirty="0" err="1">
                <a:solidFill>
                  <a:srgbClr val="0070C0"/>
                </a:solidFill>
              </a:rPr>
              <a:t>Εἶχε</a:t>
            </a:r>
            <a:r>
              <a:rPr lang="el-GR" sz="2000" b="1" dirty="0">
                <a:solidFill>
                  <a:srgbClr val="0070C0"/>
                </a:solidFill>
              </a:rPr>
              <a:t> μίαν </a:t>
            </a:r>
            <a:r>
              <a:rPr lang="el-GR" sz="2000" b="1" dirty="0" err="1">
                <a:solidFill>
                  <a:srgbClr val="0070C0"/>
                </a:solidFill>
              </a:rPr>
              <a:t>ἀπίστευτη</a:t>
            </a:r>
            <a:r>
              <a:rPr lang="el-GR" sz="2000" b="1" dirty="0">
                <a:solidFill>
                  <a:srgbClr val="0070C0"/>
                </a:solidFill>
              </a:rPr>
              <a:t> </a:t>
            </a:r>
            <a:r>
              <a:rPr lang="el-GR" sz="2000" b="1" dirty="0" err="1">
                <a:solidFill>
                  <a:srgbClr val="0070C0"/>
                </a:solidFill>
              </a:rPr>
              <a:t>ἱλαρότητα</a:t>
            </a:r>
            <a:r>
              <a:rPr lang="el-GR" sz="2000" b="1" dirty="0">
                <a:solidFill>
                  <a:srgbClr val="0070C0"/>
                </a:solidFill>
              </a:rPr>
              <a:t>. </a:t>
            </a:r>
            <a:r>
              <a:rPr lang="el-GR" sz="2000" b="1" dirty="0" err="1">
                <a:solidFill>
                  <a:srgbClr val="0070C0"/>
                </a:solidFill>
              </a:rPr>
              <a:t>Πῶς</a:t>
            </a:r>
            <a:r>
              <a:rPr lang="el-GR" sz="2000" b="1" dirty="0">
                <a:solidFill>
                  <a:srgbClr val="0070C0"/>
                </a:solidFill>
              </a:rPr>
              <a:t>; τάχα </a:t>
            </a:r>
            <a:r>
              <a:rPr lang="el-GR" sz="2000" b="1" dirty="0" err="1">
                <a:solidFill>
                  <a:srgbClr val="0070C0"/>
                </a:solidFill>
              </a:rPr>
              <a:t>ἀναπαύεται</a:t>
            </a:r>
            <a:r>
              <a:rPr lang="el-GR" sz="2000" b="1" dirty="0">
                <a:solidFill>
                  <a:srgbClr val="0070C0"/>
                </a:solidFill>
              </a:rPr>
              <a:t> </a:t>
            </a:r>
            <a:r>
              <a:rPr lang="el-GR" sz="2000" b="1" dirty="0" err="1">
                <a:solidFill>
                  <a:srgbClr val="0070C0"/>
                </a:solidFill>
              </a:rPr>
              <a:t>εἰς</a:t>
            </a:r>
            <a:r>
              <a:rPr lang="el-GR" sz="2000" b="1" dirty="0">
                <a:solidFill>
                  <a:srgbClr val="0070C0"/>
                </a:solidFill>
              </a:rPr>
              <a:t> </a:t>
            </a:r>
            <a:r>
              <a:rPr lang="el-GR" sz="2000" b="1" dirty="0" err="1">
                <a:solidFill>
                  <a:srgbClr val="0070C0"/>
                </a:solidFill>
              </a:rPr>
              <a:t>δροσερὴ</a:t>
            </a:r>
            <a:r>
              <a:rPr lang="el-GR" sz="2000" b="1" dirty="0">
                <a:solidFill>
                  <a:srgbClr val="0070C0"/>
                </a:solidFill>
              </a:rPr>
              <a:t> χλωρασιά; </a:t>
            </a:r>
            <a:r>
              <a:rPr lang="el-GR" sz="2000" b="1" dirty="0" err="1">
                <a:solidFill>
                  <a:srgbClr val="0070C0"/>
                </a:solidFill>
              </a:rPr>
              <a:t>Καὶ</a:t>
            </a:r>
            <a:r>
              <a:rPr lang="el-GR" sz="2000" b="1" dirty="0">
                <a:solidFill>
                  <a:srgbClr val="0070C0"/>
                </a:solidFill>
              </a:rPr>
              <a:t> ὁ </a:t>
            </a:r>
            <a:r>
              <a:rPr lang="el-GR" sz="2000" b="1" dirty="0" err="1">
                <a:solidFill>
                  <a:srgbClr val="0070C0"/>
                </a:solidFill>
              </a:rPr>
              <a:t>Ἀλῆς</a:t>
            </a:r>
            <a:r>
              <a:rPr lang="el-GR" sz="2000" b="1" dirty="0">
                <a:solidFill>
                  <a:srgbClr val="0070C0"/>
                </a:solidFill>
              </a:rPr>
              <a:t> περιπαίζοντάς τον· «</a:t>
            </a:r>
            <a:r>
              <a:rPr lang="el-GR" sz="2000" b="1" dirty="0" err="1">
                <a:solidFill>
                  <a:srgbClr val="0070C0"/>
                </a:solidFill>
              </a:rPr>
              <a:t>Τὶ</a:t>
            </a:r>
            <a:r>
              <a:rPr lang="el-GR" sz="2000" b="1" dirty="0">
                <a:solidFill>
                  <a:srgbClr val="0070C0"/>
                </a:solidFill>
              </a:rPr>
              <a:t> </a:t>
            </a:r>
            <a:r>
              <a:rPr lang="el-GR" sz="2000" b="1" dirty="0" err="1">
                <a:solidFill>
                  <a:srgbClr val="0070C0"/>
                </a:solidFill>
              </a:rPr>
              <a:t>σοῦ</a:t>
            </a:r>
            <a:r>
              <a:rPr lang="el-GR" sz="2000" b="1" dirty="0">
                <a:solidFill>
                  <a:srgbClr val="0070C0"/>
                </a:solidFill>
              </a:rPr>
              <a:t> φαίνεται, </a:t>
            </a:r>
            <a:r>
              <a:rPr lang="el-GR" sz="2000" b="1" dirty="0" err="1">
                <a:solidFill>
                  <a:srgbClr val="0070C0"/>
                </a:solidFill>
              </a:rPr>
              <a:t>ἅγιε</a:t>
            </a:r>
            <a:r>
              <a:rPr lang="el-GR" sz="2000" b="1" dirty="0">
                <a:solidFill>
                  <a:srgbClr val="0070C0"/>
                </a:solidFill>
              </a:rPr>
              <a:t> </a:t>
            </a:r>
            <a:r>
              <a:rPr lang="el-GR" sz="2000" b="1" dirty="0" err="1">
                <a:solidFill>
                  <a:srgbClr val="0070C0"/>
                </a:solidFill>
              </a:rPr>
              <a:t>ἄνθρωπε</a:t>
            </a:r>
            <a:r>
              <a:rPr lang="el-GR" sz="2000" b="1" dirty="0">
                <a:solidFill>
                  <a:srgbClr val="0070C0"/>
                </a:solidFill>
              </a:rPr>
              <a:t>; βλέπω </a:t>
            </a:r>
            <a:r>
              <a:rPr lang="el-GR" sz="2000" b="1" dirty="0" err="1">
                <a:solidFill>
                  <a:srgbClr val="0070C0"/>
                </a:solidFill>
              </a:rPr>
              <a:t>καλὰ</a:t>
            </a:r>
            <a:r>
              <a:rPr lang="el-GR" sz="2000" b="1" dirty="0">
                <a:solidFill>
                  <a:srgbClr val="0070C0"/>
                </a:solidFill>
              </a:rPr>
              <a:t> </a:t>
            </a:r>
            <a:r>
              <a:rPr lang="el-GR" sz="2000" b="1" dirty="0" err="1">
                <a:solidFill>
                  <a:srgbClr val="0070C0"/>
                </a:solidFill>
              </a:rPr>
              <a:t>ὅτι</a:t>
            </a:r>
            <a:r>
              <a:rPr lang="el-GR" sz="2000" b="1" dirty="0">
                <a:solidFill>
                  <a:srgbClr val="0070C0"/>
                </a:solidFill>
              </a:rPr>
              <a:t> </a:t>
            </a:r>
            <a:r>
              <a:rPr lang="el-GR" sz="2000" b="1" dirty="0" err="1">
                <a:solidFill>
                  <a:srgbClr val="0070C0"/>
                </a:solidFill>
              </a:rPr>
              <a:t>εἶσαι</a:t>
            </a:r>
            <a:r>
              <a:rPr lang="el-GR" sz="2000" b="1" dirty="0">
                <a:solidFill>
                  <a:srgbClr val="0070C0"/>
                </a:solidFill>
              </a:rPr>
              <a:t> </a:t>
            </a:r>
            <a:r>
              <a:rPr lang="el-GR" sz="2000" b="1" dirty="0" err="1">
                <a:solidFill>
                  <a:srgbClr val="0070C0"/>
                </a:solidFill>
              </a:rPr>
              <a:t>συνειθισμένος</a:t>
            </a:r>
            <a:r>
              <a:rPr lang="el-GR" sz="2000" b="1" dirty="0">
                <a:solidFill>
                  <a:srgbClr val="0070C0"/>
                </a:solidFill>
              </a:rPr>
              <a:t> </a:t>
            </a:r>
            <a:r>
              <a:rPr lang="el-GR" sz="2000" b="1" dirty="0" err="1">
                <a:solidFill>
                  <a:srgbClr val="0070C0"/>
                </a:solidFill>
              </a:rPr>
              <a:t>νὰ</a:t>
            </a:r>
            <a:r>
              <a:rPr lang="el-GR" sz="2000" b="1" dirty="0">
                <a:solidFill>
                  <a:srgbClr val="0070C0"/>
                </a:solidFill>
              </a:rPr>
              <a:t> </a:t>
            </a:r>
            <a:r>
              <a:rPr lang="el-GR" sz="2000" b="1" dirty="0" err="1">
                <a:solidFill>
                  <a:srgbClr val="0070C0"/>
                </a:solidFill>
              </a:rPr>
              <a:t>θαυματουργῇς</a:t>
            </a:r>
            <a:r>
              <a:rPr lang="el-GR" sz="2000" b="1" dirty="0">
                <a:solidFill>
                  <a:srgbClr val="0070C0"/>
                </a:solidFill>
              </a:rPr>
              <a:t>· </a:t>
            </a:r>
            <a:r>
              <a:rPr lang="el-GR" sz="2000" b="1" dirty="0" err="1">
                <a:solidFill>
                  <a:srgbClr val="0070C0"/>
                </a:solidFill>
              </a:rPr>
              <a:t>ὁλοένα</a:t>
            </a:r>
            <a:r>
              <a:rPr lang="el-GR" sz="2000" b="1" dirty="0">
                <a:solidFill>
                  <a:srgbClr val="0070C0"/>
                </a:solidFill>
              </a:rPr>
              <a:t> γυρίζεις, δίχως </a:t>
            </a:r>
            <a:r>
              <a:rPr lang="el-GR" sz="2000" b="1" dirty="0" err="1">
                <a:solidFill>
                  <a:srgbClr val="0070C0"/>
                </a:solidFill>
              </a:rPr>
              <a:t>νὰ</a:t>
            </a:r>
            <a:r>
              <a:rPr lang="el-GR" sz="2000" b="1" dirty="0">
                <a:solidFill>
                  <a:srgbClr val="0070C0"/>
                </a:solidFill>
              </a:rPr>
              <a:t> </a:t>
            </a:r>
            <a:r>
              <a:rPr lang="el-GR" sz="2000" b="1" dirty="0" err="1">
                <a:solidFill>
                  <a:srgbClr val="0070C0"/>
                </a:solidFill>
              </a:rPr>
              <a:t>κινᾷς</a:t>
            </a:r>
            <a:r>
              <a:rPr lang="el-GR" sz="2000" b="1" dirty="0">
                <a:solidFill>
                  <a:srgbClr val="0070C0"/>
                </a:solidFill>
              </a:rPr>
              <a:t> μήτε χέρι, μήτε πόδι, κ' </a:t>
            </a:r>
            <a:r>
              <a:rPr lang="el-GR" sz="2000" b="1" dirty="0" err="1">
                <a:solidFill>
                  <a:srgbClr val="0070C0"/>
                </a:solidFill>
              </a:rPr>
              <a:t>εἶσαι</a:t>
            </a:r>
            <a:r>
              <a:rPr lang="el-GR" sz="2000" b="1" dirty="0">
                <a:solidFill>
                  <a:srgbClr val="0070C0"/>
                </a:solidFill>
              </a:rPr>
              <a:t> </a:t>
            </a:r>
            <a:r>
              <a:rPr lang="el-GR" sz="2000" b="1" dirty="0" err="1">
                <a:solidFill>
                  <a:srgbClr val="0070C0"/>
                </a:solidFill>
              </a:rPr>
              <a:t>ὅλος</a:t>
            </a:r>
            <a:r>
              <a:rPr lang="el-GR" sz="2000" b="1" dirty="0">
                <a:solidFill>
                  <a:srgbClr val="0070C0"/>
                </a:solidFill>
              </a:rPr>
              <a:t> </a:t>
            </a:r>
            <a:r>
              <a:rPr lang="el-GR" sz="2000" b="1" dirty="0" err="1">
                <a:solidFill>
                  <a:srgbClr val="0070C0"/>
                </a:solidFill>
              </a:rPr>
              <a:t>ἕνα</a:t>
            </a:r>
            <a:r>
              <a:rPr lang="el-GR" sz="2000" b="1" dirty="0">
                <a:solidFill>
                  <a:srgbClr val="0070C0"/>
                </a:solidFill>
              </a:rPr>
              <a:t> κομμάτι. </a:t>
            </a:r>
            <a:r>
              <a:rPr lang="el-GR" sz="2000" b="1" dirty="0" err="1">
                <a:solidFill>
                  <a:srgbClr val="0070C0"/>
                </a:solidFill>
              </a:rPr>
              <a:t>Εὖγε</a:t>
            </a:r>
            <a:r>
              <a:rPr lang="el-GR" sz="2000" b="1" dirty="0">
                <a:solidFill>
                  <a:srgbClr val="0070C0"/>
                </a:solidFill>
              </a:rPr>
              <a:t> σου· </a:t>
            </a:r>
            <a:r>
              <a:rPr lang="el-GR" sz="2000" b="1" dirty="0" err="1">
                <a:solidFill>
                  <a:srgbClr val="0070C0"/>
                </a:solidFill>
              </a:rPr>
              <a:t>Παρακάλει</a:t>
            </a:r>
            <a:r>
              <a:rPr lang="el-GR" sz="2000" b="1" dirty="0">
                <a:solidFill>
                  <a:srgbClr val="0070C0"/>
                </a:solidFill>
              </a:rPr>
              <a:t> </a:t>
            </a:r>
            <a:r>
              <a:rPr lang="el-GR" sz="2000" b="1" dirty="0" err="1">
                <a:solidFill>
                  <a:srgbClr val="0070C0"/>
                </a:solidFill>
              </a:rPr>
              <a:t>τὸν</a:t>
            </a:r>
            <a:r>
              <a:rPr lang="el-GR" sz="2000" b="1" dirty="0">
                <a:solidFill>
                  <a:srgbClr val="0070C0"/>
                </a:solidFill>
              </a:rPr>
              <a:t> </a:t>
            </a:r>
            <a:r>
              <a:rPr lang="el-GR" sz="2000" b="1" dirty="0" err="1">
                <a:solidFill>
                  <a:srgbClr val="0070C0"/>
                </a:solidFill>
              </a:rPr>
              <a:t>Ἰησοῦ</a:t>
            </a:r>
            <a:r>
              <a:rPr lang="el-GR" sz="2000" b="1" dirty="0">
                <a:solidFill>
                  <a:srgbClr val="0070C0"/>
                </a:solidFill>
              </a:rPr>
              <a:t> </a:t>
            </a:r>
            <a:r>
              <a:rPr lang="el-GR" sz="2000" b="1" dirty="0" err="1">
                <a:solidFill>
                  <a:srgbClr val="0070C0"/>
                </a:solidFill>
              </a:rPr>
              <a:t>νὰ</a:t>
            </a:r>
            <a:r>
              <a:rPr lang="el-GR" sz="2000" b="1" dirty="0">
                <a:solidFill>
                  <a:srgbClr val="0070C0"/>
                </a:solidFill>
              </a:rPr>
              <a:t> </a:t>
            </a:r>
            <a:r>
              <a:rPr lang="el-GR" sz="2000" b="1" dirty="0" err="1">
                <a:solidFill>
                  <a:srgbClr val="0070C0"/>
                </a:solidFill>
              </a:rPr>
              <a:t>σὲ</a:t>
            </a:r>
            <a:r>
              <a:rPr lang="el-GR" sz="2000" b="1" dirty="0">
                <a:solidFill>
                  <a:srgbClr val="0070C0"/>
                </a:solidFill>
              </a:rPr>
              <a:t> </a:t>
            </a:r>
            <a:r>
              <a:rPr lang="el-GR" sz="2000" b="1" dirty="0" err="1">
                <a:solidFill>
                  <a:srgbClr val="0070C0"/>
                </a:solidFill>
              </a:rPr>
              <a:t>σώσῃ</a:t>
            </a:r>
            <a:r>
              <a:rPr lang="el-GR" sz="2000" b="1" dirty="0">
                <a:solidFill>
                  <a:srgbClr val="0070C0"/>
                </a:solidFill>
              </a:rPr>
              <a:t> </a:t>
            </a:r>
            <a:r>
              <a:rPr lang="el-GR" sz="2000" b="1" dirty="0" err="1">
                <a:solidFill>
                  <a:srgbClr val="0070C0"/>
                </a:solidFill>
              </a:rPr>
              <a:t>τὸ</a:t>
            </a:r>
            <a:r>
              <a:rPr lang="el-GR" sz="2000" b="1" dirty="0">
                <a:solidFill>
                  <a:srgbClr val="0070C0"/>
                </a:solidFill>
              </a:rPr>
              <a:t> </a:t>
            </a:r>
            <a:r>
              <a:rPr lang="el-GR" sz="2000" b="1" dirty="0" err="1">
                <a:solidFill>
                  <a:srgbClr val="0070C0"/>
                </a:solidFill>
              </a:rPr>
              <a:t>γληγορύτερο</a:t>
            </a:r>
            <a:r>
              <a:rPr lang="el-GR" sz="2000" b="1" dirty="0">
                <a:solidFill>
                  <a:srgbClr val="0070C0"/>
                </a:solidFill>
              </a:rPr>
              <a:t>.» </a:t>
            </a:r>
          </a:p>
        </p:txBody>
      </p:sp>
    </p:spTree>
    <p:extLst>
      <p:ext uri="{BB962C8B-B14F-4D97-AF65-F5344CB8AC3E}">
        <p14:creationId xmlns:p14="http://schemas.microsoft.com/office/powerpoint/2010/main" val="1774075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2969" y="-1066800"/>
            <a:ext cx="3932237" cy="1600200"/>
          </a:xfrm>
        </p:spPr>
        <p:txBody>
          <a:bodyPr/>
          <a:lstStyle/>
          <a:p>
            <a:pPr algn="just"/>
            <a:r>
              <a:rPr lang="el-GR" b="1" dirty="0" smtClean="0"/>
              <a:t>ΜΕΣΟΛΟΓΓΙ</a:t>
            </a:r>
            <a:endParaRPr lang="el-GR" b="1"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14620" r="14620"/>
          <a:stretch>
            <a:fillRect/>
          </a:stretch>
        </p:blipFill>
        <p:spPr>
          <a:xfrm>
            <a:off x="0" y="-342900"/>
            <a:ext cx="12192000" cy="8201025"/>
          </a:xfrm>
        </p:spPr>
      </p:pic>
      <p:sp>
        <p:nvSpPr>
          <p:cNvPr id="4" name="Θέση κειμένου 3"/>
          <p:cNvSpPr>
            <a:spLocks noGrp="1"/>
          </p:cNvSpPr>
          <p:nvPr>
            <p:ph type="body" sz="half" idx="2"/>
          </p:nvPr>
        </p:nvSpPr>
        <p:spPr>
          <a:xfrm>
            <a:off x="6296025" y="1299368"/>
            <a:ext cx="4562475" cy="3811588"/>
          </a:xfrm>
        </p:spPr>
        <p:txBody>
          <a:bodyPr>
            <a:normAutofit fontScale="92500" lnSpcReduction="10000"/>
          </a:bodyPr>
          <a:lstStyle/>
          <a:p>
            <a:pPr algn="ctr"/>
            <a:r>
              <a:rPr lang="el-GR" sz="1800" b="1" dirty="0" smtClean="0"/>
              <a:t>ΤΟ ΜΕΣΟΛΟΓΓΙ</a:t>
            </a:r>
          </a:p>
          <a:p>
            <a:pPr algn="ctr"/>
            <a:r>
              <a:rPr lang="el-GR" sz="1800" b="1" dirty="0" smtClean="0"/>
              <a:t>Το Μεσολόγγι </a:t>
            </a:r>
            <a:r>
              <a:rPr lang="el-GR" sz="1800" b="1" dirty="0"/>
              <a:t>πολιορκούσαν οι Οθωμανοί από το 1822 έως το 1826. Μετά τη δεύτερη φάση της πολιορκίας οι δυσβάστακτες πλέον συνθήκες διαβίωσης των κατοίκων (λιμός, αρρώστιες, θάνατοι) καθώς και η νέα αποτυχία του Μιαούλη να προσεγγίσει το Μεσολόγγι, προκάλεσαν απελπιστική κατάσταση μεταξύ των </a:t>
            </a:r>
            <a:r>
              <a:rPr lang="el-GR" sz="1800" b="1" dirty="0" err="1"/>
              <a:t>πολιορκημένων</a:t>
            </a:r>
            <a:r>
              <a:rPr lang="el-GR" sz="1800" b="1" dirty="0"/>
              <a:t>, οι οποίοι δεν έβλεπαν πια άλλη λύση από την </a:t>
            </a:r>
            <a:r>
              <a:rPr lang="el-GR" sz="1800" b="1" dirty="0">
                <a:hlinkClick r:id="rId3" tooltip="Έξοδος του Μεσολογγίου"/>
              </a:rPr>
              <a:t>Έξοδο</a:t>
            </a:r>
            <a:r>
              <a:rPr lang="el-GR" sz="1800" b="1" dirty="0"/>
              <a:t>. Έτσι τη νύχτα της 10</a:t>
            </a:r>
            <a:r>
              <a:rPr lang="el-GR" sz="1800" b="1" baseline="30000" dirty="0"/>
              <a:t>ης</a:t>
            </a:r>
            <a:r>
              <a:rPr lang="el-GR" sz="1800" b="1" dirty="0"/>
              <a:t> Απριλίου 1826 οργάνωσαν τις δυνάμεις τους σε τρία σώματα, υπό την αρχηγία του </a:t>
            </a:r>
            <a:r>
              <a:rPr lang="el-GR" sz="1800" b="1" dirty="0">
                <a:hlinkClick r:id="rId4" tooltip="Νότης Μπότσαρης"/>
              </a:rPr>
              <a:t>Νότη Μπότσαρη</a:t>
            </a:r>
            <a:r>
              <a:rPr lang="el-GR" sz="1800" b="1" dirty="0"/>
              <a:t>, </a:t>
            </a:r>
            <a:r>
              <a:rPr lang="el-GR" sz="1800" b="1" dirty="0">
                <a:hlinkClick r:id="rId5" tooltip="Δημήτριος Μακρής (στρατιωτικός)"/>
              </a:rPr>
              <a:t>Δημήτριου Μακρή</a:t>
            </a:r>
            <a:r>
              <a:rPr lang="el-GR" sz="1800" b="1" dirty="0"/>
              <a:t> και </a:t>
            </a:r>
            <a:r>
              <a:rPr lang="el-GR" sz="1800" b="1" dirty="0">
                <a:hlinkClick r:id="rId6" tooltip="Κίτσος Τζαβέλας"/>
              </a:rPr>
              <a:t>Κίτσου Τζαβέλα</a:t>
            </a:r>
            <a:r>
              <a:rPr lang="el-GR" sz="1800" b="1" dirty="0"/>
              <a:t>· στο μέσο του τριγώνου που θα σχημάτιζαν αυτές οι δυνάμεις, τοποθετήθηκαν τα γυναικόπαιδα</a:t>
            </a:r>
            <a:r>
              <a:rPr lang="el-GR" dirty="0"/>
              <a:t>.</a:t>
            </a:r>
          </a:p>
        </p:txBody>
      </p:sp>
    </p:spTree>
    <p:extLst>
      <p:ext uri="{BB962C8B-B14F-4D97-AF65-F5344CB8AC3E}">
        <p14:creationId xmlns:p14="http://schemas.microsoft.com/office/powerpoint/2010/main" val="29555849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8363" y="457200"/>
            <a:ext cx="3932237" cy="530225"/>
          </a:xfrm>
        </p:spPr>
        <p:txBody>
          <a:bodyPr>
            <a:normAutofit/>
          </a:bodyPr>
          <a:lstStyle/>
          <a:p>
            <a:r>
              <a:rPr lang="el-GR" sz="2400" b="1" dirty="0" smtClean="0"/>
              <a:t>  </a:t>
            </a:r>
            <a:r>
              <a:rPr lang="el-GR" sz="2400" b="1" dirty="0" smtClean="0">
                <a:solidFill>
                  <a:srgbClr val="00B050"/>
                </a:solidFill>
              </a:rPr>
              <a:t>ΕΛΕΥΘΕΡΟΙ ΠΟΛΙΟΡΚΗΜΕΝΟΙ</a:t>
            </a:r>
            <a:endParaRPr lang="el-GR" sz="2400" b="1" dirty="0">
              <a:solidFill>
                <a:srgbClr val="00B050"/>
              </a:solidFill>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21505" r="21505"/>
          <a:stretch>
            <a:fillRect/>
          </a:stretch>
        </p:blipFill>
        <p:spPr>
          <a:xfrm>
            <a:off x="5183188" y="1"/>
            <a:ext cx="7008812" cy="6858000"/>
          </a:xfrm>
        </p:spPr>
      </p:pic>
      <p:sp>
        <p:nvSpPr>
          <p:cNvPr id="4" name="Θέση κειμένου 3"/>
          <p:cNvSpPr>
            <a:spLocks noGrp="1"/>
          </p:cNvSpPr>
          <p:nvPr>
            <p:ph type="body" sz="half" idx="2"/>
          </p:nvPr>
        </p:nvSpPr>
        <p:spPr>
          <a:xfrm>
            <a:off x="91281" y="1390650"/>
            <a:ext cx="6572249" cy="5467350"/>
          </a:xfrm>
        </p:spPr>
        <p:txBody>
          <a:bodyPr/>
          <a:lstStyle/>
          <a:p>
            <a:pPr algn="ctr"/>
            <a:endParaRPr lang="el-GR" b="1" dirty="0" smtClean="0">
              <a:solidFill>
                <a:srgbClr val="7030A0"/>
              </a:solidFill>
            </a:endParaRPr>
          </a:p>
          <a:p>
            <a:pPr algn="just"/>
            <a:r>
              <a:rPr lang="el-GR" b="1" dirty="0" err="1" smtClean="0">
                <a:solidFill>
                  <a:srgbClr val="7030A0"/>
                </a:solidFill>
              </a:rPr>
              <a:t>Έστησ</a:t>
            </a:r>
            <a:r>
              <a:rPr lang="el-GR" b="1" dirty="0">
                <a:solidFill>
                  <a:srgbClr val="7030A0"/>
                </a:solidFill>
              </a:rPr>
              <a:t>'  ο  Έρωτας  χορό  με  τον  </a:t>
            </a:r>
            <a:r>
              <a:rPr lang="el-GR" b="1" dirty="0" err="1">
                <a:solidFill>
                  <a:srgbClr val="7030A0"/>
                </a:solidFill>
              </a:rPr>
              <a:t>ξανθόν</a:t>
            </a:r>
            <a:r>
              <a:rPr lang="el-GR" b="1" dirty="0">
                <a:solidFill>
                  <a:srgbClr val="7030A0"/>
                </a:solidFill>
              </a:rPr>
              <a:t>  Απρίλη,</a:t>
            </a:r>
          </a:p>
          <a:p>
            <a:pPr algn="just"/>
            <a:r>
              <a:rPr lang="el-GR" b="1" dirty="0">
                <a:solidFill>
                  <a:srgbClr val="7030A0"/>
                </a:solidFill>
              </a:rPr>
              <a:t>Κι  η  φύσις  ηύρε  την  καλή  και  τη  γλυκιά  της  ώρα</a:t>
            </a:r>
            <a:r>
              <a:rPr lang="el-GR" b="1" dirty="0" smtClean="0">
                <a:solidFill>
                  <a:srgbClr val="7030A0"/>
                </a:solidFill>
              </a:rPr>
              <a:t>,</a:t>
            </a:r>
          </a:p>
          <a:p>
            <a:pPr algn="just"/>
            <a:r>
              <a:rPr lang="el-GR" b="1" dirty="0" smtClean="0">
                <a:solidFill>
                  <a:srgbClr val="7030A0"/>
                </a:solidFill>
              </a:rPr>
              <a:t>Και</a:t>
            </a:r>
            <a:r>
              <a:rPr lang="el-GR" b="1" dirty="0">
                <a:solidFill>
                  <a:srgbClr val="7030A0"/>
                </a:solidFill>
              </a:rPr>
              <a:t>  μες  στη  σκιά  που  φούντωσε  και  </a:t>
            </a:r>
            <a:r>
              <a:rPr lang="el-GR" b="1" dirty="0" err="1">
                <a:solidFill>
                  <a:srgbClr val="7030A0"/>
                </a:solidFill>
              </a:rPr>
              <a:t>κλει</a:t>
            </a:r>
            <a:r>
              <a:rPr lang="el-GR" b="1" dirty="0">
                <a:solidFill>
                  <a:srgbClr val="7030A0"/>
                </a:solidFill>
              </a:rPr>
              <a:t>  δροσιές  και  μόσχους</a:t>
            </a:r>
          </a:p>
          <a:p>
            <a:pPr algn="just"/>
            <a:r>
              <a:rPr lang="el-GR" b="1" dirty="0">
                <a:solidFill>
                  <a:srgbClr val="7030A0"/>
                </a:solidFill>
              </a:rPr>
              <a:t>Ανάκουστος  </a:t>
            </a:r>
            <a:r>
              <a:rPr lang="el-GR" b="1" dirty="0" err="1">
                <a:solidFill>
                  <a:srgbClr val="7030A0"/>
                </a:solidFill>
              </a:rPr>
              <a:t>κιλαϊδισμός</a:t>
            </a:r>
            <a:r>
              <a:rPr lang="el-GR" b="1" dirty="0">
                <a:solidFill>
                  <a:srgbClr val="7030A0"/>
                </a:solidFill>
              </a:rPr>
              <a:t>  και  λιποθυμισμένος</a:t>
            </a:r>
            <a:r>
              <a:rPr lang="el-GR" b="1" dirty="0" smtClean="0">
                <a:solidFill>
                  <a:srgbClr val="7030A0"/>
                </a:solidFill>
              </a:rPr>
              <a:t>.</a:t>
            </a:r>
          </a:p>
          <a:p>
            <a:pPr algn="just"/>
            <a:r>
              <a:rPr lang="el-GR" b="1" dirty="0" smtClean="0">
                <a:solidFill>
                  <a:srgbClr val="7030A0"/>
                </a:solidFill>
              </a:rPr>
              <a:t>Νερά</a:t>
            </a:r>
            <a:r>
              <a:rPr lang="el-GR" b="1" dirty="0">
                <a:solidFill>
                  <a:srgbClr val="7030A0"/>
                </a:solidFill>
              </a:rPr>
              <a:t>  καθάρια  και  γλυκά,  νερά  χαριτωμένα,</a:t>
            </a:r>
          </a:p>
          <a:p>
            <a:pPr algn="just"/>
            <a:r>
              <a:rPr lang="el-GR" b="1" dirty="0">
                <a:solidFill>
                  <a:srgbClr val="7030A0"/>
                </a:solidFill>
              </a:rPr>
              <a:t>Χύνονται  μες  την  άβυσσο  τη  </a:t>
            </a:r>
            <a:r>
              <a:rPr lang="el-GR" b="1" dirty="0" err="1">
                <a:solidFill>
                  <a:srgbClr val="7030A0"/>
                </a:solidFill>
              </a:rPr>
              <a:t>μοσχοβολισμένη</a:t>
            </a:r>
            <a:r>
              <a:rPr lang="el-GR" b="1" dirty="0">
                <a:solidFill>
                  <a:srgbClr val="7030A0"/>
                </a:solidFill>
              </a:rPr>
              <a:t>,</a:t>
            </a:r>
          </a:p>
          <a:p>
            <a:pPr algn="just"/>
            <a:r>
              <a:rPr lang="el-GR" b="1" dirty="0">
                <a:solidFill>
                  <a:srgbClr val="7030A0"/>
                </a:solidFill>
              </a:rPr>
              <a:t>Και  </a:t>
            </a:r>
            <a:r>
              <a:rPr lang="el-GR" b="1" dirty="0" err="1">
                <a:solidFill>
                  <a:srgbClr val="7030A0"/>
                </a:solidFill>
              </a:rPr>
              <a:t>πέρνουνε</a:t>
            </a:r>
            <a:r>
              <a:rPr lang="el-GR" b="1" dirty="0">
                <a:solidFill>
                  <a:srgbClr val="7030A0"/>
                </a:solidFill>
              </a:rPr>
              <a:t>  το  μόσχο  της,  κι  αφήνουν  τη  δροσιά  τους,</a:t>
            </a:r>
          </a:p>
          <a:p>
            <a:pPr algn="just"/>
            <a:r>
              <a:rPr lang="el-GR" b="1" dirty="0">
                <a:solidFill>
                  <a:srgbClr val="7030A0"/>
                </a:solidFill>
              </a:rPr>
              <a:t>Κι  ούλα  στον  ήλιο  δείχνοντας  τα  </a:t>
            </a:r>
            <a:r>
              <a:rPr lang="el-GR" b="1" dirty="0" err="1">
                <a:solidFill>
                  <a:srgbClr val="7030A0"/>
                </a:solidFill>
              </a:rPr>
              <a:t>πλούτια</a:t>
            </a:r>
            <a:r>
              <a:rPr lang="el-GR" b="1" dirty="0">
                <a:solidFill>
                  <a:srgbClr val="7030A0"/>
                </a:solidFill>
              </a:rPr>
              <a:t>  της  πηγής  τους,</a:t>
            </a:r>
          </a:p>
          <a:p>
            <a:pPr algn="just"/>
            <a:r>
              <a:rPr lang="el-GR" b="1" dirty="0">
                <a:solidFill>
                  <a:srgbClr val="7030A0"/>
                </a:solidFill>
              </a:rPr>
              <a:t>Τρέχουν  εδώ,  τρέχουν  εκεί,  και  κάνουν  σαν  αηδόνια.</a:t>
            </a:r>
          </a:p>
          <a:p>
            <a:pPr algn="just"/>
            <a:r>
              <a:rPr lang="el-GR" b="1" dirty="0">
                <a:solidFill>
                  <a:srgbClr val="7030A0"/>
                </a:solidFill>
              </a:rPr>
              <a:t>Εξ'  αναβρύζει  κι  η  ζωή  σ'  γη,  σ'  ουρανό  σε  κύμα</a:t>
            </a:r>
            <a:r>
              <a:rPr lang="el-GR" b="1" dirty="0"/>
              <a:t>.</a:t>
            </a:r>
          </a:p>
          <a:p>
            <a:pPr algn="just"/>
            <a:endParaRPr lang="el-GR" dirty="0"/>
          </a:p>
        </p:txBody>
      </p:sp>
    </p:spTree>
    <p:extLst>
      <p:ext uri="{BB962C8B-B14F-4D97-AF65-F5344CB8AC3E}">
        <p14:creationId xmlns:p14="http://schemas.microsoft.com/office/powerpoint/2010/main" val="2150840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530225"/>
          </a:xfrm>
        </p:spPr>
        <p:txBody>
          <a:bodyPr>
            <a:normAutofit/>
          </a:bodyPr>
          <a:lstStyle/>
          <a:p>
            <a:r>
              <a:rPr lang="el-GR" sz="2400" b="1" dirty="0" smtClean="0"/>
              <a:t>Η ΓΥΝΑΙΚΑ ΤΗΣ ΖΑΚΥΘΟΣ</a:t>
            </a:r>
            <a:endParaRPr lang="el-GR" sz="2400" b="1"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16804" b="16804"/>
          <a:stretch>
            <a:fillRect/>
          </a:stretch>
        </p:blipFill>
        <p:spPr>
          <a:xfrm>
            <a:off x="0" y="0"/>
            <a:ext cx="12192000" cy="6858000"/>
          </a:xfrm>
        </p:spPr>
      </p:pic>
      <p:sp>
        <p:nvSpPr>
          <p:cNvPr id="4" name="Θέση κειμένου 3"/>
          <p:cNvSpPr>
            <a:spLocks noGrp="1"/>
          </p:cNvSpPr>
          <p:nvPr>
            <p:ph type="body" sz="half" idx="2"/>
          </p:nvPr>
        </p:nvSpPr>
        <p:spPr>
          <a:xfrm>
            <a:off x="419893" y="0"/>
            <a:ext cx="4772025" cy="5895975"/>
          </a:xfrm>
        </p:spPr>
        <p:txBody>
          <a:bodyPr>
            <a:noAutofit/>
          </a:bodyPr>
          <a:lstStyle/>
          <a:p>
            <a:pPr algn="ctr"/>
            <a:r>
              <a:rPr lang="el-GR" sz="2000" b="1" dirty="0" smtClean="0">
                <a:solidFill>
                  <a:srgbClr val="002060"/>
                </a:solidFill>
              </a:rPr>
              <a:t>Η ΓΥΝΑΙΚΑ ΤΗΣ ΖΑΚΥΘΟΣ</a:t>
            </a:r>
          </a:p>
          <a:p>
            <a:pPr algn="just"/>
            <a:r>
              <a:rPr lang="el-GR" sz="2000" b="1" dirty="0" smtClean="0">
                <a:solidFill>
                  <a:srgbClr val="002060"/>
                </a:solidFill>
              </a:rPr>
              <a:t>Πέρα </a:t>
            </a:r>
            <a:r>
              <a:rPr lang="el-GR" sz="2000" b="1" dirty="0">
                <a:solidFill>
                  <a:srgbClr val="002060"/>
                </a:solidFill>
              </a:rPr>
              <a:t>από τους καλούς αγωνιστές που μάχονται για τα δίκαια του έθνους και θυσιάζονται ηρωικά, υπάρχουν και οι υπέρμαχοι του Κακού</a:t>
            </a:r>
            <a:r>
              <a:rPr lang="el-GR" sz="2000" b="1" dirty="0" smtClean="0">
                <a:solidFill>
                  <a:srgbClr val="002060"/>
                </a:solidFill>
              </a:rPr>
              <a:t>.</a:t>
            </a:r>
          </a:p>
          <a:p>
            <a:pPr algn="just"/>
            <a:r>
              <a:rPr lang="el-GR" sz="2000" b="1" dirty="0" smtClean="0">
                <a:solidFill>
                  <a:srgbClr val="002060"/>
                </a:solidFill>
              </a:rPr>
              <a:t>Η </a:t>
            </a:r>
            <a:r>
              <a:rPr lang="el-GR" sz="2000" b="1" dirty="0">
                <a:solidFill>
                  <a:srgbClr val="002060"/>
                </a:solidFill>
              </a:rPr>
              <a:t>Γυναίκα της </a:t>
            </a:r>
            <a:r>
              <a:rPr lang="el-GR" sz="2000" b="1" dirty="0" err="1">
                <a:solidFill>
                  <a:srgbClr val="002060"/>
                </a:solidFill>
              </a:rPr>
              <a:t>Ζάκυθος</a:t>
            </a:r>
            <a:r>
              <a:rPr lang="el-GR" sz="2000" b="1" dirty="0">
                <a:solidFill>
                  <a:srgbClr val="002060"/>
                </a:solidFill>
              </a:rPr>
              <a:t> είναι μια απεχθής και άδικη γυναίκα της Ζακύνθου </a:t>
            </a:r>
            <a:r>
              <a:rPr lang="el-GR" sz="2000" b="1" i="1" dirty="0">
                <a:solidFill>
                  <a:srgbClr val="002060"/>
                </a:solidFill>
              </a:rPr>
              <a:t>«η οποία πολεμάει να βλάφτει τους άλλους με τη γλώσσα και με τα </a:t>
            </a:r>
            <a:r>
              <a:rPr lang="el-GR" sz="2000" b="1" i="1" dirty="0" err="1">
                <a:solidFill>
                  <a:srgbClr val="002060"/>
                </a:solidFill>
              </a:rPr>
              <a:t>έργατα</a:t>
            </a:r>
            <a:r>
              <a:rPr lang="el-GR" sz="2000" b="1" i="1" dirty="0">
                <a:solidFill>
                  <a:srgbClr val="002060"/>
                </a:solidFill>
              </a:rPr>
              <a:t>, και ήταν </a:t>
            </a:r>
            <a:r>
              <a:rPr lang="el-GR" sz="2000" b="1" i="1" dirty="0" err="1">
                <a:solidFill>
                  <a:srgbClr val="002060"/>
                </a:solidFill>
              </a:rPr>
              <a:t>έχθρισσα</a:t>
            </a:r>
            <a:r>
              <a:rPr lang="el-GR" sz="2000" b="1" i="1" dirty="0">
                <a:solidFill>
                  <a:srgbClr val="002060"/>
                </a:solidFill>
              </a:rPr>
              <a:t> θανάσιμη του έθνους». Είναι μάλλον μια συμβολική μορφή</a:t>
            </a:r>
            <a:r>
              <a:rPr lang="el-GR" sz="2000" b="1" i="1" dirty="0" smtClean="0">
                <a:solidFill>
                  <a:srgbClr val="002060"/>
                </a:solidFill>
              </a:rPr>
              <a:t>.</a:t>
            </a:r>
          </a:p>
          <a:p>
            <a:pPr algn="just"/>
            <a:r>
              <a:rPr lang="el-GR" sz="2000" b="1" i="1" dirty="0" smtClean="0">
                <a:solidFill>
                  <a:srgbClr val="002060"/>
                </a:solidFill>
              </a:rPr>
              <a:t> </a:t>
            </a:r>
            <a:r>
              <a:rPr lang="el-GR" sz="2000" b="1" dirty="0" smtClean="0">
                <a:solidFill>
                  <a:srgbClr val="002060"/>
                </a:solidFill>
              </a:rPr>
              <a:t>Ίσως </a:t>
            </a:r>
            <a:r>
              <a:rPr lang="el-GR" sz="2000" b="1" dirty="0">
                <a:solidFill>
                  <a:srgbClr val="002060"/>
                </a:solidFill>
              </a:rPr>
              <a:t>πρόκειται για πολιτική αλληγορία, για την απάθεια μέρους της ζακυνθινής αριστοκρατίας απέναντι στον αγωνιζόμενο ελληνισμό ή για λυσσαλέο σχόλιο του Σολωμού για την εθνική διχόνοια ή για την ελληνική κυβέρνηση</a:t>
            </a:r>
          </a:p>
        </p:txBody>
      </p:sp>
    </p:spTree>
    <p:extLst>
      <p:ext uri="{BB962C8B-B14F-4D97-AF65-F5344CB8AC3E}">
        <p14:creationId xmlns:p14="http://schemas.microsoft.com/office/powerpoint/2010/main" val="1215429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4963" y="323848"/>
            <a:ext cx="3932237" cy="530225"/>
          </a:xfrm>
        </p:spPr>
        <p:txBody>
          <a:bodyPr>
            <a:normAutofit fontScale="90000"/>
          </a:bodyPr>
          <a:lstStyle/>
          <a:p>
            <a:pPr algn="ctr"/>
            <a:r>
              <a:rPr lang="el-GR" sz="2000" dirty="0" smtClean="0"/>
              <a:t>   </a:t>
            </a:r>
            <a:r>
              <a:rPr lang="el-GR" sz="2000" b="1" dirty="0" smtClean="0"/>
              <a:t>ΑΠΟΣΠΑΣΜΑ ΑΠΟ ΤΗ</a:t>
            </a:r>
            <a:br>
              <a:rPr lang="el-GR" sz="2000" b="1" dirty="0" smtClean="0"/>
            </a:br>
            <a:r>
              <a:rPr lang="el-GR" sz="2000" b="1" dirty="0" smtClean="0"/>
              <a:t> «ΓΥΝΑΙΚΑ ΤΗΣ ΖΑΚΥΘΟΣ»</a:t>
            </a:r>
            <a:endParaRPr lang="el-GR" sz="2000" b="1"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16804" b="16804"/>
          <a:stretch>
            <a:fillRect/>
          </a:stretch>
        </p:blipFill>
        <p:spPr>
          <a:xfrm>
            <a:off x="5086350" y="12698"/>
            <a:ext cx="7105650" cy="6845301"/>
          </a:xfrm>
        </p:spPr>
      </p:pic>
      <p:sp>
        <p:nvSpPr>
          <p:cNvPr id="4" name="Θέση κειμένου 3"/>
          <p:cNvSpPr>
            <a:spLocks noGrp="1"/>
          </p:cNvSpPr>
          <p:nvPr>
            <p:ph type="body" sz="half" idx="2"/>
          </p:nvPr>
        </p:nvSpPr>
        <p:spPr>
          <a:xfrm>
            <a:off x="0" y="1695449"/>
            <a:ext cx="5183187" cy="4613275"/>
          </a:xfrm>
        </p:spPr>
        <p:txBody>
          <a:bodyPr/>
          <a:lstStyle/>
          <a:p>
            <a:r>
              <a:rPr lang="el-GR" sz="2000" b="1" dirty="0"/>
              <a:t>Και </a:t>
            </a:r>
            <a:r>
              <a:rPr lang="el-GR" sz="2000" b="1" dirty="0" err="1"/>
              <a:t>εσυνέβηκε</a:t>
            </a:r>
            <a:r>
              <a:rPr lang="el-GR" sz="2000" b="1" dirty="0"/>
              <a:t> αυτές τις ημέρες, όπου οι Τούρκοι </a:t>
            </a:r>
            <a:r>
              <a:rPr lang="el-GR" sz="2000" b="1" dirty="0" err="1"/>
              <a:t>επολιορκούσαν</a:t>
            </a:r>
            <a:r>
              <a:rPr lang="el-GR" sz="2000" b="1" dirty="0"/>
              <a:t> το Μεσολόγγι, και σχεδόν ολημέρα και συχνά και τη νύχτα έτρεμε η Ζάκυνθος από το κανόνισμα το πολύ·</a:t>
            </a:r>
            <a:br>
              <a:rPr lang="el-GR" sz="2000" b="1" dirty="0"/>
            </a:br>
            <a:r>
              <a:rPr lang="el-GR" sz="2000" b="1" dirty="0"/>
              <a:t>   </a:t>
            </a:r>
          </a:p>
          <a:p>
            <a:r>
              <a:rPr lang="el-GR" sz="2000" b="1" dirty="0"/>
              <a:t>και πολλές γυναίκες </a:t>
            </a:r>
            <a:r>
              <a:rPr lang="el-GR" sz="2000" b="1" dirty="0" err="1"/>
              <a:t>Μεσολογγίτισες</a:t>
            </a:r>
            <a:r>
              <a:rPr lang="el-GR" sz="2000" b="1" dirty="0"/>
              <a:t> περπατούσαν τριγύρω ζητιανεύοντας για τους άνδρες τους, για τα παιδιά τους, για τ' αδέλφια τους, που πολεμούσανε.</a:t>
            </a:r>
            <a:br>
              <a:rPr lang="el-GR" sz="2000" b="1" dirty="0"/>
            </a:br>
            <a:r>
              <a:rPr lang="el-GR" sz="2000" b="1" dirty="0"/>
              <a:t>   </a:t>
            </a:r>
          </a:p>
          <a:p>
            <a:r>
              <a:rPr lang="el-GR" sz="2000" b="1" dirty="0"/>
              <a:t> Στην αρχή ντρεπόντανε </a:t>
            </a:r>
            <a:r>
              <a:rPr lang="el-GR" sz="2000" b="1" dirty="0" err="1"/>
              <a:t>νά</a:t>
            </a:r>
            <a:r>
              <a:rPr lang="el-GR" sz="2000" b="1" dirty="0"/>
              <a:t> '</a:t>
            </a:r>
            <a:r>
              <a:rPr lang="el-GR" sz="2000" b="1" dirty="0" err="1"/>
              <a:t>βγουνε</a:t>
            </a:r>
            <a:r>
              <a:rPr lang="el-GR" sz="2000" b="1" dirty="0"/>
              <a:t> και περιμένανε να βραδιάσει για ν' απλώσουν το χέρι, επειδή δεν ήτανε μαθημένες να ζητιανεύουν</a:t>
            </a:r>
            <a:br>
              <a:rPr lang="el-GR" sz="2000" b="1" dirty="0"/>
            </a:br>
            <a:endParaRPr lang="el-GR" sz="2000" b="1" dirty="0"/>
          </a:p>
          <a:p>
            <a:endParaRPr lang="el-GR" dirty="0"/>
          </a:p>
        </p:txBody>
      </p:sp>
    </p:spTree>
    <p:extLst>
      <p:ext uri="{BB962C8B-B14F-4D97-AF65-F5344CB8AC3E}">
        <p14:creationId xmlns:p14="http://schemas.microsoft.com/office/powerpoint/2010/main" val="327093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2712" y="0"/>
            <a:ext cx="3932237" cy="1054100"/>
          </a:xfrm>
        </p:spPr>
        <p:txBody>
          <a:bodyPr>
            <a:normAutofit/>
          </a:bodyPr>
          <a:lstStyle/>
          <a:p>
            <a:pPr algn="ctr"/>
            <a:r>
              <a:rPr lang="el-GR" b="1" dirty="0" smtClean="0"/>
              <a:t>Τα βιβλία από όπου αντλήθηκαν στοιχεία</a:t>
            </a:r>
            <a:endParaRPr lang="el-GR" b="1" dirty="0"/>
          </a:p>
        </p:txBody>
      </p:sp>
      <p:sp>
        <p:nvSpPr>
          <p:cNvPr id="3" name="Θέση περιεχομένου 2"/>
          <p:cNvSpPr>
            <a:spLocks noGrp="1"/>
          </p:cNvSpPr>
          <p:nvPr>
            <p:ph type="body" sz="half" idx="2"/>
          </p:nvPr>
        </p:nvSpPr>
        <p:spPr>
          <a:xfrm>
            <a:off x="0" y="1384300"/>
            <a:ext cx="4594225" cy="5416550"/>
          </a:xfrm>
        </p:spPr>
        <p:txBody>
          <a:bodyPr/>
          <a:lstStyle/>
          <a:p>
            <a:pPr marL="0" indent="0">
              <a:buNone/>
            </a:pPr>
            <a:r>
              <a:rPr lang="el-GR" sz="2400" dirty="0"/>
              <a:t>γ</a:t>
            </a:r>
            <a:r>
              <a:rPr lang="el-GR" sz="2400" dirty="0" smtClean="0"/>
              <a:t>ια την άγνωστη ζωή του Διονυσίου Σολωμού είναι:</a:t>
            </a:r>
          </a:p>
          <a:p>
            <a:pPr marL="457200" indent="-457200">
              <a:buAutoNum type="arabicPeriod"/>
            </a:pPr>
            <a:r>
              <a:rPr lang="el-GR" sz="2400" dirty="0" smtClean="0"/>
              <a:t>«Αγγέλικα η </a:t>
            </a:r>
            <a:r>
              <a:rPr lang="el-GR" sz="2400" dirty="0" err="1" smtClean="0"/>
              <a:t>μαντενούτα</a:t>
            </a:r>
            <a:r>
              <a:rPr lang="el-GR" sz="2400" dirty="0" smtClean="0"/>
              <a:t>», της Ελένης </a:t>
            </a:r>
            <a:r>
              <a:rPr lang="el-GR" sz="2400" dirty="0" err="1" smtClean="0"/>
              <a:t>Κεκροπούλου</a:t>
            </a:r>
            <a:r>
              <a:rPr lang="el-GR" sz="2400" dirty="0" smtClean="0"/>
              <a:t>, που εστιάζει στην προσωπική ζωή της μητέρας του Σολωμού από τη στιγμή που οδηγήθηκε στο σπίτι του Κόντε Νικολάου Σολωμού μέχρι τον θάνατό του.</a:t>
            </a:r>
          </a:p>
          <a:p>
            <a:pPr marL="457200" indent="-457200">
              <a:buAutoNum type="arabicPeriod"/>
            </a:pPr>
            <a:r>
              <a:rPr lang="el-GR" sz="2400" dirty="0" smtClean="0"/>
              <a:t>Το βιβλίο της Αγγελικής Βαρελά για τη ζωή και το έργο του Σολωμού που διατρέχει όλο το έργο του, δίνοντας σύντομες αλλά καίριες πληροφορίες για αυτό.</a:t>
            </a:r>
          </a:p>
          <a:p>
            <a:pPr marL="0" indent="0">
              <a:buNone/>
            </a:pPr>
            <a:endParaRPr lang="el-GR" dirty="0"/>
          </a:p>
          <a:p>
            <a:pPr marL="0" indent="0">
              <a:buNone/>
            </a:pPr>
            <a:endParaRPr lang="el-GR" dirty="0" smtClean="0"/>
          </a:p>
          <a:p>
            <a:endParaRPr lang="el-GR" dirty="0"/>
          </a:p>
          <a:p>
            <a:endParaRPr lang="el-GR" dirty="0"/>
          </a:p>
        </p:txBody>
      </p:sp>
      <p:pic>
        <p:nvPicPr>
          <p:cNvPr id="8" name="Θέση εικόνας 7"/>
          <p:cNvPicPr>
            <a:picLocks noGrp="1" noChangeAspect="1"/>
          </p:cNvPicPr>
          <p:nvPr>
            <p:ph type="pic" idx="1"/>
          </p:nvPr>
        </p:nvPicPr>
        <p:blipFill>
          <a:blip r:embed="rId2">
            <a:extLst>
              <a:ext uri="{28A0092B-C50C-407E-A947-70E740481C1C}">
                <a14:useLocalDpi xmlns:a14="http://schemas.microsoft.com/office/drawing/2010/main" val="0"/>
              </a:ext>
            </a:extLst>
          </a:blip>
          <a:srcRect t="23477" b="23477"/>
          <a:stretch>
            <a:fillRect/>
          </a:stretch>
        </p:blipFill>
        <p:spPr>
          <a:xfrm>
            <a:off x="4772025" y="0"/>
            <a:ext cx="7419975" cy="6800850"/>
          </a:xfrm>
        </p:spPr>
      </p:pic>
    </p:spTree>
    <p:extLst>
      <p:ext uri="{BB962C8B-B14F-4D97-AF65-F5344CB8AC3E}">
        <p14:creationId xmlns:p14="http://schemas.microsoft.com/office/powerpoint/2010/main" val="3640712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2519" y="528638"/>
            <a:ext cx="3098006" cy="485775"/>
          </a:xfrm>
        </p:spPr>
        <p:txBody>
          <a:bodyPr>
            <a:normAutofit/>
          </a:bodyPr>
          <a:lstStyle/>
          <a:p>
            <a:r>
              <a:rPr lang="el-GR" sz="1400" b="1" dirty="0" smtClean="0">
                <a:solidFill>
                  <a:srgbClr val="C00000"/>
                </a:solidFill>
                <a:latin typeface="+mn-lt"/>
              </a:rPr>
              <a:t>ΕΛΛΗΝΙΔΕΣ ΓΥΝΑΙΚΕΣ ΣΤΟΝ ΑΓΩΝΑ </a:t>
            </a:r>
            <a:endParaRPr lang="el-GR" sz="1400" b="1" dirty="0">
              <a:solidFill>
                <a:srgbClr val="C00000"/>
              </a:solidFill>
              <a:latin typeface="+mn-lt"/>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19392" b="19392"/>
          <a:stretch>
            <a:fillRect/>
          </a:stretch>
        </p:blipFill>
        <p:spPr>
          <a:xfrm>
            <a:off x="4400550" y="0"/>
            <a:ext cx="8220075" cy="6857999"/>
          </a:xfrm>
        </p:spPr>
      </p:pic>
      <p:sp>
        <p:nvSpPr>
          <p:cNvPr id="4" name="Θέση κειμένου 3"/>
          <p:cNvSpPr>
            <a:spLocks noGrp="1"/>
          </p:cNvSpPr>
          <p:nvPr>
            <p:ph type="body" sz="half" idx="2"/>
          </p:nvPr>
        </p:nvSpPr>
        <p:spPr>
          <a:xfrm>
            <a:off x="468313" y="1314450"/>
            <a:ext cx="3932237" cy="4621213"/>
          </a:xfrm>
        </p:spPr>
        <p:txBody>
          <a:bodyPr/>
          <a:lstStyle/>
          <a:p>
            <a:pPr algn="ctr" fontAlgn="base"/>
            <a:r>
              <a:rPr lang="el-GR" b="1" dirty="0">
                <a:solidFill>
                  <a:schemeClr val="accent1">
                    <a:lumMod val="50000"/>
                  </a:schemeClr>
                </a:solidFill>
              </a:rPr>
              <a:t>Σ΄ όλη  τη διάρκεια των 400 χρόνων της σκλαβιάς οι </a:t>
            </a:r>
            <a:r>
              <a:rPr lang="el-GR" b="1" dirty="0" err="1">
                <a:solidFill>
                  <a:schemeClr val="accent1">
                    <a:lumMod val="50000"/>
                  </a:schemeClr>
                </a:solidFill>
              </a:rPr>
              <a:t>ελληνίδες</a:t>
            </a:r>
            <a:r>
              <a:rPr lang="el-GR" b="1" dirty="0">
                <a:solidFill>
                  <a:schemeClr val="accent1">
                    <a:lumMod val="50000"/>
                  </a:schemeClr>
                </a:solidFill>
              </a:rPr>
              <a:t> γυναίκες φέρονταν θαυμαστά. Η </a:t>
            </a:r>
            <a:r>
              <a:rPr lang="el-GR" b="1" dirty="0" err="1">
                <a:solidFill>
                  <a:schemeClr val="accent1">
                    <a:lumMod val="50000"/>
                  </a:schemeClr>
                </a:solidFill>
              </a:rPr>
              <a:t>Μόσχω</a:t>
            </a:r>
            <a:r>
              <a:rPr lang="el-GR" b="1" dirty="0">
                <a:solidFill>
                  <a:schemeClr val="accent1">
                    <a:lumMod val="50000"/>
                  </a:schemeClr>
                </a:solidFill>
              </a:rPr>
              <a:t> η Τζαβέλα από το Σούλι, σαν είδε το γιο της σκοτωμένο, έσκυψε και τον φίλησε, χάρηκε για το γιο που γέννησε και χύμηξε για να εκδικηθεί το θάνατό του.</a:t>
            </a:r>
          </a:p>
          <a:p>
            <a:pPr algn="ctr" fontAlgn="base"/>
            <a:r>
              <a:rPr lang="el-GR" b="1" dirty="0">
                <a:solidFill>
                  <a:schemeClr val="accent1">
                    <a:lumMod val="50000"/>
                  </a:schemeClr>
                </a:solidFill>
              </a:rPr>
              <a:t>Ανήμερα των Χριστουγέννων του 1803 η </a:t>
            </a:r>
            <a:r>
              <a:rPr lang="el-GR" b="1" dirty="0" err="1">
                <a:solidFill>
                  <a:schemeClr val="accent1">
                    <a:lumMod val="50000"/>
                  </a:schemeClr>
                </a:solidFill>
              </a:rPr>
              <a:t>Δέσπω</a:t>
            </a:r>
            <a:r>
              <a:rPr lang="el-GR" b="1" dirty="0">
                <a:solidFill>
                  <a:schemeClr val="accent1">
                    <a:lumMod val="50000"/>
                  </a:schemeClr>
                </a:solidFill>
              </a:rPr>
              <a:t>  Μπότσαρη έβαλε φωτιά στον Πύργο του </a:t>
            </a:r>
            <a:r>
              <a:rPr lang="el-GR" b="1" dirty="0" err="1">
                <a:solidFill>
                  <a:schemeClr val="accent1">
                    <a:lumMod val="50000"/>
                  </a:schemeClr>
                </a:solidFill>
              </a:rPr>
              <a:t>Δημουλά</a:t>
            </a:r>
            <a:r>
              <a:rPr lang="el-GR" b="1" dirty="0">
                <a:solidFill>
                  <a:schemeClr val="accent1">
                    <a:lumMod val="50000"/>
                  </a:schemeClr>
                </a:solidFill>
              </a:rPr>
              <a:t> και κάηκαν όλες, για να μην πιαστούν ζωντανές. Η </a:t>
            </a:r>
            <a:r>
              <a:rPr lang="el-GR" b="1" dirty="0" err="1">
                <a:solidFill>
                  <a:schemeClr val="accent1">
                    <a:lumMod val="50000"/>
                  </a:schemeClr>
                </a:solidFill>
              </a:rPr>
              <a:t>Λασκαρίνα</a:t>
            </a:r>
            <a:r>
              <a:rPr lang="el-GR" b="1" dirty="0">
                <a:solidFill>
                  <a:schemeClr val="accent1">
                    <a:lumMod val="50000"/>
                  </a:schemeClr>
                </a:solidFill>
              </a:rPr>
              <a:t> </a:t>
            </a:r>
            <a:r>
              <a:rPr lang="el-GR" b="1" dirty="0" err="1">
                <a:solidFill>
                  <a:schemeClr val="accent1">
                    <a:lumMod val="50000"/>
                  </a:schemeClr>
                </a:solidFill>
              </a:rPr>
              <a:t>Μπουμπουλίνα</a:t>
            </a:r>
            <a:r>
              <a:rPr lang="el-GR" b="1" dirty="0">
                <a:solidFill>
                  <a:schemeClr val="accent1">
                    <a:lumMod val="50000"/>
                  </a:schemeClr>
                </a:solidFill>
              </a:rPr>
              <a:t>, η Μαντώ </a:t>
            </a:r>
            <a:r>
              <a:rPr lang="el-GR" b="1" dirty="0" err="1">
                <a:solidFill>
                  <a:schemeClr val="accent1">
                    <a:lumMod val="50000"/>
                  </a:schemeClr>
                </a:solidFill>
              </a:rPr>
              <a:t>Μαυρογένους</a:t>
            </a:r>
            <a:r>
              <a:rPr lang="el-GR" b="1" dirty="0">
                <a:solidFill>
                  <a:schemeClr val="accent1">
                    <a:lumMod val="50000"/>
                  </a:schemeClr>
                </a:solidFill>
              </a:rPr>
              <a:t>, η Δόμνα </a:t>
            </a:r>
            <a:r>
              <a:rPr lang="el-GR" b="1" dirty="0" err="1" smtClean="0">
                <a:solidFill>
                  <a:schemeClr val="accent1">
                    <a:lumMod val="50000"/>
                  </a:schemeClr>
                </a:solidFill>
              </a:rPr>
              <a:t>Βισβίζη</a:t>
            </a:r>
            <a:r>
              <a:rPr lang="el-GR" b="1" dirty="0">
                <a:solidFill>
                  <a:schemeClr val="accent1">
                    <a:lumMod val="50000"/>
                  </a:schemeClr>
                </a:solidFill>
              </a:rPr>
              <a:t>, οι </a:t>
            </a:r>
            <a:r>
              <a:rPr lang="el-GR" b="1" dirty="0" err="1">
                <a:solidFill>
                  <a:schemeClr val="accent1">
                    <a:lumMod val="50000"/>
                  </a:schemeClr>
                </a:solidFill>
              </a:rPr>
              <a:t>Σουλιώτισσες</a:t>
            </a:r>
            <a:r>
              <a:rPr lang="el-GR" b="1" dirty="0">
                <a:solidFill>
                  <a:schemeClr val="accent1">
                    <a:lumMod val="50000"/>
                  </a:schemeClr>
                </a:solidFill>
              </a:rPr>
              <a:t>, οι γυναίκες του </a:t>
            </a:r>
            <a:r>
              <a:rPr lang="el-GR" b="1" dirty="0" err="1">
                <a:solidFill>
                  <a:schemeClr val="accent1">
                    <a:lumMod val="50000"/>
                  </a:schemeClr>
                </a:solidFill>
              </a:rPr>
              <a:t>Ζαλλόγου</a:t>
            </a:r>
            <a:r>
              <a:rPr lang="el-GR" b="1" dirty="0">
                <a:solidFill>
                  <a:schemeClr val="accent1">
                    <a:lumMod val="50000"/>
                  </a:schemeClr>
                </a:solidFill>
              </a:rPr>
              <a:t>, και του </a:t>
            </a:r>
            <a:r>
              <a:rPr lang="el-GR" b="1" dirty="0" err="1">
                <a:solidFill>
                  <a:schemeClr val="accent1">
                    <a:lumMod val="50000"/>
                  </a:schemeClr>
                </a:solidFill>
              </a:rPr>
              <a:t>Μεσσολογγίου</a:t>
            </a:r>
            <a:r>
              <a:rPr lang="el-GR" b="1" dirty="0">
                <a:solidFill>
                  <a:schemeClr val="accent1">
                    <a:lumMod val="50000"/>
                  </a:schemeClr>
                </a:solidFill>
              </a:rPr>
              <a:t> πέρασαν στις φλέβες των παιδιών τους τον πόθο για ελευθερία. </a:t>
            </a:r>
          </a:p>
          <a:p>
            <a:endParaRPr lang="el-GR" dirty="0">
              <a:solidFill>
                <a:schemeClr val="accent1">
                  <a:lumMod val="50000"/>
                </a:schemeClr>
              </a:solidFill>
            </a:endParaRPr>
          </a:p>
        </p:txBody>
      </p:sp>
    </p:spTree>
    <p:extLst>
      <p:ext uri="{BB962C8B-B14F-4D97-AF65-F5344CB8AC3E}">
        <p14:creationId xmlns:p14="http://schemas.microsoft.com/office/powerpoint/2010/main" val="429260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69925" y="246856"/>
            <a:ext cx="3932237" cy="942975"/>
          </a:xfrm>
        </p:spPr>
        <p:txBody>
          <a:bodyPr>
            <a:normAutofit/>
          </a:bodyPr>
          <a:lstStyle/>
          <a:p>
            <a:pPr algn="ctr"/>
            <a:r>
              <a:rPr lang="en-US" sz="1600" b="1" dirty="0" smtClean="0">
                <a:solidFill>
                  <a:schemeClr val="accent2">
                    <a:lumMod val="50000"/>
                  </a:schemeClr>
                </a:solidFill>
              </a:rPr>
              <a:t>LA MADRE GRECA – </a:t>
            </a:r>
            <a:r>
              <a:rPr lang="el-GR" sz="1600" b="1" dirty="0" smtClean="0">
                <a:solidFill>
                  <a:schemeClr val="accent2">
                    <a:lumMod val="50000"/>
                  </a:schemeClr>
                </a:solidFill>
              </a:rPr>
              <a:t>Η ΕΛΛΗΝΙΔΑ ΜΗΤΕΡΑ, ιταλικό ποίημα του Δ. ΣΟΛΩΜΟΥ</a:t>
            </a:r>
            <a:endParaRPr lang="el-GR" sz="1600" b="1" dirty="0">
              <a:solidFill>
                <a:schemeClr val="accent2">
                  <a:lumMod val="50000"/>
                </a:schemeClr>
              </a:solidFill>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3513" r="3513"/>
          <a:stretch>
            <a:fillRect/>
          </a:stretch>
        </p:blipFill>
        <p:spPr>
          <a:xfrm>
            <a:off x="4953000" y="0"/>
            <a:ext cx="7239000" cy="6791325"/>
          </a:xfrm>
        </p:spPr>
      </p:pic>
      <p:sp>
        <p:nvSpPr>
          <p:cNvPr id="4" name="Θέση κειμένου 3"/>
          <p:cNvSpPr>
            <a:spLocks noGrp="1"/>
          </p:cNvSpPr>
          <p:nvPr>
            <p:ph type="body" sz="half" idx="2"/>
          </p:nvPr>
        </p:nvSpPr>
        <p:spPr>
          <a:xfrm>
            <a:off x="88901" y="1392237"/>
            <a:ext cx="5094287" cy="5265738"/>
          </a:xfrm>
        </p:spPr>
        <p:txBody>
          <a:bodyPr/>
          <a:lstStyle/>
          <a:p>
            <a:r>
              <a:rPr lang="el-GR" b="1" i="1" dirty="0">
                <a:solidFill>
                  <a:srgbClr val="7030A0"/>
                </a:solidFill>
              </a:rPr>
              <a:t>Κρέμεται το σπαθί κοντά στην κούνια σου, καλό μου,</a:t>
            </a:r>
            <a:endParaRPr lang="el-GR" b="1" dirty="0">
              <a:solidFill>
                <a:srgbClr val="7030A0"/>
              </a:solidFill>
            </a:endParaRPr>
          </a:p>
          <a:p>
            <a:r>
              <a:rPr lang="el-GR" b="1" i="1" dirty="0">
                <a:solidFill>
                  <a:srgbClr val="7030A0"/>
                </a:solidFill>
              </a:rPr>
              <a:t>αλλά το χέρι δεν είναι που το ’</a:t>
            </a:r>
            <a:r>
              <a:rPr lang="el-GR" b="1" i="1" dirty="0" err="1">
                <a:solidFill>
                  <a:srgbClr val="7030A0"/>
                </a:solidFill>
              </a:rPr>
              <a:t>σφιγγε</a:t>
            </a:r>
            <a:r>
              <a:rPr lang="el-GR" b="1" i="1" dirty="0">
                <a:solidFill>
                  <a:srgbClr val="7030A0"/>
                </a:solidFill>
              </a:rPr>
              <a:t> στη νίκη.</a:t>
            </a:r>
            <a:endParaRPr lang="el-GR" b="1" dirty="0">
              <a:solidFill>
                <a:srgbClr val="7030A0"/>
              </a:solidFill>
            </a:endParaRPr>
          </a:p>
          <a:p>
            <a:r>
              <a:rPr lang="el-GR" b="1" i="1" dirty="0">
                <a:solidFill>
                  <a:srgbClr val="7030A0"/>
                </a:solidFill>
              </a:rPr>
              <a:t>Μακρύς ο λάκκος π’ άνοιξε και </a:t>
            </a:r>
            <a:r>
              <a:rPr lang="el-GR" b="1" i="1" dirty="0" err="1">
                <a:solidFill>
                  <a:srgbClr val="7030A0"/>
                </a:solidFill>
              </a:rPr>
              <a:t>κλει</a:t>
            </a:r>
            <a:r>
              <a:rPr lang="el-GR" b="1" i="1" dirty="0">
                <a:solidFill>
                  <a:srgbClr val="7030A0"/>
                </a:solidFill>
              </a:rPr>
              <a:t> το γίγαντά μου.</a:t>
            </a:r>
            <a:endParaRPr lang="el-GR" b="1" dirty="0">
              <a:solidFill>
                <a:srgbClr val="7030A0"/>
              </a:solidFill>
            </a:endParaRPr>
          </a:p>
          <a:p>
            <a:r>
              <a:rPr lang="el-GR" b="1" dirty="0">
                <a:solidFill>
                  <a:srgbClr val="7030A0"/>
                </a:solidFill>
              </a:rPr>
              <a:t> </a:t>
            </a:r>
          </a:p>
          <a:p>
            <a:r>
              <a:rPr lang="el-GR" b="1" i="1" dirty="0">
                <a:solidFill>
                  <a:srgbClr val="7030A0"/>
                </a:solidFill>
              </a:rPr>
              <a:t>Κάμπους, βουνά, χωρίς αυτόν μάχης καπνοί σκεπάζουν.</a:t>
            </a:r>
            <a:endParaRPr lang="el-GR" b="1" dirty="0">
              <a:solidFill>
                <a:srgbClr val="7030A0"/>
              </a:solidFill>
            </a:endParaRPr>
          </a:p>
          <a:p>
            <a:r>
              <a:rPr lang="el-GR" b="1" i="1" dirty="0">
                <a:solidFill>
                  <a:srgbClr val="7030A0"/>
                </a:solidFill>
              </a:rPr>
              <a:t>αλλ’ αυτό τώρα που κουνώ τ’ αμέριμνο κορμάκι                                  </a:t>
            </a:r>
            <a:endParaRPr lang="el-GR" b="1" dirty="0">
              <a:solidFill>
                <a:srgbClr val="7030A0"/>
              </a:solidFill>
            </a:endParaRPr>
          </a:p>
          <a:p>
            <a:r>
              <a:rPr lang="el-GR" b="1" i="1" dirty="0">
                <a:solidFill>
                  <a:srgbClr val="7030A0"/>
                </a:solidFill>
              </a:rPr>
              <a:t>αύριο θα γίνει δύναμη που ο λογισμός </a:t>
            </a:r>
            <a:r>
              <a:rPr lang="el-GR" b="1" i="1" dirty="0" err="1">
                <a:solidFill>
                  <a:srgbClr val="7030A0"/>
                </a:solidFill>
              </a:rPr>
              <a:t>κινάει</a:t>
            </a:r>
            <a:r>
              <a:rPr lang="el-GR" b="1" i="1" dirty="0">
                <a:solidFill>
                  <a:srgbClr val="7030A0"/>
                </a:solidFill>
              </a:rPr>
              <a:t>,</a:t>
            </a:r>
            <a:endParaRPr lang="el-GR" b="1" dirty="0">
              <a:solidFill>
                <a:srgbClr val="7030A0"/>
              </a:solidFill>
            </a:endParaRPr>
          </a:p>
          <a:p>
            <a:r>
              <a:rPr lang="el-GR" b="1" i="1" dirty="0">
                <a:solidFill>
                  <a:srgbClr val="7030A0"/>
                </a:solidFill>
              </a:rPr>
              <a:t>και </a:t>
            </a:r>
            <a:r>
              <a:rPr lang="el-GR" b="1" i="1" dirty="0" err="1">
                <a:solidFill>
                  <a:srgbClr val="7030A0"/>
                </a:solidFill>
              </a:rPr>
              <a:t>στήθι</a:t>
            </a:r>
            <a:r>
              <a:rPr lang="el-GR" b="1" i="1" dirty="0">
                <a:solidFill>
                  <a:srgbClr val="7030A0"/>
                </a:solidFill>
              </a:rPr>
              <a:t> αντρίκειο θα σταθεί </a:t>
            </a:r>
            <a:r>
              <a:rPr lang="el-GR" b="1" i="1" dirty="0" err="1">
                <a:solidFill>
                  <a:srgbClr val="7030A0"/>
                </a:solidFill>
              </a:rPr>
              <a:t>στες</a:t>
            </a:r>
            <a:r>
              <a:rPr lang="el-GR" b="1" i="1" dirty="0">
                <a:solidFill>
                  <a:srgbClr val="7030A0"/>
                </a:solidFill>
              </a:rPr>
              <a:t> σαϊτιές της μοίρας.</a:t>
            </a:r>
            <a:endParaRPr lang="el-GR" b="1" dirty="0">
              <a:solidFill>
                <a:srgbClr val="7030A0"/>
              </a:solidFill>
            </a:endParaRPr>
          </a:p>
          <a:p>
            <a:endParaRPr lang="el-GR" b="1" dirty="0" smtClean="0">
              <a:solidFill>
                <a:srgbClr val="7030A0"/>
              </a:solidFill>
            </a:endParaRPr>
          </a:p>
          <a:p>
            <a:r>
              <a:rPr lang="el-GR" b="1" i="1" dirty="0">
                <a:solidFill>
                  <a:srgbClr val="7030A0"/>
                </a:solidFill>
              </a:rPr>
              <a:t>Βρέχει τα βέλη της αυτή στα ύψη των ανδρείων,</a:t>
            </a:r>
            <a:endParaRPr lang="el-GR" b="1" dirty="0">
              <a:solidFill>
                <a:srgbClr val="7030A0"/>
              </a:solidFill>
            </a:endParaRPr>
          </a:p>
          <a:p>
            <a:r>
              <a:rPr lang="el-GR" b="1" i="1" dirty="0">
                <a:solidFill>
                  <a:srgbClr val="7030A0"/>
                </a:solidFill>
              </a:rPr>
              <a:t>που εκεί στημένοι στερεοί λάμπουν στη μάχη θείοι.</a:t>
            </a:r>
            <a:endParaRPr lang="el-GR" b="1" dirty="0">
              <a:solidFill>
                <a:srgbClr val="7030A0"/>
              </a:solidFill>
            </a:endParaRPr>
          </a:p>
          <a:p>
            <a:r>
              <a:rPr lang="el-GR" b="1" i="1" dirty="0">
                <a:solidFill>
                  <a:srgbClr val="7030A0"/>
                </a:solidFill>
              </a:rPr>
              <a:t>Χαρές και πλούτη να χαθούν, και τα βασίλεια, κι όλα,                       </a:t>
            </a:r>
            <a:endParaRPr lang="el-GR" b="1" dirty="0">
              <a:solidFill>
                <a:srgbClr val="7030A0"/>
              </a:solidFill>
            </a:endParaRPr>
          </a:p>
          <a:p>
            <a:r>
              <a:rPr lang="el-GR" b="1" i="1" dirty="0">
                <a:solidFill>
                  <a:srgbClr val="7030A0"/>
                </a:solidFill>
              </a:rPr>
              <a:t>τίποτε δεν είναι, αν στητή </a:t>
            </a:r>
            <a:r>
              <a:rPr lang="el-GR" b="1" i="1" dirty="0" err="1">
                <a:solidFill>
                  <a:srgbClr val="7030A0"/>
                </a:solidFill>
              </a:rPr>
              <a:t>μέν</a:t>
            </a:r>
            <a:r>
              <a:rPr lang="el-GR" b="1" i="1" dirty="0">
                <a:solidFill>
                  <a:srgbClr val="7030A0"/>
                </a:solidFill>
              </a:rPr>
              <a:t>’ η ψυχή κι ολόρθη.</a:t>
            </a:r>
            <a:endParaRPr lang="el-GR" b="1" dirty="0">
              <a:solidFill>
                <a:srgbClr val="7030A0"/>
              </a:solidFill>
            </a:endParaRPr>
          </a:p>
          <a:p>
            <a:endParaRPr lang="el-GR" dirty="0">
              <a:solidFill>
                <a:srgbClr val="7030A0"/>
              </a:solidFill>
            </a:endParaRPr>
          </a:p>
        </p:txBody>
      </p:sp>
    </p:spTree>
    <p:extLst>
      <p:ext uri="{BB962C8B-B14F-4D97-AF65-F5344CB8AC3E}">
        <p14:creationId xmlns:p14="http://schemas.microsoft.com/office/powerpoint/2010/main" val="642557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57200"/>
            <a:ext cx="5183188" cy="1600200"/>
          </a:xfrm>
        </p:spPr>
        <p:txBody>
          <a:bodyPr/>
          <a:lstStyle/>
          <a:p>
            <a:pPr algn="ctr"/>
            <a:r>
              <a:rPr lang="el-GR" sz="2800" b="1" dirty="0" smtClean="0"/>
              <a:t>ΚΑΘΙΕΡΩΣΗ ΕΘΝΙΚΟΥ ΥΜΝΟΥ</a:t>
            </a:r>
            <a:endParaRPr lang="el-GR" sz="2800" b="1"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14539" r="14539"/>
          <a:stretch>
            <a:fillRect/>
          </a:stretch>
        </p:blipFill>
        <p:spPr>
          <a:xfrm>
            <a:off x="-27781" y="0"/>
            <a:ext cx="12192000" cy="6858000"/>
          </a:xfrm>
        </p:spPr>
      </p:pic>
      <p:sp>
        <p:nvSpPr>
          <p:cNvPr id="4" name="Θέση κειμένου 3"/>
          <p:cNvSpPr>
            <a:spLocks noGrp="1"/>
          </p:cNvSpPr>
          <p:nvPr>
            <p:ph type="body" sz="half" idx="2"/>
          </p:nvPr>
        </p:nvSpPr>
        <p:spPr>
          <a:xfrm>
            <a:off x="0" y="790575"/>
            <a:ext cx="5257800" cy="3811588"/>
          </a:xfrm>
        </p:spPr>
        <p:txBody>
          <a:bodyPr>
            <a:normAutofit/>
          </a:bodyPr>
          <a:lstStyle/>
          <a:p>
            <a:pPr algn="ctr"/>
            <a:r>
              <a:rPr lang="el-GR" b="1" dirty="0" smtClean="0"/>
              <a:t>ΚΑΘΙΕΡΩΣΗ ΕΘΝΙΚΟΥ ΥΜΝΟΥ</a:t>
            </a:r>
          </a:p>
          <a:p>
            <a:pPr algn="just"/>
            <a:r>
              <a:rPr lang="el-GR" b="1" dirty="0" smtClean="0"/>
              <a:t>Τον </a:t>
            </a:r>
            <a:r>
              <a:rPr lang="el-GR" b="1" dirty="0"/>
              <a:t>Δεκέμβριο του 1844, στο ελεύθερο πλέον ελληνικό </a:t>
            </a:r>
            <a:r>
              <a:rPr lang="el-GR" b="1" dirty="0" smtClean="0"/>
              <a:t>κράτος, </a:t>
            </a:r>
            <a:r>
              <a:rPr lang="el-GR" b="1" dirty="0"/>
              <a:t>ο Νικόλαος </a:t>
            </a:r>
            <a:r>
              <a:rPr lang="el-GR" b="1" dirty="0" err="1"/>
              <a:t>Μάντζαρος</a:t>
            </a:r>
            <a:r>
              <a:rPr lang="el-GR" b="1" dirty="0"/>
              <a:t>, συμπατριώτης και στενός φίλος του Σολωμού, παρουσίασε μια νέα μελοποίηση του Ύμνου εις την Ελευθερία και την υπέβαλε στον βασιλιά </a:t>
            </a:r>
            <a:r>
              <a:rPr lang="el-GR" b="1" dirty="0" err="1"/>
              <a:t>Όθωνα</a:t>
            </a:r>
            <a:r>
              <a:rPr lang="el-GR" b="1" dirty="0"/>
              <a:t>, με την ελπίδα να γίνει το «εθνικό άσμα» της χώρας. Μέχρι τότε ο Εθνικός Ύμνος της Ελλάδας ήταν ο Βαυαρικός. </a:t>
            </a:r>
          </a:p>
          <a:p>
            <a:pPr algn="just"/>
            <a:r>
              <a:rPr lang="el-GR" b="1" dirty="0"/>
              <a:t>Ακολούθησε το Βασιλικό Διάταγμα της 4ης Αυγούστου 1865, που </a:t>
            </a:r>
            <a:r>
              <a:rPr lang="el-GR" b="1" dirty="0" smtClean="0"/>
              <a:t>τον </a:t>
            </a:r>
            <a:r>
              <a:rPr lang="el-GR" b="1" dirty="0"/>
              <a:t>χαρακτήρισε «</a:t>
            </a:r>
            <a:r>
              <a:rPr lang="el-GR" b="1" dirty="0" err="1"/>
              <a:t>επίσημον</a:t>
            </a:r>
            <a:r>
              <a:rPr lang="el-GR" b="1" dirty="0"/>
              <a:t> </a:t>
            </a:r>
            <a:r>
              <a:rPr lang="el-GR" b="1" dirty="0" err="1"/>
              <a:t>εθνικόν</a:t>
            </a:r>
            <a:r>
              <a:rPr lang="el-GR" b="1" dirty="0"/>
              <a:t> άσμα» ως εθνικό ύμνο της Ελλάδας.</a:t>
            </a:r>
          </a:p>
          <a:p>
            <a:pPr algn="just"/>
            <a:r>
              <a:rPr lang="el-GR" b="1" dirty="0"/>
              <a:t>Από τις 18 Νοεμβρίου 1966 καθιερώθηκε και ως εθνικός ύμνος της Κυπριακής Δημοκρατίας.</a:t>
            </a:r>
          </a:p>
          <a:p>
            <a:endParaRPr lang="el-GR" dirty="0"/>
          </a:p>
        </p:txBody>
      </p:sp>
    </p:spTree>
    <p:extLst>
      <p:ext uri="{BB962C8B-B14F-4D97-AF65-F5344CB8AC3E}">
        <p14:creationId xmlns:p14="http://schemas.microsoft.com/office/powerpoint/2010/main" val="3586374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ΜΕΛΟΠΟΙΗΜΕΝΟΣ ΣΟΛΩΜΟΣ</a:t>
            </a:r>
            <a:endParaRPr lang="el-GR" dirty="0"/>
          </a:p>
        </p:txBody>
      </p:sp>
      <p:sp>
        <p:nvSpPr>
          <p:cNvPr id="3" name="Θέση περιεχομένου 2"/>
          <p:cNvSpPr>
            <a:spLocks noGrp="1"/>
          </p:cNvSpPr>
          <p:nvPr>
            <p:ph sz="half" idx="1"/>
          </p:nvPr>
        </p:nvSpPr>
        <p:spPr/>
        <p:txBody>
          <a:bodyPr/>
          <a:lstStyle/>
          <a:p>
            <a:pPr marL="514350" indent="-514350">
              <a:buAutoNum type="arabicPeriod"/>
            </a:pPr>
            <a:r>
              <a:rPr lang="el-GR" dirty="0" smtClean="0"/>
              <a:t>Αποσπάσματα από τον εθνικό ύμνο</a:t>
            </a:r>
          </a:p>
          <a:p>
            <a:pPr marL="514350" indent="-514350">
              <a:buAutoNum type="arabicPeriod"/>
            </a:pPr>
            <a:r>
              <a:rPr lang="el-GR" dirty="0" smtClean="0"/>
              <a:t>«Μητέρα μεγαλόψυχη», μελοποίηση Μαρκόπουλου (</a:t>
            </a:r>
            <a:r>
              <a:rPr lang="en-US" dirty="0">
                <a:hlinkClick r:id="rId2"/>
              </a:rPr>
              <a:t>https://</a:t>
            </a:r>
            <a:r>
              <a:rPr lang="en-US" dirty="0" smtClean="0">
                <a:hlinkClick r:id="rId2"/>
              </a:rPr>
              <a:t>www.youtube.com/watch?v=azncdhii38A</a:t>
            </a:r>
            <a:r>
              <a:rPr lang="el-GR" dirty="0" smtClean="0"/>
              <a:t> )</a:t>
            </a:r>
          </a:p>
          <a:p>
            <a:pPr marL="514350" indent="-514350">
              <a:buAutoNum type="arabicPeriod"/>
            </a:pPr>
            <a:r>
              <a:rPr lang="el-GR" dirty="0" smtClean="0"/>
              <a:t>«Άκρα του τάφου σιωπή», Μαρκόπουλος (</a:t>
            </a:r>
            <a:r>
              <a:rPr lang="en-US" dirty="0">
                <a:hlinkClick r:id="rId3"/>
              </a:rPr>
              <a:t>https://</a:t>
            </a:r>
            <a:r>
              <a:rPr lang="en-US" dirty="0" smtClean="0">
                <a:hlinkClick r:id="rId3"/>
              </a:rPr>
              <a:t>www.youtube.com/watch?v=V7NcU8cozho</a:t>
            </a:r>
            <a:r>
              <a:rPr lang="el-GR" dirty="0" smtClean="0"/>
              <a:t> )</a:t>
            </a:r>
            <a:endParaRPr lang="el-GR" dirty="0"/>
          </a:p>
        </p:txBody>
      </p:sp>
      <p:pic>
        <p:nvPicPr>
          <p:cNvPr id="5" name="Θέση περιεχομένου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33097" y="1825625"/>
            <a:ext cx="4259805" cy="4351338"/>
          </a:xfrm>
        </p:spPr>
      </p:pic>
    </p:spTree>
    <p:extLst>
      <p:ext uri="{BB962C8B-B14F-4D97-AF65-F5344CB8AC3E}">
        <p14:creationId xmlns:p14="http://schemas.microsoft.com/office/powerpoint/2010/main" val="240107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1391" y="-270163"/>
            <a:ext cx="10515600" cy="4343400"/>
          </a:xfrm>
        </p:spPr>
        <p:txBody>
          <a:bodyPr>
            <a:normAutofit/>
          </a:bodyPr>
          <a:lstStyle/>
          <a:p>
            <a:r>
              <a:rPr lang="el-GR" sz="2000" dirty="0">
                <a:latin typeface="+mn-lt"/>
              </a:rPr>
              <a:t>Αγαπητοί καθηγητές, αγαπητοί συμμαθητές</a:t>
            </a:r>
            <a:r>
              <a:rPr lang="el-GR" sz="2000" dirty="0" smtClean="0">
                <a:latin typeface="+mn-lt"/>
              </a:rPr>
              <a:t>,</a:t>
            </a:r>
            <a:br>
              <a:rPr lang="el-GR" sz="2000" dirty="0" smtClean="0">
                <a:latin typeface="+mn-lt"/>
              </a:rPr>
            </a:br>
            <a:r>
              <a:rPr lang="el-GR" sz="2000" dirty="0">
                <a:latin typeface="+mn-lt"/>
              </a:rPr>
              <a:t/>
            </a:r>
            <a:br>
              <a:rPr lang="el-GR" sz="2000" dirty="0">
                <a:latin typeface="+mn-lt"/>
              </a:rPr>
            </a:br>
            <a:r>
              <a:rPr lang="el-GR" sz="2000" dirty="0">
                <a:latin typeface="+mn-lt"/>
              </a:rPr>
              <a:t>Σας καλωσορίζουμε στη σχολική γιορτή μας για να τιμήσουμε την επέτειο της 25</a:t>
            </a:r>
            <a:r>
              <a:rPr lang="el-GR" sz="2000" baseline="30000" dirty="0">
                <a:latin typeface="+mn-lt"/>
              </a:rPr>
              <a:t>η</a:t>
            </a:r>
            <a:r>
              <a:rPr lang="el-GR" sz="2000" dirty="0">
                <a:latin typeface="+mn-lt"/>
              </a:rPr>
              <a:t>ς Μαρτίου 1821. </a:t>
            </a:r>
            <a:r>
              <a:rPr lang="el-GR" sz="2000" dirty="0" smtClean="0">
                <a:latin typeface="+mn-lt"/>
              </a:rPr>
              <a:t/>
            </a:r>
            <a:br>
              <a:rPr lang="el-GR" sz="2000" dirty="0" smtClean="0">
                <a:latin typeface="+mn-lt"/>
              </a:rPr>
            </a:br>
            <a:r>
              <a:rPr lang="el-GR" sz="2000" dirty="0">
                <a:latin typeface="+mn-lt"/>
              </a:rPr>
              <a:t/>
            </a:r>
            <a:br>
              <a:rPr lang="el-GR" sz="2000" dirty="0">
                <a:latin typeface="+mn-lt"/>
              </a:rPr>
            </a:br>
            <a:r>
              <a:rPr lang="el-GR" sz="2000" dirty="0" smtClean="0">
                <a:latin typeface="+mn-lt"/>
              </a:rPr>
              <a:t>Επιλέξαμε </a:t>
            </a:r>
            <a:r>
              <a:rPr lang="el-GR" sz="2000" dirty="0">
                <a:latin typeface="+mn-lt"/>
              </a:rPr>
              <a:t>να σας θυμίσουμε ορισμένα από τα σημαντικότερα ιστορικά γεγονότα της επανάστασης τους έθνους μας ενάντια στον </a:t>
            </a:r>
            <a:r>
              <a:rPr lang="el-GR" sz="2000" dirty="0" smtClean="0">
                <a:latin typeface="+mn-lt"/>
              </a:rPr>
              <a:t>οθωμανικό </a:t>
            </a:r>
            <a:r>
              <a:rPr lang="el-GR" sz="2000" dirty="0">
                <a:latin typeface="+mn-lt"/>
              </a:rPr>
              <a:t>ζυγό, όπως αυτά παρουσιάζονται μέσα στην ποίηση του εθνικού μας ποιητή </a:t>
            </a:r>
            <a:r>
              <a:rPr lang="el-GR" sz="2000" b="1" dirty="0">
                <a:latin typeface="+mn-lt"/>
              </a:rPr>
              <a:t>Διονυσίου Σολωμού</a:t>
            </a:r>
            <a:r>
              <a:rPr lang="el-GR" sz="2000" dirty="0">
                <a:latin typeface="+mn-lt"/>
              </a:rPr>
              <a:t>. </a:t>
            </a:r>
            <a:r>
              <a:rPr lang="el-GR" sz="2000" dirty="0" smtClean="0">
                <a:latin typeface="+mn-lt"/>
              </a:rPr>
              <a:t/>
            </a:r>
            <a:br>
              <a:rPr lang="el-GR" sz="2000" dirty="0" smtClean="0">
                <a:latin typeface="+mn-lt"/>
              </a:rPr>
            </a:br>
            <a:r>
              <a:rPr lang="el-GR" sz="2000" dirty="0" smtClean="0">
                <a:latin typeface="+mn-lt"/>
              </a:rPr>
              <a:t/>
            </a:r>
            <a:br>
              <a:rPr lang="el-GR" sz="2000" dirty="0" smtClean="0">
                <a:latin typeface="+mn-lt"/>
              </a:rPr>
            </a:br>
            <a:r>
              <a:rPr lang="el-GR" sz="2000" dirty="0" smtClean="0">
                <a:latin typeface="+mn-lt"/>
              </a:rPr>
              <a:t>Μια </a:t>
            </a:r>
            <a:r>
              <a:rPr lang="el-GR" sz="2000" dirty="0">
                <a:latin typeface="+mn-lt"/>
              </a:rPr>
              <a:t>ποίηση όπου οι ιδέες της </a:t>
            </a:r>
            <a:r>
              <a:rPr lang="el-GR" sz="2000" u="sng" dirty="0">
                <a:latin typeface="+mn-lt"/>
              </a:rPr>
              <a:t>Ελευθερίας, της Πίστης και της Ηθικής ανεξαρτησίας </a:t>
            </a:r>
            <a:r>
              <a:rPr lang="el-GR" sz="2000" dirty="0">
                <a:latin typeface="+mn-lt"/>
              </a:rPr>
              <a:t>πρωτοστατούν και εξυψώνουν τους σολωμικούς ήρωες στην ανώτερη, τη θεϊκή τους διάσταση. </a:t>
            </a:r>
            <a:r>
              <a:rPr lang="el-GR" sz="2000" dirty="0" smtClean="0">
                <a:latin typeface="+mn-lt"/>
              </a:rPr>
              <a:t/>
            </a:r>
            <a:br>
              <a:rPr lang="el-GR" sz="2000" dirty="0" smtClean="0">
                <a:latin typeface="+mn-lt"/>
              </a:rPr>
            </a:br>
            <a:r>
              <a:rPr lang="el-GR" sz="2000" dirty="0" smtClean="0">
                <a:latin typeface="+mn-lt"/>
              </a:rPr>
              <a:t/>
            </a:r>
            <a:br>
              <a:rPr lang="el-GR" sz="2000" dirty="0" smtClean="0">
                <a:latin typeface="+mn-lt"/>
              </a:rPr>
            </a:br>
            <a:r>
              <a:rPr lang="el-GR" sz="2000" dirty="0" smtClean="0">
                <a:latin typeface="+mn-lt"/>
              </a:rPr>
              <a:t>Ιδιαίτερα το </a:t>
            </a:r>
            <a:r>
              <a:rPr lang="el-GR" sz="2000" dirty="0">
                <a:latin typeface="+mn-lt"/>
              </a:rPr>
              <a:t>όραμα </a:t>
            </a:r>
            <a:r>
              <a:rPr lang="el-GR" sz="2000">
                <a:latin typeface="+mn-lt"/>
              </a:rPr>
              <a:t>για </a:t>
            </a:r>
            <a:r>
              <a:rPr lang="el-GR" sz="2000" smtClean="0">
                <a:latin typeface="+mn-lt"/>
              </a:rPr>
              <a:t>Απελευθέρωση </a:t>
            </a:r>
            <a:r>
              <a:rPr lang="el-GR" sz="2000" dirty="0">
                <a:latin typeface="+mn-lt"/>
              </a:rPr>
              <a:t>από την μακραίωνη </a:t>
            </a:r>
            <a:r>
              <a:rPr lang="el-GR" sz="2000" dirty="0" smtClean="0">
                <a:latin typeface="+mn-lt"/>
              </a:rPr>
              <a:t>τουρκική σκλαβιά </a:t>
            </a:r>
            <a:r>
              <a:rPr lang="el-GR" sz="2000" dirty="0">
                <a:latin typeface="+mn-lt"/>
              </a:rPr>
              <a:t>υπήρξε το κεντρικό </a:t>
            </a:r>
            <a:r>
              <a:rPr lang="el-GR" sz="2000" dirty="0" smtClean="0">
                <a:latin typeface="+mn-lt"/>
              </a:rPr>
              <a:t>θέμα της εθνικής ποίησης </a:t>
            </a:r>
            <a:r>
              <a:rPr lang="el-GR" sz="2000" dirty="0">
                <a:latin typeface="+mn-lt"/>
              </a:rPr>
              <a:t>του </a:t>
            </a:r>
            <a:r>
              <a:rPr lang="el-GR" sz="2000" dirty="0" smtClean="0">
                <a:latin typeface="+mn-lt"/>
              </a:rPr>
              <a:t>Διονυσίου </a:t>
            </a:r>
            <a:r>
              <a:rPr lang="el-GR" sz="2000" dirty="0">
                <a:latin typeface="+mn-lt"/>
              </a:rPr>
              <a:t>Σολωμού, αφότου ξέσπασε η ελληνική επανάσταση.</a:t>
            </a:r>
            <a:r>
              <a:rPr lang="el-GR" sz="2000" dirty="0"/>
              <a:t/>
            </a:r>
            <a:br>
              <a:rPr lang="el-GR" sz="2000" dirty="0"/>
            </a:br>
            <a:endParaRPr lang="el-GR" sz="2000"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3243" y="3652323"/>
            <a:ext cx="4572000" cy="3429000"/>
          </a:xfrm>
        </p:spPr>
      </p:pic>
    </p:spTree>
    <p:extLst>
      <p:ext uri="{BB962C8B-B14F-4D97-AF65-F5344CB8AC3E}">
        <p14:creationId xmlns:p14="http://schemas.microsoft.com/office/powerpoint/2010/main" val="1880958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46270" y="0"/>
            <a:ext cx="3932237" cy="498764"/>
          </a:xfrm>
        </p:spPr>
        <p:txBody>
          <a:bodyPr>
            <a:normAutofit fontScale="90000"/>
          </a:bodyPr>
          <a:lstStyle/>
          <a:p>
            <a:pPr algn="ctr"/>
            <a:r>
              <a:rPr lang="el-GR" b="1" dirty="0" smtClean="0"/>
              <a:t>ΑΓΙΑ ΛΑΥΡΑ</a:t>
            </a:r>
            <a:endParaRPr lang="el-GR" b="1"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21345" b="21345"/>
          <a:stretch>
            <a:fillRect/>
          </a:stretch>
        </p:blipFill>
        <p:spPr>
          <a:xfrm>
            <a:off x="5086350" y="133351"/>
            <a:ext cx="6735763" cy="6619874"/>
          </a:xfrm>
        </p:spPr>
      </p:pic>
      <p:sp>
        <p:nvSpPr>
          <p:cNvPr id="4" name="Θέση κειμένου 3"/>
          <p:cNvSpPr>
            <a:spLocks noGrp="1"/>
          </p:cNvSpPr>
          <p:nvPr>
            <p:ph type="body" sz="half" idx="2"/>
          </p:nvPr>
        </p:nvSpPr>
        <p:spPr>
          <a:xfrm>
            <a:off x="839788" y="426027"/>
            <a:ext cx="3932237" cy="6077816"/>
          </a:xfrm>
        </p:spPr>
        <p:txBody>
          <a:bodyPr>
            <a:noAutofit/>
          </a:bodyPr>
          <a:lstStyle/>
          <a:p>
            <a:pPr algn="ctr"/>
            <a:r>
              <a:rPr lang="el-GR" sz="1800" dirty="0"/>
              <a:t>Η Ελληνική Επανάσταση ή Επανάσταση του 1821 ήταν επιτυχημένη ένοπλη εξέγερση την οποία διεξήγαγαν επαναστατημένοι </a:t>
            </a:r>
            <a:r>
              <a:rPr lang="el-GR" sz="1800" dirty="0" err="1">
                <a:hlinkClick r:id="rId3" tooltip="Έλληνες"/>
              </a:rPr>
              <a:t>Ελλήνες</a:t>
            </a:r>
            <a:r>
              <a:rPr lang="el-GR" sz="1800" dirty="0"/>
              <a:t> εναντίον της </a:t>
            </a:r>
            <a:r>
              <a:rPr lang="el-GR" sz="1800" dirty="0">
                <a:hlinkClick r:id="rId4" tooltip="Οθωμανική Αυτοκρατορία"/>
              </a:rPr>
              <a:t>Οθωμανικής Αυτοκρατορίας</a:t>
            </a:r>
            <a:r>
              <a:rPr lang="el-GR" sz="1800" dirty="0"/>
              <a:t>, με σκοπό την αποτίναξη της οθωμανικής κυριαρχίας και τη δημιουργία ανεξάρτητου κράτους.</a:t>
            </a:r>
          </a:p>
          <a:p>
            <a:pPr algn="ctr"/>
            <a:r>
              <a:rPr lang="el-GR" sz="1800" dirty="0"/>
              <a:t>Σύμφωνα με το </a:t>
            </a:r>
            <a:r>
              <a:rPr lang="el-GR" sz="1800" dirty="0">
                <a:hlinkClick r:id="rId5" tooltip="Θρύλος της Αγίας Λαύρας"/>
              </a:rPr>
              <a:t>θρύλο της Αγίας Λαύρας</a:t>
            </a:r>
            <a:r>
              <a:rPr lang="el-GR" sz="1800" dirty="0"/>
              <a:t> η επανάσταση κηρύχθηκε στην </a:t>
            </a:r>
            <a:r>
              <a:rPr lang="el-GR" sz="1800" dirty="0">
                <a:hlinkClick r:id="rId6" tooltip="Αγία Λαύρα Καλαβρύτων"/>
              </a:rPr>
              <a:t>Αγία Λαύρα Καλαβρύτων</a:t>
            </a:r>
            <a:r>
              <a:rPr lang="el-GR" sz="1800" dirty="0"/>
              <a:t> όταν στις 25 Μαρτίου 1821 ο </a:t>
            </a:r>
            <a:r>
              <a:rPr lang="el-GR" sz="1800" dirty="0">
                <a:hlinkClick r:id="rId7" tooltip="Παλαιών Πατρών Γερμανός"/>
              </a:rPr>
              <a:t>Παλαιών Πατρών Γερμανός</a:t>
            </a:r>
            <a:r>
              <a:rPr lang="el-GR" sz="1800" dirty="0"/>
              <a:t> ύψωσε το λάβαρο της Αγίας Λαύρας και όρκισε σε αυτό τους </a:t>
            </a:r>
            <a:r>
              <a:rPr lang="el-GR" sz="1800" dirty="0" smtClean="0"/>
              <a:t>αγωνιστές. </a:t>
            </a:r>
            <a:r>
              <a:rPr lang="el-GR" sz="1800" dirty="0"/>
              <a:t>Καταγράφηκε ως γεγονός από ορισμένους σύγχρονους της Επανάστασης καθώς και σε μεταγενέστερες μελέτες και σχολικά εγχειρίδια, απεικονίστηκε σε διάσημο πίνακα του </a:t>
            </a:r>
            <a:r>
              <a:rPr lang="el-GR" sz="1800" dirty="0">
                <a:hlinkClick r:id="rId8" tooltip="Θεόδωρος Βρυζάκης"/>
              </a:rPr>
              <a:t>Θεόδωρου </a:t>
            </a:r>
            <a:r>
              <a:rPr lang="el-GR" sz="1800" dirty="0" smtClean="0">
                <a:hlinkClick r:id="rId8" tooltip="Θεόδωρος Βρυζάκης"/>
              </a:rPr>
              <a:t>Βρυζάκη</a:t>
            </a:r>
            <a:r>
              <a:rPr lang="el-GR" sz="1800" dirty="0" smtClean="0"/>
              <a:t> </a:t>
            </a:r>
            <a:r>
              <a:rPr lang="el-GR" sz="1800" dirty="0"/>
              <a:t>και απέκτησε σημαντική θέση στην επίσημη ελληνική εθνική αφήγηση, καθώς συσχέτιζε τη θρησκεία με την επανάσταση και ταύτισε την εθνική και θρησκευτική ταυτότητα</a:t>
            </a:r>
          </a:p>
        </p:txBody>
      </p:sp>
    </p:spTree>
    <p:extLst>
      <p:ext uri="{BB962C8B-B14F-4D97-AF65-F5344CB8AC3E}">
        <p14:creationId xmlns:p14="http://schemas.microsoft.com/office/powerpoint/2010/main" val="610410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28700" y="-457200"/>
            <a:ext cx="3504334" cy="1600200"/>
          </a:xfrm>
        </p:spPr>
        <p:txBody>
          <a:bodyPr/>
          <a:lstStyle/>
          <a:p>
            <a:r>
              <a:rPr lang="el-GR" b="1" dirty="0" smtClean="0"/>
              <a:t>ΤΡΙΠΟΛΙΤΣΑ</a:t>
            </a:r>
            <a:endParaRPr lang="el-GR" b="1"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151" b="151"/>
          <a:stretch>
            <a:fillRect/>
          </a:stretch>
        </p:blipFill>
        <p:spPr>
          <a:xfrm>
            <a:off x="0" y="0"/>
            <a:ext cx="12111758" cy="6785264"/>
          </a:xfrm>
        </p:spPr>
      </p:pic>
      <p:sp>
        <p:nvSpPr>
          <p:cNvPr id="4" name="Θέση κειμένου 3"/>
          <p:cNvSpPr>
            <a:spLocks noGrp="1"/>
          </p:cNvSpPr>
          <p:nvPr>
            <p:ph type="body" sz="half" idx="2"/>
          </p:nvPr>
        </p:nvSpPr>
        <p:spPr>
          <a:xfrm>
            <a:off x="814748" y="1458355"/>
            <a:ext cx="3932237" cy="6625771"/>
          </a:xfrm>
        </p:spPr>
        <p:txBody>
          <a:bodyPr>
            <a:normAutofit/>
          </a:bodyPr>
          <a:lstStyle/>
          <a:p>
            <a:pPr algn="ctr"/>
            <a:r>
              <a:rPr lang="el-GR" sz="2000" b="1" dirty="0" smtClean="0">
                <a:solidFill>
                  <a:srgbClr val="C00000"/>
                </a:solidFill>
              </a:rPr>
              <a:t>ΤΡΙΠΟΛΙΤΣΑ</a:t>
            </a:r>
          </a:p>
          <a:p>
            <a:r>
              <a:rPr lang="el-GR" sz="2000" b="1" dirty="0" smtClean="0">
                <a:solidFill>
                  <a:srgbClr val="C00000"/>
                </a:solidFill>
              </a:rPr>
              <a:t>Τεράστια σημασία για την εξάπλωση και εδραίωση της επανάστασης σε όλη την Πελοπόννησο διαδραμάτισε η άλωση της </a:t>
            </a:r>
            <a:r>
              <a:rPr lang="el-GR" sz="2000" b="1" dirty="0" err="1" smtClean="0">
                <a:solidFill>
                  <a:srgbClr val="C00000"/>
                </a:solidFill>
              </a:rPr>
              <a:t>Τριπολιτσάς</a:t>
            </a:r>
            <a:r>
              <a:rPr lang="el-GR" sz="2000" b="1" dirty="0" smtClean="0">
                <a:solidFill>
                  <a:srgbClr val="C00000"/>
                </a:solidFill>
              </a:rPr>
              <a:t>.</a:t>
            </a:r>
          </a:p>
          <a:p>
            <a:r>
              <a:rPr lang="el-GR" sz="2000" b="1" dirty="0" smtClean="0">
                <a:solidFill>
                  <a:srgbClr val="C00000"/>
                </a:solidFill>
              </a:rPr>
              <a:t>Άλωση </a:t>
            </a:r>
            <a:r>
              <a:rPr lang="el-GR" sz="2000" b="1" dirty="0">
                <a:solidFill>
                  <a:srgbClr val="C00000"/>
                </a:solidFill>
              </a:rPr>
              <a:t>της </a:t>
            </a:r>
            <a:r>
              <a:rPr lang="el-GR" sz="2000" b="1" dirty="0" err="1" smtClean="0">
                <a:solidFill>
                  <a:srgbClr val="C00000"/>
                </a:solidFill>
              </a:rPr>
              <a:t>Τριπολιτσάς</a:t>
            </a:r>
            <a:r>
              <a:rPr lang="el-GR" sz="2000" b="1" dirty="0" smtClean="0">
                <a:solidFill>
                  <a:srgbClr val="C00000"/>
                </a:solidFill>
              </a:rPr>
              <a:t> </a:t>
            </a:r>
            <a:r>
              <a:rPr lang="el-GR" sz="2000" b="1" dirty="0">
                <a:solidFill>
                  <a:srgbClr val="C00000"/>
                </a:solidFill>
              </a:rPr>
              <a:t>ή σφαγή της </a:t>
            </a:r>
            <a:r>
              <a:rPr lang="el-GR" sz="2000" b="1" dirty="0" err="1" smtClean="0">
                <a:solidFill>
                  <a:srgbClr val="C00000"/>
                </a:solidFill>
              </a:rPr>
              <a:t>Τριπολιτσάς</a:t>
            </a:r>
            <a:r>
              <a:rPr lang="el-GR" sz="2000" b="1" dirty="0" smtClean="0">
                <a:solidFill>
                  <a:srgbClr val="C00000"/>
                </a:solidFill>
              </a:rPr>
              <a:t> </a:t>
            </a:r>
            <a:r>
              <a:rPr lang="el-GR" sz="2000" b="1" dirty="0">
                <a:solidFill>
                  <a:srgbClr val="C00000"/>
                </a:solidFill>
              </a:rPr>
              <a:t>ονομάζεται στη νεότερη ελληνική ιστορία η κατάληψη της πόλης της </a:t>
            </a:r>
            <a:r>
              <a:rPr lang="el-GR" sz="2000" b="1" u="sng" dirty="0">
                <a:solidFill>
                  <a:srgbClr val="C00000"/>
                </a:solidFill>
                <a:hlinkClick r:id="rId3" tooltip="Τρίπολη Αρκαδίας"/>
              </a:rPr>
              <a:t>Τρίπολης</a:t>
            </a:r>
            <a:r>
              <a:rPr lang="el-GR" sz="2000" b="1" dirty="0">
                <a:solidFill>
                  <a:srgbClr val="C00000"/>
                </a:solidFill>
              </a:rPr>
              <a:t> στις </a:t>
            </a:r>
            <a:r>
              <a:rPr lang="el-GR" sz="2000" b="1" u="sng" dirty="0">
                <a:solidFill>
                  <a:srgbClr val="C00000"/>
                </a:solidFill>
                <a:hlinkClick r:id="rId4" tooltip="23 Σεπτεμβρίου"/>
              </a:rPr>
              <a:t>23 Σεπτεμβρίου</a:t>
            </a:r>
            <a:r>
              <a:rPr lang="el-GR" sz="2000" b="1" dirty="0">
                <a:solidFill>
                  <a:srgbClr val="C00000"/>
                </a:solidFill>
              </a:rPr>
              <a:t> </a:t>
            </a:r>
            <a:r>
              <a:rPr lang="el-GR" sz="2000" b="1" u="sng" dirty="0">
                <a:solidFill>
                  <a:srgbClr val="C00000"/>
                </a:solidFill>
                <a:hlinkClick r:id="rId5" tooltip="1821"/>
              </a:rPr>
              <a:t>1821</a:t>
            </a:r>
            <a:r>
              <a:rPr lang="el-GR" sz="2000" b="1" dirty="0">
                <a:solidFill>
                  <a:srgbClr val="C00000"/>
                </a:solidFill>
              </a:rPr>
              <a:t>, έξι μήνες μετά από την έναρξη της </a:t>
            </a:r>
            <a:r>
              <a:rPr lang="el-GR" sz="2000" b="1" u="sng" dirty="0">
                <a:solidFill>
                  <a:srgbClr val="C00000"/>
                </a:solidFill>
                <a:hlinkClick r:id="rId6" tooltip="Ελληνική Επανάσταση του 1821"/>
              </a:rPr>
              <a:t>επανάστασης του 1821</a:t>
            </a:r>
            <a:endParaRPr lang="el-GR" sz="2000" b="1" dirty="0">
              <a:solidFill>
                <a:srgbClr val="C00000"/>
              </a:solidFill>
            </a:endParaRPr>
          </a:p>
          <a:p>
            <a:endParaRPr lang="el-GR" sz="2000" dirty="0">
              <a:solidFill>
                <a:srgbClr val="C00000"/>
              </a:solidFill>
            </a:endParaRPr>
          </a:p>
        </p:txBody>
      </p:sp>
    </p:spTree>
    <p:extLst>
      <p:ext uri="{BB962C8B-B14F-4D97-AF65-F5344CB8AC3E}">
        <p14:creationId xmlns:p14="http://schemas.microsoft.com/office/powerpoint/2010/main" val="223883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311727"/>
          </a:xfrm>
        </p:spPr>
        <p:txBody>
          <a:bodyPr>
            <a:normAutofit fontScale="90000"/>
          </a:bodyPr>
          <a:lstStyle/>
          <a:p>
            <a:endParaRPr lang="el-GR"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3529" r="3529"/>
          <a:stretch>
            <a:fillRect/>
          </a:stretch>
        </p:blipFill>
        <p:spPr>
          <a:xfrm>
            <a:off x="0" y="0"/>
            <a:ext cx="12192000" cy="6850062"/>
          </a:xfrm>
        </p:spPr>
      </p:pic>
      <p:sp>
        <p:nvSpPr>
          <p:cNvPr id="4" name="Θέση κειμένου 3"/>
          <p:cNvSpPr>
            <a:spLocks noGrp="1"/>
          </p:cNvSpPr>
          <p:nvPr>
            <p:ph type="body" sz="half" idx="2"/>
          </p:nvPr>
        </p:nvSpPr>
        <p:spPr>
          <a:xfrm>
            <a:off x="839788" y="1"/>
            <a:ext cx="3932237" cy="5868988"/>
          </a:xfrm>
        </p:spPr>
        <p:txBody>
          <a:bodyPr>
            <a:normAutofit/>
          </a:bodyPr>
          <a:lstStyle/>
          <a:p>
            <a:pPr algn="ctr"/>
            <a:r>
              <a:rPr lang="el-GR" sz="1800" b="1" dirty="0"/>
              <a:t>Η σφαγή που ακολούθησε την κατάληψη της πόλης από τον στρατό του Κολοκοτρώνη ήταν τρομακτική: επί τρεις ημέρες οι Έλληνες </a:t>
            </a:r>
            <a:r>
              <a:rPr lang="el-GR" sz="1800" b="1" dirty="0" err="1"/>
              <a:t>σφαγίαζαν</a:t>
            </a:r>
            <a:r>
              <a:rPr lang="el-GR" sz="1800" b="1" dirty="0"/>
              <a:t>. Σύμφωνα με κάποιες πηγές, υπολογίζεται ότι θανατώθηκαν 2.000 Εβραίοι και 30.000 Τούρκοι.</a:t>
            </a:r>
          </a:p>
          <a:p>
            <a:pPr algn="ctr"/>
            <a:r>
              <a:rPr lang="el-GR" sz="1800" b="1" dirty="0"/>
              <a:t>Κατά τον </a:t>
            </a:r>
            <a:r>
              <a:rPr lang="el-GR" sz="1800" b="1" u="sng" dirty="0">
                <a:hlinkClick r:id="rId3" tooltip="Απόστολος Βακαλόπουλος"/>
              </a:rPr>
              <a:t>Απόστολο </a:t>
            </a:r>
            <a:r>
              <a:rPr lang="el-GR" sz="1800" b="1" u="sng" dirty="0" err="1">
                <a:hlinkClick r:id="rId3" tooltip="Απόστολος Βακαλόπουλος"/>
              </a:rPr>
              <a:t>Βακαλόπουλο</a:t>
            </a:r>
            <a:r>
              <a:rPr lang="el-GR" sz="1800" b="1" dirty="0"/>
              <a:t> </a:t>
            </a:r>
            <a:r>
              <a:rPr lang="el-GR" sz="1800" b="1" i="1" dirty="0"/>
              <a:t>«Η άλωση της </a:t>
            </a:r>
            <a:r>
              <a:rPr lang="el-GR" sz="1800" b="1" i="1" dirty="0" err="1"/>
              <a:t>Τριπολιτσάς</a:t>
            </a:r>
            <a:r>
              <a:rPr lang="el-GR" sz="1800" b="1" i="1" dirty="0"/>
              <a:t> τονώνει πολύ το ηθικό των </a:t>
            </a:r>
            <a:r>
              <a:rPr lang="el-GR" sz="1800" b="1" i="1" dirty="0" err="1"/>
              <a:t>Πελοποννησίων</a:t>
            </a:r>
            <a:r>
              <a:rPr lang="el-GR" sz="1800" b="1" i="1" dirty="0"/>
              <a:t>...από τη στιγμή εκείνη η επανάσταση όχι μόνο εξυψώνεται στη συνείδηση όλων των Ελλήνων, αλλά και προχωρεί ουσιαστικά και παίρνει πια </a:t>
            </a:r>
            <a:r>
              <a:rPr lang="el-GR" sz="1800" b="1" i="1" dirty="0" err="1"/>
              <a:t>καθολικότερο</a:t>
            </a:r>
            <a:r>
              <a:rPr lang="el-GR" sz="1800" b="1" i="1" dirty="0"/>
              <a:t> χαρακτήρα»</a:t>
            </a:r>
            <a:r>
              <a:rPr lang="el-GR" sz="1800" b="1" dirty="0"/>
              <a:t>.</a:t>
            </a:r>
          </a:p>
          <a:p>
            <a:pPr algn="ctr"/>
            <a:endParaRPr lang="el-GR" sz="1800" dirty="0"/>
          </a:p>
        </p:txBody>
      </p:sp>
    </p:spTree>
    <p:extLst>
      <p:ext uri="{BB962C8B-B14F-4D97-AF65-F5344CB8AC3E}">
        <p14:creationId xmlns:p14="http://schemas.microsoft.com/office/powerpoint/2010/main" val="2106971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7" y="362856"/>
            <a:ext cx="3932237" cy="871311"/>
          </a:xfrm>
        </p:spPr>
        <p:txBody>
          <a:bodyPr>
            <a:normAutofit fontScale="90000"/>
          </a:bodyPr>
          <a:lstStyle/>
          <a:p>
            <a:r>
              <a:rPr lang="el-GR" dirty="0" smtClean="0"/>
              <a:t/>
            </a:r>
            <a:br>
              <a:rPr lang="el-GR" dirty="0" smtClean="0"/>
            </a:br>
            <a:r>
              <a:rPr lang="el-GR" dirty="0"/>
              <a:t/>
            </a:r>
            <a:br>
              <a:rPr lang="el-GR" dirty="0"/>
            </a:br>
            <a:r>
              <a:rPr lang="el-GR" dirty="0" smtClean="0"/>
              <a:t/>
            </a:r>
            <a:br>
              <a:rPr lang="el-GR" dirty="0" smtClean="0"/>
            </a:br>
            <a:r>
              <a:rPr lang="el-GR" dirty="0" smtClean="0"/>
              <a:t>Η ΤΡΙΠΟΛΙΤΣΑ ΣΤΟΝ  ΥΜΝΟ ΕΙΣ ΤΗΝ ΕΛΕΥΘΕΡΙΑΝ</a:t>
            </a:r>
            <a:endParaRPr lang="el-GR"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21031" b="21031"/>
          <a:stretch>
            <a:fillRect/>
          </a:stretch>
        </p:blipFill>
        <p:spPr>
          <a:xfrm>
            <a:off x="0" y="0"/>
            <a:ext cx="12192000" cy="6829425"/>
          </a:xfrm>
        </p:spPr>
      </p:pic>
      <p:sp>
        <p:nvSpPr>
          <p:cNvPr id="4" name="Θέση κειμένου 3"/>
          <p:cNvSpPr>
            <a:spLocks noGrp="1"/>
          </p:cNvSpPr>
          <p:nvPr>
            <p:ph type="body" sz="half" idx="2"/>
          </p:nvPr>
        </p:nvSpPr>
        <p:spPr>
          <a:xfrm>
            <a:off x="-101798" y="0"/>
            <a:ext cx="3932237" cy="5722133"/>
          </a:xfrm>
        </p:spPr>
        <p:txBody>
          <a:bodyPr>
            <a:normAutofit/>
          </a:bodyPr>
          <a:lstStyle/>
          <a:p>
            <a:pPr algn="ctr"/>
            <a:r>
              <a:rPr lang="el-GR" sz="1800" b="1" dirty="0" smtClean="0"/>
              <a:t>Τα </a:t>
            </a:r>
            <a:r>
              <a:rPr lang="el-GR" sz="1800" b="1" dirty="0"/>
              <a:t>ηρωικά γεγονότα της </a:t>
            </a:r>
            <a:r>
              <a:rPr lang="el-GR" sz="1800" b="1" dirty="0" err="1"/>
              <a:t>Τριπολιτσάς</a:t>
            </a:r>
            <a:r>
              <a:rPr lang="el-GR" sz="1800" b="1" dirty="0"/>
              <a:t> περιλαμβάνονται στον </a:t>
            </a:r>
            <a:r>
              <a:rPr lang="en-US" sz="1800" b="1" dirty="0" smtClean="0"/>
              <a:t>“</a:t>
            </a:r>
            <a:r>
              <a:rPr lang="el-GR" sz="1800" b="1" dirty="0" smtClean="0"/>
              <a:t>Ύμνο </a:t>
            </a:r>
            <a:r>
              <a:rPr lang="el-GR" sz="1800" b="1" dirty="0"/>
              <a:t>εις την </a:t>
            </a:r>
            <a:r>
              <a:rPr lang="en-US" sz="1800" b="1" dirty="0" smtClean="0"/>
              <a:t>E</a:t>
            </a:r>
            <a:r>
              <a:rPr lang="el-GR" sz="1800" b="1" dirty="0" err="1" smtClean="0"/>
              <a:t>λευθερία</a:t>
            </a:r>
            <a:r>
              <a:rPr lang="en-US" sz="1800" b="1" dirty="0" smtClean="0"/>
              <a:t>”</a:t>
            </a:r>
            <a:r>
              <a:rPr lang="el-GR" sz="1800" b="1" dirty="0" smtClean="0"/>
              <a:t> </a:t>
            </a:r>
            <a:r>
              <a:rPr lang="el-GR" sz="1800" b="1" dirty="0"/>
              <a:t>που έγραψε ο Διονύσιος Σολωμός σε ηλικία  25 ετών,  πέντε  χρόνια μετά την επιστροφή του από τις νομικές σπουδές του στην Ιταλική Παβία. Εγκατεστημένος στην πατρική γη της Ζακύνθου, αφοσιωμένος ολόψυχα και αποκλειστικά στο ποιητικό του έργο, αφουγκράζεται την έξαρση της ελληνικής επανάστασης και ξεδιπλώνει σε 158 στροφές τις πιο σημαντικές στιγμές της.</a:t>
            </a:r>
          </a:p>
          <a:p>
            <a:pPr algn="ctr"/>
            <a:endParaRPr lang="el-GR" sz="1800" b="1" dirty="0"/>
          </a:p>
        </p:txBody>
      </p:sp>
    </p:spTree>
    <p:extLst>
      <p:ext uri="{BB962C8B-B14F-4D97-AF65-F5344CB8AC3E}">
        <p14:creationId xmlns:p14="http://schemas.microsoft.com/office/powerpoint/2010/main" val="1124958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4708</TotalTime>
  <Words>1611</Words>
  <Application>Microsoft Office PowerPoint</Application>
  <PresentationFormat>Ευρεία οθόνη</PresentationFormat>
  <Paragraphs>162</Paragraphs>
  <Slides>32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5</vt:i4>
      </vt:variant>
      <vt:variant>
        <vt:lpstr>Τίτλοι διαφανειών</vt:lpstr>
      </vt:variant>
      <vt:variant>
        <vt:i4>32</vt:i4>
      </vt:variant>
    </vt:vector>
  </HeadingPairs>
  <TitlesOfParts>
    <vt:vector size="41" baseType="lpstr">
      <vt:lpstr>Arial</vt:lpstr>
      <vt:lpstr>Calibri</vt:lpstr>
      <vt:lpstr>Calibri Light</vt:lpstr>
      <vt:lpstr>Times New Roman</vt:lpstr>
      <vt:lpstr>Θέμα του Office</vt:lpstr>
      <vt:lpstr>2_Θέμα του Office</vt:lpstr>
      <vt:lpstr>1_Θέμα του Office</vt:lpstr>
      <vt:lpstr>Προσαρμοσμένη σχεδίαση</vt:lpstr>
      <vt:lpstr>1_Προσαρμοσμένη σχεδίαση</vt:lpstr>
      <vt:lpstr>ΣΤΙΓΜΕΣ ΤΗΣ ΕΛΛΗΝΙΚΗΣ ΕΠΑΝΑΣΤΑΣΗΣ ΤΟΥ 1821 μέσα από την ποίηση του Διονύσιου Σολωμού </vt:lpstr>
      <vt:lpstr>   </vt:lpstr>
      <vt:lpstr>Τα βιβλία από όπου αντλήθηκαν στοιχεία</vt:lpstr>
      <vt:lpstr>ΜΕΛΟΠΟΙΗΜΕΝΟΣ ΣΟΛΩΜΟΣ</vt:lpstr>
      <vt:lpstr>Αγαπητοί καθηγητές, αγαπητοί συμμαθητές,  Σας καλωσορίζουμε στη σχολική γιορτή μας για να τιμήσουμε την επέτειο της 25ης Μαρτίου 1821.   Επιλέξαμε να σας θυμίσουμε ορισμένα από τα σημαντικότερα ιστορικά γεγονότα της επανάστασης τους έθνους μας ενάντια στον οθωμανικό ζυγό, όπως αυτά παρουσιάζονται μέσα στην ποίηση του εθνικού μας ποιητή Διονυσίου Σολωμού.   Μια ποίηση όπου οι ιδέες της Ελευθερίας, της Πίστης και της Ηθικής ανεξαρτησίας πρωτοστατούν και εξυψώνουν τους σολωμικούς ήρωες στην ανώτερη, τη θεϊκή τους διάσταση.   Ιδιαίτερα το όραμα για Απελευθέρωση από την μακραίωνη τουρκική σκλαβιά υπήρξε το κεντρικό θέμα της εθνικής ποίησης του Διονυσίου Σολωμού, αφότου ξέσπασε η ελληνική επανάσταση. </vt:lpstr>
      <vt:lpstr>ΑΓΙΑ ΛΑΥΡΑ</vt:lpstr>
      <vt:lpstr>ΤΡΙΠΟΛΙΤΣΑ</vt:lpstr>
      <vt:lpstr>Παρουσίαση του PowerPoint</vt:lpstr>
      <vt:lpstr>   Η ΤΡΙΠΟΛΙΤΣΑ ΣΤΟΝ  ΥΜΝΟ ΕΙΣ ΤΗΝ ΕΛΕΥΘΕΡΙΑΝ</vt:lpstr>
      <vt:lpstr>Παρουσίαση του PowerPoint</vt:lpstr>
      <vt:lpstr>ΔΕΡΒΕΝΑΚΙΑ</vt:lpstr>
      <vt:lpstr>Παρουσίαση του PowerPoint</vt:lpstr>
      <vt:lpstr>ΜΕΣΟΛΟΓΓΙ</vt:lpstr>
      <vt:lpstr>ΑΠΟ ΤΟΝ «ΥΜΝΟΝ ΕΙΣ ΤΗΝ ΕΛΕΥΘΕΡΙΑΝ» </vt:lpstr>
      <vt:lpstr>«ΔΙΑΛΟΓΟΣ» ΣΟΛΩΜΟΥ</vt:lpstr>
      <vt:lpstr>Παρουσίαση του PowerPoint</vt:lpstr>
      <vt:lpstr> ΕΙΣ ΜΑΡΚΟ ΜΠΟΤΣΑΡΗ απόσπασμα</vt:lpstr>
      <vt:lpstr>ΜΠΑΪΡΟΝ</vt:lpstr>
      <vt:lpstr>ΩΔΗ ΣΤΟΝ ΛΟΡΔΟ ΜΠΑΪΡΟΝ</vt:lpstr>
      <vt:lpstr>Η ΚΑΤΑΣΤΡΟΦΗ ΤΩΝ ΨΑΡΩΝ</vt:lpstr>
      <vt:lpstr>«Η καταστροφή των Ψαρών»</vt:lpstr>
      <vt:lpstr>ΝΑΥΜΑΧΙΕΣ</vt:lpstr>
      <vt:lpstr>Παρουσίαση του PowerPoint</vt:lpstr>
      <vt:lpstr>ΑΛΗ ΠΑΣΑΣ ΣΤΟΝ «ΛΑΜΠΡΟ»</vt:lpstr>
      <vt:lpstr>ΑΠΟΣΠΑΣΜΑ «ΛΑΜΠΡΟΥ»</vt:lpstr>
      <vt:lpstr>ΜΕΣΟΛΟΓΓΙ</vt:lpstr>
      <vt:lpstr>  ΕΛΕΥΘΕΡΟΙ ΠΟΛΙΟΡΚΗΜΕΝΟΙ</vt:lpstr>
      <vt:lpstr>Η ΓΥΝΑΙΚΑ ΤΗΣ ΖΑΚΥΘΟΣ</vt:lpstr>
      <vt:lpstr>   ΑΠΟΣΠΑΣΜΑ ΑΠΟ ΤΗ  «ΓΥΝΑΙΚΑ ΤΗΣ ΖΑΚΥΘΟΣ»</vt:lpstr>
      <vt:lpstr>ΕΛΛΗΝΙΔΕΣ ΓΥΝΑΙΚΕΣ ΣΤΟΝ ΑΓΩΝΑ </vt:lpstr>
      <vt:lpstr>LA MADRE GRECA – Η ΕΛΛΗΝΙΔΑ ΜΗΤΕΡΑ, ιταλικό ποίημα του Δ. ΣΟΛΩΜΟΥ</vt:lpstr>
      <vt:lpstr>ΚΑΘΙΕΡΩΣΗ ΕΘΝΙΚΟΥ ΥΜΝΟΥ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Εθνική γιορτή 25ης Μαρτίου</dc:title>
  <dc:creator>HP</dc:creator>
  <cp:lastModifiedBy>HP</cp:lastModifiedBy>
  <cp:revision>73</cp:revision>
  <dcterms:created xsi:type="dcterms:W3CDTF">2018-03-11T19:49:58Z</dcterms:created>
  <dcterms:modified xsi:type="dcterms:W3CDTF">2018-05-22T16:19:37Z</dcterms:modified>
</cp:coreProperties>
</file>