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E6244203-ADB0-462F-AA9C-0BC2BDC83FC6}" type="datetimeFigureOut">
              <a:rPr lang="el-GR" smtClean="0"/>
              <a:t>7/3/2017</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AE39E6D-9C07-4C56-9B29-1BF549A87ED0}"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6244203-ADB0-462F-AA9C-0BC2BDC83FC6}" type="datetimeFigureOut">
              <a:rPr lang="el-GR" smtClean="0"/>
              <a:t>7/3/2017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E39E6D-9C07-4C56-9B29-1BF549A87ED0}"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6244203-ADB0-462F-AA9C-0BC2BDC83FC6}" type="datetimeFigureOut">
              <a:rPr lang="el-GR" smtClean="0"/>
              <a:t>7/3/2017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E39E6D-9C07-4C56-9B29-1BF549A87ED0}"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6244203-ADB0-462F-AA9C-0BC2BDC83FC6}" type="datetimeFigureOut">
              <a:rPr lang="el-GR" smtClean="0"/>
              <a:t>7/3/2017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E39E6D-9C07-4C56-9B29-1BF549A87ED0}"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6244203-ADB0-462F-AA9C-0BC2BDC83FC6}" type="datetimeFigureOut">
              <a:rPr lang="el-GR" smtClean="0"/>
              <a:t>7/3/2017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E39E6D-9C07-4C56-9B29-1BF549A87ED0}"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E6244203-ADB0-462F-AA9C-0BC2BDC83FC6}" type="datetimeFigureOut">
              <a:rPr lang="el-GR" smtClean="0"/>
              <a:t>7/3/2017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AE39E6D-9C07-4C56-9B29-1BF549A87ED0}"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E6244203-ADB0-462F-AA9C-0BC2BDC83FC6}" type="datetimeFigureOut">
              <a:rPr lang="el-GR" smtClean="0"/>
              <a:t>7/3/2017</a:t>
            </a:fld>
            <a:endParaRPr lang="el-GR"/>
          </a:p>
        </p:txBody>
      </p:sp>
      <p:sp>
        <p:nvSpPr>
          <p:cNvPr id="27" name="26 - Θέση αριθμού διαφάνειας"/>
          <p:cNvSpPr>
            <a:spLocks noGrp="1"/>
          </p:cNvSpPr>
          <p:nvPr>
            <p:ph type="sldNum" sz="quarter" idx="11"/>
          </p:nvPr>
        </p:nvSpPr>
        <p:spPr/>
        <p:txBody>
          <a:bodyPr rtlCol="0"/>
          <a:lstStyle/>
          <a:p>
            <a:fld id="{BAE39E6D-9C07-4C56-9B29-1BF549A87ED0}" type="slidenum">
              <a:rPr lang="el-GR" smtClean="0"/>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E6244203-ADB0-462F-AA9C-0BC2BDC83FC6}" type="datetimeFigureOut">
              <a:rPr lang="el-GR" smtClean="0"/>
              <a:t>7/3/2017</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BAE39E6D-9C07-4C56-9B29-1BF549A87ED0}"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6244203-ADB0-462F-AA9C-0BC2BDC83FC6}" type="datetimeFigureOut">
              <a:rPr lang="el-GR" smtClean="0"/>
              <a:t>7/3/2017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AE39E6D-9C07-4C56-9B29-1BF549A87ED0}"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E6244203-ADB0-462F-AA9C-0BC2BDC83FC6}" type="datetimeFigureOut">
              <a:rPr lang="el-GR" smtClean="0"/>
              <a:t>7/3/2017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AE39E6D-9C07-4C56-9B29-1BF549A87ED0}"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6244203-ADB0-462F-AA9C-0BC2BDC83FC6}" type="datetimeFigureOut">
              <a:rPr lang="el-GR" smtClean="0"/>
              <a:t>7/3/2017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AE39E6D-9C07-4C56-9B29-1BF549A87ED0}"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6244203-ADB0-462F-AA9C-0BC2BDC83FC6}" type="datetimeFigureOut">
              <a:rPr lang="el-GR" smtClean="0"/>
              <a:t>7/3/2017</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AE39E6D-9C07-4C56-9B29-1BF549A87ED0}"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2984"/>
            <a:ext cx="8229600" cy="2928958"/>
          </a:xfrm>
        </p:spPr>
        <p:txBody>
          <a:bodyPr>
            <a:normAutofit/>
          </a:bodyPr>
          <a:lstStyle/>
          <a:p>
            <a:r>
              <a:rPr lang="el-GR" b="1" dirty="0"/>
              <a:t>ΑΝΤΙΚΑΠΝΙΣΤΙΚΑ </a:t>
            </a:r>
            <a:r>
              <a:rPr lang="el-GR" b="1" dirty="0" smtClean="0"/>
              <a:t>ΜΗΝΥΜΑΤΑ</a:t>
            </a:r>
            <a:r>
              <a:rPr lang="en-US" b="1" dirty="0" smtClean="0"/>
              <a:t/>
            </a:r>
            <a:br>
              <a:rPr lang="en-US" b="1" dirty="0" smtClean="0"/>
            </a:br>
            <a:r>
              <a:rPr lang="el-GR" b="1" dirty="0" smtClean="0"/>
              <a:t>στα πακέτα των τσιγάρων</a:t>
            </a:r>
            <a:r>
              <a:rPr lang="el-GR" dirty="0" smtClean="0"/>
              <a:t>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4929206"/>
          </a:xfrm>
        </p:spPr>
        <p:txBody>
          <a:bodyPr>
            <a:normAutofit fontScale="90000"/>
          </a:bodyPr>
          <a:lstStyle/>
          <a:p>
            <a:pPr lvl="0"/>
            <a:r>
              <a:rPr lang="en-US" sz="2200" b="1" dirty="0" smtClean="0"/>
              <a:t>ΧΑΜΗΛΑ ΕΠΙΠΕΔΑ ΟΡΜΟΝΗΣ</a:t>
            </a:r>
            <a:r>
              <a:rPr lang="el-GR" sz="2200" dirty="0" smtClean="0"/>
              <a:t/>
            </a:r>
            <a:br>
              <a:rPr lang="el-GR" sz="2200" dirty="0" smtClean="0"/>
            </a:br>
            <a:r>
              <a:rPr lang="el-GR" sz="2200" dirty="0" smtClean="0"/>
              <a:t>Το κάπνισμα μειώνει το σύνολο της ορμόνης των οιστρογόνων στο σώμα.</a:t>
            </a:r>
            <a:br>
              <a:rPr lang="el-GR" sz="2200" dirty="0" smtClean="0"/>
            </a:br>
            <a:r>
              <a:rPr lang="en-US" sz="2200" b="1" dirty="0" smtClean="0"/>
              <a:t>ΑΝΤΙΣΥΛΛΗΨΗ </a:t>
            </a:r>
            <a:r>
              <a:rPr lang="el-GR" sz="2200" b="1" dirty="0" smtClean="0"/>
              <a:t>&amp;</a:t>
            </a:r>
            <a:r>
              <a:rPr lang="en-US" sz="2200" b="1" dirty="0" smtClean="0"/>
              <a:t> </a:t>
            </a:r>
            <a:r>
              <a:rPr lang="en-US" sz="2200" b="1" dirty="0" smtClean="0"/>
              <a:t>ΚΙΝΔΥΝΟΙ ΚΑΡΔΙΑΚΗΣ ΠΡΟΣΒΟΛΗΣ</a:t>
            </a:r>
            <a:r>
              <a:rPr lang="el-GR" sz="2200" dirty="0" smtClean="0"/>
              <a:t/>
            </a:r>
            <a:br>
              <a:rPr lang="el-GR" sz="2200" dirty="0" smtClean="0"/>
            </a:br>
            <a:r>
              <a:rPr lang="el-GR" sz="2200" dirty="0" smtClean="0"/>
              <a:t>Παίρνοντας το αντισυλληπτικό χάπι σε συνδυασμό με το κάπνισμα αυξάνεται ο κίνδυνος καρδιακών προσβολών και εγκεφαλικών περίπου δέκα φορές.</a:t>
            </a:r>
            <a:br>
              <a:rPr lang="el-GR" sz="2200" dirty="0" smtClean="0"/>
            </a:br>
            <a:r>
              <a:rPr lang="en-US" sz="2200" b="1" dirty="0" smtClean="0"/>
              <a:t>ΧΑΜΗΛΟ ΒΑΡΟΣ ΓΕΝΝΗΣΗΣ</a:t>
            </a:r>
            <a:r>
              <a:rPr lang="el-GR" sz="2200" dirty="0" smtClean="0"/>
              <a:t/>
            </a:r>
            <a:br>
              <a:rPr lang="el-GR" sz="2200" dirty="0" smtClean="0"/>
            </a:br>
            <a:r>
              <a:rPr lang="el-GR" sz="2200" dirty="0" smtClean="0"/>
              <a:t>Τα μωρά που γεννιούνται από μητέρες οι οποίες κάπνιζαν κατά τη διάρκεια της εγκυμοσύνης, είναι πιο πιθανό να έχουν βάρος κάτω του φυσιολογικού ή να γεννηθούν με πρόωρο τοκετό. Επίσης έχουν την τάση να αρρωσταίνουν συχνότερα, να κλαίνε περισσότερο και να κοιμούνται λιγότερο από τα μωρά που γεννιούνται από μη καπνίστριες μητέρες. </a:t>
            </a:r>
            <a:r>
              <a:rPr lang="el-GR" dirty="0" smtClean="0"/>
              <a:t/>
            </a:r>
            <a:br>
              <a:rPr lang="el-GR" dirty="0" smtClean="0"/>
            </a:b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4643454"/>
          </a:xfrm>
        </p:spPr>
        <p:txBody>
          <a:bodyPr>
            <a:normAutofit fontScale="90000"/>
          </a:bodyPr>
          <a:lstStyle/>
          <a:p>
            <a:pPr algn="ctr"/>
            <a:r>
              <a:rPr lang="el-GR" sz="2700" b="1" dirty="0" smtClean="0"/>
              <a:t>ΣΥΜΠΕΡΑΣΜΑΤΑ</a:t>
            </a:r>
            <a:r>
              <a:rPr lang="el-GR" sz="2700" dirty="0" smtClean="0"/>
              <a:t/>
            </a:r>
            <a:br>
              <a:rPr lang="el-GR" sz="2700" dirty="0" smtClean="0"/>
            </a:br>
            <a:r>
              <a:rPr lang="el-GR" sz="2700" b="1" dirty="0" smtClean="0"/>
              <a:t>ΣΥΜΠΕΡΑΙΝΟΥΜΕ ΠΩΣ ΤΟ ΚΑΠΝΙΣΜΑ ΒΛΑΠΤΕΙ ΣΟΒΑΡΑ ΚΑΙ ΠΩΣ ΤΟ ΚΑΠΝΙΣΜΑ ΕΙΝΑΙ ΑΝΟΗΣΙΑ!!!!!!!! </a:t>
            </a:r>
            <a:r>
              <a:rPr lang="el-GR" sz="2700" dirty="0" smtClean="0"/>
              <a:t/>
            </a:r>
            <a:br>
              <a:rPr lang="el-GR" sz="2700" dirty="0" smtClean="0"/>
            </a:br>
            <a:r>
              <a:rPr lang="el-GR" sz="2700" b="1" dirty="0" smtClean="0"/>
              <a:t> </a:t>
            </a:r>
            <a:r>
              <a:rPr lang="el-GR" sz="2700" dirty="0" smtClean="0"/>
              <a:t/>
            </a:r>
            <a:br>
              <a:rPr lang="el-GR" sz="2700" dirty="0" smtClean="0"/>
            </a:br>
            <a:r>
              <a:rPr lang="el-GR" sz="2700" dirty="0" smtClean="0"/>
              <a:t>ΠΕΤΡΟΣ ΟΥΖΟΥΝΗΣ </a:t>
            </a:r>
            <a:br>
              <a:rPr lang="el-GR" sz="2700" dirty="0" smtClean="0"/>
            </a:br>
            <a:r>
              <a:rPr lang="el-GR" sz="2700" dirty="0" smtClean="0"/>
              <a:t>ΑΛΕΞΗΣ ΝΤΕΜΙΡΑΙ</a:t>
            </a:r>
            <a:br>
              <a:rPr lang="el-GR" sz="2700" dirty="0" smtClean="0"/>
            </a:br>
            <a:r>
              <a:rPr lang="el-GR" sz="2700" dirty="0" smtClean="0"/>
              <a:t>ΓΙΑΝΝΗΣ ΜΠΟΥΓΙΟΥΚΛΗΣ </a:t>
            </a:r>
            <a:br>
              <a:rPr lang="el-GR" sz="2700" dirty="0" smtClean="0"/>
            </a:br>
            <a:r>
              <a:rPr lang="el-GR" sz="2700" dirty="0" smtClean="0"/>
              <a:t>ΒΑΣΙΛΗΣ ΜΑΚΡΗΣ</a:t>
            </a:r>
            <a:br>
              <a:rPr lang="el-GR" sz="2700" dirty="0" smtClean="0"/>
            </a:br>
            <a:r>
              <a:rPr lang="el-GR" sz="2700" dirty="0" smtClean="0"/>
              <a:t>ΛΟΥΚΑΣ ΜΑΥΡΙΔΗΣ</a:t>
            </a:r>
            <a:r>
              <a:rPr lang="el-GR" dirty="0" smtClean="0"/>
              <a:t/>
            </a:r>
            <a:br>
              <a:rPr lang="el-GR" dirty="0" smtClean="0"/>
            </a:b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928670"/>
            <a:ext cx="8382000" cy="571504"/>
          </a:xfrm>
        </p:spPr>
        <p:txBody>
          <a:bodyPr>
            <a:normAutofit fontScale="90000"/>
          </a:bodyPr>
          <a:lstStyle/>
          <a:p>
            <a:r>
              <a:rPr lang="el-GR" dirty="0" smtClean="0"/>
              <a:t>Όχι στο κάπνισμα</a:t>
            </a:r>
            <a:endParaRPr lang="el-GR" dirty="0"/>
          </a:p>
        </p:txBody>
      </p:sp>
      <p:sp>
        <p:nvSpPr>
          <p:cNvPr id="3" name="2 - Θέση κειμένου"/>
          <p:cNvSpPr>
            <a:spLocks noGrp="1"/>
          </p:cNvSpPr>
          <p:nvPr>
            <p:ph type="body" idx="1"/>
          </p:nvPr>
        </p:nvSpPr>
        <p:spPr/>
        <p:txBody>
          <a:bodyPr/>
          <a:lstStyle/>
          <a:p>
            <a:endParaRPr lang="el-GR" dirty="0"/>
          </a:p>
        </p:txBody>
      </p:sp>
      <p:sp>
        <p:nvSpPr>
          <p:cNvPr id="4" name="3 - Θέση κειμένου"/>
          <p:cNvSpPr>
            <a:spLocks noGrp="1"/>
          </p:cNvSpPr>
          <p:nvPr>
            <p:ph type="body" sz="half" idx="3"/>
          </p:nvPr>
        </p:nvSpPr>
        <p:spPr/>
        <p:txBody>
          <a:bodyPr/>
          <a:lstStyle/>
          <a:p>
            <a:endParaRPr lang="el-GR" dirty="0"/>
          </a:p>
        </p:txBody>
      </p:sp>
      <p:pic>
        <p:nvPicPr>
          <p:cNvPr id="7" name="6 - Θέση περιεχομένου" descr="http://2.bp.blogspot.com/-TGHAhJsu2ZQ/Tte6-K3Ur6I/AAAAAAAAAjk/hfTdSLTJJoE/s1600/afisa+1.jpg"/>
          <p:cNvPicPr>
            <a:picLocks noGrp="1"/>
          </p:cNvPicPr>
          <p:nvPr>
            <p:ph sz="quarter" idx="2"/>
          </p:nvPr>
        </p:nvPicPr>
        <p:blipFill>
          <a:blip r:embed="rId2"/>
          <a:srcRect/>
          <a:stretch>
            <a:fillRect/>
          </a:stretch>
        </p:blipFill>
        <p:spPr bwMode="auto">
          <a:xfrm>
            <a:off x="381000" y="1785927"/>
            <a:ext cx="4041775" cy="4286279"/>
          </a:xfrm>
          <a:prstGeom prst="rect">
            <a:avLst/>
          </a:prstGeom>
          <a:noFill/>
          <a:ln w="9525">
            <a:noFill/>
            <a:miter lim="800000"/>
            <a:headEnd/>
            <a:tailEnd/>
          </a:ln>
        </p:spPr>
      </p:pic>
      <p:pic>
        <p:nvPicPr>
          <p:cNvPr id="8" name="7 - Θέση περιεχομένου" descr="http://4.bp.blogspot.com/-tvzljhFLEmw/Tte_2qVcdhI/AAAAAAAAAkM/Ve4P_hWz2CY/s1600/afisa+5.jpg"/>
          <p:cNvPicPr>
            <a:picLocks noGrp="1"/>
          </p:cNvPicPr>
          <p:nvPr>
            <p:ph sz="quarter" idx="4"/>
          </p:nvPr>
        </p:nvPicPr>
        <p:blipFill>
          <a:blip r:embed="rId3"/>
          <a:srcRect/>
          <a:stretch>
            <a:fillRect/>
          </a:stretch>
        </p:blipFill>
        <p:spPr bwMode="auto">
          <a:xfrm>
            <a:off x="4718050" y="2071679"/>
            <a:ext cx="4041775" cy="342902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928670"/>
            <a:ext cx="8229600" cy="785818"/>
          </a:xfrm>
        </p:spPr>
        <p:txBody>
          <a:bodyPr>
            <a:normAutofit fontScale="90000"/>
          </a:bodyPr>
          <a:lstStyle/>
          <a:p>
            <a:r>
              <a:rPr lang="el-GR" dirty="0" smtClean="0"/>
              <a:t/>
            </a:r>
            <a:br>
              <a:rPr lang="el-GR" dirty="0" smtClean="0"/>
            </a:br>
            <a:r>
              <a:rPr lang="el-GR" dirty="0" smtClean="0"/>
              <a:t>Χημικά συστατικά του τσιγάρου</a:t>
            </a:r>
            <a:br>
              <a:rPr lang="el-GR" dirty="0" smtClean="0"/>
            </a:br>
            <a:endParaRPr lang="el-GR" dirty="0"/>
          </a:p>
        </p:txBody>
      </p:sp>
      <p:pic>
        <p:nvPicPr>
          <p:cNvPr id="4" name="3 - Θέση περιεχομένου" descr="http://blogs.sch.gr/8dimkalam/files/2016/04/%CF%84%CF%83%CE%B9%CE%B3%CE%AC%CF%81%CE%BF2-watermark.jpg"/>
          <p:cNvPicPr>
            <a:picLocks noGrp="1"/>
          </p:cNvPicPr>
          <p:nvPr>
            <p:ph idx="1"/>
          </p:nvPr>
        </p:nvPicPr>
        <p:blipFill>
          <a:blip r:embed="rId2"/>
          <a:srcRect/>
          <a:stretch>
            <a:fillRect/>
          </a:stretch>
        </p:blipFill>
        <p:spPr bwMode="auto">
          <a:xfrm>
            <a:off x="1385954" y="1928802"/>
            <a:ext cx="6372092" cy="442915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t/>
            </a:r>
            <a:br>
              <a:rPr lang="el-GR" sz="2700" b="1" dirty="0" smtClean="0"/>
            </a:br>
            <a:r>
              <a:rPr lang="el-GR" sz="2700" b="1" dirty="0" smtClean="0"/>
              <a:t>Αντικαπνιστικά </a:t>
            </a:r>
            <a:r>
              <a:rPr lang="el-GR" sz="2700" b="1" dirty="0" smtClean="0"/>
              <a:t>μηνύματα που αναγράφονται στα πακέτα των τσιγάρων</a:t>
            </a:r>
            <a:r>
              <a:rPr lang="el-GR" dirty="0" smtClean="0"/>
              <a:t/>
            </a:r>
            <a:br>
              <a:rPr lang="el-GR" dirty="0" smtClean="0"/>
            </a:br>
            <a:endParaRPr lang="el-GR" dirty="0"/>
          </a:p>
        </p:txBody>
      </p:sp>
      <p:pic>
        <p:nvPicPr>
          <p:cNvPr id="12" name="11 - Θέση περιεχομένου"/>
          <p:cNvPicPr>
            <a:picLocks noGrp="1"/>
          </p:cNvPicPr>
          <p:nvPr>
            <p:ph idx="1"/>
          </p:nvPr>
        </p:nvPicPr>
        <p:blipFill>
          <a:blip r:embed="rId2"/>
          <a:srcRect/>
          <a:stretch>
            <a:fillRect/>
          </a:stretch>
        </p:blipFill>
        <p:spPr bwMode="auto">
          <a:xfrm>
            <a:off x="944880" y="2214554"/>
            <a:ext cx="7254240" cy="407196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Αντικαπνιστικά μηνύματα που αναγράφονται στα πακέτα των τσιγάρων</a:t>
            </a:r>
            <a:endParaRPr lang="el-GR" sz="2400" dirty="0"/>
          </a:p>
        </p:txBody>
      </p:sp>
      <p:pic>
        <p:nvPicPr>
          <p:cNvPr id="1026" name="Picture 2" descr="C:\Users\extreme\Desktop\image022.jpg"/>
          <p:cNvPicPr>
            <a:picLocks noGrp="1" noChangeAspect="1" noChangeArrowheads="1"/>
          </p:cNvPicPr>
          <p:nvPr>
            <p:ph idx="1"/>
          </p:nvPr>
        </p:nvPicPr>
        <p:blipFill>
          <a:blip r:embed="rId2"/>
          <a:srcRect/>
          <a:stretch>
            <a:fillRect/>
          </a:stretch>
        </p:blipFill>
        <p:spPr bwMode="auto">
          <a:xfrm>
            <a:off x="3000364" y="2786058"/>
            <a:ext cx="3071834" cy="287338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Αντικαπνιστικά μηνύματα που αναγράφονται στα πακέτα των τσιγάρων</a:t>
            </a:r>
            <a:endParaRPr lang="el-GR" sz="2400" dirty="0"/>
          </a:p>
        </p:txBody>
      </p:sp>
      <p:pic>
        <p:nvPicPr>
          <p:cNvPr id="2050" name="Picture 2" descr="C:\Users\extreme\Desktop\apofrax.jpg"/>
          <p:cNvPicPr>
            <a:picLocks noGrp="1" noChangeAspect="1" noChangeArrowheads="1"/>
          </p:cNvPicPr>
          <p:nvPr>
            <p:ph idx="1"/>
          </p:nvPr>
        </p:nvPicPr>
        <p:blipFill>
          <a:blip r:embed="rId2"/>
          <a:srcRect/>
          <a:stretch>
            <a:fillRect/>
          </a:stretch>
        </p:blipFill>
        <p:spPr bwMode="auto">
          <a:xfrm>
            <a:off x="2928926" y="2571744"/>
            <a:ext cx="2643206" cy="307183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1143000"/>
            <a:ext cx="8229600" cy="857240"/>
          </a:xfrm>
        </p:spPr>
        <p:txBody>
          <a:bodyPr>
            <a:normAutofit fontScale="90000"/>
          </a:bodyPr>
          <a:lstStyle/>
          <a:p>
            <a:r>
              <a:rPr lang="el-GR" b="1" dirty="0" smtClean="0"/>
              <a:t>Ασθένειες που προκαλεί το κάπνισμα</a:t>
            </a:r>
            <a:r>
              <a:rPr lang="el-GR" dirty="0" smtClean="0"/>
              <a:t/>
            </a:r>
            <a:br>
              <a:rPr lang="el-GR" dirty="0" smtClean="0"/>
            </a:br>
            <a:endParaRPr lang="el-GR" dirty="0"/>
          </a:p>
        </p:txBody>
      </p:sp>
      <p:sp>
        <p:nvSpPr>
          <p:cNvPr id="5" name="4 - Θέση περιεχομένου"/>
          <p:cNvSpPr>
            <a:spLocks noGrp="1"/>
          </p:cNvSpPr>
          <p:nvPr>
            <p:ph idx="1"/>
          </p:nvPr>
        </p:nvSpPr>
        <p:spPr>
          <a:xfrm>
            <a:off x="457200" y="1714488"/>
            <a:ext cx="8229600" cy="4929222"/>
          </a:xfrm>
        </p:spPr>
        <p:txBody>
          <a:bodyPr>
            <a:normAutofit fontScale="70000" lnSpcReduction="20000"/>
          </a:bodyPr>
          <a:lstStyle/>
          <a:p>
            <a:pPr>
              <a:buNone/>
            </a:pPr>
            <a:endParaRPr lang="el-GR" dirty="0" smtClean="0"/>
          </a:p>
          <a:p>
            <a:r>
              <a:rPr lang="el-GR" dirty="0" smtClean="0"/>
              <a:t>Αν και ο καθένας έχει τους δικούς του προσωπικούς λόγους για να κόψει το κάπνισμα, ένα πράγμα είναι σίγουρο: Το κάπνισμα σκοτώνει! Για την ακρίβεια σκοτώνει 20.000 Έλληνες κάθε χρόνο. Πολύ περισσότερους δηλαδή απ' όσους το αλκοόλ, οι αυτοκτονίες, οι δολοφονίες, οι πυρκαγιές, τα ναρκωτικά και το </a:t>
            </a:r>
            <a:r>
              <a:rPr lang="en-US" dirty="0" smtClean="0"/>
              <a:t>AIDS</a:t>
            </a:r>
            <a:r>
              <a:rPr lang="el-GR" dirty="0" smtClean="0"/>
              <a:t> όλα μαζί</a:t>
            </a:r>
            <a:r>
              <a:rPr lang="el-GR" dirty="0" smtClean="0"/>
              <a:t>!</a:t>
            </a:r>
          </a:p>
          <a:p>
            <a:pPr>
              <a:buNone/>
            </a:pPr>
            <a:endParaRPr lang="el-GR" dirty="0" smtClean="0"/>
          </a:p>
          <a:p>
            <a:pPr>
              <a:buNone/>
            </a:pPr>
            <a:r>
              <a:rPr lang="el-GR" b="1" dirty="0" smtClean="0"/>
              <a:t>ΚΑΠΝΙΣΜΑ - ΣΧΕΤΙΖΟΜΕΝΕΣ ΑΣΘΕΝΕΙΕΣ</a:t>
            </a:r>
            <a:endParaRPr lang="el-GR" dirty="0" smtClean="0"/>
          </a:p>
          <a:p>
            <a:pPr>
              <a:buNone/>
            </a:pPr>
            <a:r>
              <a:rPr lang="el-GR" dirty="0" smtClean="0"/>
              <a:t>    Ένας </a:t>
            </a:r>
            <a:r>
              <a:rPr lang="el-GR" dirty="0" smtClean="0"/>
              <a:t>στους δυο καπνιστές θα πεθάνει από ασθένειες που σχετίζονται με το κάπνισμα. </a:t>
            </a:r>
            <a:r>
              <a:rPr lang="en-US" dirty="0" err="1" smtClean="0"/>
              <a:t>Οι</a:t>
            </a:r>
            <a:r>
              <a:rPr lang="en-US" dirty="0" smtClean="0"/>
              <a:t> </a:t>
            </a:r>
            <a:r>
              <a:rPr lang="en-US" dirty="0" err="1" smtClean="0"/>
              <a:t>κυριότερες</a:t>
            </a:r>
            <a:r>
              <a:rPr lang="en-US" dirty="0" smtClean="0"/>
              <a:t> </a:t>
            </a:r>
            <a:r>
              <a:rPr lang="en-US" dirty="0" err="1" smtClean="0"/>
              <a:t>απ</a:t>
            </a:r>
            <a:r>
              <a:rPr lang="en-US" dirty="0" smtClean="0"/>
              <a:t>' </a:t>
            </a:r>
            <a:r>
              <a:rPr lang="en-US" dirty="0" err="1" smtClean="0"/>
              <a:t>αυτές</a:t>
            </a:r>
            <a:r>
              <a:rPr lang="en-US" dirty="0" smtClean="0"/>
              <a:t> </a:t>
            </a:r>
            <a:r>
              <a:rPr lang="en-US" dirty="0" err="1" smtClean="0"/>
              <a:t>είναι</a:t>
            </a:r>
            <a:r>
              <a:rPr lang="en-US" dirty="0" smtClean="0"/>
              <a:t>:</a:t>
            </a:r>
            <a:endParaRPr lang="el-GR" dirty="0" smtClean="0"/>
          </a:p>
          <a:p>
            <a:pPr>
              <a:buNone/>
            </a:pPr>
            <a:endParaRPr lang="el-GR" dirty="0" smtClean="0"/>
          </a:p>
          <a:p>
            <a:pPr lvl="0"/>
            <a:r>
              <a:rPr lang="en-US" b="1" dirty="0" smtClean="0"/>
              <a:t>ΕΜΦΥΣΗΜΑ</a:t>
            </a:r>
            <a:endParaRPr lang="el-GR" dirty="0" smtClean="0"/>
          </a:p>
          <a:p>
            <a:pPr>
              <a:buNone/>
            </a:pPr>
            <a:r>
              <a:rPr lang="el-GR" dirty="0" smtClean="0"/>
              <a:t>    Το </a:t>
            </a:r>
            <a:r>
              <a:rPr lang="el-GR" dirty="0" smtClean="0"/>
              <a:t>εμφύσημα καταστρέφει αργά τους πνεύμονες κάνοντας την αναπνοή τόσο δύσκολη που ακόμη κι ένας απλός περίπατος στο γωνιακό μαγαζί είναι αδύνατος. Παρ' όλο που η ζημιά που έχει ήδη γίνει δεν επανέρχεται, μπορείς να αποτρέψεις παραπέρα ζημιά διακόπτοντας το </a:t>
            </a:r>
            <a:r>
              <a:rPr lang="el-GR" dirty="0" smtClean="0"/>
              <a:t>κάπνισμα.</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457200" y="1143000"/>
            <a:ext cx="8229600" cy="5214958"/>
          </a:xfrm>
        </p:spPr>
        <p:txBody>
          <a:bodyPr>
            <a:normAutofit fontScale="90000"/>
          </a:bodyPr>
          <a:lstStyle/>
          <a:p>
            <a:pPr lvl="0"/>
            <a:r>
              <a:rPr lang="el-GR" sz="2200" b="1" dirty="0" smtClean="0"/>
              <a:t>ΚΑΡΚΙΝΟΣ </a:t>
            </a:r>
            <a:r>
              <a:rPr lang="el-GR" sz="2200" b="1" dirty="0" smtClean="0"/>
              <a:t>ΤΟΥ ΠΝΕΥΜΟΝΑ ΚΑΙ ΑΛΛΟΙ ΚΑΡΚΙΝΟΙ</a:t>
            </a:r>
            <a:r>
              <a:rPr lang="el-GR" sz="2200" dirty="0" smtClean="0"/>
              <a:t/>
            </a:r>
            <a:br>
              <a:rPr lang="el-GR" sz="2200" dirty="0" smtClean="0"/>
            </a:br>
            <a:r>
              <a:rPr lang="el-GR" sz="2200" dirty="0" smtClean="0"/>
              <a:t>Ο καρκίνος του πνεύμονα προκαλείται από τη πίσσα και τη νικοτίνη στο καπνό του τσιγάρου. Πολλοί καρκίνοι του πνεύμονα δεν μπορούν να αφαιρεθούν με χειρουργική επέμβαση και τα θύματα συνήθως πεθαίνουν λίγους μήνες μετά τη διάγνωση. Το κάπνισμα επίσης προκαλεί καρκίνους στα χείλη, τη στοματική κοιλότητα, το λαιμό, το λάρυγγα και την κύστη και είναι πάντα παράγων κινδύνου για καρκίνους στο πάγκρεας, το στομάχι, τη μήτρα και τα νεφρά.</a:t>
            </a:r>
            <a:br>
              <a:rPr lang="el-GR" sz="2200" dirty="0" smtClean="0"/>
            </a:br>
            <a:r>
              <a:rPr lang="en-US" sz="2200" b="1" dirty="0" smtClean="0"/>
              <a:t>ΚΑΡΔΙΟΑΓΓΕΙΑΚΕΣ ΠΑΘΗΣΕΙΣ</a:t>
            </a:r>
            <a:r>
              <a:rPr lang="el-GR" sz="2200" dirty="0" smtClean="0"/>
              <a:t/>
            </a:r>
            <a:br>
              <a:rPr lang="el-GR" sz="2200" dirty="0" smtClean="0"/>
            </a:br>
            <a:r>
              <a:rPr lang="el-GR" sz="2200" dirty="0" smtClean="0"/>
              <a:t>Οι καρδιοαγγειακές ασθένειες προκαλούνται από τη νικοτίνη και το μονοξείδιο του άνθρακα στα τσιγάρα. Η πολυδουλεμένη σου κιόλας καρδιά έχει να δουλέψει ακόμα σκληρότερα για να διεκπεραιώσει τις καθημερινές δραστηριότητες. Οι καρδιοαγγειακές παθήσεις απομυζούν την ενέργειά σου και κάνουν την αναπνοή σου πολύ δύσκολη</a:t>
            </a:r>
            <a:endParaRPr lang="el-GR"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4714892"/>
          </a:xfrm>
        </p:spPr>
        <p:txBody>
          <a:bodyPr>
            <a:normAutofit fontScale="90000"/>
          </a:bodyPr>
          <a:lstStyle/>
          <a:p>
            <a:pPr lvl="0"/>
            <a:r>
              <a:rPr lang="en-US" sz="2200" b="1" dirty="0" smtClean="0"/>
              <a:t>ΠΕΡΙΦΕΡΕΙΑΚΕΣ ΑΓΓΕΙΑΚΕΣ ΠΑΘΗΣΕΙΣ</a:t>
            </a:r>
            <a:r>
              <a:rPr lang="el-GR" sz="2200" dirty="0" smtClean="0"/>
              <a:t/>
            </a:r>
            <a:br>
              <a:rPr lang="el-GR" sz="2200" dirty="0" smtClean="0"/>
            </a:br>
            <a:r>
              <a:rPr lang="el-GR" sz="2200" dirty="0" smtClean="0"/>
              <a:t>Οι περιφερειακές αγγειακές παθήσεις αναπτύσσονται όταν λιγότερο αίμα και οξυγόνο κυκλοφορεί στα χέρια σου και στα πόδια. Αυτό αρχίζει σαν μούδιασμα ή οδυνηρός πόνος και μπορεί να καταλήξει σε γάγγραινα.</a:t>
            </a:r>
            <a:br>
              <a:rPr lang="el-GR" sz="2200" dirty="0" smtClean="0"/>
            </a:br>
            <a:r>
              <a:rPr lang="en-US" sz="2200" b="1" dirty="0" smtClean="0"/>
              <a:t>ΓΟΝΙΜΟΤΗΤΑ ΚΑΙ ΓΕΝΝΗΣΗ</a:t>
            </a:r>
            <a:r>
              <a:rPr lang="el-GR" sz="2200" dirty="0" smtClean="0"/>
              <a:t/>
            </a:r>
            <a:br>
              <a:rPr lang="el-GR" sz="2200" dirty="0" smtClean="0"/>
            </a:br>
            <a:r>
              <a:rPr lang="en-US" sz="2200" b="1" dirty="0" smtClean="0"/>
              <a:t>ΜΕΙΩΜΕΝΗ ΓΟΝΙΜΟΤΗΤΑ</a:t>
            </a:r>
            <a:r>
              <a:rPr lang="el-GR" sz="2200" dirty="0" smtClean="0"/>
              <a:t/>
            </a:r>
            <a:br>
              <a:rPr lang="el-GR" sz="2200" dirty="0" smtClean="0"/>
            </a:br>
            <a:r>
              <a:rPr lang="el-GR" sz="2200" dirty="0" smtClean="0"/>
              <a:t>Πολλές γυναίκες που καπνίζουν είναι λιγότερο γόνιμες από τις μη καπνίστριες. Τους παίρνει περισσότερο καιρό για να συλλάβουν και είναι πολύ πιο πιθανό να έχουν αποβολή.</a:t>
            </a:r>
            <a:br>
              <a:rPr lang="el-GR" sz="2200" dirty="0" smtClean="0"/>
            </a:br>
            <a:r>
              <a:rPr lang="en-US" sz="2200" b="1" dirty="0" smtClean="0"/>
              <a:t>ΑΝΙΚΑΝΟΤΗΤΑ</a:t>
            </a:r>
            <a:r>
              <a:rPr lang="el-GR" sz="2200" dirty="0" smtClean="0"/>
              <a:t/>
            </a:r>
            <a:br>
              <a:rPr lang="el-GR" sz="2200" dirty="0" smtClean="0"/>
            </a:br>
            <a:r>
              <a:rPr lang="el-GR" sz="2200" dirty="0" smtClean="0"/>
              <a:t>Οι άντρες που καπνίζουν πιθανόν να υποφέρουν από ανικανότητα, η οποία οφείλεται σε ζημιά στα αιμοφόρα αγγεία στο πέος.</a:t>
            </a:r>
            <a:r>
              <a:rPr lang="el-GR" dirty="0" smtClean="0"/>
              <a:t/>
            </a:r>
            <a:br>
              <a:rPr lang="el-GR" dirty="0" smtClean="0"/>
            </a:b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22</TotalTime>
  <Words>172</Words>
  <Application>Microsoft Office PowerPoint</Application>
  <PresentationFormat>Προβολή στην οθόνη (4:3)</PresentationFormat>
  <Paragraphs>19</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Αστικό</vt:lpstr>
      <vt:lpstr>ΑΝΤΙΚΑΠΝΙΣΤΙΚΑ ΜΗΝΥΜΑΤΑ στα πακέτα των τσιγάρων </vt:lpstr>
      <vt:lpstr>Όχι στο κάπνισμα</vt:lpstr>
      <vt:lpstr> Χημικά συστατικά του τσιγάρου </vt:lpstr>
      <vt:lpstr> Αντικαπνιστικά μηνύματα που αναγράφονται στα πακέτα των τσιγάρων </vt:lpstr>
      <vt:lpstr>Αντικαπνιστικά μηνύματα που αναγράφονται στα πακέτα των τσιγάρων</vt:lpstr>
      <vt:lpstr>Αντικαπνιστικά μηνύματα που αναγράφονται στα πακέτα των τσιγάρων</vt:lpstr>
      <vt:lpstr>Ασθένειες που προκαλεί το κάπνισμα </vt:lpstr>
      <vt:lpstr>ΚΑΡΚΙΝΟΣ ΤΟΥ ΠΝΕΥΜΟΝΑ ΚΑΙ ΑΛΛΟΙ ΚΑΡΚΙΝΟΙ Ο καρκίνος του πνεύμονα προκαλείται από τη πίσσα και τη νικοτίνη στο καπνό του τσιγάρου. Πολλοί καρκίνοι του πνεύμονα δεν μπορούν να αφαιρεθούν με χειρουργική επέμβαση και τα θύματα συνήθως πεθαίνουν λίγους μήνες μετά τη διάγνωση. Το κάπνισμα επίσης προκαλεί καρκίνους στα χείλη, τη στοματική κοιλότητα, το λαιμό, το λάρυγγα και την κύστη και είναι πάντα παράγων κινδύνου για καρκίνους στο πάγκρεας, το στομάχι, τη μήτρα και τα νεφρά. ΚΑΡΔΙΟΑΓΓΕΙΑΚΕΣ ΠΑΘΗΣΕΙΣ Οι καρδιοαγγειακές ασθένειες προκαλούνται από τη νικοτίνη και το μονοξείδιο του άνθρακα στα τσιγάρα. Η πολυδουλεμένη σου κιόλας καρδιά έχει να δουλέψει ακόμα σκληρότερα για να διεκπεραιώσει τις καθημερινές δραστηριότητες. Οι καρδιοαγγειακές παθήσεις απομυζούν την ενέργειά σου και κάνουν την αναπνοή σου πολύ δύσκολη</vt:lpstr>
      <vt:lpstr>ΠΕΡΙΦΕΡΕΙΑΚΕΣ ΑΓΓΕΙΑΚΕΣ ΠΑΘΗΣΕΙΣ Οι περιφερειακές αγγειακές παθήσεις αναπτύσσονται όταν λιγότερο αίμα και οξυγόνο κυκλοφορεί στα χέρια σου και στα πόδια. Αυτό αρχίζει σαν μούδιασμα ή οδυνηρός πόνος και μπορεί να καταλήξει σε γάγγραινα. ΓΟΝΙΜΟΤΗΤΑ ΚΑΙ ΓΕΝΝΗΣΗ ΜΕΙΩΜΕΝΗ ΓΟΝΙΜΟΤΗΤΑ Πολλές γυναίκες που καπνίζουν είναι λιγότερο γόνιμες από τις μη καπνίστριες. Τους παίρνει περισσότερο καιρό για να συλλάβουν και είναι πολύ πιο πιθανό να έχουν αποβολή. ΑΝΙΚΑΝΟΤΗΤΑ Οι άντρες που καπνίζουν πιθανόν να υποφέρουν από ανικανότητα, η οποία οφείλεται σε ζημιά στα αιμοφόρα αγγεία στο πέος. </vt:lpstr>
      <vt:lpstr>ΧΑΜΗΛΑ ΕΠΙΠΕΔΑ ΟΡΜΟΝΗΣ Το κάπνισμα μειώνει το σύνολο της ορμόνης των οιστρογόνων στο σώμα. ΑΝΤΙΣΥΛΛΗΨΗ &amp; ΚΙΝΔΥΝΟΙ ΚΑΡΔΙΑΚΗΣ ΠΡΟΣΒΟΛΗΣ Παίρνοντας το αντισυλληπτικό χάπι σε συνδυασμό με το κάπνισμα αυξάνεται ο κίνδυνος καρδιακών προσβολών και εγκεφαλικών περίπου δέκα φορές. ΧΑΜΗΛΟ ΒΑΡΟΣ ΓΕΝΝΗΣΗΣ Τα μωρά που γεννιούνται από μητέρες οι οποίες κάπνιζαν κατά τη διάρκεια της εγκυμοσύνης, είναι πιο πιθανό να έχουν βάρος κάτω του φυσιολογικού ή να γεννηθούν με πρόωρο τοκετό. Επίσης έχουν την τάση να αρρωσταίνουν συχνότερα, να κλαίνε περισσότερο και να κοιμούνται λιγότερο από τα μωρά που γεννιούνται από μη καπνίστριες μητέρες.  </vt:lpstr>
      <vt:lpstr>ΣΥΜΠΕΡΑΣΜΑΤΑ ΣΥΜΠΕΡΑΙΝΟΥΜΕ ΠΩΣ ΤΟ ΚΑΠΝΙΣΜΑ ΒΛΑΠΤΕΙ ΣΟΒΑΡΑ ΚΑΙ ΠΩΣ ΤΟ ΚΑΠΝΙΣΜΑ ΕΙΝΑΙ ΑΝΟΗΣΙΑ!!!!!!!!    ΠΕΤΡΟΣ ΟΥΖΟΥΝΗΣ  ΑΛΕΞΗΣ ΝΤΕΜΙΡΑΙ ΓΙΑΝΝΗΣ ΜΠΟΥΓΙΟΥΚΛΗΣ  ΒΑΣΙΛΗΣ ΜΑΚΡΗΣ ΛΟΥΚΑΣ ΜΑΥΡΙΔΗΣ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ΑΝΤΙΚΑΠΝΙΣΤΙΚΑ ΜΗΝΥΜΑΤΑ στα πακέτα των τσιγάρων</dc:title>
  <dc:creator>extreme</dc:creator>
  <cp:lastModifiedBy>extreme</cp:lastModifiedBy>
  <cp:revision>15</cp:revision>
  <dcterms:created xsi:type="dcterms:W3CDTF">2017-03-07T20:34:18Z</dcterms:created>
  <dcterms:modified xsi:type="dcterms:W3CDTF">2017-03-07T20:56:35Z</dcterms:modified>
</cp:coreProperties>
</file>