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4" autoAdjust="0"/>
    <p:restoredTop sz="86381" autoAdjust="0"/>
  </p:normalViewPr>
  <p:slideViewPr>
    <p:cSldViewPr>
      <p:cViewPr>
        <p:scale>
          <a:sx n="84" d="100"/>
          <a:sy n="84" d="100"/>
        </p:scale>
        <p:origin x="-73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30" name="Date Placeholder 29"/>
          <p:cNvSpPr>
            <a:spLocks noGrp="1"/>
          </p:cNvSpPr>
          <p:nvPr>
            <p:ph type="dt" sz="half" idx="10"/>
          </p:nvPr>
        </p:nvSpPr>
        <p:spPr/>
        <p:txBody>
          <a:bodyPr/>
          <a:lstStyle/>
          <a:p>
            <a:fld id="{44786067-CFB6-4C05-BAD4-8372B8C21224}" type="datetimeFigureOut">
              <a:rPr lang="el-GR" smtClean="0"/>
              <a:t>7/2/2015</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8A1FB782-5241-4AE1-A7AD-5BE6EFA66845}"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44786067-CFB6-4C05-BAD4-8372B8C21224}" type="datetimeFigureOut">
              <a:rPr lang="el-GR" smtClean="0"/>
              <a:t>7/2/2015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44786067-CFB6-4C05-BAD4-8372B8C21224}" type="datetimeFigureOut">
              <a:rPr lang="el-GR" smtClean="0"/>
              <a:t>7/2/2015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44786067-CFB6-4C05-BAD4-8372B8C21224}" type="datetimeFigureOut">
              <a:rPr lang="el-GR" smtClean="0"/>
              <a:t>7/2/2015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Date Placeholder 3"/>
          <p:cNvSpPr>
            <a:spLocks noGrp="1"/>
          </p:cNvSpPr>
          <p:nvPr>
            <p:ph type="dt" sz="half" idx="10"/>
          </p:nvPr>
        </p:nvSpPr>
        <p:spPr/>
        <p:txBody>
          <a:bodyPr/>
          <a:lstStyle/>
          <a:p>
            <a:fld id="{44786067-CFB6-4C05-BAD4-8372B8C21224}" type="datetimeFigureOut">
              <a:rPr lang="el-GR" smtClean="0"/>
              <a:t>7/2/2015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1FB782-5241-4AE1-A7AD-5BE6EFA66845}"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smtClean="0"/>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44786067-CFB6-4C05-BAD4-8372B8C21224}" type="datetimeFigureOut">
              <a:rPr lang="el-GR" smtClean="0"/>
              <a:t>7/2/2015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Date Placeholder 6"/>
          <p:cNvSpPr>
            <a:spLocks noGrp="1"/>
          </p:cNvSpPr>
          <p:nvPr>
            <p:ph type="dt" sz="half" idx="10"/>
          </p:nvPr>
        </p:nvSpPr>
        <p:spPr/>
        <p:txBody>
          <a:bodyPr/>
          <a:lstStyle/>
          <a:p>
            <a:fld id="{44786067-CFB6-4C05-BAD4-8372B8C21224}" type="datetimeFigureOut">
              <a:rPr lang="el-GR" smtClean="0"/>
              <a:t>7/2/2015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Date Placeholder 2"/>
          <p:cNvSpPr>
            <a:spLocks noGrp="1"/>
          </p:cNvSpPr>
          <p:nvPr>
            <p:ph type="dt" sz="half" idx="10"/>
          </p:nvPr>
        </p:nvSpPr>
        <p:spPr/>
        <p:txBody>
          <a:bodyPr/>
          <a:lstStyle/>
          <a:p>
            <a:fld id="{44786067-CFB6-4C05-BAD4-8372B8C21224}" type="datetimeFigureOut">
              <a:rPr lang="el-GR" smtClean="0"/>
              <a:t>7/2/2015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86067-CFB6-4C05-BAD4-8372B8C21224}" type="datetimeFigureOut">
              <a:rPr lang="el-GR" smtClean="0"/>
              <a:t>7/2/2015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44786067-CFB6-4C05-BAD4-8372B8C21224}" type="datetimeFigureOut">
              <a:rPr lang="el-GR" smtClean="0"/>
              <a:t>7/2/2015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A1FB782-5241-4AE1-A7AD-5BE6EFA66845}"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Date Placeholder 4"/>
          <p:cNvSpPr>
            <a:spLocks noGrp="1"/>
          </p:cNvSpPr>
          <p:nvPr>
            <p:ph type="dt" sz="half" idx="10"/>
          </p:nvPr>
        </p:nvSpPr>
        <p:spPr/>
        <p:txBody>
          <a:bodyPr/>
          <a:lstStyle/>
          <a:p>
            <a:fld id="{44786067-CFB6-4C05-BAD4-8372B8C21224}" type="datetimeFigureOut">
              <a:rPr lang="el-GR" smtClean="0"/>
              <a:t>7/2/2015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8A1FB782-5241-4AE1-A7AD-5BE6EFA66845}" type="slidenum">
              <a:rPr lang="el-GR" smtClean="0"/>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4786067-CFB6-4C05-BAD4-8372B8C21224}" type="datetimeFigureOut">
              <a:rPr lang="el-GR" smtClean="0"/>
              <a:t>7/2/2015</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1FB782-5241-4AE1-A7AD-5BE6EFA66845}" type="slidenum">
              <a:rPr lang="el-GR" smtClean="0"/>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p:txBody>
          <a:bodyPr/>
          <a:lstStyle/>
          <a:p>
            <a:endParaRPr lang="el-GR" dirty="0"/>
          </a:p>
        </p:txBody>
      </p:sp>
      <p:sp>
        <p:nvSpPr>
          <p:cNvPr id="2" name="Τίτλος 1"/>
          <p:cNvSpPr>
            <a:spLocks noGrp="1"/>
          </p:cNvSpPr>
          <p:nvPr>
            <p:ph type="ctrTitle"/>
          </p:nvPr>
        </p:nvSpPr>
        <p:spPr/>
        <p:txBody>
          <a:bodyPr/>
          <a:lstStyle/>
          <a:p>
            <a:pPr algn="ctr"/>
            <a:r>
              <a:rPr lang="el-GR" dirty="0" smtClean="0">
                <a:solidFill>
                  <a:schemeClr val="bg2">
                    <a:lumMod val="20000"/>
                    <a:lumOff val="80000"/>
                  </a:schemeClr>
                </a:solidFill>
              </a:rPr>
              <a:t>Αλόννησος και </a:t>
            </a:r>
            <a:br>
              <a:rPr lang="el-GR" dirty="0" smtClean="0">
                <a:solidFill>
                  <a:schemeClr val="bg2">
                    <a:lumMod val="20000"/>
                    <a:lumOff val="80000"/>
                  </a:schemeClr>
                </a:solidFill>
              </a:rPr>
            </a:br>
            <a:r>
              <a:rPr lang="el-GR" dirty="0" smtClean="0">
                <a:solidFill>
                  <a:schemeClr val="bg2">
                    <a:lumMod val="20000"/>
                    <a:lumOff val="80000"/>
                  </a:schemeClr>
                </a:solidFill>
              </a:rPr>
              <a:t>υπέροχος βυθός</a:t>
            </a:r>
            <a:endParaRPr lang="el-GR" dirty="0">
              <a:solidFill>
                <a:schemeClr val="bg2">
                  <a:lumMod val="20000"/>
                  <a:lumOff val="80000"/>
                </a:schemeClr>
              </a:solidFill>
            </a:endParaRPr>
          </a:p>
        </p:txBody>
      </p:sp>
      <p:pic>
        <p:nvPicPr>
          <p:cNvPr id="1027" name="Picture 3" descr="C:\Users\user\Desktop\κατάλογος.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339752" y="3501008"/>
            <a:ext cx="3868266" cy="2684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629328"/>
      </p:ext>
    </p:extLst>
  </p:cSld>
  <p:clrMapOvr>
    <a:masterClrMapping/>
  </p:clrMapOvr>
  <mc:AlternateContent xmlns:mc="http://schemas.openxmlformats.org/markup-compatibility/2006" xmlns:p14="http://schemas.microsoft.com/office/powerpoint/2010/main">
    <mc:Choice Requires="p14">
      <p:transition spd="slow" p14:dur="1600" advClick="0" advTm="5000">
        <p:blinds dir="vert"/>
      </p:transition>
    </mc:Choice>
    <mc:Fallback xmlns="">
      <p:transition spd="slow" advClick="0" advTm="5000">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Έκταση του εθνικού θαλάσσιου πάρκου </a:t>
            </a:r>
            <a:r>
              <a:rPr lang="el-GR" dirty="0"/>
              <a:t>Α</a:t>
            </a:r>
            <a:r>
              <a:rPr lang="el-GR" dirty="0" smtClean="0"/>
              <a:t>λοννήσου</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rot="989712">
            <a:off x="5810508" y="1920371"/>
            <a:ext cx="3024336" cy="1931054"/>
          </a:xfrm>
        </p:spPr>
      </p:pic>
      <p:sp>
        <p:nvSpPr>
          <p:cNvPr id="5" name="Ορθογώνιο 4"/>
          <p:cNvSpPr/>
          <p:nvPr/>
        </p:nvSpPr>
        <p:spPr>
          <a:xfrm>
            <a:off x="827584" y="2276872"/>
            <a:ext cx="4320480" cy="2862322"/>
          </a:xfrm>
          <a:prstGeom prst="rect">
            <a:avLst/>
          </a:prstGeom>
        </p:spPr>
        <p:txBody>
          <a:bodyPr wrap="square">
            <a:spAutoFit/>
          </a:bodyPr>
          <a:lstStyle/>
          <a:p>
            <a:r>
              <a:rPr lang="el-GR" dirty="0" smtClean="0"/>
              <a:t>Το εθνικό θαλάσσιο πάρκο Αλοννήσου πρόκειται </a:t>
            </a:r>
            <a:r>
              <a:rPr lang="el-GR" dirty="0"/>
              <a:t>για την μεγαλύτερη προστατευμένη θαλάσσια περιοχή στην </a:t>
            </a:r>
            <a:r>
              <a:rPr lang="el-GR" dirty="0" smtClean="0"/>
              <a:t>Ευρώπη. </a:t>
            </a:r>
            <a:r>
              <a:rPr lang="el-GR" dirty="0"/>
              <a:t>Εκτός από τη θαλάσσια περιοχή, το Πάρκο περιλαμβάνει τη νήσο Αλόννησο, 6 μικρότερα νησιά (Περιστέρα, Κυρά Παναγιά, </a:t>
            </a:r>
            <a:r>
              <a:rPr lang="el-GR" dirty="0" err="1"/>
              <a:t>Ψαθούρα</a:t>
            </a:r>
            <a:r>
              <a:rPr lang="el-GR" dirty="0"/>
              <a:t>, Πιπέρι, </a:t>
            </a:r>
            <a:r>
              <a:rPr lang="el-GR" dirty="0" err="1"/>
              <a:t>Σκάτζουρα</a:t>
            </a:r>
            <a:r>
              <a:rPr lang="el-GR" dirty="0"/>
              <a:t> και </a:t>
            </a:r>
            <a:r>
              <a:rPr lang="el-GR" dirty="0" err="1"/>
              <a:t>Γιούρα</a:t>
            </a:r>
            <a:r>
              <a:rPr lang="el-GR" dirty="0"/>
              <a:t>) καθώς και 22 βραχονησίδες.</a:t>
            </a:r>
          </a:p>
          <a:p>
            <a:endParaRPr lang="el-GR" dirty="0"/>
          </a:p>
        </p:txBody>
      </p:sp>
      <p:pic>
        <p:nvPicPr>
          <p:cNvPr id="2050" name="Picture 2" descr="C:\Users\user\Desktop\mom.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rot="21029674">
            <a:off x="4910021" y="4144039"/>
            <a:ext cx="2304256" cy="2541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967483"/>
      </p:ext>
    </p:extLst>
  </p:cSld>
  <p:clrMapOvr>
    <a:masterClrMapping/>
  </p:clrMapOvr>
  <mc:AlternateContent xmlns:mc="http://schemas.openxmlformats.org/markup-compatibility/2006" xmlns:p14="http://schemas.microsoft.com/office/powerpoint/2010/main">
    <mc:Choice Requires="p14">
      <p:transition spd="slow" p14:dur="4400" advClick="0" advTm="12000">
        <p14:honeycomb/>
      </p:transition>
    </mc:Choice>
    <mc:Fallback xmlns="">
      <p:transition spd="slow" advClick="0" advTm="12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r>
              <a:rPr lang="el-GR" sz="2000" dirty="0"/>
              <a:t>Η μορφολογία του εδάφους </a:t>
            </a:r>
            <a:r>
              <a:rPr lang="el-GR" sz="2000" dirty="0" smtClean="0"/>
              <a:t>της </a:t>
            </a:r>
            <a:r>
              <a:rPr lang="el-GR" sz="2000" dirty="0"/>
              <a:t>Α</a:t>
            </a:r>
            <a:r>
              <a:rPr lang="el-GR" sz="2000" dirty="0" smtClean="0"/>
              <a:t>λοννήσου συνδυάζει </a:t>
            </a:r>
            <a:r>
              <a:rPr lang="el-GR" sz="2000" dirty="0"/>
              <a:t>τις εκτεταμένες λοφοσειρές και τους χαμηλούς ορεινούς όγκους </a:t>
            </a:r>
            <a:r>
              <a:rPr lang="el-GR" sz="2000" dirty="0" smtClean="0"/>
              <a:t>που </a:t>
            </a:r>
            <a:r>
              <a:rPr lang="el-GR" sz="2000" dirty="0"/>
              <a:t>στα βόρεια καταλήγουν σε απότομες ακτές ενώ στα ανατολικά σχηματίζονται μικρές επίπεδες πεδιάδες. Το νότιο τμήμα καλύπτεται από πευκοδάση, ενώ βορειότερα επικρατεί χαμηλή βλάστηση με πουρνάρια, </a:t>
            </a:r>
            <a:r>
              <a:rPr lang="el-GR" sz="2000" dirty="0" err="1"/>
              <a:t>σχίνα</a:t>
            </a:r>
            <a:r>
              <a:rPr lang="el-GR" sz="2000" dirty="0"/>
              <a:t> και κουμαριές</a:t>
            </a:r>
            <a:r>
              <a:rPr lang="el-GR" sz="2000" dirty="0" smtClean="0"/>
              <a:t>. </a:t>
            </a:r>
            <a:r>
              <a:rPr lang="el-GR" sz="2000" dirty="0"/>
              <a:t>Από το Πατητήρι ξεκινούν με </a:t>
            </a:r>
            <a:r>
              <a:rPr lang="el-GR" sz="2000" dirty="0" err="1"/>
              <a:t>καίκια</a:t>
            </a:r>
            <a:r>
              <a:rPr lang="el-GR" sz="2000" dirty="0"/>
              <a:t> και τουριστικά σκάφη ημερήσιες εκδρομές προς παραλίες της Αλοννήσου και σε επιτρεπόμενα νησιά της Ζώνης Α, του θαλάσσιου πάρκου</a:t>
            </a:r>
            <a:r>
              <a:rPr lang="el-GR" sz="2000" dirty="0" smtClean="0"/>
              <a:t>. </a:t>
            </a:r>
            <a:r>
              <a:rPr lang="el-GR" sz="2000" dirty="0"/>
              <a:t>Το μικρό φυσικό λιμανάκι της Στενής </a:t>
            </a:r>
            <a:r>
              <a:rPr lang="el-GR" sz="2000" dirty="0" err="1"/>
              <a:t>Βάλας</a:t>
            </a:r>
            <a:r>
              <a:rPr lang="el-GR" sz="2000" dirty="0"/>
              <a:t>, στο βορειοανατολικό τμήμα της Αλοννήσου αποτελεί ασφαλές καταφύγιο για τα </a:t>
            </a:r>
            <a:r>
              <a:rPr lang="el-GR" sz="2000" dirty="0" err="1"/>
              <a:t>ψαροκάϊκα</a:t>
            </a:r>
            <a:r>
              <a:rPr lang="el-GR" sz="2000" dirty="0"/>
              <a:t> και τα σκάφη </a:t>
            </a:r>
            <a:r>
              <a:rPr lang="el-GR" sz="2000" dirty="0" smtClean="0"/>
              <a:t>αναψυχής. </a:t>
            </a:r>
            <a:r>
              <a:rPr lang="el-GR" sz="2000" dirty="0"/>
              <a:t>Εδώ βρίσκεται και το Κέντρο Περίθαλψης και Επανένταξης μικρών τραυματισμένων ή ορφανών φωκιών που λειτουργεί με τη φροντίδα της </a:t>
            </a:r>
            <a:r>
              <a:rPr lang="el-GR" sz="2000" dirty="0" err="1"/>
              <a:t>Mom</a:t>
            </a:r>
            <a:r>
              <a:rPr lang="el-GR" sz="2000" dirty="0"/>
              <a:t>.</a:t>
            </a:r>
          </a:p>
          <a:p>
            <a:endParaRPr lang="el-GR" sz="2000" dirty="0"/>
          </a:p>
          <a:p>
            <a:endParaRPr lang="el-GR" sz="2000" dirty="0"/>
          </a:p>
          <a:p>
            <a:endParaRPr lang="el-GR" dirty="0"/>
          </a:p>
        </p:txBody>
      </p:sp>
    </p:spTree>
    <p:extLst>
      <p:ext uri="{BB962C8B-B14F-4D97-AF65-F5344CB8AC3E}">
        <p14:creationId xmlns:p14="http://schemas.microsoft.com/office/powerpoint/2010/main" val="3388363722"/>
      </p:ext>
    </p:extLst>
  </p:cSld>
  <p:clrMapOvr>
    <a:masterClrMapping/>
  </p:clrMapOvr>
  <mc:AlternateContent xmlns:mc="http://schemas.openxmlformats.org/markup-compatibility/2006" xmlns:p14="http://schemas.microsoft.com/office/powerpoint/2010/main">
    <mc:Choice Requires="p14">
      <p:transition spd="slow" p14:dur="4000" advClick="0" advTm="40000">
        <p14:vortex dir="r"/>
      </p:transition>
    </mc:Choice>
    <mc:Fallback xmlns="">
      <p:transition spd="slow" advClick="0" advTm="40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φώκιες δηλώνουν:  </a:t>
            </a:r>
            <a:r>
              <a:rPr lang="en-US" dirty="0" smtClean="0"/>
              <a:t> </a:t>
            </a:r>
            <a:r>
              <a:rPr lang="el-GR" dirty="0" smtClean="0"/>
              <a:t> </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323528" y="4509120"/>
            <a:ext cx="3168352" cy="2108394"/>
          </a:xfrm>
        </p:spPr>
      </p:pic>
      <p:sp>
        <p:nvSpPr>
          <p:cNvPr id="3" name="Ελλειψοειδής επεξήγηση 2"/>
          <p:cNvSpPr/>
          <p:nvPr/>
        </p:nvSpPr>
        <p:spPr>
          <a:xfrm>
            <a:off x="755576" y="2204864"/>
            <a:ext cx="4176464" cy="2482056"/>
          </a:xfrm>
          <a:prstGeom prst="wedgeEllipseCallou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lumMod val="95000"/>
                    <a:lumOff val="5000"/>
                  </a:schemeClr>
                </a:solidFill>
              </a:rPr>
              <a:t>Ευτυχώς που υπάρχει το θαλάσσιο πάρκο  ώστε να μπορούμε και εμείς να ζούμε ασφαλείς!!</a:t>
            </a:r>
            <a:endParaRPr lang="el-GR" sz="2400" dirty="0">
              <a:solidFill>
                <a:schemeClr val="tx1">
                  <a:lumMod val="95000"/>
                  <a:lumOff val="5000"/>
                </a:schemeClr>
              </a:solidFill>
            </a:endParaRPr>
          </a:p>
        </p:txBody>
      </p:sp>
    </p:spTree>
    <p:extLst>
      <p:ext uri="{BB962C8B-B14F-4D97-AF65-F5344CB8AC3E}">
        <p14:creationId xmlns:p14="http://schemas.microsoft.com/office/powerpoint/2010/main" val="3413464094"/>
      </p:ext>
    </p:extLst>
  </p:cSld>
  <p:clrMapOvr>
    <a:masterClrMapping/>
  </p:clrMapOvr>
  <mc:AlternateContent xmlns:mc="http://schemas.openxmlformats.org/markup-compatibility/2006" xmlns:p14="http://schemas.microsoft.com/office/powerpoint/2010/main">
    <mc:Choice Requires="p14">
      <p:transition spd="slow" p14:dur="1100" advClick="0" advTm="5000">
        <p14:switch dir="r"/>
      </p:transition>
    </mc:Choice>
    <mc:Fallback xmlns="">
      <p:transition spd="slow" advClick="0" advTm="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145279" y="260648"/>
            <a:ext cx="8925449" cy="6408712"/>
          </a:xfrm>
        </p:spPr>
      </p:pic>
      <p:sp>
        <p:nvSpPr>
          <p:cNvPr id="5" name="Ορθογώνιο 4"/>
          <p:cNvSpPr/>
          <p:nvPr/>
        </p:nvSpPr>
        <p:spPr>
          <a:xfrm>
            <a:off x="899592" y="1484784"/>
            <a:ext cx="7416824" cy="4832092"/>
          </a:xfrm>
          <a:prstGeom prst="rect">
            <a:avLst/>
          </a:prstGeom>
        </p:spPr>
        <p:txBody>
          <a:bodyPr wrap="square">
            <a:spAutoFit/>
          </a:bodyPr>
          <a:lstStyle/>
          <a:p>
            <a:r>
              <a:rPr lang="el-GR" sz="2800" dirty="0">
                <a:solidFill>
                  <a:srgbClr val="00B0F0"/>
                </a:solidFill>
              </a:rPr>
              <a:t>Για την είσοδο στη Ζώνη Α είναι απαραίτητη η λήψη ειδικής άδειας από το Φορέα Διαχείρισης. Το κυνήγι απαγορεύεται καθώς επίσης υπάρχουν και ειδικές ρυθμίσεις όσον αφορά την επαγγελματική </a:t>
            </a:r>
            <a:r>
              <a:rPr lang="el-GR" sz="2800" dirty="0" smtClean="0">
                <a:solidFill>
                  <a:srgbClr val="00B0F0"/>
                </a:solidFill>
              </a:rPr>
              <a:t>αλιεία.</a:t>
            </a:r>
            <a:r>
              <a:rPr lang="el-GR" sz="2800" dirty="0">
                <a:solidFill>
                  <a:srgbClr val="00B0F0"/>
                </a:solidFill>
              </a:rPr>
              <a:t> Στις περιοχές που επιτρέπεται η πρόσβαση στα σκάφη αναψυχής και στα επαγγελματικά τουριστικά σκάφη, επιτρέπεται η αγκυροβολία, η κολύμβηση, η παρατήρηση της πανίδας και χλωρίδας, η φωτογράφηση, η βιντεοσκόπηση και η επίσκεψη σε πολιτιστικά μνημεία.</a:t>
            </a:r>
          </a:p>
        </p:txBody>
      </p:sp>
    </p:spTree>
    <p:extLst>
      <p:ext uri="{BB962C8B-B14F-4D97-AF65-F5344CB8AC3E}">
        <p14:creationId xmlns:p14="http://schemas.microsoft.com/office/powerpoint/2010/main" val="2560858043"/>
      </p:ext>
    </p:extLst>
  </p:cSld>
  <p:clrMapOvr>
    <a:masterClrMapping/>
  </p:clrMapOvr>
  <mc:AlternateContent xmlns:mc="http://schemas.openxmlformats.org/markup-compatibility/2006" xmlns:p14="http://schemas.microsoft.com/office/powerpoint/2010/main">
    <mc:Choice Requires="p14">
      <p:transition spd="slow" p14:dur="3900" advClick="0" advTm="35000">
        <p14:glitter pattern="hexagon"/>
      </p:transition>
    </mc:Choice>
    <mc:Fallback xmlns="">
      <p:transition spd="slow" advClick="0" advTm="35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6228184" y="2204864"/>
            <a:ext cx="2491738" cy="3744416"/>
          </a:xfrm>
        </p:spPr>
      </p:pic>
      <p:sp>
        <p:nvSpPr>
          <p:cNvPr id="5" name="Ορθογώνιο 4"/>
          <p:cNvSpPr/>
          <p:nvPr/>
        </p:nvSpPr>
        <p:spPr>
          <a:xfrm>
            <a:off x="611560" y="2132856"/>
            <a:ext cx="5400600" cy="3416320"/>
          </a:xfrm>
          <a:prstGeom prst="rect">
            <a:avLst/>
          </a:prstGeom>
        </p:spPr>
        <p:txBody>
          <a:bodyPr wrap="square">
            <a:spAutoFit/>
          </a:bodyPr>
          <a:lstStyle/>
          <a:p>
            <a:r>
              <a:rPr lang="el-GR" sz="2400" dirty="0"/>
              <a:t>Στη Ζώνη Β, περιλαμβάνονται οι κατοικημένες περιοχές, στις οποίες ισχύει χαμηλότερος βαθμός προστασίας. Δεν υπάρχουν ιδιαίτερες ρυθμίσεις για τον επισκέπτη με εξαίρεση την απαγόρευση της ελεύθερης κατασκήνωσης και της  χρήσης φωτιάς και σε ορισμένες περιοχές τη ρύθμιση της  ταχύτητας των </a:t>
            </a:r>
            <a:r>
              <a:rPr lang="el-GR" sz="2400" dirty="0" smtClean="0"/>
              <a:t>σκαφών.</a:t>
            </a:r>
            <a:endParaRPr lang="el-GR" sz="2400" dirty="0"/>
          </a:p>
        </p:txBody>
      </p:sp>
    </p:spTree>
    <p:extLst>
      <p:ext uri="{BB962C8B-B14F-4D97-AF65-F5344CB8AC3E}">
        <p14:creationId xmlns:p14="http://schemas.microsoft.com/office/powerpoint/2010/main" val="1625072826"/>
      </p:ext>
    </p:extLst>
  </p:cSld>
  <p:clrMapOvr>
    <a:masterClrMapping/>
  </p:clrMapOvr>
  <mc:AlternateContent xmlns:mc="http://schemas.openxmlformats.org/markup-compatibility/2006" xmlns:p14="http://schemas.microsoft.com/office/powerpoint/2010/main">
    <mc:Choice Requires="p14">
      <p:transition spd="slow" p14:dur="2000" advClick="0" advTm="15000">
        <p14:ferris dir="l"/>
      </p:transition>
    </mc:Choice>
    <mc:Fallback xmlns="">
      <p:transition spd="slow" advClick="0" advTm="15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924712"/>
          </a:xfrm>
        </p:spPr>
        <p:txBody>
          <a:bodyPr>
            <a:normAutofit/>
          </a:bodyPr>
          <a:lstStyle/>
          <a:p>
            <a:pPr algn="ctr"/>
            <a:r>
              <a:rPr lang="el-GR" sz="3600" dirty="0"/>
              <a:t>Το σχέδιο δράσης </a:t>
            </a:r>
            <a:r>
              <a:rPr lang="el-GR" sz="3600" dirty="0" smtClean="0"/>
              <a:t>εστιάζει αρχικά:</a:t>
            </a:r>
            <a:endParaRPr lang="el-GR" sz="3600" dirty="0"/>
          </a:p>
        </p:txBody>
      </p:sp>
      <p:sp>
        <p:nvSpPr>
          <p:cNvPr id="6" name="Θέση περιεχομένου 5"/>
          <p:cNvSpPr>
            <a:spLocks noGrp="1"/>
          </p:cNvSpPr>
          <p:nvPr>
            <p:ph idx="1"/>
          </p:nvPr>
        </p:nvSpPr>
        <p:spPr>
          <a:xfrm>
            <a:off x="3635896" y="1988840"/>
            <a:ext cx="5050904" cy="4335760"/>
          </a:xfrm>
        </p:spPr>
        <p:txBody>
          <a:bodyPr>
            <a:normAutofit/>
          </a:bodyPr>
          <a:lstStyle/>
          <a:p>
            <a:r>
              <a:rPr lang="el-GR" sz="2000" dirty="0"/>
              <a:t>•Στην προστασία της μεσογειακής φώκιας αλλά και των βιοτόπων άλλων σπάνιων και απειλούμενων ειδών.</a:t>
            </a:r>
          </a:p>
          <a:p>
            <a:r>
              <a:rPr lang="el-GR" sz="2000" dirty="0"/>
              <a:t>•Στην προστασία, τη διατήρηση και διαχείριση της άγριας ζωής, του φυσικού τοπίου, της πολιτιστικής κληρονομιάς και των αλιευτικών πόρων.</a:t>
            </a:r>
          </a:p>
          <a:p>
            <a:r>
              <a:rPr lang="el-GR" sz="2000" dirty="0"/>
              <a:t>•Στην επιτήρηση και φύλαξη της περιοχής.</a:t>
            </a:r>
          </a:p>
          <a:p>
            <a:r>
              <a:rPr lang="el-GR" sz="2000" dirty="0"/>
              <a:t>•Στην προετοιμασία και εφαρμογή ολοκληρωμένου και επιστημονικά τεκμηριωμένου Διαχειριστικού Σχεδίου.</a:t>
            </a:r>
          </a:p>
          <a:p>
            <a:r>
              <a:rPr lang="el-GR" sz="2000" dirty="0"/>
              <a:t>•Στην προώθηση του εθελοντισμού.</a:t>
            </a:r>
          </a:p>
          <a:p>
            <a:endParaRPr lang="el-GR" sz="1800" dirty="0"/>
          </a:p>
        </p:txBody>
      </p:sp>
      <p:pic>
        <p:nvPicPr>
          <p:cNvPr id="7" name="Εικόνα 6"/>
          <p:cNvPicPr/>
          <p:nvPr/>
        </p:nvPicPr>
        <p:blipFill>
          <a:blip r:embed="rId2">
            <a:extLst>
              <a:ext uri="{28A0092B-C50C-407E-A947-70E740481C1C}">
                <a14:useLocalDpi xmlns:a14="http://schemas.microsoft.com/office/drawing/2010/main"/>
              </a:ext>
            </a:extLst>
          </a:blip>
          <a:srcRect/>
          <a:stretch>
            <a:fillRect/>
          </a:stretch>
        </p:blipFill>
        <p:spPr bwMode="auto">
          <a:xfrm>
            <a:off x="179512" y="1988840"/>
            <a:ext cx="3528392" cy="4392488"/>
          </a:xfrm>
          <a:prstGeom prst="rect">
            <a:avLst/>
          </a:prstGeom>
          <a:noFill/>
        </p:spPr>
      </p:pic>
    </p:spTree>
    <p:extLst>
      <p:ext uri="{BB962C8B-B14F-4D97-AF65-F5344CB8AC3E}">
        <p14:creationId xmlns:p14="http://schemas.microsoft.com/office/powerpoint/2010/main" val="3493418151"/>
      </p:ext>
    </p:extLst>
  </p:cSld>
  <p:clrMapOvr>
    <a:masterClrMapping/>
  </p:clrMapOvr>
  <mc:AlternateContent xmlns:mc="http://schemas.openxmlformats.org/markup-compatibility/2006" xmlns:p14="http://schemas.microsoft.com/office/powerpoint/2010/main">
    <mc:Choice Requires="p14">
      <p:transition spd="slow" p14:dur="2500" advClick="0" advTm="20000">
        <p:checker/>
      </p:transition>
    </mc:Choice>
    <mc:Fallback xmlns="">
      <p:transition spd="slow" advClick="0" advTm="20000">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146</TotalTime>
  <Words>388</Words>
  <Application>Microsoft Office PowerPoint</Application>
  <PresentationFormat>On-screen Show (4:3)</PresentationFormat>
  <Paragraphs>15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Ροή</vt:lpstr>
      <vt:lpstr>Αλόννησος και  υπέροχος βυθός</vt:lpstr>
      <vt:lpstr>Έκταση του εθνικού θαλάσσιου πάρκου Αλοννήσου</vt:lpstr>
      <vt:lpstr>PowerPoint Presentation</vt:lpstr>
      <vt:lpstr>Οι φώκιες δηλώνουν:    </vt:lpstr>
      <vt:lpstr>PowerPoint Presentation</vt:lpstr>
      <vt:lpstr>PowerPoint Presentation</vt:lpstr>
      <vt:lpstr>Το σχέδιο δράσης εστιάζει αρχικά: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Ερευνητική εργασία Β’ Λυκείου</dc:title>
  <dc:creator>user</dc:creator>
  <cp:lastModifiedBy>admin</cp:lastModifiedBy>
  <cp:revision>14</cp:revision>
  <dcterms:created xsi:type="dcterms:W3CDTF">2014-12-02T07:20:31Z</dcterms:created>
  <dcterms:modified xsi:type="dcterms:W3CDTF">2015-02-07T01:09:18Z</dcterms:modified>
</cp:coreProperties>
</file>