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79" r:id="rId2"/>
    <p:sldId id="280" r:id="rId3"/>
    <p:sldId id="256" r:id="rId4"/>
    <p:sldId id="258" r:id="rId5"/>
    <p:sldId id="257" r:id="rId6"/>
    <p:sldId id="259" r:id="rId7"/>
    <p:sldId id="260" r:id="rId8"/>
    <p:sldId id="261" r:id="rId9"/>
    <p:sldId id="262" r:id="rId10"/>
    <p:sldId id="263" r:id="rId11"/>
    <p:sldId id="264" r:id="rId12"/>
    <p:sldId id="265" r:id="rId13"/>
    <p:sldId id="266" r:id="rId14"/>
    <p:sldId id="268" r:id="rId15"/>
    <p:sldId id="269" r:id="rId16"/>
    <p:sldId id="270" r:id="rId17"/>
    <p:sldId id="271" r:id="rId18"/>
    <p:sldId id="267" r:id="rId19"/>
    <p:sldId id="272" r:id="rId20"/>
    <p:sldId id="294" r:id="rId21"/>
    <p:sldId id="295" r:id="rId22"/>
    <p:sldId id="296" r:id="rId23"/>
    <p:sldId id="297" r:id="rId24"/>
    <p:sldId id="298" r:id="rId25"/>
    <p:sldId id="299" r:id="rId26"/>
    <p:sldId id="300" r:id="rId27"/>
    <p:sldId id="292" r:id="rId28"/>
    <p:sldId id="293" r:id="rId2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8" name="27 - Θέση ημερομηνίας"/>
          <p:cNvSpPr>
            <a:spLocks noGrp="1"/>
          </p:cNvSpPr>
          <p:nvPr>
            <p:ph type="dt" sz="half" idx="10"/>
          </p:nvPr>
        </p:nvSpPr>
        <p:spPr/>
        <p:txBody>
          <a:bodyPr/>
          <a:lstStyle>
            <a:extLst/>
          </a:lstStyle>
          <a:p>
            <a:fld id="{D35CA0A5-0F77-4135-AB01-452390FE1D1B}" type="datetimeFigureOut">
              <a:rPr lang="el-GR" smtClean="0"/>
              <a:pPr/>
              <a:t>28/09/2020</a:t>
            </a:fld>
            <a:endParaRPr lang="el-GR" dirty="0"/>
          </a:p>
        </p:txBody>
      </p:sp>
      <p:sp>
        <p:nvSpPr>
          <p:cNvPr id="17" name="16 - Θέση υποσέλιδου"/>
          <p:cNvSpPr>
            <a:spLocks noGrp="1"/>
          </p:cNvSpPr>
          <p:nvPr>
            <p:ph type="ftr" sz="quarter" idx="11"/>
          </p:nvPr>
        </p:nvSpPr>
        <p:spPr/>
        <p:txBody>
          <a:bodyPr/>
          <a:lstStyle>
            <a:extLst/>
          </a:lstStyle>
          <a:p>
            <a:endParaRPr lang="el-GR" dirty="0"/>
          </a:p>
        </p:txBody>
      </p:sp>
      <p:sp>
        <p:nvSpPr>
          <p:cNvPr id="29" name="28 - Θέση αριθμού διαφάνειας"/>
          <p:cNvSpPr>
            <a:spLocks noGrp="1"/>
          </p:cNvSpPr>
          <p:nvPr>
            <p:ph type="sldNum" sz="quarter" idx="12"/>
          </p:nvPr>
        </p:nvSpPr>
        <p:spPr/>
        <p:txBody>
          <a:bodyPr/>
          <a:lstStyle>
            <a:extLst/>
          </a:lstStyle>
          <a:p>
            <a:fld id="{63FEF921-EFCF-459B-8FE9-79EFF5E8A41B}" type="slidenum">
              <a:rPr lang="el-GR" smtClean="0"/>
              <a:pPr/>
              <a:t>‹#›</a:t>
            </a:fld>
            <a:endParaRPr lang="el-GR" dirty="0"/>
          </a:p>
        </p:txBody>
      </p:sp>
      <p:sp>
        <p:nvSpPr>
          <p:cNvPr id="32" name="31 - Ορθογώνιο"/>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9" name="38 - Ορθογώνιο"/>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39 - Ορθογώνιο"/>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40 - Ορθογώνιο"/>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2" name="41 - Ορθογώνιο"/>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 Τίτλος"/>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56" name="55 - Ορθογώνιο"/>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65" name="64 - Ορθογώνιο"/>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66" name="65 - Ορθογώνιο"/>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67" name="66 - Ορθογώνιο"/>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D35CA0A5-0F77-4135-AB01-452390FE1D1B}" type="datetimeFigureOut">
              <a:rPr lang="el-GR" smtClean="0"/>
              <a:pPr/>
              <a:t>28/09/2020</a:t>
            </a:fld>
            <a:endParaRPr lang="el-GR" dirty="0"/>
          </a:p>
        </p:txBody>
      </p:sp>
      <p:sp>
        <p:nvSpPr>
          <p:cNvPr id="5" name="4 - Θέση υποσέλιδου"/>
          <p:cNvSpPr>
            <a:spLocks noGrp="1"/>
          </p:cNvSpPr>
          <p:nvPr>
            <p:ph type="ftr" sz="quarter" idx="11"/>
          </p:nvPr>
        </p:nvSpPr>
        <p:spPr/>
        <p:txBody>
          <a:bodyPr/>
          <a:lstStyle>
            <a:extLst/>
          </a:lstStyle>
          <a:p>
            <a:endParaRPr lang="el-GR" dirty="0"/>
          </a:p>
        </p:txBody>
      </p:sp>
      <p:sp>
        <p:nvSpPr>
          <p:cNvPr id="6" name="5 - Θέση αριθμού διαφάνειας"/>
          <p:cNvSpPr>
            <a:spLocks noGrp="1"/>
          </p:cNvSpPr>
          <p:nvPr>
            <p:ph type="sldNum" sz="quarter" idx="12"/>
          </p:nvPr>
        </p:nvSpPr>
        <p:spPr/>
        <p:txBody>
          <a:bodyPr/>
          <a:lstStyle>
            <a:extLst/>
          </a:lstStyle>
          <a:p>
            <a:fld id="{63FEF921-EFCF-459B-8FE9-79EFF5E8A41B}"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9"/>
            <a:ext cx="1981200" cy="5851525"/>
          </a:xfrm>
        </p:spPr>
        <p:txBody>
          <a:bodyPr vert="eaVert" anchor="ct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609600" y="274639"/>
            <a:ext cx="58674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D35CA0A5-0F77-4135-AB01-452390FE1D1B}" type="datetimeFigureOut">
              <a:rPr lang="el-GR" smtClean="0"/>
              <a:pPr/>
              <a:t>28/09/2020</a:t>
            </a:fld>
            <a:endParaRPr lang="el-GR" dirty="0"/>
          </a:p>
        </p:txBody>
      </p:sp>
      <p:sp>
        <p:nvSpPr>
          <p:cNvPr id="5" name="4 - Θέση υποσέλιδου"/>
          <p:cNvSpPr>
            <a:spLocks noGrp="1"/>
          </p:cNvSpPr>
          <p:nvPr>
            <p:ph type="ftr" sz="quarter" idx="11"/>
          </p:nvPr>
        </p:nvSpPr>
        <p:spPr/>
        <p:txBody>
          <a:bodyPr/>
          <a:lstStyle>
            <a:extLst/>
          </a:lstStyle>
          <a:p>
            <a:endParaRPr lang="el-GR" dirty="0"/>
          </a:p>
        </p:txBody>
      </p:sp>
      <p:sp>
        <p:nvSpPr>
          <p:cNvPr id="6" name="5 - Θέση αριθμού διαφάνειας"/>
          <p:cNvSpPr>
            <a:spLocks noGrp="1"/>
          </p:cNvSpPr>
          <p:nvPr>
            <p:ph type="sldNum" sz="quarter" idx="12"/>
          </p:nvPr>
        </p:nvSpPr>
        <p:spPr/>
        <p:txBody>
          <a:bodyPr/>
          <a:lstStyle>
            <a:extLst/>
          </a:lstStyle>
          <a:p>
            <a:fld id="{63FEF921-EFCF-459B-8FE9-79EFF5E8A41B}"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D35CA0A5-0F77-4135-AB01-452390FE1D1B}" type="datetimeFigureOut">
              <a:rPr lang="el-GR" smtClean="0"/>
              <a:pPr/>
              <a:t>28/09/2020</a:t>
            </a:fld>
            <a:endParaRPr lang="el-GR" dirty="0"/>
          </a:p>
        </p:txBody>
      </p:sp>
      <p:sp>
        <p:nvSpPr>
          <p:cNvPr id="5" name="4 - Θέση υποσέλιδου"/>
          <p:cNvSpPr>
            <a:spLocks noGrp="1"/>
          </p:cNvSpPr>
          <p:nvPr>
            <p:ph type="ftr" sz="quarter" idx="11"/>
          </p:nvPr>
        </p:nvSpPr>
        <p:spPr/>
        <p:txBody>
          <a:bodyPr/>
          <a:lstStyle>
            <a:extLst/>
          </a:lstStyle>
          <a:p>
            <a:endParaRPr lang="el-GR" dirty="0"/>
          </a:p>
        </p:txBody>
      </p:sp>
      <p:sp>
        <p:nvSpPr>
          <p:cNvPr id="6" name="5 - Θέση αριθμού διαφάνειας"/>
          <p:cNvSpPr>
            <a:spLocks noGrp="1"/>
          </p:cNvSpPr>
          <p:nvPr>
            <p:ph type="sldNum" sz="quarter" idx="12"/>
          </p:nvPr>
        </p:nvSpPr>
        <p:spPr/>
        <p:txBody>
          <a:bodyPr/>
          <a:lstStyle>
            <a:extLst/>
          </a:lstStyle>
          <a:p>
            <a:fld id="{63FEF921-EFCF-459B-8FE9-79EFF5E8A41B}"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14" name="13 - Ελεύθερη σχεδίαση"/>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5" name="14 - Ελεύθερη σχεδίαση"/>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3" name="12 - Ελεύθερη σχεδίαση"/>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6" name="15 - Ελεύθερη σχεδίαση"/>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7" name="16 - Ελεύθερη σχεδίαση"/>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8" name="17 - Ελεύθερη σχεδίαση"/>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9" name="18 - Ελεύθερη σχεδίαση"/>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0" name="19 - Ελεύθερη σχεδίαση"/>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1" name="20 - Ελεύθερη σχεδίαση"/>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2" name="21 - Ελεύθερη σχεδίαση"/>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3" name="22 - Ελεύθερη σχεδίαση"/>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4" name="23 - Ελεύθερη σχεδίαση"/>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5" name="24 - Ελεύθερη σχεδίαση"/>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6" name="25 - Ελεύθερη σχεδίαση"/>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7" name="26 - Ελεύθερη σχεδίαση"/>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3" name="2 - Θέση κειμένου"/>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D35CA0A5-0F77-4135-AB01-452390FE1D1B}" type="datetimeFigureOut">
              <a:rPr lang="el-GR" smtClean="0"/>
              <a:pPr/>
              <a:t>28/09/2020</a:t>
            </a:fld>
            <a:endParaRPr lang="el-GR" dirty="0"/>
          </a:p>
        </p:txBody>
      </p:sp>
      <p:sp>
        <p:nvSpPr>
          <p:cNvPr id="5" name="4 - Θέση υποσέλιδου"/>
          <p:cNvSpPr>
            <a:spLocks noGrp="1"/>
          </p:cNvSpPr>
          <p:nvPr>
            <p:ph type="ftr" sz="quarter" idx="11"/>
          </p:nvPr>
        </p:nvSpPr>
        <p:spPr/>
        <p:txBody>
          <a:bodyPr/>
          <a:lstStyle>
            <a:extLst/>
          </a:lstStyle>
          <a:p>
            <a:endParaRPr lang="el-GR" dirty="0"/>
          </a:p>
        </p:txBody>
      </p:sp>
      <p:sp>
        <p:nvSpPr>
          <p:cNvPr id="6" name="5 - Θέση αριθμού διαφάνειας"/>
          <p:cNvSpPr>
            <a:spLocks noGrp="1"/>
          </p:cNvSpPr>
          <p:nvPr>
            <p:ph type="sldNum" sz="quarter" idx="12"/>
          </p:nvPr>
        </p:nvSpPr>
        <p:spPr/>
        <p:txBody>
          <a:bodyPr/>
          <a:lstStyle>
            <a:extLst/>
          </a:lstStyle>
          <a:p>
            <a:fld id="{63FEF921-EFCF-459B-8FE9-79EFF5E8A41B}" type="slidenum">
              <a:rPr lang="el-GR" smtClean="0"/>
              <a:pPr/>
              <a:t>‹#›</a:t>
            </a:fld>
            <a:endParaRPr lang="el-GR" dirty="0"/>
          </a:p>
        </p:txBody>
      </p:sp>
      <p:sp>
        <p:nvSpPr>
          <p:cNvPr id="7" name="6 - Ορθογώνιο"/>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 Τίτλος"/>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l-GR" smtClean="0"/>
              <a:t>Kλικ για επεξεργασία του τίτλου</a:t>
            </a:r>
            <a:endParaRPr kumimoji="0" lang="en-US"/>
          </a:p>
        </p:txBody>
      </p:sp>
      <p:sp>
        <p:nvSpPr>
          <p:cNvPr id="8" name="7 - Ορθογώνιο"/>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 Ορθογώνιο"/>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 Ορθογώνιο"/>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10 - Ορθογώνιο"/>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 Ορθογώνιο"/>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2064"/>
            <a:ext cx="8229600" cy="9144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D35CA0A5-0F77-4135-AB01-452390FE1D1B}" type="datetimeFigureOut">
              <a:rPr lang="el-GR" smtClean="0"/>
              <a:pPr/>
              <a:t>28/09/2020</a:t>
            </a:fld>
            <a:endParaRPr lang="el-GR" dirty="0"/>
          </a:p>
        </p:txBody>
      </p:sp>
      <p:sp>
        <p:nvSpPr>
          <p:cNvPr id="6" name="5 - Θέση υποσέλιδου"/>
          <p:cNvSpPr>
            <a:spLocks noGrp="1"/>
          </p:cNvSpPr>
          <p:nvPr>
            <p:ph type="ftr" sz="quarter" idx="11"/>
          </p:nvPr>
        </p:nvSpPr>
        <p:spPr/>
        <p:txBody>
          <a:bodyPr/>
          <a:lstStyle>
            <a:extLst/>
          </a:lstStyle>
          <a:p>
            <a:endParaRPr lang="el-GR" dirty="0"/>
          </a:p>
        </p:txBody>
      </p:sp>
      <p:sp>
        <p:nvSpPr>
          <p:cNvPr id="7" name="6 - Θέση αριθμού διαφάνειας"/>
          <p:cNvSpPr>
            <a:spLocks noGrp="1"/>
          </p:cNvSpPr>
          <p:nvPr>
            <p:ph type="sldNum" sz="quarter" idx="12"/>
          </p:nvPr>
        </p:nvSpPr>
        <p:spPr/>
        <p:txBody>
          <a:bodyPr/>
          <a:lstStyle>
            <a:extLst/>
          </a:lstStyle>
          <a:p>
            <a:fld id="{63FEF921-EFCF-459B-8FE9-79EFF5E8A41B}"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5" name="24 - Ορθογώνιο"/>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 Τίτλος"/>
          <p:cNvSpPr>
            <a:spLocks noGrp="1"/>
          </p:cNvSpPr>
          <p:nvPr>
            <p:ph type="title"/>
          </p:nvPr>
        </p:nvSpPr>
        <p:spPr>
          <a:xfrm>
            <a:off x="504824" y="512064"/>
            <a:ext cx="7772400" cy="914400"/>
          </a:xfrm>
        </p:spPr>
        <p:txBody>
          <a:bodyPr anchor="t"/>
          <a:lstStyle>
            <a:lvl1pPr>
              <a:defRPr sz="400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D35CA0A5-0F77-4135-AB01-452390FE1D1B}" type="datetimeFigureOut">
              <a:rPr lang="el-GR" smtClean="0"/>
              <a:pPr/>
              <a:t>28/09/2020</a:t>
            </a:fld>
            <a:endParaRPr lang="el-GR" dirty="0"/>
          </a:p>
        </p:txBody>
      </p:sp>
      <p:sp>
        <p:nvSpPr>
          <p:cNvPr id="8" name="7 - Θέση υποσέλιδου"/>
          <p:cNvSpPr>
            <a:spLocks noGrp="1"/>
          </p:cNvSpPr>
          <p:nvPr>
            <p:ph type="ftr" sz="quarter" idx="11"/>
          </p:nvPr>
        </p:nvSpPr>
        <p:spPr/>
        <p:txBody>
          <a:bodyPr/>
          <a:lstStyle>
            <a:extLst/>
          </a:lstStyle>
          <a:p>
            <a:endParaRPr lang="el-GR" dirty="0"/>
          </a:p>
        </p:txBody>
      </p:sp>
      <p:sp>
        <p:nvSpPr>
          <p:cNvPr id="9" name="8 - Θέση αριθμού διαφάνειας"/>
          <p:cNvSpPr>
            <a:spLocks noGrp="1"/>
          </p:cNvSpPr>
          <p:nvPr>
            <p:ph type="sldNum" sz="quarter" idx="12"/>
          </p:nvPr>
        </p:nvSpPr>
        <p:spPr/>
        <p:txBody>
          <a:bodyPr/>
          <a:lstStyle>
            <a:extLst/>
          </a:lstStyle>
          <a:p>
            <a:fld id="{63FEF921-EFCF-459B-8FE9-79EFF5E8A41B}" type="slidenum">
              <a:rPr lang="el-GR" smtClean="0"/>
              <a:pPr/>
              <a:t>‹#›</a:t>
            </a:fld>
            <a:endParaRPr lang="el-GR" dirty="0"/>
          </a:p>
        </p:txBody>
      </p:sp>
      <p:sp>
        <p:nvSpPr>
          <p:cNvPr id="16" name="15 - Ορθογώνιο"/>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16 - Ορθογώνιο"/>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17 - Ορθογώνιο"/>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9" name="18 - Ορθογώνιο"/>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19 - Ορθογώνιο"/>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20 - Ορθογώνιο"/>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 Ορθογώνιο"/>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9" name="28 - Ορθογώνιο"/>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29 - Ορθογώνιο"/>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512064"/>
            <a:ext cx="7772400" cy="914400"/>
          </a:xfrm>
        </p:spPr>
        <p:txBody>
          <a:bodyPr/>
          <a:lstStyle>
            <a:lvl1pPr>
              <a:defRPr sz="4000" cap="none" baseline="0"/>
            </a:lvl1pPr>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D35CA0A5-0F77-4135-AB01-452390FE1D1B}" type="datetimeFigureOut">
              <a:rPr lang="el-GR" smtClean="0"/>
              <a:pPr/>
              <a:t>28/09/2020</a:t>
            </a:fld>
            <a:endParaRPr lang="el-GR" dirty="0"/>
          </a:p>
        </p:txBody>
      </p:sp>
      <p:sp>
        <p:nvSpPr>
          <p:cNvPr id="4" name="3 - Θέση υποσέλιδου"/>
          <p:cNvSpPr>
            <a:spLocks noGrp="1"/>
          </p:cNvSpPr>
          <p:nvPr>
            <p:ph type="ftr" sz="quarter" idx="11"/>
          </p:nvPr>
        </p:nvSpPr>
        <p:spPr/>
        <p:txBody>
          <a:bodyPr/>
          <a:lstStyle>
            <a:extLst/>
          </a:lstStyle>
          <a:p>
            <a:endParaRPr lang="el-GR" dirty="0"/>
          </a:p>
        </p:txBody>
      </p:sp>
      <p:sp>
        <p:nvSpPr>
          <p:cNvPr id="5" name="4 - Θέση αριθμού διαφάνειας"/>
          <p:cNvSpPr>
            <a:spLocks noGrp="1"/>
          </p:cNvSpPr>
          <p:nvPr>
            <p:ph type="sldNum" sz="quarter" idx="12"/>
          </p:nvPr>
        </p:nvSpPr>
        <p:spPr/>
        <p:txBody>
          <a:bodyPr/>
          <a:lstStyle>
            <a:extLst/>
          </a:lstStyle>
          <a:p>
            <a:fld id="{63FEF921-EFCF-459B-8FE9-79EFF5E8A41B}"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extLst/>
          </a:lstStyle>
          <a:p>
            <a:fld id="{D35CA0A5-0F77-4135-AB01-452390FE1D1B}" type="datetimeFigureOut">
              <a:rPr lang="el-GR" smtClean="0"/>
              <a:pPr/>
              <a:t>28/09/2020</a:t>
            </a:fld>
            <a:endParaRPr lang="el-GR" dirty="0"/>
          </a:p>
        </p:txBody>
      </p:sp>
      <p:sp>
        <p:nvSpPr>
          <p:cNvPr id="3" name="2 - Θέση υποσέλιδου"/>
          <p:cNvSpPr>
            <a:spLocks noGrp="1"/>
          </p:cNvSpPr>
          <p:nvPr>
            <p:ph type="ftr" sz="quarter" idx="11"/>
          </p:nvPr>
        </p:nvSpPr>
        <p:spPr/>
        <p:txBody>
          <a:bodyPr/>
          <a:lstStyle>
            <a:extLst/>
          </a:lstStyle>
          <a:p>
            <a:endParaRPr lang="el-GR" dirty="0"/>
          </a:p>
        </p:txBody>
      </p:sp>
      <p:sp>
        <p:nvSpPr>
          <p:cNvPr id="4" name="3 - Θέση αριθμού διαφάνειας"/>
          <p:cNvSpPr>
            <a:spLocks noGrp="1"/>
          </p:cNvSpPr>
          <p:nvPr>
            <p:ph type="sldNum" sz="quarter" idx="12"/>
          </p:nvPr>
        </p:nvSpPr>
        <p:spPr/>
        <p:txBody>
          <a:bodyPr/>
          <a:lstStyle>
            <a:extLst/>
          </a:lstStyle>
          <a:p>
            <a:fld id="{63FEF921-EFCF-459B-8FE9-79EFF5E8A41B}"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273050"/>
            <a:ext cx="8229600" cy="1162050"/>
          </a:xfrm>
        </p:spPr>
        <p:txBody>
          <a:bodyPr anchor="ctr"/>
          <a:lstStyle>
            <a:lvl1pPr algn="l">
              <a:buNone/>
              <a:defRPr sz="3600" b="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D35CA0A5-0F77-4135-AB01-452390FE1D1B}" type="datetimeFigureOut">
              <a:rPr lang="el-GR" smtClean="0"/>
              <a:pPr/>
              <a:t>28/09/2020</a:t>
            </a:fld>
            <a:endParaRPr lang="el-GR" dirty="0"/>
          </a:p>
        </p:txBody>
      </p:sp>
      <p:sp>
        <p:nvSpPr>
          <p:cNvPr id="6" name="5 - Θέση υποσέλιδου"/>
          <p:cNvSpPr>
            <a:spLocks noGrp="1"/>
          </p:cNvSpPr>
          <p:nvPr>
            <p:ph type="ftr" sz="quarter" idx="11"/>
          </p:nvPr>
        </p:nvSpPr>
        <p:spPr/>
        <p:txBody>
          <a:bodyPr/>
          <a:lstStyle>
            <a:extLst/>
          </a:lstStyle>
          <a:p>
            <a:endParaRPr lang="el-GR" dirty="0"/>
          </a:p>
        </p:txBody>
      </p:sp>
      <p:sp>
        <p:nvSpPr>
          <p:cNvPr id="7" name="6 - Θέση αριθμού διαφάνειας"/>
          <p:cNvSpPr>
            <a:spLocks noGrp="1"/>
          </p:cNvSpPr>
          <p:nvPr>
            <p:ph type="sldNum" sz="quarter" idx="12"/>
          </p:nvPr>
        </p:nvSpPr>
        <p:spPr/>
        <p:txBody>
          <a:bodyPr/>
          <a:lstStyle>
            <a:extLst/>
          </a:lstStyle>
          <a:p>
            <a:fld id="{63FEF921-EFCF-459B-8FE9-79EFF5E8A41B}" type="slidenum">
              <a:rPr lang="el-GR" smtClean="0"/>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8" name="7 - Ορθογώνιο"/>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cxnSp>
        <p:nvCxnSpPr>
          <p:cNvPr id="9" name="8 - Ευθεία γραμμή σύνδεσης"/>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9 - Ομάδα"/>
          <p:cNvGrpSpPr/>
          <p:nvPr/>
        </p:nvGrpSpPr>
        <p:grpSpPr>
          <a:xfrm rot="5400000">
            <a:off x="8514581" y="1219200"/>
            <a:ext cx="132763" cy="128466"/>
            <a:chOff x="6668087" y="1297746"/>
            <a:chExt cx="161840" cy="156602"/>
          </a:xfrm>
        </p:grpSpPr>
        <p:cxnSp>
          <p:nvCxnSpPr>
            <p:cNvPr id="15" name="14 - Ευθεία γραμμή σύνδεσης"/>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15 - Ευθεία γραμμή σύνδεσης"/>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16 - Ευθεία γραμμή σύνδεσης"/>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 Τίτλος"/>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l-GR" dirty="0"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grpSp>
        <p:nvGrpSpPr>
          <p:cNvPr id="14" name="13 - Ομάδα"/>
          <p:cNvGrpSpPr/>
          <p:nvPr/>
        </p:nvGrpSpPr>
        <p:grpSpPr>
          <a:xfrm rot="5400000">
            <a:off x="8666981" y="1371600"/>
            <a:ext cx="132763" cy="128466"/>
            <a:chOff x="6668087" y="1297746"/>
            <a:chExt cx="161840" cy="156602"/>
          </a:xfrm>
        </p:grpSpPr>
        <p:cxnSp>
          <p:nvCxnSpPr>
            <p:cNvPr id="11" name="10 - Ευθεία γραμμή σύνδεσης"/>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11 - Ευθεία γραμμή σύνδεσης"/>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12 - Ευθεία γραμμή σύνδεσης"/>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17 - Ομάδα"/>
          <p:cNvGrpSpPr/>
          <p:nvPr/>
        </p:nvGrpSpPr>
        <p:grpSpPr>
          <a:xfrm rot="5400000">
            <a:off x="8320088" y="1474763"/>
            <a:ext cx="132763" cy="128466"/>
            <a:chOff x="6668087" y="1297746"/>
            <a:chExt cx="161840" cy="156602"/>
          </a:xfrm>
        </p:grpSpPr>
        <p:cxnSp>
          <p:nvCxnSpPr>
            <p:cNvPr id="19" name="18 - Ευθεία γραμμή σύνδεσης"/>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19 - Ευθεία γραμμή σύνδεσης"/>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20 - Ευθεία γραμμή σύνδεσης"/>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4 - Θέση ημερομηνίας"/>
          <p:cNvSpPr>
            <a:spLocks noGrp="1"/>
          </p:cNvSpPr>
          <p:nvPr>
            <p:ph type="dt" sz="half" idx="10"/>
          </p:nvPr>
        </p:nvSpPr>
        <p:spPr>
          <a:xfrm>
            <a:off x="6477000" y="55499"/>
            <a:ext cx="2133600" cy="365125"/>
          </a:xfrm>
        </p:spPr>
        <p:txBody>
          <a:bodyPr/>
          <a:lstStyle>
            <a:extLst/>
          </a:lstStyle>
          <a:p>
            <a:fld id="{D35CA0A5-0F77-4135-AB01-452390FE1D1B}" type="datetimeFigureOut">
              <a:rPr lang="el-GR" smtClean="0"/>
              <a:pPr/>
              <a:t>28/09/2020</a:t>
            </a:fld>
            <a:endParaRPr lang="el-GR" dirty="0"/>
          </a:p>
        </p:txBody>
      </p:sp>
      <p:sp>
        <p:nvSpPr>
          <p:cNvPr id="6" name="5 - Θέση υποσέλιδου"/>
          <p:cNvSpPr>
            <a:spLocks noGrp="1"/>
          </p:cNvSpPr>
          <p:nvPr>
            <p:ph type="ftr" sz="quarter" idx="11"/>
          </p:nvPr>
        </p:nvSpPr>
        <p:spPr>
          <a:xfrm>
            <a:off x="914400" y="55499"/>
            <a:ext cx="5562600" cy="365125"/>
          </a:xfrm>
        </p:spPr>
        <p:txBody>
          <a:bodyPr/>
          <a:lstStyle>
            <a:extLst/>
          </a:lstStyle>
          <a:p>
            <a:endParaRPr lang="el-GR" dirty="0"/>
          </a:p>
        </p:txBody>
      </p:sp>
      <p:sp>
        <p:nvSpPr>
          <p:cNvPr id="7" name="6 - Θέση αριθμού διαφάνειας"/>
          <p:cNvSpPr>
            <a:spLocks noGrp="1"/>
          </p:cNvSpPr>
          <p:nvPr>
            <p:ph type="sldNum" sz="quarter" idx="12"/>
          </p:nvPr>
        </p:nvSpPr>
        <p:spPr>
          <a:xfrm>
            <a:off x="8610600" y="55499"/>
            <a:ext cx="457200" cy="365125"/>
          </a:xfrm>
        </p:spPr>
        <p:txBody>
          <a:bodyPr/>
          <a:lstStyle>
            <a:extLst/>
          </a:lstStyle>
          <a:p>
            <a:fld id="{63FEF921-EFCF-459B-8FE9-79EFF5E8A41B}" type="slidenum">
              <a:rPr lang="el-GR" smtClean="0"/>
              <a:pPr/>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 Ορθογώνιο"/>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 Ορθογώνιο"/>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 Ορθογώνιο"/>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 Ορθογώνιο"/>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10 - Ορθογώνιο"/>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 Ορθογώνιο"/>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14 - Ορθογώνιο"/>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15 - Ορθογώνιο"/>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16 - Ορθογώνιο"/>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 Θέση τίτλου"/>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D35CA0A5-0F77-4135-AB01-452390FE1D1B}" type="datetimeFigureOut">
              <a:rPr lang="el-GR" smtClean="0"/>
              <a:pPr/>
              <a:t>28/09/2020</a:t>
            </a:fld>
            <a:endParaRPr lang="el-GR" dirty="0"/>
          </a:p>
        </p:txBody>
      </p:sp>
      <p:sp>
        <p:nvSpPr>
          <p:cNvPr id="3" name="2 - Θέση υποσέλιδου"/>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l-GR" dirty="0"/>
          </a:p>
        </p:txBody>
      </p:sp>
      <p:sp>
        <p:nvSpPr>
          <p:cNvPr id="23" name="22 - Θέση αριθμού διαφάνειας"/>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63FEF921-EFCF-459B-8FE9-79EFF5E8A41B}" type="slidenum">
              <a:rPr lang="el-GR" smtClean="0"/>
              <a:pPr/>
              <a:t>‹#›</a:t>
            </a:fld>
            <a:endParaRPr lang="el-GR" dirty="0"/>
          </a:p>
        </p:txBody>
      </p:sp>
    </p:spTree>
  </p:cSld>
  <p:clrMap bg1="dk1" tx1="lt1" bg2="dk2" tx2="lt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512064"/>
            <a:ext cx="7772400" cy="5774456"/>
          </a:xfrm>
        </p:spPr>
        <p:txBody>
          <a:bodyPr/>
          <a:lstStyle/>
          <a:p>
            <a:pPr algn="ctr"/>
            <a:r>
              <a:rPr lang="el-GR" dirty="0" smtClean="0">
                <a:solidFill>
                  <a:schemeClr val="accent2">
                    <a:lumMod val="75000"/>
                  </a:schemeClr>
                </a:solidFill>
              </a:rPr>
              <a:t/>
            </a:r>
            <a:br>
              <a:rPr lang="el-GR" dirty="0" smtClean="0">
                <a:solidFill>
                  <a:schemeClr val="accent2">
                    <a:lumMod val="75000"/>
                  </a:schemeClr>
                </a:solidFill>
              </a:rPr>
            </a:br>
            <a:r>
              <a:rPr lang="el-GR" dirty="0" smtClean="0">
                <a:solidFill>
                  <a:schemeClr val="accent2">
                    <a:lumMod val="75000"/>
                  </a:schemeClr>
                </a:solidFill>
              </a:rPr>
              <a:t>Γυμνάσιο </a:t>
            </a:r>
            <a:r>
              <a:rPr lang="el-GR" dirty="0" smtClean="0">
                <a:solidFill>
                  <a:schemeClr val="accent2">
                    <a:lumMod val="75000"/>
                  </a:schemeClr>
                </a:solidFill>
              </a:rPr>
              <a:t>Κλειτορίας</a:t>
            </a:r>
            <a:r>
              <a:rPr lang="el-GR" dirty="0" smtClean="0">
                <a:solidFill>
                  <a:schemeClr val="accent2">
                    <a:lumMod val="75000"/>
                  </a:schemeClr>
                </a:solidFill>
              </a:rPr>
              <a:t/>
            </a:r>
            <a:br>
              <a:rPr lang="el-GR" dirty="0" smtClean="0">
                <a:solidFill>
                  <a:schemeClr val="accent2">
                    <a:lumMod val="75000"/>
                  </a:schemeClr>
                </a:solidFill>
              </a:rPr>
            </a:br>
            <a:r>
              <a:rPr lang="el-GR" dirty="0" smtClean="0">
                <a:solidFill>
                  <a:schemeClr val="accent2">
                    <a:lumMod val="75000"/>
                  </a:schemeClr>
                </a:solidFill>
              </a:rPr>
              <a:t>Σχολικό έτος 2020-2021</a:t>
            </a:r>
            <a:br>
              <a:rPr lang="el-GR" dirty="0" smtClean="0">
                <a:solidFill>
                  <a:schemeClr val="accent2">
                    <a:lumMod val="75000"/>
                  </a:schemeClr>
                </a:solidFill>
              </a:rPr>
            </a:br>
            <a:r>
              <a:rPr lang="en-US" dirty="0" smtClean="0">
                <a:solidFill>
                  <a:schemeClr val="accent2">
                    <a:lumMod val="75000"/>
                  </a:schemeClr>
                </a:solidFill>
              </a:rPr>
              <a:t/>
            </a:r>
            <a:br>
              <a:rPr lang="en-US" dirty="0" smtClean="0">
                <a:solidFill>
                  <a:schemeClr val="accent2">
                    <a:lumMod val="75000"/>
                  </a:schemeClr>
                </a:solidFill>
              </a:rPr>
            </a:br>
            <a:r>
              <a:rPr lang="en-US" dirty="0" smtClean="0">
                <a:solidFill>
                  <a:schemeClr val="accent2">
                    <a:lumMod val="75000"/>
                  </a:schemeClr>
                </a:solidFill>
              </a:rPr>
              <a:t>1</a:t>
            </a:r>
            <a:r>
              <a:rPr lang="el-GR" baseline="30000" dirty="0" smtClean="0">
                <a:solidFill>
                  <a:schemeClr val="accent2">
                    <a:lumMod val="75000"/>
                  </a:schemeClr>
                </a:solidFill>
              </a:rPr>
              <a:t>η</a:t>
            </a:r>
            <a:r>
              <a:rPr lang="el-GR" dirty="0" smtClean="0">
                <a:solidFill>
                  <a:schemeClr val="accent2">
                    <a:lumMod val="75000"/>
                  </a:schemeClr>
                </a:solidFill>
              </a:rPr>
              <a:t> Ενημερωτική Συνάντηση</a:t>
            </a:r>
            <a:br>
              <a:rPr lang="el-GR" dirty="0" smtClean="0">
                <a:solidFill>
                  <a:schemeClr val="accent2">
                    <a:lumMod val="75000"/>
                  </a:schemeClr>
                </a:solidFill>
              </a:rPr>
            </a:br>
            <a:r>
              <a:rPr lang="el-GR" dirty="0" smtClean="0">
                <a:solidFill>
                  <a:schemeClr val="accent2">
                    <a:lumMod val="75000"/>
                  </a:schemeClr>
                </a:solidFill>
              </a:rPr>
              <a:t>Σχολείου-Γονέων</a:t>
            </a:r>
            <a:br>
              <a:rPr lang="el-GR" dirty="0" smtClean="0">
                <a:solidFill>
                  <a:schemeClr val="accent2">
                    <a:lumMod val="75000"/>
                  </a:schemeClr>
                </a:solidFill>
              </a:rPr>
            </a:br>
            <a:r>
              <a:rPr lang="el-GR" i="1" dirty="0" smtClean="0">
                <a:solidFill>
                  <a:schemeClr val="tx2">
                    <a:lumMod val="50000"/>
                  </a:schemeClr>
                </a:solidFill>
              </a:rPr>
              <a:t>Καλώς ήρθατε στο σχολείο μας!</a:t>
            </a:r>
            <a:br>
              <a:rPr lang="el-GR" i="1" dirty="0" smtClean="0">
                <a:solidFill>
                  <a:schemeClr val="tx2">
                    <a:lumMod val="50000"/>
                  </a:schemeClr>
                </a:solidFill>
              </a:rPr>
            </a:br>
            <a:endParaRPr lang="el-GR" i="1" dirty="0">
              <a:solidFill>
                <a:schemeClr val="tx2">
                  <a:lumMod val="5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083320"/>
          </a:xfrm>
        </p:spPr>
        <p:txBody>
          <a:bodyPr>
            <a:normAutofit/>
          </a:bodyPr>
          <a:lstStyle/>
          <a:p>
            <a:r>
              <a:rPr lang="el-GR" b="1" dirty="0"/>
              <a:t>Ο ρόλος της μητέρας </a:t>
            </a:r>
            <a:r>
              <a:rPr lang="el-GR" b="1" dirty="0" smtClean="0"/>
              <a:t>-Τύποι </a:t>
            </a:r>
            <a:r>
              <a:rPr lang="el-GR" b="1" dirty="0"/>
              <a:t>μητέρων</a:t>
            </a:r>
            <a:r>
              <a:rPr lang="el-GR" dirty="0" smtClean="0"/>
              <a:t/>
            </a:r>
            <a:br>
              <a:rPr lang="el-GR" dirty="0" smtClean="0"/>
            </a:br>
            <a:r>
              <a:rPr lang="el-GR" sz="2700" dirty="0">
                <a:solidFill>
                  <a:schemeClr val="tx2">
                    <a:lumMod val="25000"/>
                  </a:schemeClr>
                </a:solidFill>
              </a:rPr>
              <a:t>Η ιδανική μητέρα</a:t>
            </a:r>
            <a:r>
              <a:rPr lang="el-GR" sz="2700" dirty="0" smtClean="0">
                <a:solidFill>
                  <a:schemeClr val="tx2">
                    <a:lumMod val="25000"/>
                  </a:schemeClr>
                </a:solidFill>
              </a:rPr>
              <a:t>.</a:t>
            </a:r>
            <a:r>
              <a:rPr lang="el-GR" sz="2700" dirty="0" smtClean="0"/>
              <a:t/>
            </a:r>
            <a:br>
              <a:rPr lang="el-GR" sz="2700" dirty="0" smtClean="0"/>
            </a:br>
            <a:r>
              <a:rPr lang="el-GR" sz="2700" dirty="0" smtClean="0">
                <a:solidFill>
                  <a:schemeClr val="accent1">
                    <a:lumMod val="75000"/>
                  </a:schemeClr>
                </a:solidFill>
              </a:rPr>
              <a:t>Η </a:t>
            </a:r>
            <a:r>
              <a:rPr lang="el-GR" sz="2700" dirty="0">
                <a:solidFill>
                  <a:schemeClr val="accent1">
                    <a:lumMod val="75000"/>
                  </a:schemeClr>
                </a:solidFill>
              </a:rPr>
              <a:t>φιλόδοξη μητέρα (Σχολαστική-δογματική- περιορίζει τις παιδικές πρωτοβουλίες</a:t>
            </a:r>
            <a:r>
              <a:rPr lang="el-GR" sz="2700" dirty="0" smtClean="0">
                <a:solidFill>
                  <a:schemeClr val="accent1">
                    <a:lumMod val="75000"/>
                  </a:schemeClr>
                </a:solidFill>
              </a:rPr>
              <a:t>…).</a:t>
            </a:r>
            <a:r>
              <a:rPr lang="el-GR" sz="2700" dirty="0" smtClean="0"/>
              <a:t/>
            </a:r>
            <a:br>
              <a:rPr lang="el-GR" sz="2700" dirty="0" smtClean="0"/>
            </a:br>
            <a:r>
              <a:rPr lang="el-GR" sz="2700" dirty="0" smtClean="0">
                <a:solidFill>
                  <a:schemeClr val="accent2">
                    <a:lumMod val="75000"/>
                  </a:schemeClr>
                </a:solidFill>
              </a:rPr>
              <a:t>Η </a:t>
            </a:r>
            <a:r>
              <a:rPr lang="el-GR" sz="2700" dirty="0">
                <a:solidFill>
                  <a:schemeClr val="accent2">
                    <a:lumMod val="75000"/>
                  </a:schemeClr>
                </a:solidFill>
              </a:rPr>
              <a:t>αβέβαιη μητέρα (Προτάσσει τις βιολογικές ανάγκες του παιδιού &amp; όχι την πνευματική του ανάπτυξη, που δεν μπορεί να παρακολουθήσει</a:t>
            </a:r>
            <a:r>
              <a:rPr lang="el-GR" sz="2700" dirty="0" smtClean="0">
                <a:solidFill>
                  <a:schemeClr val="accent2">
                    <a:lumMod val="75000"/>
                  </a:schemeClr>
                </a:solidFill>
              </a:rPr>
              <a:t>).</a:t>
            </a:r>
            <a:br>
              <a:rPr lang="el-GR" sz="2700" dirty="0" smtClean="0">
                <a:solidFill>
                  <a:schemeClr val="accent2">
                    <a:lumMod val="75000"/>
                  </a:schemeClr>
                </a:solidFill>
              </a:rPr>
            </a:br>
            <a:r>
              <a:rPr lang="el-GR" sz="2700" dirty="0" smtClean="0">
                <a:solidFill>
                  <a:schemeClr val="accent6">
                    <a:lumMod val="75000"/>
                  </a:schemeClr>
                </a:solidFill>
              </a:rPr>
              <a:t>Η </a:t>
            </a:r>
            <a:r>
              <a:rPr lang="el-GR" sz="2700" dirty="0">
                <a:solidFill>
                  <a:schemeClr val="accent6">
                    <a:lumMod val="75000"/>
                  </a:schemeClr>
                </a:solidFill>
              </a:rPr>
              <a:t>υστερική μητέρα (Δημιουργεί αβεβαιότητα &amp; ανασφάλεια με τον ευέξαπτο χαρακτήρα της).</a:t>
            </a:r>
          </a:p>
        </p:txBody>
      </p:sp>
      <p:pic>
        <p:nvPicPr>
          <p:cNvPr id="2050" name="Picture 2" descr="C:\Users\aerocool\Desktop\images.jpg"/>
          <p:cNvPicPr>
            <a:picLocks noChangeAspect="1" noChangeArrowheads="1"/>
          </p:cNvPicPr>
          <p:nvPr/>
        </p:nvPicPr>
        <p:blipFill>
          <a:blip r:embed="rId2" cstate="print"/>
          <a:srcRect/>
          <a:stretch>
            <a:fillRect/>
          </a:stretch>
        </p:blipFill>
        <p:spPr bwMode="auto">
          <a:xfrm>
            <a:off x="7000892" y="4857760"/>
            <a:ext cx="1962150" cy="1833559"/>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083320"/>
          </a:xfrm>
        </p:spPr>
        <p:txBody>
          <a:bodyPr>
            <a:normAutofit/>
          </a:bodyPr>
          <a:lstStyle/>
          <a:p>
            <a:r>
              <a:rPr lang="el-GR" b="1" dirty="0">
                <a:solidFill>
                  <a:schemeClr val="accent2">
                    <a:lumMod val="60000"/>
                    <a:lumOff val="40000"/>
                  </a:schemeClr>
                </a:solidFill>
              </a:rPr>
              <a:t>Μια συγκροτημένη </a:t>
            </a:r>
            <a:r>
              <a:rPr lang="el-GR" b="1" dirty="0" smtClean="0">
                <a:solidFill>
                  <a:schemeClr val="accent2">
                    <a:lumMod val="60000"/>
                    <a:lumOff val="40000"/>
                  </a:schemeClr>
                </a:solidFill>
              </a:rPr>
              <a:t>οικογένεια!</a:t>
            </a:r>
            <a:r>
              <a:rPr lang="el-GR" dirty="0" smtClean="0"/>
              <a:t/>
            </a:r>
            <a:br>
              <a:rPr lang="el-GR" dirty="0" smtClean="0"/>
            </a:br>
            <a:r>
              <a:rPr lang="el-GR" sz="2400" dirty="0" smtClean="0"/>
              <a:t>Αποτελεσματική </a:t>
            </a:r>
            <a:r>
              <a:rPr lang="el-GR" sz="2400" dirty="0"/>
              <a:t>στη διαχείριση οικογενειακών </a:t>
            </a:r>
            <a:r>
              <a:rPr lang="el-GR" sz="2400" dirty="0" smtClean="0"/>
              <a:t>    θεμάτων.</a:t>
            </a:r>
            <a:br>
              <a:rPr lang="el-GR" sz="2400" dirty="0" smtClean="0"/>
            </a:br>
            <a:r>
              <a:rPr lang="el-GR" sz="2400" dirty="0" smtClean="0"/>
              <a:t>Ξεκάθαροι </a:t>
            </a:r>
            <a:r>
              <a:rPr lang="el-GR" sz="2400" dirty="0"/>
              <a:t>γονεϊκοί ρόλοι</a:t>
            </a:r>
            <a:r>
              <a:rPr lang="el-GR" sz="2400" dirty="0" smtClean="0"/>
              <a:t>.</a:t>
            </a:r>
            <a:br>
              <a:rPr lang="el-GR" sz="2400" dirty="0" smtClean="0"/>
            </a:br>
            <a:r>
              <a:rPr lang="el-GR" sz="2400" dirty="0" smtClean="0"/>
              <a:t>Συνεπείς </a:t>
            </a:r>
            <a:r>
              <a:rPr lang="el-GR" sz="2400" dirty="0"/>
              <a:t>κανόνες συμπεριφοράς</a:t>
            </a:r>
            <a:r>
              <a:rPr lang="el-GR" sz="2400" dirty="0" smtClean="0"/>
              <a:t>.</a:t>
            </a:r>
            <a:br>
              <a:rPr lang="el-GR" sz="2400" dirty="0" smtClean="0"/>
            </a:br>
            <a:r>
              <a:rPr lang="el-GR" sz="2400" dirty="0" smtClean="0"/>
              <a:t>Αποφυγή </a:t>
            </a:r>
            <a:r>
              <a:rPr lang="el-GR" sz="2400" dirty="0"/>
              <a:t>της ακαμψίας</a:t>
            </a:r>
            <a:r>
              <a:rPr lang="el-GR" sz="2400" dirty="0" smtClean="0"/>
              <a:t>.</a:t>
            </a:r>
            <a:br>
              <a:rPr lang="el-GR" sz="2400" dirty="0" smtClean="0"/>
            </a:br>
            <a:r>
              <a:rPr lang="el-GR" sz="2400" dirty="0" smtClean="0"/>
              <a:t>Εκδήλωση </a:t>
            </a:r>
            <a:r>
              <a:rPr lang="el-GR" sz="2400" dirty="0"/>
              <a:t>ενδιαφέροντος για τις ανάγκες όλων των μελών της</a:t>
            </a:r>
            <a:r>
              <a:rPr lang="el-GR" sz="2400" dirty="0" smtClean="0"/>
              <a:t>.</a:t>
            </a:r>
            <a:br>
              <a:rPr lang="el-GR" sz="2400" dirty="0" smtClean="0"/>
            </a:br>
            <a:r>
              <a:rPr lang="el-GR" sz="2400" dirty="0" smtClean="0"/>
              <a:t>Εμπιστοσύνη </a:t>
            </a:r>
            <a:r>
              <a:rPr lang="el-GR" sz="2400" dirty="0"/>
              <a:t>&amp; ενότητα, επικοινωνία &amp; διάλογος, ενθάρρυνση &amp; συνεργασία.</a:t>
            </a:r>
          </a:p>
        </p:txBody>
      </p:sp>
      <p:pic>
        <p:nvPicPr>
          <p:cNvPr id="4098" name="Picture 2" descr="C:\Users\aerocool\Desktop\151028.jpg"/>
          <p:cNvPicPr>
            <a:picLocks noChangeAspect="1" noChangeArrowheads="1"/>
          </p:cNvPicPr>
          <p:nvPr/>
        </p:nvPicPr>
        <p:blipFill>
          <a:blip r:embed="rId2" cstate="print"/>
          <a:srcRect/>
          <a:stretch>
            <a:fillRect/>
          </a:stretch>
        </p:blipFill>
        <p:spPr bwMode="auto">
          <a:xfrm>
            <a:off x="1000100" y="4429132"/>
            <a:ext cx="7072362" cy="2214578"/>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797568"/>
          </a:xfrm>
        </p:spPr>
        <p:txBody>
          <a:bodyPr>
            <a:normAutofit fontScale="90000"/>
          </a:bodyPr>
          <a:lstStyle/>
          <a:p>
            <a:r>
              <a:rPr lang="el-GR" b="1" dirty="0">
                <a:solidFill>
                  <a:schemeClr val="accent2">
                    <a:lumMod val="75000"/>
                  </a:schemeClr>
                </a:solidFill>
              </a:rPr>
              <a:t>Συναισθηματική διαπαιδαγώγηση στην </a:t>
            </a:r>
            <a:r>
              <a:rPr lang="el-GR" b="1" dirty="0" smtClean="0">
                <a:solidFill>
                  <a:schemeClr val="accent2">
                    <a:lumMod val="75000"/>
                  </a:schemeClr>
                </a:solidFill>
              </a:rPr>
              <a:t>οικογένεια.</a:t>
            </a:r>
            <a:r>
              <a:rPr lang="el-GR" dirty="0" smtClean="0"/>
              <a:t/>
            </a:r>
            <a:br>
              <a:rPr lang="el-GR" dirty="0" smtClean="0"/>
            </a:br>
            <a:r>
              <a:rPr lang="el-GR" sz="3600" dirty="0"/>
              <a:t>Επίγνωση των συναισθημάτων των παιδιών</a:t>
            </a:r>
            <a:r>
              <a:rPr lang="el-GR" sz="3600" dirty="0" smtClean="0"/>
              <a:t>.</a:t>
            </a:r>
            <a:br>
              <a:rPr lang="el-GR" sz="3600" dirty="0" smtClean="0"/>
            </a:br>
            <a:r>
              <a:rPr lang="el-GR" sz="3600" u="sng" dirty="0" smtClean="0"/>
              <a:t>Αναγνώριση.</a:t>
            </a:r>
            <a:r>
              <a:rPr lang="el-GR" sz="3600" dirty="0" smtClean="0"/>
              <a:t/>
            </a:r>
            <a:br>
              <a:rPr lang="el-GR" sz="3600" dirty="0" smtClean="0"/>
            </a:br>
            <a:r>
              <a:rPr lang="el-GR" sz="3600" u="sng" dirty="0" smtClean="0"/>
              <a:t>Ακρόαση </a:t>
            </a:r>
            <a:r>
              <a:rPr lang="el-GR" sz="3600" u="sng" dirty="0"/>
              <a:t>με ενσυναίσθηση</a:t>
            </a:r>
            <a:r>
              <a:rPr lang="el-GR" sz="3600" u="sng" dirty="0" smtClean="0"/>
              <a:t>.</a:t>
            </a:r>
            <a:r>
              <a:rPr lang="el-GR" sz="3600" dirty="0" smtClean="0"/>
              <a:t/>
            </a:r>
            <a:br>
              <a:rPr lang="el-GR" sz="3600" dirty="0" smtClean="0"/>
            </a:br>
            <a:r>
              <a:rPr lang="el-GR" sz="3600" dirty="0" smtClean="0"/>
              <a:t>Βοήθεια </a:t>
            </a:r>
            <a:r>
              <a:rPr lang="el-GR" sz="3600" dirty="0"/>
              <a:t>στο παιδί να εκφράσει τα συναισθήματά του</a:t>
            </a:r>
            <a:r>
              <a:rPr lang="el-GR" sz="3600" dirty="0" smtClean="0"/>
              <a:t>.</a:t>
            </a:r>
            <a:br>
              <a:rPr lang="el-GR" sz="3600" dirty="0" smtClean="0"/>
            </a:br>
            <a:r>
              <a:rPr lang="el-GR" sz="3600" dirty="0" smtClean="0"/>
              <a:t>Καθορισμός </a:t>
            </a:r>
            <a:r>
              <a:rPr lang="el-GR" sz="3600" b="1" u="sng" dirty="0">
                <a:solidFill>
                  <a:schemeClr val="tx2">
                    <a:lumMod val="50000"/>
                  </a:schemeClr>
                </a:solidFill>
              </a:rPr>
              <a:t>ορίων </a:t>
            </a:r>
            <a:r>
              <a:rPr lang="el-GR" sz="3600" dirty="0"/>
              <a:t>και παροχή βοήθειας για την επίλυση των προβλημάτων.</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940444"/>
          </a:xfrm>
        </p:spPr>
        <p:txBody>
          <a:bodyPr>
            <a:normAutofit/>
          </a:bodyPr>
          <a:lstStyle/>
          <a:p>
            <a:r>
              <a:rPr lang="el-GR" sz="3600" b="1" dirty="0">
                <a:solidFill>
                  <a:schemeClr val="accent2">
                    <a:lumMod val="75000"/>
                  </a:schemeClr>
                </a:solidFill>
              </a:rPr>
              <a:t>Στρατηγικές Συναισθηματικής Αγωγής</a:t>
            </a:r>
            <a:r>
              <a:rPr lang="el-GR" dirty="0" smtClean="0"/>
              <a:t/>
            </a:r>
            <a:br>
              <a:rPr lang="el-GR" dirty="0" smtClean="0"/>
            </a:br>
            <a:r>
              <a:rPr lang="el-GR" sz="2700" u="sng" dirty="0"/>
              <a:t>Αποφεύγετε</a:t>
            </a:r>
            <a:r>
              <a:rPr lang="el-GR" sz="2700" dirty="0"/>
              <a:t> τις υπερβολικές επικρίσεις, τα ταπεινωτικά σχόλια ή το χλευασμό</a:t>
            </a:r>
            <a:r>
              <a:rPr lang="el-GR" sz="2700" dirty="0" smtClean="0"/>
              <a:t>.</a:t>
            </a:r>
            <a:br>
              <a:rPr lang="el-GR" sz="2700" dirty="0" smtClean="0"/>
            </a:br>
            <a:r>
              <a:rPr lang="el-GR" sz="2700" dirty="0" smtClean="0"/>
              <a:t/>
            </a:r>
            <a:br>
              <a:rPr lang="el-GR" sz="2700" dirty="0" smtClean="0"/>
            </a:br>
            <a:r>
              <a:rPr lang="el-GR" sz="2700" u="sng" dirty="0" smtClean="0"/>
              <a:t>Χρησιμοποιήστε</a:t>
            </a:r>
            <a:r>
              <a:rPr lang="el-GR" sz="2700" dirty="0" smtClean="0"/>
              <a:t> </a:t>
            </a:r>
            <a:r>
              <a:rPr lang="el-GR" sz="2700" dirty="0"/>
              <a:t>την κλιμάκωση και τον έπαινο</a:t>
            </a:r>
            <a:r>
              <a:rPr lang="el-GR" sz="2700" dirty="0" smtClean="0"/>
              <a:t>.</a:t>
            </a:r>
            <a:br>
              <a:rPr lang="el-GR" sz="2700" dirty="0" smtClean="0"/>
            </a:br>
            <a:r>
              <a:rPr lang="el-GR" sz="2700" dirty="0" smtClean="0"/>
              <a:t/>
            </a:r>
            <a:br>
              <a:rPr lang="el-GR" sz="2700" dirty="0" smtClean="0"/>
            </a:br>
            <a:r>
              <a:rPr lang="el-GR" sz="2700" u="sng" dirty="0" smtClean="0"/>
              <a:t>Σκεφθείτε</a:t>
            </a:r>
            <a:r>
              <a:rPr lang="el-GR" sz="2700" dirty="0" smtClean="0"/>
              <a:t> </a:t>
            </a:r>
            <a:r>
              <a:rPr lang="el-GR" sz="2700" dirty="0"/>
              <a:t>τις εμπειρίες των παιδιών σας σε σύγκριση με παρόμοιες των ενηλίκων</a:t>
            </a:r>
            <a:r>
              <a:rPr lang="el-GR" sz="2700" dirty="0" smtClean="0"/>
              <a:t>.</a:t>
            </a:r>
            <a:br>
              <a:rPr lang="el-GR" sz="2700" dirty="0" smtClean="0"/>
            </a:br>
            <a:r>
              <a:rPr lang="el-GR" sz="2700" dirty="0" smtClean="0"/>
              <a:t/>
            </a:r>
            <a:br>
              <a:rPr lang="el-GR" sz="2700" dirty="0" smtClean="0"/>
            </a:br>
            <a:r>
              <a:rPr lang="el-GR" sz="2700" u="sng" dirty="0" smtClean="0"/>
              <a:t>Μην </a:t>
            </a:r>
            <a:r>
              <a:rPr lang="el-GR" sz="2700" u="sng" dirty="0"/>
              <a:t>προσπαθήσετε </a:t>
            </a:r>
            <a:r>
              <a:rPr lang="el-GR" sz="2700" dirty="0"/>
              <a:t>να επιβάλετε τις δικές σας λύσεις στα προβλήματά τους.</a:t>
            </a:r>
            <a:r>
              <a:rPr lang="el-GR" dirty="0" smtClean="0"/>
              <a:t/>
            </a:r>
            <a:br>
              <a:rPr lang="el-GR" dirty="0" smtClean="0"/>
            </a:b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011882"/>
          </a:xfrm>
        </p:spPr>
        <p:txBody>
          <a:bodyPr>
            <a:normAutofit fontScale="90000"/>
          </a:bodyPr>
          <a:lstStyle/>
          <a:p>
            <a:r>
              <a:rPr lang="el-GR" sz="3600" b="1" dirty="0">
                <a:solidFill>
                  <a:schemeClr val="accent2">
                    <a:lumMod val="75000"/>
                  </a:schemeClr>
                </a:solidFill>
              </a:rPr>
              <a:t>Στρατηγικές Συναισθηματικής Αγωγής</a:t>
            </a:r>
            <a:r>
              <a:rPr lang="el-GR" dirty="0" smtClean="0"/>
              <a:t/>
            </a:r>
            <a:br>
              <a:rPr lang="el-GR" dirty="0" smtClean="0"/>
            </a:br>
            <a:r>
              <a:rPr lang="el-GR" sz="3100" u="sng" dirty="0"/>
              <a:t>Ενδυναμώστε</a:t>
            </a:r>
            <a:r>
              <a:rPr lang="el-GR" sz="3100" dirty="0"/>
              <a:t> το παιδί σας προσφέροντάς του επιλογές &amp; σεβόμενοι τις επιθυμίες του</a:t>
            </a:r>
            <a:r>
              <a:rPr lang="el-GR" sz="3100" dirty="0" smtClean="0"/>
              <a:t>.</a:t>
            </a:r>
            <a:br>
              <a:rPr lang="el-GR" sz="3100" dirty="0" smtClean="0"/>
            </a:br>
            <a:r>
              <a:rPr lang="el-GR" sz="3100" dirty="0" smtClean="0"/>
              <a:t/>
            </a:r>
            <a:br>
              <a:rPr lang="el-GR" sz="3100" dirty="0" smtClean="0"/>
            </a:br>
            <a:r>
              <a:rPr lang="el-GR" sz="3100" u="sng" dirty="0" smtClean="0"/>
              <a:t>Συμμεριστείτε</a:t>
            </a:r>
            <a:r>
              <a:rPr lang="el-GR" sz="3100" dirty="0" smtClean="0"/>
              <a:t> </a:t>
            </a:r>
            <a:r>
              <a:rPr lang="el-GR" sz="3100" dirty="0"/>
              <a:t>τα όνειρα &amp; τη φαντασία του</a:t>
            </a:r>
            <a:r>
              <a:rPr lang="el-GR" sz="3100" dirty="0" smtClean="0"/>
              <a:t>.</a:t>
            </a:r>
            <a:br>
              <a:rPr lang="el-GR" sz="3100" dirty="0" smtClean="0"/>
            </a:br>
            <a:r>
              <a:rPr lang="el-GR" sz="3100" dirty="0" smtClean="0"/>
              <a:t/>
            </a:r>
            <a:br>
              <a:rPr lang="el-GR" sz="3100" dirty="0" smtClean="0"/>
            </a:br>
            <a:r>
              <a:rPr lang="el-GR" sz="3100" u="sng" dirty="0" smtClean="0"/>
              <a:t>Να </a:t>
            </a:r>
            <a:r>
              <a:rPr lang="el-GR" sz="3100" u="sng" dirty="0"/>
              <a:t>είστε ειλικρινείς </a:t>
            </a:r>
            <a:r>
              <a:rPr lang="el-GR" sz="3100" dirty="0"/>
              <a:t>με το παιδί σας</a:t>
            </a:r>
            <a:r>
              <a:rPr lang="el-GR" sz="3100" dirty="0" smtClean="0"/>
              <a:t>.</a:t>
            </a:r>
            <a:br>
              <a:rPr lang="el-GR" sz="3100" dirty="0" smtClean="0"/>
            </a:br>
            <a:r>
              <a:rPr lang="el-GR" sz="3100" dirty="0" smtClean="0"/>
              <a:t/>
            </a:r>
            <a:br>
              <a:rPr lang="el-GR" sz="3100" dirty="0" smtClean="0"/>
            </a:br>
            <a:r>
              <a:rPr lang="el-GR" sz="3100" u="sng" dirty="0" smtClean="0"/>
              <a:t>Διαβάστε</a:t>
            </a:r>
            <a:r>
              <a:rPr lang="el-GR" sz="3100" dirty="0" smtClean="0"/>
              <a:t> </a:t>
            </a:r>
            <a:r>
              <a:rPr lang="el-GR" sz="3100" dirty="0"/>
              <a:t>μαζί του </a:t>
            </a:r>
            <a:r>
              <a:rPr lang="el-GR" sz="3100" dirty="0" smtClean="0"/>
              <a:t>νεανική </a:t>
            </a:r>
            <a:r>
              <a:rPr lang="el-GR" sz="3100" dirty="0"/>
              <a:t>λογοτεχνία</a:t>
            </a:r>
            <a:r>
              <a:rPr lang="el-GR" sz="3100" dirty="0" smtClean="0"/>
              <a:t>.</a:t>
            </a:r>
            <a:br>
              <a:rPr lang="el-GR" sz="3100" dirty="0" smtClean="0"/>
            </a:br>
            <a:r>
              <a:rPr lang="el-GR" sz="3100" dirty="0" smtClean="0"/>
              <a:t/>
            </a:r>
            <a:br>
              <a:rPr lang="el-GR" sz="3100" dirty="0" smtClean="0"/>
            </a:br>
            <a:r>
              <a:rPr lang="el-GR" sz="3100" dirty="0" smtClean="0"/>
              <a:t>Να </a:t>
            </a:r>
            <a:r>
              <a:rPr lang="el-GR" sz="3100" dirty="0"/>
              <a:t>είστε </a:t>
            </a:r>
            <a:r>
              <a:rPr lang="el-GR" sz="3100" u="sng" dirty="0"/>
              <a:t>υπομονετικοί</a:t>
            </a:r>
            <a:r>
              <a:rPr lang="el-GR" sz="3100" dirty="0"/>
              <a:t> μαζί του</a:t>
            </a:r>
            <a:r>
              <a:rPr lang="el-GR" sz="3100" dirty="0" smtClean="0"/>
              <a:t>.</a:t>
            </a:r>
            <a:br>
              <a:rPr lang="el-GR" sz="3100" dirty="0" smtClean="0"/>
            </a:br>
            <a:r>
              <a:rPr lang="el-GR" sz="3100" dirty="0" smtClean="0"/>
              <a:t/>
            </a:r>
            <a:br>
              <a:rPr lang="el-GR" sz="3100" dirty="0" smtClean="0"/>
            </a:br>
            <a:r>
              <a:rPr lang="el-GR" sz="3100" u="sng" dirty="0" smtClean="0"/>
              <a:t>Πιστέψτε </a:t>
            </a:r>
            <a:r>
              <a:rPr lang="el-GR" sz="3100" dirty="0"/>
              <a:t>στη θετική φύση της ανάπτυξης του ατόμου.</a:t>
            </a:r>
            <a:r>
              <a:rPr lang="el-GR" dirty="0" smtClean="0"/>
              <a:t/>
            </a:r>
            <a:br>
              <a:rPr lang="el-GR" dirty="0" smtClean="0"/>
            </a:b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940444"/>
          </a:xfrm>
        </p:spPr>
        <p:txBody>
          <a:bodyPr>
            <a:normAutofit/>
          </a:bodyPr>
          <a:lstStyle/>
          <a:p>
            <a:r>
              <a:rPr lang="el-GR" dirty="0" smtClean="0">
                <a:solidFill>
                  <a:schemeClr val="accent2">
                    <a:lumMod val="75000"/>
                  </a:schemeClr>
                </a:solidFill>
              </a:rPr>
              <a:t>Συμπερασματικά</a:t>
            </a:r>
            <a:r>
              <a:rPr lang="el-GR" dirty="0" smtClean="0"/>
              <a:t/>
            </a:r>
            <a:br>
              <a:rPr lang="el-GR" dirty="0" smtClean="0"/>
            </a:br>
            <a:r>
              <a:rPr lang="el-GR" sz="2700" dirty="0" smtClean="0"/>
              <a:t>1</a:t>
            </a:r>
            <a:r>
              <a:rPr lang="el-GR" sz="2700" b="1" dirty="0"/>
              <a:t>. Συστηματική παρατήρηση, έλεγχος, ανάλυση και ερμηνεία της συμπεριφοράς των παιδιών με βάση ερωτήματα όπως</a:t>
            </a:r>
            <a:r>
              <a:rPr lang="el-GR" sz="2700" b="1" dirty="0" smtClean="0"/>
              <a:t>:</a:t>
            </a:r>
            <a:r>
              <a:rPr lang="el-GR" sz="2700" dirty="0" smtClean="0"/>
              <a:t/>
            </a:r>
            <a:br>
              <a:rPr lang="el-GR" sz="2700" dirty="0" smtClean="0"/>
            </a:br>
            <a:r>
              <a:rPr lang="el-GR" sz="2700" dirty="0" smtClean="0"/>
              <a:t/>
            </a:r>
            <a:br>
              <a:rPr lang="el-GR" sz="2700" dirty="0" smtClean="0"/>
            </a:br>
            <a:r>
              <a:rPr lang="el-GR" sz="2700" i="1" dirty="0" smtClean="0">
                <a:solidFill>
                  <a:schemeClr val="accent6">
                    <a:lumMod val="60000"/>
                    <a:lumOff val="40000"/>
                  </a:schemeClr>
                </a:solidFill>
              </a:rPr>
              <a:t>Γιατί </a:t>
            </a:r>
            <a:r>
              <a:rPr lang="el-GR" sz="2700" i="1" dirty="0">
                <a:solidFill>
                  <a:schemeClr val="accent6">
                    <a:lumMod val="60000"/>
                    <a:lumOff val="40000"/>
                  </a:schemeClr>
                </a:solidFill>
              </a:rPr>
              <a:t>συμπεριφέρεται το παιδί έτσι</a:t>
            </a:r>
            <a:r>
              <a:rPr lang="el-GR" sz="2700" i="1" dirty="0" smtClean="0">
                <a:solidFill>
                  <a:schemeClr val="accent6">
                    <a:lumMod val="60000"/>
                    <a:lumOff val="40000"/>
                  </a:schemeClr>
                </a:solidFill>
              </a:rPr>
              <a:t>;</a:t>
            </a:r>
            <a:br>
              <a:rPr lang="el-GR" sz="2700" i="1" dirty="0" smtClean="0">
                <a:solidFill>
                  <a:schemeClr val="accent6">
                    <a:lumMod val="60000"/>
                    <a:lumOff val="40000"/>
                  </a:schemeClr>
                </a:solidFill>
              </a:rPr>
            </a:br>
            <a:r>
              <a:rPr lang="el-GR" sz="2700" i="1" dirty="0" smtClean="0">
                <a:solidFill>
                  <a:schemeClr val="accent6">
                    <a:lumMod val="60000"/>
                    <a:lumOff val="40000"/>
                  </a:schemeClr>
                </a:solidFill>
              </a:rPr>
              <a:t>Πότε </a:t>
            </a:r>
            <a:r>
              <a:rPr lang="el-GR" sz="2700" i="1" dirty="0">
                <a:solidFill>
                  <a:schemeClr val="accent6">
                    <a:lumMod val="60000"/>
                    <a:lumOff val="40000"/>
                  </a:schemeClr>
                </a:solidFill>
              </a:rPr>
              <a:t>εκδηλώνει αυτή τη συμπεριφορά</a:t>
            </a:r>
            <a:r>
              <a:rPr lang="el-GR" sz="2700" i="1" dirty="0" smtClean="0">
                <a:solidFill>
                  <a:schemeClr val="accent6">
                    <a:lumMod val="60000"/>
                    <a:lumOff val="40000"/>
                  </a:schemeClr>
                </a:solidFill>
              </a:rPr>
              <a:t>;</a:t>
            </a:r>
            <a:br>
              <a:rPr lang="el-GR" sz="2700" i="1" dirty="0" smtClean="0">
                <a:solidFill>
                  <a:schemeClr val="accent6">
                    <a:lumMod val="60000"/>
                    <a:lumOff val="40000"/>
                  </a:schemeClr>
                </a:solidFill>
              </a:rPr>
            </a:br>
            <a:r>
              <a:rPr lang="el-GR" sz="2700" i="1" dirty="0" smtClean="0">
                <a:solidFill>
                  <a:schemeClr val="accent6">
                    <a:lumMod val="60000"/>
                    <a:lumOff val="40000"/>
                  </a:schemeClr>
                </a:solidFill>
              </a:rPr>
              <a:t>Ποιοι </a:t>
            </a:r>
            <a:r>
              <a:rPr lang="el-GR" sz="2700" i="1" dirty="0">
                <a:solidFill>
                  <a:schemeClr val="accent6">
                    <a:lumMod val="60000"/>
                    <a:lumOff val="40000"/>
                  </a:schemeClr>
                </a:solidFill>
              </a:rPr>
              <a:t>παράγοντες το επηρεάζουν στην κατεύθυνση αυτή</a:t>
            </a:r>
            <a:r>
              <a:rPr lang="el-GR" sz="2700" i="1" dirty="0" smtClean="0">
                <a:solidFill>
                  <a:schemeClr val="accent6">
                    <a:lumMod val="60000"/>
                    <a:lumOff val="40000"/>
                  </a:schemeClr>
                </a:solidFill>
              </a:rPr>
              <a:t>;</a:t>
            </a:r>
            <a:br>
              <a:rPr lang="el-GR" sz="2700" i="1" dirty="0" smtClean="0">
                <a:solidFill>
                  <a:schemeClr val="accent6">
                    <a:lumMod val="60000"/>
                    <a:lumOff val="40000"/>
                  </a:schemeClr>
                </a:solidFill>
              </a:rPr>
            </a:br>
            <a:r>
              <a:rPr lang="el-GR" sz="2700" i="1" dirty="0" smtClean="0">
                <a:solidFill>
                  <a:schemeClr val="accent6">
                    <a:lumMod val="60000"/>
                    <a:lumOff val="40000"/>
                  </a:schemeClr>
                </a:solidFill>
              </a:rPr>
              <a:t>Μήπως </a:t>
            </a:r>
            <a:r>
              <a:rPr lang="el-GR" sz="2700" i="1" dirty="0">
                <a:solidFill>
                  <a:schemeClr val="accent6">
                    <a:lumMod val="60000"/>
                    <a:lumOff val="40000"/>
                  </a:schemeClr>
                </a:solidFill>
              </a:rPr>
              <a:t>πρέπει να αλλάξουμε κάτι στη στάση μας απέναντί του;</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083320"/>
          </a:xfrm>
        </p:spPr>
        <p:txBody>
          <a:bodyPr>
            <a:normAutofit/>
          </a:bodyPr>
          <a:lstStyle/>
          <a:p>
            <a:r>
              <a:rPr lang="el-GR" b="1" dirty="0">
                <a:solidFill>
                  <a:schemeClr val="accent2">
                    <a:lumMod val="75000"/>
                  </a:schemeClr>
                </a:solidFill>
              </a:rPr>
              <a:t>Συμπερασματικά </a:t>
            </a:r>
            <a:r>
              <a:rPr lang="el-GR" b="1" dirty="0" smtClean="0"/>
              <a:t/>
            </a:r>
            <a:br>
              <a:rPr lang="el-GR" b="1" dirty="0" smtClean="0"/>
            </a:br>
            <a:r>
              <a:rPr lang="el-GR" sz="2700" b="1" dirty="0" smtClean="0"/>
              <a:t>2</a:t>
            </a:r>
            <a:r>
              <a:rPr lang="el-GR" sz="2700" b="1" dirty="0"/>
              <a:t>. Καλή σχέση με τα παιδιά:</a:t>
            </a:r>
            <a:r>
              <a:rPr lang="el-GR" sz="2700" dirty="0" smtClean="0"/>
              <a:t/>
            </a:r>
            <a:br>
              <a:rPr lang="el-GR" sz="2700" dirty="0" smtClean="0"/>
            </a:br>
            <a:r>
              <a:rPr lang="el-GR" sz="2700" dirty="0" smtClean="0">
                <a:solidFill>
                  <a:schemeClr val="accent6">
                    <a:lumMod val="75000"/>
                  </a:schemeClr>
                </a:solidFill>
              </a:rPr>
              <a:t>Ικανοποίηση </a:t>
            </a:r>
            <a:r>
              <a:rPr lang="el-GR" sz="2700" dirty="0">
                <a:solidFill>
                  <a:schemeClr val="accent6">
                    <a:lumMod val="75000"/>
                  </a:schemeClr>
                </a:solidFill>
              </a:rPr>
              <a:t>αναγκών – επιθυμιών με μέτρο- Αποφεύγουμε να κάνουμε πράγματα που τα ενοχλούν και προκαλούν εντάσεις και ανεπιθύμητες </a:t>
            </a:r>
            <a:r>
              <a:rPr lang="el-GR" sz="2700" dirty="0" smtClean="0">
                <a:solidFill>
                  <a:schemeClr val="accent6">
                    <a:lumMod val="75000"/>
                  </a:schemeClr>
                </a:solidFill>
              </a:rPr>
              <a:t>συμπεριφορές</a:t>
            </a:r>
            <a:r>
              <a:rPr lang="el-GR" sz="2700" dirty="0" smtClean="0"/>
              <a:t/>
            </a:r>
            <a:br>
              <a:rPr lang="el-GR" sz="2700" dirty="0" smtClean="0"/>
            </a:br>
            <a:r>
              <a:rPr lang="el-GR" sz="2700" dirty="0" smtClean="0"/>
              <a:t/>
            </a:r>
            <a:br>
              <a:rPr lang="el-GR" sz="2700" dirty="0" smtClean="0"/>
            </a:br>
            <a:r>
              <a:rPr lang="el-GR" sz="2800" b="1" dirty="0" smtClean="0"/>
              <a:t>3</a:t>
            </a:r>
            <a:r>
              <a:rPr lang="el-GR" sz="2800" b="1" dirty="0"/>
              <a:t>. Διατηρούμε ενδοοικογενειακή γαλήνη</a:t>
            </a:r>
            <a:r>
              <a:rPr lang="el-GR" sz="2800" b="1" dirty="0" smtClean="0"/>
              <a:t>:</a:t>
            </a:r>
            <a:r>
              <a:rPr lang="el-GR" sz="2800" dirty="0" smtClean="0"/>
              <a:t/>
            </a:r>
            <a:br>
              <a:rPr lang="el-GR" sz="2800" dirty="0" smtClean="0"/>
            </a:br>
            <a:r>
              <a:rPr lang="el-GR" sz="2800" dirty="0" smtClean="0"/>
              <a:t> </a:t>
            </a:r>
            <a:r>
              <a:rPr lang="el-GR" sz="2800" dirty="0">
                <a:solidFill>
                  <a:schemeClr val="accent6">
                    <a:lumMod val="75000"/>
                  </a:schemeClr>
                </a:solidFill>
              </a:rPr>
              <a:t>Κλίμα ισοτιμίας, δημοκρατίας, κατανόησης &amp; </a:t>
            </a:r>
            <a:r>
              <a:rPr lang="el-GR" sz="2800" dirty="0" smtClean="0">
                <a:solidFill>
                  <a:schemeClr val="accent6">
                    <a:lumMod val="75000"/>
                  </a:schemeClr>
                </a:solidFill>
              </a:rPr>
              <a:t>ασφάλειας</a:t>
            </a:r>
            <a:br>
              <a:rPr lang="el-GR" sz="2800" dirty="0" smtClean="0">
                <a:solidFill>
                  <a:schemeClr val="accent6">
                    <a:lumMod val="75000"/>
                  </a:schemeClr>
                </a:solidFill>
              </a:rPr>
            </a:br>
            <a:r>
              <a:rPr lang="el-GR" sz="2800" u="sng" dirty="0" smtClean="0">
                <a:solidFill>
                  <a:schemeClr val="accent6">
                    <a:lumMod val="75000"/>
                  </a:schemeClr>
                </a:solidFill>
              </a:rPr>
              <a:t>Ενθαρρύνουμε </a:t>
            </a:r>
            <a:r>
              <a:rPr lang="el-GR" sz="2800" u="sng" dirty="0">
                <a:solidFill>
                  <a:schemeClr val="accent6">
                    <a:lumMod val="75000"/>
                  </a:schemeClr>
                </a:solidFill>
              </a:rPr>
              <a:t>«θετικές» δραστηριότητες (αθλητισμό, θέατρο, χορωδία…).</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154758"/>
          </a:xfrm>
        </p:spPr>
        <p:txBody>
          <a:bodyPr>
            <a:normAutofit/>
          </a:bodyPr>
          <a:lstStyle/>
          <a:p>
            <a:r>
              <a:rPr lang="el-GR" b="1" dirty="0">
                <a:solidFill>
                  <a:schemeClr val="accent2">
                    <a:lumMod val="75000"/>
                  </a:schemeClr>
                </a:solidFill>
              </a:rPr>
              <a:t>Το σχολείο Εκπαιδευτικό – Κοινωνικό σύστημα.</a:t>
            </a:r>
            <a:r>
              <a:rPr lang="el-GR" dirty="0" smtClean="0"/>
              <a:t/>
            </a:r>
            <a:br>
              <a:rPr lang="el-GR" dirty="0" smtClean="0"/>
            </a:br>
            <a:r>
              <a:rPr lang="el-GR" sz="3100" u="sng" dirty="0"/>
              <a:t>Σχολείο: </a:t>
            </a:r>
            <a:r>
              <a:rPr lang="el-GR" sz="3100" dirty="0"/>
              <a:t>Κοινωνικό Σύστημα – συνεχείς αλληλεπιδράσεις (Εκπ/κών – Μαθητών</a:t>
            </a:r>
            <a:r>
              <a:rPr lang="el-GR" sz="3100" dirty="0" smtClean="0"/>
              <a:t>).</a:t>
            </a:r>
            <a:br>
              <a:rPr lang="el-GR" sz="3100" dirty="0" smtClean="0"/>
            </a:br>
            <a:r>
              <a:rPr lang="el-GR" sz="3100" u="sng" dirty="0" smtClean="0"/>
              <a:t>Σχολική </a:t>
            </a:r>
            <a:r>
              <a:rPr lang="el-GR" sz="3100" u="sng" dirty="0"/>
              <a:t>μονάδα</a:t>
            </a:r>
            <a:r>
              <a:rPr lang="el-GR" sz="3100" u="sng" dirty="0" smtClean="0"/>
              <a:t>: </a:t>
            </a:r>
            <a:r>
              <a:rPr lang="el-GR" sz="3100" dirty="0" smtClean="0"/>
              <a:t>Ανοιχτό </a:t>
            </a:r>
            <a:r>
              <a:rPr lang="el-GR" sz="3100" dirty="0"/>
              <a:t>σύστημα. Επικοινωνία με το ευρύτερο περιβάλλον. Επιδράσεις από μαθητές &amp; οικογενειακό τους περιβάλλον</a:t>
            </a:r>
            <a:r>
              <a:rPr lang="el-GR" sz="3100" dirty="0" smtClean="0"/>
              <a:t>. </a:t>
            </a:r>
            <a:br>
              <a:rPr lang="el-GR" sz="3100" dirty="0" smtClean="0"/>
            </a:br>
            <a:r>
              <a:rPr lang="el-GR" sz="3100" u="sng" dirty="0" smtClean="0"/>
              <a:t>Ο </a:t>
            </a:r>
            <a:r>
              <a:rPr lang="el-GR" sz="3100" u="sng" dirty="0"/>
              <a:t>Ρόλος των Γονέων </a:t>
            </a:r>
            <a:r>
              <a:rPr lang="el-GR" sz="3100" dirty="0"/>
              <a:t>– Η στενή σχέση σχολείου οικογένειας – Οριοθετήσεις &amp; Ρόλοι - Το πνεύμα της Συλλογικότητας.</a:t>
            </a:r>
            <a:r>
              <a:rPr lang="el-GR" sz="3100" dirty="0" smtClean="0"/>
              <a:t/>
            </a:r>
            <a:br>
              <a:rPr lang="el-GR" sz="3100" dirty="0" smtClean="0"/>
            </a:br>
            <a:endParaRPr lang="el-GR" sz="3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512064"/>
            <a:ext cx="7772400" cy="5631580"/>
          </a:xfrm>
        </p:spPr>
        <p:txBody>
          <a:bodyPr/>
          <a:lstStyle/>
          <a:p>
            <a:r>
              <a:rPr lang="el-GR" sz="3200" b="1" dirty="0" smtClean="0">
                <a:solidFill>
                  <a:schemeClr val="accent2">
                    <a:lumMod val="75000"/>
                  </a:schemeClr>
                </a:solidFill>
              </a:rPr>
              <a:t>Το σχολείο : Χώρος συναναστροφής &amp; επικοινωνίας.</a:t>
            </a:r>
            <a:endParaRPr lang="el-GR" sz="3200" dirty="0">
              <a:solidFill>
                <a:schemeClr val="accent2">
                  <a:lumMod val="75000"/>
                </a:schemeClr>
              </a:solidFill>
            </a:endParaRPr>
          </a:p>
        </p:txBody>
      </p:sp>
      <p:sp>
        <p:nvSpPr>
          <p:cNvPr id="3" name="2 - Ορθογώνιο"/>
          <p:cNvSpPr/>
          <p:nvPr/>
        </p:nvSpPr>
        <p:spPr>
          <a:xfrm>
            <a:off x="1000100" y="1643050"/>
            <a:ext cx="7500990" cy="4247317"/>
          </a:xfrm>
          <a:prstGeom prst="rect">
            <a:avLst/>
          </a:prstGeom>
        </p:spPr>
        <p:txBody>
          <a:bodyPr wrap="square">
            <a:spAutoFit/>
          </a:bodyPr>
          <a:lstStyle/>
          <a:p>
            <a:r>
              <a:rPr lang="el-GR" sz="2800" dirty="0" smtClean="0"/>
              <a:t/>
            </a:r>
            <a:br>
              <a:rPr lang="el-GR" sz="2800" dirty="0" smtClean="0"/>
            </a:br>
            <a:r>
              <a:rPr lang="el-GR" sz="2800" dirty="0"/>
              <a:t>Η επιτυχία του παιδιού στο σχολείο (παράγοντες</a:t>
            </a:r>
            <a:r>
              <a:rPr lang="el-GR" sz="2800" dirty="0" smtClean="0"/>
              <a:t>):</a:t>
            </a:r>
          </a:p>
          <a:p>
            <a:r>
              <a:rPr lang="el-GR" sz="2800" dirty="0" smtClean="0">
                <a:solidFill>
                  <a:schemeClr val="accent3">
                    <a:lumMod val="75000"/>
                  </a:schemeClr>
                </a:solidFill>
              </a:rPr>
              <a:t>Α</a:t>
            </a:r>
            <a:r>
              <a:rPr lang="el-GR" sz="2800" dirty="0">
                <a:solidFill>
                  <a:schemeClr val="accent3">
                    <a:lumMod val="75000"/>
                  </a:schemeClr>
                </a:solidFill>
              </a:rPr>
              <a:t>) Υποκειμενικοί </a:t>
            </a:r>
            <a:r>
              <a:rPr lang="el-GR" sz="2800" dirty="0"/>
              <a:t>(νοημοσύνη – συγκέντρωση προσοχής – τρόπος εργασίας – αυτοεκτίμηση – μαθησιακές δυσκολίες</a:t>
            </a:r>
            <a:r>
              <a:rPr lang="el-GR" sz="2800" dirty="0" smtClean="0"/>
              <a:t>).</a:t>
            </a:r>
          </a:p>
          <a:p>
            <a:r>
              <a:rPr lang="el-GR" sz="2800" dirty="0" smtClean="0">
                <a:solidFill>
                  <a:schemeClr val="accent3">
                    <a:lumMod val="75000"/>
                  </a:schemeClr>
                </a:solidFill>
              </a:rPr>
              <a:t>Β</a:t>
            </a:r>
            <a:r>
              <a:rPr lang="el-GR" sz="2800" dirty="0">
                <a:solidFill>
                  <a:schemeClr val="accent3">
                    <a:lumMod val="75000"/>
                  </a:schemeClr>
                </a:solidFill>
              </a:rPr>
              <a:t>) Κοινωνικοί: </a:t>
            </a:r>
            <a:r>
              <a:rPr lang="el-GR" sz="2800" dirty="0"/>
              <a:t>(οικογένεια –τρόπος αγωγής- πολιτισμικό περιβάλλον – ομάδες φιλίας – διγλωσσία).</a:t>
            </a:r>
            <a:r>
              <a:rPr lang="el-GR" dirty="0" smtClean="0"/>
              <a:t/>
            </a:r>
            <a:br>
              <a:rPr lang="el-GR" dirty="0" smtClean="0"/>
            </a:b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083320"/>
          </a:xfrm>
        </p:spPr>
        <p:txBody>
          <a:bodyPr>
            <a:normAutofit/>
          </a:bodyPr>
          <a:lstStyle/>
          <a:p>
            <a:r>
              <a:rPr lang="el-GR" sz="3200" b="1" dirty="0">
                <a:solidFill>
                  <a:schemeClr val="accent2">
                    <a:lumMod val="75000"/>
                  </a:schemeClr>
                </a:solidFill>
              </a:rPr>
              <a:t>Ποια τα προβλήματα στα σχολεία μας;</a:t>
            </a:r>
            <a:r>
              <a:rPr lang="el-GR" dirty="0" smtClean="0"/>
              <a:t/>
            </a:r>
            <a:br>
              <a:rPr lang="el-GR" dirty="0" smtClean="0"/>
            </a:br>
            <a:r>
              <a:rPr lang="el-GR" dirty="0" smtClean="0"/>
              <a:t/>
            </a:r>
            <a:br>
              <a:rPr lang="el-GR" dirty="0" smtClean="0"/>
            </a:br>
            <a:r>
              <a:rPr lang="el-GR" sz="2800" dirty="0" smtClean="0"/>
              <a:t>Πειθαρχία</a:t>
            </a:r>
            <a:br>
              <a:rPr lang="el-GR" sz="2800" dirty="0" smtClean="0"/>
            </a:br>
            <a:r>
              <a:rPr lang="el-GR" sz="2800" dirty="0" smtClean="0"/>
              <a:t>Συμπεριφορές</a:t>
            </a:r>
            <a:br>
              <a:rPr lang="el-GR" sz="2800" dirty="0" smtClean="0"/>
            </a:br>
            <a:r>
              <a:rPr lang="el-GR" sz="2800" dirty="0" smtClean="0"/>
              <a:t>Μαθησιακές δυσκολίες</a:t>
            </a:r>
            <a:br>
              <a:rPr lang="el-GR" sz="2800" dirty="0" smtClean="0"/>
            </a:br>
            <a:r>
              <a:rPr lang="el-GR" sz="2800" dirty="0" smtClean="0"/>
              <a:t>Σχολικά βιβλία</a:t>
            </a:r>
            <a:br>
              <a:rPr lang="el-GR" sz="2800" dirty="0" smtClean="0"/>
            </a:br>
            <a:r>
              <a:rPr lang="el-GR" sz="2800" dirty="0" smtClean="0"/>
              <a:t>Σχολικά κτήρια</a:t>
            </a:r>
            <a:br>
              <a:rPr lang="el-GR" sz="2800" dirty="0" smtClean="0"/>
            </a:br>
            <a:r>
              <a:rPr lang="el-GR" sz="2800" dirty="0" smtClean="0"/>
              <a:t>Οργάνωση </a:t>
            </a:r>
            <a:r>
              <a:rPr lang="el-GR" sz="2800" dirty="0"/>
              <a:t>- λειτουργία </a:t>
            </a:r>
            <a:r>
              <a:rPr lang="el-GR" sz="2800" dirty="0" smtClean="0"/>
              <a:t>σχολείων</a:t>
            </a:r>
            <a:br>
              <a:rPr lang="el-GR" sz="2800" dirty="0" smtClean="0"/>
            </a:br>
            <a:r>
              <a:rPr lang="el-GR" sz="2800" dirty="0" smtClean="0"/>
              <a:t>Αξιολόγηση </a:t>
            </a:r>
            <a:r>
              <a:rPr lang="el-GR" sz="2800" dirty="0"/>
              <a:t>μαθητών (βαθμολογία</a:t>
            </a:r>
            <a:r>
              <a:rPr lang="el-GR" sz="2800" dirty="0" smtClean="0"/>
              <a:t>)</a:t>
            </a:r>
            <a:br>
              <a:rPr lang="el-GR" sz="2800" dirty="0" smtClean="0"/>
            </a:br>
            <a:r>
              <a:rPr lang="el-GR" sz="2800" dirty="0" smtClean="0"/>
              <a:t>Κατ</a:t>
            </a:r>
            <a:r>
              <a:rPr lang="el-GR" sz="2800" dirty="0"/>
              <a:t>’ οίκον </a:t>
            </a:r>
            <a:r>
              <a:rPr lang="el-GR" sz="2800" dirty="0" smtClean="0"/>
              <a:t>εργασίες</a:t>
            </a:r>
            <a:br>
              <a:rPr lang="el-GR" sz="2800" dirty="0" smtClean="0"/>
            </a:br>
            <a:r>
              <a:rPr lang="el-GR" sz="2800" dirty="0" smtClean="0"/>
              <a:t>Μαθησιακή </a:t>
            </a:r>
            <a:r>
              <a:rPr lang="el-GR" sz="2800" dirty="0"/>
              <a:t>διαδικασία</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512064"/>
            <a:ext cx="7772400" cy="5703018"/>
          </a:xfrm>
        </p:spPr>
        <p:txBody>
          <a:bodyPr/>
          <a:lstStyle/>
          <a:p>
            <a:pPr algn="ctr"/>
            <a:r>
              <a:rPr lang="el-GR" u="sng" dirty="0" smtClean="0">
                <a:solidFill>
                  <a:schemeClr val="accent2">
                    <a:lumMod val="75000"/>
                  </a:schemeClr>
                </a:solidFill>
              </a:rPr>
              <a:t>Συνεργασία</a:t>
            </a:r>
            <a:r>
              <a:rPr lang="el-GR" dirty="0" smtClean="0">
                <a:solidFill>
                  <a:schemeClr val="accent2">
                    <a:lumMod val="75000"/>
                  </a:schemeClr>
                </a:solidFill>
              </a:rPr>
              <a:t> σχολείου και οικογένειας.</a:t>
            </a:r>
            <a:r>
              <a:rPr lang="en-US" dirty="0" smtClean="0">
                <a:solidFill>
                  <a:schemeClr val="accent2">
                    <a:lumMod val="75000"/>
                  </a:schemeClr>
                </a:solidFill>
              </a:rPr>
              <a:t/>
            </a:r>
            <a:br>
              <a:rPr lang="en-US" dirty="0" smtClean="0">
                <a:solidFill>
                  <a:schemeClr val="accent2">
                    <a:lumMod val="75000"/>
                  </a:schemeClr>
                </a:solidFill>
              </a:rPr>
            </a:br>
            <a:r>
              <a:rPr lang="el-GR" dirty="0" smtClean="0">
                <a:solidFill>
                  <a:schemeClr val="accent2">
                    <a:lumMod val="75000"/>
                  </a:schemeClr>
                </a:solidFill>
              </a:rPr>
              <a:t/>
            </a:r>
            <a:br>
              <a:rPr lang="el-GR" dirty="0" smtClean="0">
                <a:solidFill>
                  <a:schemeClr val="accent2">
                    <a:lumMod val="75000"/>
                  </a:schemeClr>
                </a:solidFill>
              </a:rPr>
            </a:br>
            <a:r>
              <a:rPr lang="el-GR" dirty="0" smtClean="0">
                <a:solidFill>
                  <a:schemeClr val="tx2">
                    <a:lumMod val="50000"/>
                  </a:schemeClr>
                </a:solidFill>
              </a:rPr>
              <a:t>Τι σημαίνει συνεργασία</a:t>
            </a:r>
            <a:r>
              <a:rPr lang="en-US" dirty="0" smtClean="0">
                <a:solidFill>
                  <a:schemeClr val="tx2">
                    <a:lumMod val="50000"/>
                  </a:schemeClr>
                </a:solidFill>
              </a:rPr>
              <a:t>;</a:t>
            </a:r>
            <a:r>
              <a:rPr lang="el-GR" dirty="0" smtClean="0">
                <a:solidFill>
                  <a:schemeClr val="tx2">
                    <a:lumMod val="50000"/>
                  </a:schemeClr>
                </a:solidFill>
              </a:rPr>
              <a:t/>
            </a:r>
            <a:br>
              <a:rPr lang="el-GR" dirty="0" smtClean="0">
                <a:solidFill>
                  <a:schemeClr val="tx2">
                    <a:lumMod val="50000"/>
                  </a:schemeClr>
                </a:solidFill>
              </a:rPr>
            </a:br>
            <a:r>
              <a:rPr lang="el-GR" dirty="0" smtClean="0"/>
              <a:t/>
            </a:r>
            <a:br>
              <a:rPr lang="el-GR" dirty="0" smtClean="0"/>
            </a:br>
            <a:r>
              <a:rPr lang="el-GR" dirty="0" smtClean="0"/>
              <a:t/>
            </a:r>
            <a:br>
              <a:rPr lang="el-GR" dirty="0" smtClean="0"/>
            </a:br>
            <a:r>
              <a:rPr lang="el-GR" dirty="0" smtClean="0"/>
              <a:t/>
            </a:r>
            <a:br>
              <a:rPr lang="el-GR" dirty="0" smtClean="0"/>
            </a:br>
            <a:r>
              <a:rPr lang="el-GR" dirty="0" smtClean="0"/>
              <a:t/>
            </a:r>
            <a:br>
              <a:rPr lang="el-GR" dirty="0" smtClean="0"/>
            </a:br>
            <a:endParaRPr lang="el-GR" sz="2000" dirty="0"/>
          </a:p>
        </p:txBody>
      </p:sp>
      <p:pic>
        <p:nvPicPr>
          <p:cNvPr id="1026" name="Picture 2" descr="C:\Users\aerocool\Desktop\prwti-mera-sxoleio.jpg"/>
          <p:cNvPicPr>
            <a:picLocks noChangeAspect="1" noChangeArrowheads="1"/>
          </p:cNvPicPr>
          <p:nvPr/>
        </p:nvPicPr>
        <p:blipFill>
          <a:blip r:embed="rId2" cstate="print"/>
          <a:srcRect/>
          <a:stretch>
            <a:fillRect/>
          </a:stretch>
        </p:blipFill>
        <p:spPr bwMode="auto">
          <a:xfrm>
            <a:off x="2143108" y="3000372"/>
            <a:ext cx="5376866" cy="3591578"/>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κειμένου"/>
          <p:cNvSpPr>
            <a:spLocks noGrp="1"/>
          </p:cNvSpPr>
          <p:nvPr>
            <p:ph type="body" idx="1"/>
          </p:nvPr>
        </p:nvSpPr>
        <p:spPr>
          <a:xfrm>
            <a:off x="285720" y="1351672"/>
            <a:ext cx="8715436" cy="4720534"/>
          </a:xfrm>
        </p:spPr>
        <p:txBody>
          <a:bodyPr>
            <a:normAutofit/>
          </a:bodyPr>
          <a:lstStyle/>
          <a:p>
            <a:pPr>
              <a:lnSpc>
                <a:spcPct val="150000"/>
              </a:lnSpc>
              <a:buFont typeface="Arial" pitchFamily="34" charset="0"/>
              <a:buChar char="•"/>
            </a:pPr>
            <a:r>
              <a:rPr lang="el-GR" dirty="0" smtClean="0"/>
              <a:t>Υποχρεωτική. </a:t>
            </a:r>
          </a:p>
          <a:p>
            <a:pPr>
              <a:lnSpc>
                <a:spcPct val="150000"/>
              </a:lnSpc>
              <a:buFont typeface="Arial" pitchFamily="34" charset="0"/>
              <a:buChar char="•"/>
            </a:pPr>
            <a:r>
              <a:rPr lang="el-GR" dirty="0" smtClean="0"/>
              <a:t>Απουσίες (</a:t>
            </a:r>
            <a:r>
              <a:rPr lang="el-GR" dirty="0" smtClean="0">
                <a:solidFill>
                  <a:srgbClr val="FF0000"/>
                </a:solidFill>
              </a:rPr>
              <a:t>114,</a:t>
            </a:r>
            <a:r>
              <a:rPr lang="el-GR" dirty="0" smtClean="0"/>
              <a:t> {30})</a:t>
            </a:r>
          </a:p>
          <a:p>
            <a:pPr lvl="0">
              <a:lnSpc>
                <a:spcPct val="150000"/>
              </a:lnSpc>
              <a:buFont typeface="Arial" pitchFamily="34" charset="0"/>
              <a:buChar char="•"/>
            </a:pPr>
            <a:r>
              <a:rPr lang="el-GR" dirty="0" smtClean="0"/>
              <a:t>Η διδασκαλία των μαθημάτων διεξάγεται σε δύο διδακτικές περιόδους που ονομάζονται </a:t>
            </a:r>
            <a:r>
              <a:rPr lang="el-GR" b="1" dirty="0" smtClean="0"/>
              <a:t>τετράμηνα</a:t>
            </a:r>
            <a:r>
              <a:rPr lang="el-GR" dirty="0" smtClean="0"/>
              <a:t>. Η πρώτη περίοδος (1ο τετράμηνο) διαρκεί από </a:t>
            </a:r>
            <a:r>
              <a:rPr lang="el-GR" b="1" dirty="0" smtClean="0"/>
              <a:t>11 Σεπτεμβρίου έως 20 Ιανουαρίου </a:t>
            </a:r>
            <a:r>
              <a:rPr lang="el-GR" dirty="0" smtClean="0"/>
              <a:t>και η δεύτερη περίοδος (2ο τετράμηνο) από </a:t>
            </a:r>
            <a:r>
              <a:rPr lang="el-GR" b="1" dirty="0" smtClean="0"/>
              <a:t>21 Ιανουαρίου έως 31 Μαΐου .</a:t>
            </a:r>
          </a:p>
          <a:p>
            <a:endParaRPr lang="el-GR" b="1" dirty="0" smtClean="0"/>
          </a:p>
          <a:p>
            <a:pPr lvl="0">
              <a:buFont typeface="Arial" pitchFamily="34" charset="0"/>
              <a:buChar char="•"/>
            </a:pPr>
            <a:endParaRPr lang="el-GR" dirty="0" smtClean="0"/>
          </a:p>
          <a:p>
            <a:pPr>
              <a:buFont typeface="Arial" pitchFamily="34" charset="0"/>
              <a:buChar char="•"/>
            </a:pPr>
            <a:endParaRPr lang="el-GR" dirty="0"/>
          </a:p>
        </p:txBody>
      </p:sp>
      <p:sp>
        <p:nvSpPr>
          <p:cNvPr id="2" name="1 - Τίτλος"/>
          <p:cNvSpPr>
            <a:spLocks noGrp="1"/>
          </p:cNvSpPr>
          <p:nvPr>
            <p:ph type="title"/>
          </p:nvPr>
        </p:nvSpPr>
        <p:spPr/>
        <p:txBody>
          <a:bodyPr/>
          <a:lstStyle/>
          <a:p>
            <a:r>
              <a:rPr lang="en-US" dirty="0" smtClean="0"/>
              <a:t>	</a:t>
            </a:r>
            <a:r>
              <a:rPr lang="el-GR" dirty="0" smtClean="0">
                <a:solidFill>
                  <a:schemeClr val="accent2">
                    <a:lumMod val="75000"/>
                  </a:schemeClr>
                </a:solidFill>
              </a:rPr>
              <a:t>ΦΟΙΤΗΣΗ ΣΤΟ ΓΥΜΝΑΣΙΟ</a:t>
            </a:r>
            <a:endParaRPr lang="el-GR" dirty="0">
              <a:solidFill>
                <a:schemeClr val="accent2">
                  <a:lumMod val="75000"/>
                </a:schemeClr>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285720" y="197346"/>
            <a:ext cx="8572560" cy="5866350"/>
          </a:xfrm>
          <a:prstGeom prst="rect">
            <a:avLst/>
          </a:prstGeom>
        </p:spPr>
        <p:txBody>
          <a:bodyPr wrap="square">
            <a:spAutoFit/>
          </a:bodyPr>
          <a:lstStyle/>
          <a:p>
            <a:pPr>
              <a:lnSpc>
                <a:spcPct val="150000"/>
              </a:lnSpc>
            </a:pPr>
            <a:r>
              <a:rPr lang="el-GR" u="sng" dirty="0" smtClean="0">
                <a:solidFill>
                  <a:srgbClr val="FF0000"/>
                </a:solidFill>
              </a:rPr>
              <a:t>Τα μαθήματα που διδάσκονται στο Γυμνάσιο κατατάσσονται σε τρεις ομάδες</a:t>
            </a:r>
            <a:r>
              <a:rPr lang="el-GR" dirty="0" smtClean="0">
                <a:solidFill>
                  <a:srgbClr val="FF0000"/>
                </a:solidFill>
              </a:rPr>
              <a:t>. </a:t>
            </a:r>
          </a:p>
          <a:p>
            <a:pPr>
              <a:lnSpc>
                <a:spcPct val="150000"/>
              </a:lnSpc>
            </a:pPr>
            <a:r>
              <a:rPr lang="el-GR" b="1" dirty="0" smtClean="0"/>
              <a:t>Η πρώτη ομάδα (Ομάδα Α') περιλαμβάνει τα εξής μαθήματα:</a:t>
            </a:r>
            <a:endParaRPr lang="el-GR" dirty="0" smtClean="0"/>
          </a:p>
          <a:p>
            <a:pPr lvl="0">
              <a:lnSpc>
                <a:spcPct val="150000"/>
              </a:lnSpc>
            </a:pPr>
            <a:r>
              <a:rPr lang="el-GR" dirty="0" smtClean="0">
                <a:solidFill>
                  <a:srgbClr val="FFFF00"/>
                </a:solidFill>
              </a:rPr>
              <a:t>Νεοελληνική Γλώσσα και Γραμματεία (Γλωσσική Διδασκαλία και Νεοελληνική Λογοτεχνία) (τρίωρη εξέταση στις τελικές εξετάσεις).</a:t>
            </a:r>
          </a:p>
          <a:p>
            <a:pPr lvl="0">
              <a:lnSpc>
                <a:spcPct val="150000"/>
              </a:lnSpc>
            </a:pPr>
            <a:r>
              <a:rPr lang="el-GR" dirty="0" smtClean="0">
                <a:solidFill>
                  <a:srgbClr val="FFFF00"/>
                </a:solidFill>
              </a:rPr>
              <a:t>Αρχαία Ελληνική Γλώσσα και Γραμματεία (Αρχαία Ελληνική Γλώσσα, Αρχαία Ελληνικά Κείμενα από Μετάφραση) (τρίωρη εξέταση στις τελικές εξετάσεις).</a:t>
            </a:r>
          </a:p>
          <a:p>
            <a:pPr lvl="0">
              <a:lnSpc>
                <a:spcPct val="150000"/>
              </a:lnSpc>
            </a:pPr>
            <a:r>
              <a:rPr lang="el-GR" dirty="0" smtClean="0">
                <a:solidFill>
                  <a:srgbClr val="FFFF00"/>
                </a:solidFill>
              </a:rPr>
              <a:t>Ιστορία Μαθηματικά                                                </a:t>
            </a:r>
          </a:p>
          <a:p>
            <a:pPr lvl="0">
              <a:lnSpc>
                <a:spcPct val="150000"/>
              </a:lnSpc>
            </a:pPr>
            <a:r>
              <a:rPr lang="el-GR" dirty="0" smtClean="0">
                <a:solidFill>
                  <a:srgbClr val="FFFF00"/>
                </a:solidFill>
              </a:rPr>
              <a:t>Φυσική</a:t>
            </a:r>
          </a:p>
          <a:p>
            <a:pPr lvl="0">
              <a:lnSpc>
                <a:spcPct val="150000"/>
              </a:lnSpc>
            </a:pPr>
            <a:r>
              <a:rPr lang="el-GR" dirty="0" smtClean="0">
                <a:solidFill>
                  <a:srgbClr val="FFFF00"/>
                </a:solidFill>
              </a:rPr>
              <a:t>Βιολογία</a:t>
            </a:r>
          </a:p>
          <a:p>
            <a:pPr>
              <a:lnSpc>
                <a:spcPct val="150000"/>
              </a:lnSpc>
            </a:pPr>
            <a:r>
              <a:rPr lang="el-GR" dirty="0" smtClean="0">
                <a:solidFill>
                  <a:srgbClr val="FFFF00"/>
                </a:solidFill>
              </a:rPr>
              <a:t>Αγγλικά</a:t>
            </a:r>
          </a:p>
          <a:p>
            <a:pPr>
              <a:lnSpc>
                <a:spcPct val="150000"/>
              </a:lnSpc>
            </a:pPr>
            <a:r>
              <a:rPr lang="el-GR" b="1" dirty="0" smtClean="0"/>
              <a:t>Διενεργείται μία ωριαία γραπτή εξέταση  κατά τη διάρκεια του </a:t>
            </a:r>
            <a:r>
              <a:rPr lang="el-GR" b="1" dirty="0" smtClean="0"/>
              <a:t>Α΄</a:t>
            </a:r>
            <a:r>
              <a:rPr lang="el-GR" b="1" dirty="0" smtClean="0"/>
              <a:t> τετραμήνου και μία κατά τη διάρκεια του </a:t>
            </a:r>
            <a:r>
              <a:rPr lang="el-GR" b="1" dirty="0" smtClean="0"/>
              <a:t>Β΄</a:t>
            </a:r>
            <a:r>
              <a:rPr lang="el-GR" b="1" dirty="0" smtClean="0"/>
              <a:t> τετραμήνου.</a:t>
            </a:r>
            <a:endParaRPr lang="el-GR" dirty="0" smtClean="0"/>
          </a:p>
          <a:p>
            <a:pPr>
              <a:lnSpc>
                <a:spcPct val="150000"/>
              </a:lnSpc>
            </a:pPr>
            <a:r>
              <a:rPr lang="el-GR" b="1" u="sng" dirty="0" smtClean="0"/>
              <a:t>Μόνο για τα  μαθήματα της </a:t>
            </a:r>
            <a:r>
              <a:rPr lang="el-GR" b="1" u="sng" dirty="0" smtClean="0"/>
              <a:t>Α΄ομάδας</a:t>
            </a:r>
            <a:r>
              <a:rPr lang="el-GR" b="1" u="sng" dirty="0" smtClean="0"/>
              <a:t> διεξάγονται γραπτές προαγωγικές/απολυτήριες εξετάσεις από 1</a:t>
            </a:r>
            <a:r>
              <a:rPr lang="el-GR" b="1" u="sng" baseline="30000" dirty="0" smtClean="0"/>
              <a:t>η</a:t>
            </a:r>
            <a:r>
              <a:rPr lang="el-GR" b="1" u="sng" dirty="0" smtClean="0"/>
              <a:t>/15</a:t>
            </a:r>
            <a:r>
              <a:rPr lang="el-GR" b="1" u="sng" baseline="30000" dirty="0" smtClean="0"/>
              <a:t>η</a:t>
            </a:r>
            <a:r>
              <a:rPr lang="el-GR" b="1" u="sng" dirty="0" smtClean="0"/>
              <a:t> Ιουνίου κάθε έτους.</a:t>
            </a:r>
            <a:endParaRPr lang="el-GR"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 Θέση κειμένου"/>
          <p:cNvSpPr>
            <a:spLocks noGrp="1"/>
          </p:cNvSpPr>
          <p:nvPr>
            <p:ph type="body" idx="1"/>
          </p:nvPr>
        </p:nvSpPr>
        <p:spPr>
          <a:xfrm>
            <a:off x="706902" y="1351672"/>
            <a:ext cx="8437098" cy="5220600"/>
          </a:xfrm>
        </p:spPr>
        <p:txBody>
          <a:bodyPr>
            <a:normAutofit fontScale="92500" lnSpcReduction="20000"/>
          </a:bodyPr>
          <a:lstStyle/>
          <a:p>
            <a:r>
              <a:rPr lang="el-GR" dirty="0" smtClean="0">
                <a:solidFill>
                  <a:srgbClr val="FFFF00"/>
                </a:solidFill>
              </a:rPr>
              <a:t>1) Γεωλογία-Γεωγραφία 2) Χημεία                                                                   </a:t>
            </a:r>
          </a:p>
          <a:p>
            <a:r>
              <a:rPr lang="el-GR" dirty="0" smtClean="0">
                <a:solidFill>
                  <a:srgbClr val="FFFF00"/>
                </a:solidFill>
              </a:rPr>
              <a:t>3)Κοινωνική και Πολιτική Αγωγή </a:t>
            </a:r>
          </a:p>
          <a:p>
            <a:r>
              <a:rPr lang="el-GR" dirty="0" smtClean="0">
                <a:solidFill>
                  <a:srgbClr val="FFFF00"/>
                </a:solidFill>
              </a:rPr>
              <a:t>4)Θρησκευτικά</a:t>
            </a:r>
          </a:p>
          <a:p>
            <a:r>
              <a:rPr lang="el-GR" dirty="0" smtClean="0">
                <a:solidFill>
                  <a:srgbClr val="FFFF00"/>
                </a:solidFill>
              </a:rPr>
              <a:t>5)Δεύτερη ξένη γλώσσα </a:t>
            </a:r>
          </a:p>
          <a:p>
            <a:r>
              <a:rPr lang="el-GR" dirty="0" smtClean="0">
                <a:solidFill>
                  <a:srgbClr val="FFFF00"/>
                </a:solidFill>
              </a:rPr>
              <a:t>6)Τεχνολογία</a:t>
            </a:r>
          </a:p>
          <a:p>
            <a:r>
              <a:rPr lang="el-GR" dirty="0" smtClean="0">
                <a:solidFill>
                  <a:srgbClr val="FFFF00"/>
                </a:solidFill>
              </a:rPr>
              <a:t>7)Πληροφορική</a:t>
            </a:r>
          </a:p>
          <a:p>
            <a:r>
              <a:rPr lang="el-GR" dirty="0" smtClean="0">
                <a:solidFill>
                  <a:srgbClr val="FFFF00"/>
                </a:solidFill>
              </a:rPr>
              <a:t>8) Οικιακή Οικονομία </a:t>
            </a:r>
          </a:p>
          <a:p>
            <a:endParaRPr lang="el-GR" dirty="0" smtClean="0"/>
          </a:p>
          <a:p>
            <a:r>
              <a:rPr lang="el-GR" b="1" dirty="0" smtClean="0"/>
              <a:t>Διενεργείται μία ωριαία γραπτή εξέταση  κατά τη διάρκεια του </a:t>
            </a:r>
            <a:r>
              <a:rPr lang="el-GR" b="1" dirty="0" smtClean="0"/>
              <a:t>Α΄</a:t>
            </a:r>
            <a:r>
              <a:rPr lang="el-GR" b="1" dirty="0" smtClean="0"/>
              <a:t> τετραμήνου και μία κατά τη διάρκεια του </a:t>
            </a:r>
            <a:r>
              <a:rPr lang="el-GR" b="1" dirty="0" smtClean="0"/>
              <a:t>Β΄</a:t>
            </a:r>
            <a:r>
              <a:rPr lang="el-GR" b="1" dirty="0" smtClean="0"/>
              <a:t> τετραμήνου.</a:t>
            </a:r>
            <a:endParaRPr lang="el-GR" dirty="0" smtClean="0"/>
          </a:p>
          <a:p>
            <a:r>
              <a:rPr lang="el-GR" b="1" dirty="0" smtClean="0"/>
              <a:t>Ο διδάσκων/</a:t>
            </a:r>
            <a:r>
              <a:rPr lang="el-GR" b="1" dirty="0" smtClean="0"/>
              <a:t>κουσα</a:t>
            </a:r>
            <a:r>
              <a:rPr lang="el-GR" b="1" dirty="0" smtClean="0"/>
              <a:t> έχει τη δυνατότητα αντί για γραπτή ωριαία εξέταση στο </a:t>
            </a:r>
            <a:r>
              <a:rPr lang="el-GR" b="1" dirty="0" smtClean="0"/>
              <a:t>Β΄</a:t>
            </a:r>
            <a:r>
              <a:rPr lang="el-GR" b="1" dirty="0" smtClean="0"/>
              <a:t> τετράμηνο, να αναθέσει συνθετική δημιουργική εργασία (ενημερώνει τη Διεύθυνση και συντάσσεται πρακτικό με τη λήξη του </a:t>
            </a:r>
            <a:r>
              <a:rPr lang="el-GR" b="1" dirty="0" smtClean="0"/>
              <a:t>Α΄τετραμήνου</a:t>
            </a:r>
            <a:r>
              <a:rPr lang="el-GR" b="1" dirty="0" smtClean="0"/>
              <a:t>).</a:t>
            </a:r>
            <a:endParaRPr lang="el-GR" dirty="0" smtClean="0"/>
          </a:p>
          <a:p>
            <a:r>
              <a:rPr lang="el-GR" b="1" dirty="0" smtClean="0"/>
              <a:t> </a:t>
            </a:r>
            <a:endParaRPr lang="el-GR" dirty="0" smtClean="0"/>
          </a:p>
          <a:p>
            <a:r>
              <a:rPr lang="el-GR" b="1" u="sng" dirty="0" smtClean="0"/>
              <a:t>ΠΡΟΣΟΧΗ: Στο μάθημα «Πληροφορική» διενεργείται ωριαία γραπτή εξέταση ΜΟΝΟ στο </a:t>
            </a:r>
            <a:r>
              <a:rPr lang="el-GR" b="1" u="sng" dirty="0" smtClean="0"/>
              <a:t>Α΄τετράμηνο</a:t>
            </a:r>
            <a:r>
              <a:rPr lang="el-GR" b="1" u="sng" dirty="0" smtClean="0"/>
              <a:t>.</a:t>
            </a:r>
            <a:endParaRPr lang="el-GR" dirty="0" smtClean="0"/>
          </a:p>
          <a:p>
            <a:r>
              <a:rPr lang="el-GR" b="1" u="sng" dirty="0" smtClean="0"/>
              <a:t>Στο </a:t>
            </a:r>
            <a:r>
              <a:rPr lang="el-GR" b="1" u="sng" dirty="0" smtClean="0"/>
              <a:t>Β΄τετράμηνο</a:t>
            </a:r>
            <a:r>
              <a:rPr lang="el-GR" b="1" u="sng" dirty="0" smtClean="0"/>
              <a:t> ανατίθεται συνθετική δημιουργική εργασία.</a:t>
            </a:r>
            <a:endParaRPr lang="el-GR" dirty="0" smtClean="0"/>
          </a:p>
          <a:p>
            <a:endParaRPr lang="el-GR" dirty="0"/>
          </a:p>
        </p:txBody>
      </p:sp>
      <p:sp>
        <p:nvSpPr>
          <p:cNvPr id="2" name="1 - Τίτλος"/>
          <p:cNvSpPr>
            <a:spLocks noGrp="1"/>
          </p:cNvSpPr>
          <p:nvPr>
            <p:ph type="title"/>
          </p:nvPr>
        </p:nvSpPr>
        <p:spPr/>
        <p:txBody>
          <a:bodyPr/>
          <a:lstStyle/>
          <a:p>
            <a:r>
              <a:rPr lang="el-GR" sz="2400" b="1" dirty="0" smtClean="0"/>
              <a:t>Η δεύτερη ομάδα (Ομάδα </a:t>
            </a:r>
            <a:r>
              <a:rPr lang="el-GR" sz="2400" b="1" dirty="0" smtClean="0"/>
              <a:t>Β΄</a:t>
            </a:r>
            <a:r>
              <a:rPr lang="el-GR" sz="2400" b="1" dirty="0" smtClean="0"/>
              <a:t>) περιλαμβάνει τα εξής μαθήματα: </a:t>
            </a:r>
            <a:br>
              <a:rPr lang="el-GR" sz="2400" b="1" dirty="0" smtClean="0"/>
            </a:br>
            <a:r>
              <a:rPr lang="el-GR" sz="2400" dirty="0" smtClean="0"/>
              <a:t/>
            </a:r>
            <a:br>
              <a:rPr lang="el-GR" sz="2400" dirty="0" smtClean="0"/>
            </a:br>
            <a:endParaRPr lang="el-GR" sz="2400" dirty="0"/>
          </a:p>
        </p:txBody>
      </p:sp>
      <p:sp>
        <p:nvSpPr>
          <p:cNvPr id="38918"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dirty="0"/>
          </a:p>
        </p:txBody>
      </p:sp>
      <p:sp>
        <p:nvSpPr>
          <p:cNvPr id="38920" name="Rectangle 8"/>
          <p:cNvSpPr>
            <a:spLocks noChangeArrowheads="1"/>
          </p:cNvSpPr>
          <p:nvPr/>
        </p:nvSpPr>
        <p:spPr bwMode="auto">
          <a:xfrm>
            <a:off x="-57150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571500" algn="l"/>
              </a:tabLst>
            </a:pPr>
            <a:endParaRPr kumimoji="0" lang="el-GR" sz="1100" b="0" i="0" u="none" strike="noStrike" cap="none" normalizeH="0" baseline="0" dirty="0" smtClean="0">
              <a:ln>
                <a:noFill/>
              </a:ln>
              <a:solidFill>
                <a:srgbClr val="000000"/>
              </a:solidFill>
              <a:effectLst/>
              <a:latin typeface="Bookman Old Style" pitchFamily="18" charset="0"/>
              <a:ea typeface="Times New Roman" pitchFamily="18"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571500" algn="l"/>
              </a:tabLst>
            </a:pPr>
            <a:r>
              <a:rPr kumimoji="0" lang="el-GR" sz="1100" b="0" i="0" u="none" strike="noStrike" cap="none" normalizeH="0" baseline="0" dirty="0" smtClean="0">
                <a:ln>
                  <a:noFill/>
                </a:ln>
                <a:solidFill>
                  <a:srgbClr val="000000"/>
                </a:solidFill>
                <a:effectLst/>
                <a:latin typeface="Bookman Old Style" pitchFamily="18" charset="0"/>
                <a:ea typeface="Times New Roman" pitchFamily="18" charset="0"/>
                <a:cs typeface="Calibri" pitchFamily="34" charset="0"/>
              </a:rPr>
              <a:t>1) Γεωλογία-Γεωγραφία</a:t>
            </a: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κειμένου"/>
          <p:cNvSpPr>
            <a:spLocks noGrp="1"/>
          </p:cNvSpPr>
          <p:nvPr>
            <p:ph type="body" idx="1"/>
          </p:nvPr>
        </p:nvSpPr>
        <p:spPr>
          <a:xfrm>
            <a:off x="428596" y="1714488"/>
            <a:ext cx="8215370" cy="3857652"/>
          </a:xfrm>
        </p:spPr>
        <p:txBody>
          <a:bodyPr>
            <a:normAutofit/>
          </a:bodyPr>
          <a:lstStyle/>
          <a:p>
            <a:pPr marL="512064" indent="-457200">
              <a:buFont typeface="+mj-lt"/>
              <a:buAutoNum type="arabicPeriod"/>
            </a:pPr>
            <a:r>
              <a:rPr lang="el-GR" dirty="0" smtClean="0">
                <a:solidFill>
                  <a:srgbClr val="FFFF00"/>
                </a:solidFill>
              </a:rPr>
              <a:t>Μουσική</a:t>
            </a:r>
          </a:p>
          <a:p>
            <a:pPr marL="512064" indent="-457200">
              <a:buFont typeface="+mj-lt"/>
              <a:buAutoNum type="arabicPeriod"/>
            </a:pPr>
            <a:r>
              <a:rPr lang="el-GR" dirty="0" smtClean="0">
                <a:solidFill>
                  <a:srgbClr val="FFFF00"/>
                </a:solidFill>
              </a:rPr>
              <a:t>Καλλιτεχνικά </a:t>
            </a:r>
          </a:p>
          <a:p>
            <a:pPr marL="512064" indent="-457200">
              <a:buFont typeface="+mj-lt"/>
              <a:buAutoNum type="arabicPeriod"/>
            </a:pPr>
            <a:r>
              <a:rPr lang="el-GR" dirty="0" smtClean="0">
                <a:solidFill>
                  <a:srgbClr val="FFFF00"/>
                </a:solidFill>
              </a:rPr>
              <a:t>Φυσική Αγωγή. </a:t>
            </a:r>
          </a:p>
          <a:p>
            <a:pPr marL="512064" indent="-457200">
              <a:buFont typeface="+mj-lt"/>
              <a:buAutoNum type="arabicPeriod"/>
            </a:pPr>
            <a:endParaRPr lang="el-GR" dirty="0" smtClean="0">
              <a:solidFill>
                <a:srgbClr val="FFFF00"/>
              </a:solidFill>
            </a:endParaRPr>
          </a:p>
          <a:p>
            <a:r>
              <a:rPr lang="el-GR" u="sng" dirty="0" smtClean="0"/>
              <a:t>ΣΤΑ ΜΑΘΗΜΑΤΑ ΤΗΣ </a:t>
            </a:r>
            <a:r>
              <a:rPr lang="el-GR" u="sng" dirty="0" smtClean="0"/>
              <a:t>Γ΄</a:t>
            </a:r>
            <a:r>
              <a:rPr lang="el-GR" u="sng" dirty="0" smtClean="0"/>
              <a:t> ΟΜΑΔΑΣ ΔΕ ΔΙΕΝΕΡΓΕΙΤΑΙ ΚΑΜΙΑ ΓΡΑΠΤΗ ΩΡΙΑΙΑ ΔΟΚΙΜΑΣΙΑ.</a:t>
            </a:r>
            <a:endParaRPr lang="el-GR" dirty="0" smtClean="0"/>
          </a:p>
          <a:p>
            <a:r>
              <a:rPr lang="el-GR" u="sng" dirty="0" smtClean="0"/>
              <a:t>Τα θέματα των γραπτών ωριαίων δοκιμασιών να προσαρμόζονται στον τύπο και στο περιεχόμενο των τελικών προαγωγικών εξετάσεων.</a:t>
            </a:r>
            <a:endParaRPr lang="el-GR" dirty="0" smtClean="0"/>
          </a:p>
          <a:p>
            <a:endParaRPr lang="el-GR" dirty="0"/>
          </a:p>
        </p:txBody>
      </p:sp>
      <p:sp>
        <p:nvSpPr>
          <p:cNvPr id="3" name="2 - Τίτλος"/>
          <p:cNvSpPr>
            <a:spLocks noGrp="1"/>
          </p:cNvSpPr>
          <p:nvPr>
            <p:ph type="title"/>
          </p:nvPr>
        </p:nvSpPr>
        <p:spPr/>
        <p:txBody>
          <a:bodyPr/>
          <a:lstStyle/>
          <a:p>
            <a:r>
              <a:rPr lang="el-GR" sz="2400" b="1" dirty="0" smtClean="0"/>
              <a:t>Η τρίτη ομάδα (Ομάδα </a:t>
            </a:r>
            <a:r>
              <a:rPr lang="el-GR" sz="2400" b="1" dirty="0" smtClean="0"/>
              <a:t>Γ΄</a:t>
            </a:r>
            <a:r>
              <a:rPr lang="el-GR" sz="2400" b="1" dirty="0" smtClean="0"/>
              <a:t>) περιλαμβάνει τα εξής μαθήματα: </a:t>
            </a:r>
            <a:r>
              <a:rPr lang="el-GR" sz="2400" dirty="0" smtClean="0"/>
              <a:t/>
            </a:r>
            <a:br>
              <a:rPr lang="el-GR" sz="2400" dirty="0" smtClean="0"/>
            </a:br>
            <a:endParaRPr lang="el-GR" sz="2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κειμένου"/>
          <p:cNvSpPr>
            <a:spLocks noGrp="1"/>
          </p:cNvSpPr>
          <p:nvPr>
            <p:ph type="body" idx="1"/>
          </p:nvPr>
        </p:nvSpPr>
        <p:spPr>
          <a:xfrm>
            <a:off x="706902" y="1351672"/>
            <a:ext cx="7937064" cy="5363476"/>
          </a:xfrm>
        </p:spPr>
        <p:txBody>
          <a:bodyPr/>
          <a:lstStyle/>
          <a:p>
            <a:r>
              <a:rPr lang="el-GR" i="1" dirty="0" smtClean="0"/>
              <a:t>α) </a:t>
            </a:r>
            <a:r>
              <a:rPr lang="el-GR" b="1" i="1" dirty="0" smtClean="0"/>
              <a:t>η συνολική συμμετοχή του μαθητή στη μαθησιακή διδασκαλία, </a:t>
            </a:r>
            <a:r>
              <a:rPr lang="el-GR" i="1" dirty="0" smtClean="0"/>
              <a:t>δηλ</a:t>
            </a:r>
            <a:r>
              <a:rPr lang="el-GR" b="1" i="1" dirty="0" smtClean="0"/>
              <a:t>. </a:t>
            </a:r>
            <a:r>
              <a:rPr lang="el-GR" i="1" dirty="0" smtClean="0"/>
              <a:t>τα ερωτήματα που θέτει, οι απαντήσεις που δίνει, η συμβολή του στη μελέτη ενός θέματος μέσα στην τάξη, η συνεργασία του με συμμαθητές, η επιμέλεια στην εκτέλεση των εργασιών που του ανατίθενται,</a:t>
            </a:r>
          </a:p>
          <a:p>
            <a:r>
              <a:rPr lang="el-GR" i="1" dirty="0" smtClean="0"/>
              <a:t> </a:t>
            </a:r>
            <a:endParaRPr lang="el-GR" dirty="0" smtClean="0"/>
          </a:p>
          <a:p>
            <a:r>
              <a:rPr lang="el-GR" i="1" dirty="0" smtClean="0"/>
              <a:t>β) </a:t>
            </a:r>
            <a:r>
              <a:rPr lang="el-GR" b="1" i="1" dirty="0" smtClean="0"/>
              <a:t>οι εργασίες </a:t>
            </a:r>
            <a:r>
              <a:rPr lang="el-GR" i="1" dirty="0" smtClean="0"/>
              <a:t>που εκτελεί ο μαθητής στο πλαίσιο της καθημερινής μαθησιακής διαδικασίας στο σχολείο ή στο σπίτι, ατομικά ή ομαδικά, </a:t>
            </a:r>
          </a:p>
          <a:p>
            <a:endParaRPr lang="el-GR" dirty="0" smtClean="0"/>
          </a:p>
          <a:p>
            <a:r>
              <a:rPr lang="el-GR" i="1" dirty="0" smtClean="0"/>
              <a:t>γ) οι συνθετικές δημιουργικές εργασίες, ατομικές ή ομαδικές, οι </a:t>
            </a:r>
            <a:r>
              <a:rPr lang="el-GR" i="1" dirty="0" smtClean="0"/>
              <a:t>διαθεματικές</a:t>
            </a:r>
            <a:r>
              <a:rPr lang="el-GR" i="1" dirty="0" smtClean="0"/>
              <a:t> εργασίες, </a:t>
            </a:r>
          </a:p>
          <a:p>
            <a:endParaRPr lang="el-GR" dirty="0" smtClean="0"/>
          </a:p>
          <a:p>
            <a:r>
              <a:rPr lang="el-GR" i="1" dirty="0" smtClean="0"/>
              <a:t>δ) οι </a:t>
            </a:r>
            <a:r>
              <a:rPr lang="el-GR" b="1" i="1" dirty="0" smtClean="0"/>
              <a:t>ωριαίες γραπτές </a:t>
            </a:r>
            <a:r>
              <a:rPr lang="el-GR" i="1" dirty="0" smtClean="0"/>
              <a:t>δοκιμασίες,</a:t>
            </a:r>
            <a:endParaRPr lang="el-GR" dirty="0" smtClean="0"/>
          </a:p>
          <a:p>
            <a:r>
              <a:rPr lang="el-GR" i="1" dirty="0" smtClean="0"/>
              <a:t>ε) οι </a:t>
            </a:r>
            <a:r>
              <a:rPr lang="el-GR" b="1" i="1" dirty="0" smtClean="0"/>
              <a:t>ολιγόλεπτες γραπτές </a:t>
            </a:r>
            <a:r>
              <a:rPr lang="el-GR" i="1" dirty="0" smtClean="0"/>
              <a:t>δοκιμασίες (τεστ). </a:t>
            </a:r>
            <a:endParaRPr lang="el-GR" dirty="0" smtClean="0"/>
          </a:p>
          <a:p>
            <a:endParaRPr lang="el-GR" dirty="0"/>
          </a:p>
        </p:txBody>
      </p:sp>
      <p:sp>
        <p:nvSpPr>
          <p:cNvPr id="3" name="2 - Τίτλος"/>
          <p:cNvSpPr>
            <a:spLocks noGrp="1"/>
          </p:cNvSpPr>
          <p:nvPr>
            <p:ph type="title"/>
          </p:nvPr>
        </p:nvSpPr>
        <p:spPr/>
        <p:txBody>
          <a:bodyPr/>
          <a:lstStyle/>
          <a:p>
            <a:r>
              <a:rPr lang="el-GR" b="1" u="sng" dirty="0" smtClean="0"/>
              <a:t>Γ. ΔΙΑΔΙΚΑΣΙΑ ΑΞΙΟΛΟΓΗΣΗΣ</a:t>
            </a:r>
            <a:r>
              <a:rPr lang="el-GR" dirty="0" smtClean="0"/>
              <a:t/>
            </a:r>
            <a:br>
              <a:rPr lang="el-GR" dirty="0" smtClean="0"/>
            </a:br>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κειμένου"/>
          <p:cNvSpPr>
            <a:spLocks noGrp="1"/>
          </p:cNvSpPr>
          <p:nvPr>
            <p:ph type="body" idx="1"/>
          </p:nvPr>
        </p:nvSpPr>
        <p:spPr>
          <a:xfrm>
            <a:off x="706902" y="1351672"/>
            <a:ext cx="8222816" cy="5292038"/>
          </a:xfrm>
        </p:spPr>
        <p:txBody>
          <a:bodyPr>
            <a:normAutofit/>
          </a:bodyPr>
          <a:lstStyle/>
          <a:p>
            <a:r>
              <a:rPr lang="el-GR" b="1" dirty="0" smtClean="0"/>
              <a:t>Ο μαθητής κρίνεται άξιος προαγωγής ή απόλυσης, </a:t>
            </a:r>
            <a:endParaRPr lang="el-GR" dirty="0" smtClean="0"/>
          </a:p>
          <a:p>
            <a:r>
              <a:rPr lang="el-GR" dirty="0" smtClean="0">
                <a:solidFill>
                  <a:schemeClr val="accent2"/>
                </a:solidFill>
              </a:rPr>
              <a:t>i) </a:t>
            </a:r>
            <a:r>
              <a:rPr lang="el-GR" dirty="0" smtClean="0"/>
              <a:t>όταν έχει σε κάθε μάθημα βαθμό ετήσιας επίδοσης τουλάχιστον δέκα (10), </a:t>
            </a:r>
          </a:p>
          <a:p>
            <a:r>
              <a:rPr lang="el-GR" dirty="0" smtClean="0">
                <a:solidFill>
                  <a:schemeClr val="accent2"/>
                </a:solidFill>
              </a:rPr>
              <a:t>ii)</a:t>
            </a:r>
            <a:r>
              <a:rPr lang="el-GR" dirty="0" smtClean="0"/>
              <a:t> όταν έχει γενικό μέσο όρο  βαθμό ετήσιας επίδοσης τουλάχιστον 13</a:t>
            </a:r>
          </a:p>
          <a:p>
            <a:r>
              <a:rPr lang="el-GR" dirty="0" smtClean="0"/>
              <a:t> Αν δεν πληρούνται οι παραπάνω προϋποθέσεις προαγωγής ή απόλυσης, ο μαθητής παραπέμπεται  το πρώτο δεκαήμερο του Σεπτεμβρίου σε επαναληπτική εξέταση (</a:t>
            </a:r>
            <a:r>
              <a:rPr lang="el-GR" dirty="0" smtClean="0"/>
              <a:t>β΄</a:t>
            </a:r>
            <a:r>
              <a:rPr lang="el-GR" dirty="0" smtClean="0"/>
              <a:t> εξεταστική) στα μαθήματα στα οποία ο βαθμός ετήσιας επίδοσης είναι μικρότερος από δέκα (10) και εφόσον ο αριθμός των μαθημάτων δεν υπερβαίνει τα 4.</a:t>
            </a:r>
          </a:p>
          <a:p>
            <a:r>
              <a:rPr lang="el-GR" dirty="0" smtClean="0"/>
              <a:t>Αν  έχει βαθμό ετήσιας επίδοσης μικρότερο του 10 σε περισσότερα από 4 μαθήματα, </a:t>
            </a:r>
            <a:r>
              <a:rPr lang="el-GR" u="sng" dirty="0" smtClean="0"/>
              <a:t>τότε ΔΕΝ κρίνεται άξιος προαγωγής/απόλυσης και επαναλαμβάνει την τάξη.</a:t>
            </a:r>
          </a:p>
          <a:p>
            <a:endParaRPr lang="el-GR" dirty="0"/>
          </a:p>
        </p:txBody>
      </p:sp>
      <p:sp>
        <p:nvSpPr>
          <p:cNvPr id="3" name="2 - Τίτλος"/>
          <p:cNvSpPr>
            <a:spLocks noGrp="1"/>
          </p:cNvSpPr>
          <p:nvPr>
            <p:ph type="title"/>
          </p:nvPr>
        </p:nvSpPr>
        <p:spPr/>
        <p:txBody>
          <a:bodyPr/>
          <a:lstStyle/>
          <a:p>
            <a:r>
              <a:rPr lang="el-GR" b="1" u="sng" dirty="0" smtClean="0"/>
              <a:t>Δ.ΠΡΟΑΓΩΓΗ</a:t>
            </a:r>
            <a:r>
              <a:rPr lang="el-GR" b="1" u="sng" dirty="0" smtClean="0"/>
              <a:t>-ΑΠΟΛΥΣΗ</a:t>
            </a:r>
            <a:r>
              <a:rPr lang="el-GR" dirty="0" smtClean="0"/>
              <a:t/>
            </a:r>
            <a:br>
              <a:rPr lang="el-GR" dirty="0" smtClean="0"/>
            </a:br>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κειμένου"/>
          <p:cNvSpPr>
            <a:spLocks noGrp="1"/>
          </p:cNvSpPr>
          <p:nvPr>
            <p:ph type="body" idx="1"/>
          </p:nvPr>
        </p:nvSpPr>
        <p:spPr>
          <a:xfrm>
            <a:off x="706902" y="1351672"/>
            <a:ext cx="8222816" cy="5220600"/>
          </a:xfrm>
        </p:spPr>
        <p:txBody>
          <a:bodyPr>
            <a:normAutofit fontScale="92500"/>
          </a:bodyPr>
          <a:lstStyle/>
          <a:p>
            <a:pPr marL="512064" indent="-457200">
              <a:buFont typeface="+mj-lt"/>
              <a:buAutoNum type="arabicPeriod"/>
            </a:pPr>
            <a:r>
              <a:rPr lang="el-GR" dirty="0" smtClean="0"/>
              <a:t>Τι κάνω όταν το παιδί πρέπει να απουσιάσει από το σχολείο</a:t>
            </a:r>
            <a:r>
              <a:rPr lang="en-US" dirty="0" smtClean="0"/>
              <a:t>;</a:t>
            </a:r>
            <a:endParaRPr lang="el-GR" dirty="0" smtClean="0"/>
          </a:p>
          <a:p>
            <a:pPr marL="512064" indent="-457200">
              <a:buFont typeface="+mj-lt"/>
              <a:buAutoNum type="arabicPeriod"/>
            </a:pPr>
            <a:r>
              <a:rPr lang="el-GR" dirty="0" smtClean="0"/>
              <a:t>Πότε  δεν το αφήνω να έρθει στο σχολείο</a:t>
            </a:r>
            <a:r>
              <a:rPr lang="en-US" dirty="0" smtClean="0"/>
              <a:t>;</a:t>
            </a:r>
          </a:p>
          <a:p>
            <a:pPr marL="512064" indent="-457200">
              <a:buFont typeface="+mj-lt"/>
              <a:buAutoNum type="arabicPeriod"/>
            </a:pPr>
            <a:r>
              <a:rPr lang="el-GR" dirty="0" smtClean="0"/>
              <a:t>Τι κάνω όταν το παιδί πρέπει να φύγει ενδιάμεση ώρα</a:t>
            </a:r>
            <a:r>
              <a:rPr lang="en-US" dirty="0" smtClean="0"/>
              <a:t>;</a:t>
            </a:r>
            <a:endParaRPr lang="el-GR" dirty="0" smtClean="0"/>
          </a:p>
          <a:p>
            <a:pPr marL="512064" indent="-457200">
              <a:buFont typeface="+mj-lt"/>
              <a:buAutoNum type="arabicPeriod"/>
            </a:pPr>
            <a:r>
              <a:rPr lang="el-GR" dirty="0" smtClean="0"/>
              <a:t>Πότε και πως ενημερώνομαι για την επίδοσή του και συμπεριφορά του</a:t>
            </a:r>
            <a:r>
              <a:rPr lang="en-US" dirty="0" smtClean="0"/>
              <a:t>;</a:t>
            </a:r>
            <a:endParaRPr lang="el-GR" dirty="0" smtClean="0"/>
          </a:p>
          <a:p>
            <a:pPr marL="512064" indent="-457200">
              <a:buFont typeface="+mj-lt"/>
              <a:buAutoNum type="arabicPeriod"/>
            </a:pPr>
            <a:r>
              <a:rPr lang="el-GR" dirty="0" smtClean="0"/>
              <a:t>Τι γίνεται στην περίπτωση που εμποδίζει τη μαθησιακή διαδικασία</a:t>
            </a:r>
            <a:r>
              <a:rPr lang="en-US" dirty="0" smtClean="0"/>
              <a:t>;</a:t>
            </a:r>
            <a:endParaRPr lang="el-GR" dirty="0" smtClean="0"/>
          </a:p>
          <a:p>
            <a:pPr marL="512064" indent="-457200">
              <a:buFont typeface="+mj-lt"/>
              <a:buAutoNum type="arabicPeriod"/>
            </a:pPr>
            <a:r>
              <a:rPr lang="el-GR" dirty="0" smtClean="0"/>
              <a:t>Πως ενημερώνομαι  από το σχολείο για διάφορα θέματα</a:t>
            </a:r>
            <a:r>
              <a:rPr lang="en-US" dirty="0" smtClean="0"/>
              <a:t>;</a:t>
            </a:r>
            <a:endParaRPr lang="el-GR" dirty="0" smtClean="0"/>
          </a:p>
          <a:p>
            <a:pPr marL="512064" indent="-457200">
              <a:buFont typeface="+mj-lt"/>
              <a:buAutoNum type="arabicPeriod"/>
            </a:pPr>
            <a:r>
              <a:rPr lang="el-GR" dirty="0" smtClean="0"/>
              <a:t>Τι έχει μαζί του το παιδί  στο σχολείο</a:t>
            </a:r>
            <a:r>
              <a:rPr lang="en-US" dirty="0" smtClean="0"/>
              <a:t>;</a:t>
            </a:r>
            <a:r>
              <a:rPr lang="el-GR" dirty="0" smtClean="0"/>
              <a:t> Τι δεν πρέπει να έχει</a:t>
            </a:r>
            <a:r>
              <a:rPr lang="en-US" dirty="0" smtClean="0"/>
              <a:t>;</a:t>
            </a:r>
            <a:endParaRPr lang="el-GR" dirty="0" smtClean="0"/>
          </a:p>
          <a:p>
            <a:pPr marL="512064" indent="-457200">
              <a:buFont typeface="+mj-lt"/>
              <a:buAutoNum type="arabicPeriod"/>
            </a:pPr>
            <a:r>
              <a:rPr lang="el-GR" dirty="0" smtClean="0"/>
              <a:t>Πρωϊνό</a:t>
            </a:r>
            <a:r>
              <a:rPr lang="el-GR" dirty="0" smtClean="0"/>
              <a:t> μαθητή</a:t>
            </a:r>
          </a:p>
          <a:p>
            <a:pPr marL="512064" indent="-457200">
              <a:buFont typeface="+mj-lt"/>
              <a:buAutoNum type="arabicPeriod"/>
            </a:pPr>
            <a:r>
              <a:rPr lang="el-GR" dirty="0" smtClean="0"/>
              <a:t>Καθυστερημένη προσέλευση</a:t>
            </a:r>
            <a:r>
              <a:rPr lang="en-US" dirty="0" smtClean="0"/>
              <a:t>;</a:t>
            </a:r>
            <a:r>
              <a:rPr lang="el-GR" dirty="0" smtClean="0"/>
              <a:t> Πρόωρη αποχώρηση</a:t>
            </a:r>
            <a:r>
              <a:rPr lang="en-US" dirty="0" smtClean="0"/>
              <a:t>;</a:t>
            </a:r>
            <a:endParaRPr lang="el-GR" dirty="0" smtClean="0"/>
          </a:p>
          <a:p>
            <a:pPr marL="512064" indent="-457200">
              <a:buFont typeface="+mj-lt"/>
              <a:buAutoNum type="arabicPeriod"/>
            </a:pPr>
            <a:r>
              <a:rPr lang="el-GR" dirty="0" smtClean="0"/>
              <a:t>Τι γίνεται σε περίπτωση απουσίας εκπαιδευτικού</a:t>
            </a:r>
            <a:r>
              <a:rPr lang="en-US" dirty="0" smtClean="0"/>
              <a:t>;</a:t>
            </a:r>
            <a:endParaRPr lang="el-GR" dirty="0" smtClean="0"/>
          </a:p>
          <a:p>
            <a:pPr marL="512064" indent="-457200">
              <a:buFont typeface="+mj-lt"/>
              <a:buAutoNum type="arabicPeriod"/>
            </a:pPr>
            <a:r>
              <a:rPr lang="el-GR" dirty="0" smtClean="0"/>
              <a:t>Υλοποιούνται καινοτόμα προγράμματα</a:t>
            </a:r>
            <a:r>
              <a:rPr lang="en-US" dirty="0" smtClean="0"/>
              <a:t>;</a:t>
            </a:r>
            <a:endParaRPr lang="el-GR" dirty="0" smtClean="0"/>
          </a:p>
          <a:p>
            <a:pPr marL="512064" indent="-457200">
              <a:buFont typeface="+mj-lt"/>
              <a:buAutoNum type="arabicPeriod"/>
            </a:pPr>
            <a:r>
              <a:rPr lang="el-GR" dirty="0" smtClean="0"/>
              <a:t>Αν το παιδί μου έχει πρόβλημα υγείας και λαμβάνει φαρμακευτική αγωγή, ενημερώνω το σχολείο</a:t>
            </a:r>
            <a:r>
              <a:rPr lang="en-US" dirty="0" smtClean="0"/>
              <a:t>;</a:t>
            </a:r>
            <a:endParaRPr lang="el-GR" dirty="0" smtClean="0"/>
          </a:p>
          <a:p>
            <a:pPr marL="512064" indent="-457200">
              <a:buFont typeface="+mj-lt"/>
              <a:buAutoNum type="arabicPeriod"/>
            </a:pPr>
            <a:r>
              <a:rPr lang="el-GR" dirty="0" smtClean="0"/>
              <a:t>Έχει εμβολιαστεί</a:t>
            </a:r>
            <a:r>
              <a:rPr lang="en-US" dirty="0" smtClean="0"/>
              <a:t>;</a:t>
            </a:r>
            <a:endParaRPr lang="el-GR" dirty="0" smtClean="0"/>
          </a:p>
          <a:p>
            <a:pPr marL="512064" indent="-457200">
              <a:buFont typeface="+mj-lt"/>
              <a:buAutoNum type="arabicPeriod"/>
            </a:pPr>
            <a:endParaRPr lang="el-GR" dirty="0" smtClean="0"/>
          </a:p>
          <a:p>
            <a:pPr marL="512064" indent="-457200">
              <a:buFont typeface="+mj-lt"/>
              <a:buAutoNum type="arabicPeriod"/>
            </a:pPr>
            <a:endParaRPr lang="el-GR" dirty="0" smtClean="0"/>
          </a:p>
          <a:p>
            <a:pPr marL="512064" indent="-457200">
              <a:buFont typeface="+mj-lt"/>
              <a:buAutoNum type="arabicPeriod"/>
            </a:pPr>
            <a:endParaRPr lang="el-GR" dirty="0" smtClean="0"/>
          </a:p>
          <a:p>
            <a:pPr marL="512064" indent="-457200">
              <a:buFont typeface="+mj-lt"/>
              <a:buAutoNum type="arabicPeriod"/>
            </a:pPr>
            <a:endParaRPr lang="el-GR" dirty="0"/>
          </a:p>
        </p:txBody>
      </p:sp>
      <p:sp>
        <p:nvSpPr>
          <p:cNvPr id="3" name="2 - Τίτλος"/>
          <p:cNvSpPr>
            <a:spLocks noGrp="1"/>
          </p:cNvSpPr>
          <p:nvPr>
            <p:ph type="title"/>
          </p:nvPr>
        </p:nvSpPr>
        <p:spPr/>
        <p:txBody>
          <a:bodyPr/>
          <a:lstStyle/>
          <a:p>
            <a:r>
              <a:rPr lang="el-GR" dirty="0" smtClean="0"/>
              <a:t>ΟΔΗΓΙΕΣ ΠΡΟΣ ΓΟΝΕΙΣ</a:t>
            </a:r>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512064"/>
            <a:ext cx="7772400" cy="5417266"/>
          </a:xfrm>
        </p:spPr>
        <p:txBody>
          <a:bodyPr>
            <a:noAutofit/>
          </a:bodyPr>
          <a:lstStyle/>
          <a:p>
            <a:pPr algn="ctr"/>
            <a:r>
              <a:rPr lang="el-GR" sz="2400" b="1" dirty="0">
                <a:solidFill>
                  <a:schemeClr val="tx2">
                    <a:lumMod val="50000"/>
                  </a:schemeClr>
                </a:solidFill>
              </a:rPr>
              <a:t>Όταν πιστεύετε ότι η καρδιά σας βρίσκεται στο </a:t>
            </a:r>
            <a:r>
              <a:rPr lang="el-GR" sz="2400" b="1" dirty="0" smtClean="0">
                <a:solidFill>
                  <a:schemeClr val="tx2">
                    <a:lumMod val="50000"/>
                  </a:schemeClr>
                </a:solidFill>
              </a:rPr>
              <a:t>ίδιο </a:t>
            </a:r>
            <a:r>
              <a:rPr lang="el-GR" sz="2400" dirty="0" smtClean="0">
                <a:solidFill>
                  <a:schemeClr val="tx2">
                    <a:lumMod val="50000"/>
                  </a:schemeClr>
                </a:solidFill>
              </a:rPr>
              <a:t>μήκος </a:t>
            </a:r>
            <a:r>
              <a:rPr lang="el-GR" sz="2400" dirty="0">
                <a:solidFill>
                  <a:schemeClr val="tx2">
                    <a:lumMod val="50000"/>
                  </a:schemeClr>
                </a:solidFill>
              </a:rPr>
              <a:t>κύματος με εκείνη του παιδιού σας, </a:t>
            </a:r>
            <a:r>
              <a:rPr lang="el-GR" sz="2400" dirty="0" smtClean="0">
                <a:solidFill>
                  <a:schemeClr val="tx2">
                    <a:lumMod val="50000"/>
                  </a:schemeClr>
                </a:solidFill>
              </a:rPr>
              <a:t>όταν ξέρετε </a:t>
            </a:r>
            <a:r>
              <a:rPr lang="el-GR" sz="2400" dirty="0">
                <a:solidFill>
                  <a:schemeClr val="tx2">
                    <a:lumMod val="50000"/>
                  </a:schemeClr>
                </a:solidFill>
              </a:rPr>
              <a:t>πως νιώθετε ό,τι νιώθει εκείνο, τότε βιώνετε </a:t>
            </a:r>
            <a:r>
              <a:rPr lang="el-GR" sz="2400" u="sng" dirty="0">
                <a:solidFill>
                  <a:schemeClr val="tx2">
                    <a:lumMod val="50000"/>
                  </a:schemeClr>
                </a:solidFill>
              </a:rPr>
              <a:t>Ενσυναίσθηση, </a:t>
            </a:r>
            <a:r>
              <a:rPr lang="el-GR" sz="2400" dirty="0">
                <a:solidFill>
                  <a:schemeClr val="tx2">
                    <a:lumMod val="50000"/>
                  </a:schemeClr>
                </a:solidFill>
              </a:rPr>
              <a:t>που αποτελεί το θεμέλιο λίθο της συναισθηματικής αγωγής</a:t>
            </a:r>
            <a:r>
              <a:rPr lang="el-GR" sz="2400" dirty="0" smtClean="0">
                <a:solidFill>
                  <a:schemeClr val="tx2">
                    <a:lumMod val="50000"/>
                  </a:schemeClr>
                </a:solidFill>
              </a:rPr>
              <a:t>.</a:t>
            </a:r>
            <a:br>
              <a:rPr lang="el-GR" sz="2400" dirty="0" smtClean="0">
                <a:solidFill>
                  <a:schemeClr val="tx2">
                    <a:lumMod val="50000"/>
                  </a:schemeClr>
                </a:solidFill>
              </a:rPr>
            </a:br>
            <a:r>
              <a:rPr lang="el-GR" sz="2400" dirty="0" smtClean="0">
                <a:solidFill>
                  <a:schemeClr val="tx2">
                    <a:lumMod val="50000"/>
                  </a:schemeClr>
                </a:solidFill>
              </a:rPr>
              <a:t> Αν </a:t>
            </a:r>
            <a:r>
              <a:rPr lang="el-GR" sz="2400" dirty="0">
                <a:solidFill>
                  <a:schemeClr val="tx2">
                    <a:lumMod val="50000"/>
                  </a:schemeClr>
                </a:solidFill>
              </a:rPr>
              <a:t>μπορείτε να παραμείνετε δίπλα στο παιδί </a:t>
            </a:r>
            <a:r>
              <a:rPr lang="el-GR" sz="2400" dirty="0" smtClean="0">
                <a:solidFill>
                  <a:schemeClr val="tx2">
                    <a:lumMod val="50000"/>
                  </a:schemeClr>
                </a:solidFill>
              </a:rPr>
              <a:t>σας βιώνοντας </a:t>
            </a:r>
            <a:r>
              <a:rPr lang="el-GR" sz="2400" dirty="0">
                <a:solidFill>
                  <a:schemeClr val="tx2">
                    <a:lumMod val="50000"/>
                  </a:schemeClr>
                </a:solidFill>
              </a:rPr>
              <a:t>αυτό το </a:t>
            </a:r>
            <a:r>
              <a:rPr lang="el-GR" sz="2400" dirty="0" smtClean="0">
                <a:solidFill>
                  <a:schemeClr val="tx2">
                    <a:lumMod val="50000"/>
                  </a:schemeClr>
                </a:solidFill>
              </a:rPr>
              <a:t>Συναίσθημα-όσο </a:t>
            </a:r>
            <a:r>
              <a:rPr lang="el-GR" sz="2400" dirty="0">
                <a:solidFill>
                  <a:schemeClr val="tx2">
                    <a:lumMod val="50000"/>
                  </a:schemeClr>
                </a:solidFill>
              </a:rPr>
              <a:t>κι </a:t>
            </a:r>
            <a:r>
              <a:rPr lang="el-GR" sz="2400" dirty="0" smtClean="0">
                <a:solidFill>
                  <a:schemeClr val="tx2">
                    <a:lumMod val="50000"/>
                  </a:schemeClr>
                </a:solidFill>
              </a:rPr>
              <a:t>αν είναι δύσκολο </a:t>
            </a:r>
            <a:r>
              <a:rPr lang="el-GR" sz="2400" dirty="0">
                <a:solidFill>
                  <a:schemeClr val="tx2">
                    <a:lumMod val="50000"/>
                  </a:schemeClr>
                </a:solidFill>
              </a:rPr>
              <a:t>ή άβολο- τότε μπορείτε να </a:t>
            </a:r>
            <a:r>
              <a:rPr lang="el-GR" sz="2400" dirty="0" smtClean="0">
                <a:solidFill>
                  <a:schemeClr val="tx2">
                    <a:lumMod val="50000"/>
                  </a:schemeClr>
                </a:solidFill>
              </a:rPr>
              <a:t>προχωρήσετε</a:t>
            </a:r>
            <a:br>
              <a:rPr lang="el-GR" sz="2400" dirty="0" smtClean="0">
                <a:solidFill>
                  <a:schemeClr val="tx2">
                    <a:lumMod val="50000"/>
                  </a:schemeClr>
                </a:solidFill>
              </a:rPr>
            </a:br>
            <a:r>
              <a:rPr lang="el-GR" sz="2400" dirty="0" smtClean="0">
                <a:solidFill>
                  <a:schemeClr val="tx2">
                    <a:lumMod val="50000"/>
                  </a:schemeClr>
                </a:solidFill>
              </a:rPr>
              <a:t>στο </a:t>
            </a:r>
            <a:r>
              <a:rPr lang="el-GR" sz="2400" dirty="0">
                <a:solidFill>
                  <a:schemeClr val="tx2">
                    <a:lumMod val="50000"/>
                  </a:schemeClr>
                </a:solidFill>
              </a:rPr>
              <a:t>επόμενο βήμα, που είναι η αξιοποίηση </a:t>
            </a:r>
            <a:r>
              <a:rPr lang="el-GR" sz="2400" dirty="0" smtClean="0">
                <a:solidFill>
                  <a:schemeClr val="tx2">
                    <a:lumMod val="50000"/>
                  </a:schemeClr>
                </a:solidFill>
              </a:rPr>
              <a:t>των συναισθηματικά </a:t>
            </a:r>
            <a:r>
              <a:rPr lang="el-GR" sz="2400" dirty="0">
                <a:solidFill>
                  <a:schemeClr val="tx2">
                    <a:lumMod val="50000"/>
                  </a:schemeClr>
                </a:solidFill>
              </a:rPr>
              <a:t>φορτισμένων </a:t>
            </a:r>
            <a:r>
              <a:rPr lang="el-GR" sz="2400" dirty="0" smtClean="0">
                <a:solidFill>
                  <a:schemeClr val="tx2">
                    <a:lumMod val="50000"/>
                  </a:schemeClr>
                </a:solidFill>
              </a:rPr>
              <a:t>στιγμών </a:t>
            </a:r>
            <a:r>
              <a:rPr lang="el-GR" sz="2400" dirty="0">
                <a:solidFill>
                  <a:schemeClr val="tx2">
                    <a:lumMod val="50000"/>
                  </a:schemeClr>
                </a:solidFill>
              </a:rPr>
              <a:t>ως μια </a:t>
            </a:r>
            <a:r>
              <a:rPr lang="el-GR" sz="2400" dirty="0" smtClean="0">
                <a:solidFill>
                  <a:schemeClr val="tx2">
                    <a:lumMod val="50000"/>
                  </a:schemeClr>
                </a:solidFill>
              </a:rPr>
              <a:t>ευκαιρία για </a:t>
            </a:r>
            <a:r>
              <a:rPr lang="el-GR" sz="2400" dirty="0">
                <a:solidFill>
                  <a:schemeClr val="tx2">
                    <a:lumMod val="50000"/>
                  </a:schemeClr>
                </a:solidFill>
              </a:rPr>
              <a:t>την οικοδόμηση </a:t>
            </a:r>
            <a:r>
              <a:rPr lang="el-GR" sz="2400" dirty="0" smtClean="0">
                <a:solidFill>
                  <a:schemeClr val="tx2">
                    <a:lumMod val="50000"/>
                  </a:schemeClr>
                </a:solidFill>
              </a:rPr>
              <a:t>εμπιστοσύνης &amp; </a:t>
            </a:r>
            <a:r>
              <a:rPr lang="el-GR" sz="2400" dirty="0">
                <a:solidFill>
                  <a:schemeClr val="tx2">
                    <a:lumMod val="50000"/>
                  </a:schemeClr>
                </a:solidFill>
              </a:rPr>
              <a:t>την </a:t>
            </a:r>
            <a:r>
              <a:rPr lang="el-GR" sz="2400" dirty="0" smtClean="0">
                <a:solidFill>
                  <a:schemeClr val="tx2">
                    <a:lumMod val="50000"/>
                  </a:schemeClr>
                </a:solidFill>
              </a:rPr>
              <a:t>παροχή </a:t>
            </a:r>
            <a:br>
              <a:rPr lang="el-GR" sz="2400" dirty="0" smtClean="0">
                <a:solidFill>
                  <a:schemeClr val="tx2">
                    <a:lumMod val="50000"/>
                  </a:schemeClr>
                </a:solidFill>
              </a:rPr>
            </a:br>
            <a:r>
              <a:rPr lang="el-GR" sz="2400" u="sng" dirty="0" smtClean="0">
                <a:solidFill>
                  <a:schemeClr val="tx2">
                    <a:lumMod val="50000"/>
                  </a:schemeClr>
                </a:solidFill>
              </a:rPr>
              <a:t>Καθοδήγησης</a:t>
            </a:r>
            <a:r>
              <a:rPr lang="el-GR" sz="2400" u="sng" dirty="0">
                <a:solidFill>
                  <a:schemeClr val="tx2">
                    <a:lumMod val="50000"/>
                  </a:schemeClr>
                </a:solidFill>
              </a:rPr>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512064"/>
            <a:ext cx="7772400" cy="4774324"/>
          </a:xfrm>
        </p:spPr>
        <p:txBody>
          <a:bodyPr/>
          <a:lstStyle/>
          <a:p>
            <a:r>
              <a:rPr lang="el-GR" dirty="0" smtClean="0"/>
              <a:t>Σας ευχαριστώ.</a:t>
            </a:r>
            <a:br>
              <a:rPr lang="el-GR" dirty="0" smtClean="0"/>
            </a:br>
            <a:r>
              <a:rPr lang="el-GR" dirty="0" smtClean="0"/>
              <a:t>Καλή δύναμη!</a:t>
            </a:r>
            <a:br>
              <a:rPr lang="el-GR" dirty="0" smtClean="0"/>
            </a:br>
            <a:endParaRPr lang="el-GR" dirty="0"/>
          </a:p>
        </p:txBody>
      </p:sp>
      <p:pic>
        <p:nvPicPr>
          <p:cNvPr id="1026" name="Picture 2" descr="C:\Users\aerocool\Desktop\ti-simainei-to-na-anikeis-se-mia-eytychismeni-oikogeneia.jpg"/>
          <p:cNvPicPr>
            <a:picLocks noChangeAspect="1" noChangeArrowheads="1"/>
          </p:cNvPicPr>
          <p:nvPr/>
        </p:nvPicPr>
        <p:blipFill>
          <a:blip r:embed="rId2" cstate="print"/>
          <a:srcRect/>
          <a:stretch>
            <a:fillRect/>
          </a:stretch>
        </p:blipFill>
        <p:spPr bwMode="auto">
          <a:xfrm>
            <a:off x="1142976" y="1857364"/>
            <a:ext cx="7715274" cy="381953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914400" y="512064"/>
            <a:ext cx="7772400" cy="2059680"/>
          </a:xfrm>
        </p:spPr>
        <p:txBody>
          <a:bodyPr>
            <a:normAutofit fontScale="90000"/>
          </a:bodyPr>
          <a:lstStyle/>
          <a:p>
            <a:pPr algn="ctr"/>
            <a:r>
              <a:rPr lang="el-GR" b="1" dirty="0" smtClean="0">
                <a:solidFill>
                  <a:schemeClr val="accent2">
                    <a:lumMod val="75000"/>
                  </a:schemeClr>
                </a:solidFill>
              </a:rPr>
              <a:t>Ποιο είναι το πρόβλημα</a:t>
            </a:r>
            <a:r>
              <a:rPr lang="en-US" b="1" dirty="0" smtClean="0">
                <a:solidFill>
                  <a:schemeClr val="accent2">
                    <a:lumMod val="75000"/>
                  </a:schemeClr>
                </a:solidFill>
              </a:rPr>
              <a:t>;</a:t>
            </a:r>
            <a:br>
              <a:rPr lang="en-US" b="1" dirty="0" smtClean="0">
                <a:solidFill>
                  <a:schemeClr val="accent2">
                    <a:lumMod val="75000"/>
                  </a:schemeClr>
                </a:solidFill>
              </a:rPr>
            </a:br>
            <a:r>
              <a:rPr lang="el-GR" b="1" dirty="0" smtClean="0">
                <a:solidFill>
                  <a:schemeClr val="accent2">
                    <a:lumMod val="75000"/>
                  </a:schemeClr>
                </a:solidFill>
              </a:rPr>
              <a:t>Η αμφισβήτηση της αυθεντίας του δασκάλου &amp; της οικογένειας.</a:t>
            </a:r>
            <a:endParaRPr lang="el-GR" dirty="0">
              <a:solidFill>
                <a:schemeClr val="accent2">
                  <a:lumMod val="75000"/>
                </a:schemeClr>
              </a:solidFill>
            </a:endParaRPr>
          </a:p>
        </p:txBody>
      </p:sp>
      <p:sp>
        <p:nvSpPr>
          <p:cNvPr id="3" name="2 - Υπότιτλος"/>
          <p:cNvSpPr>
            <a:spLocks noGrp="1"/>
          </p:cNvSpPr>
          <p:nvPr>
            <p:ph type="subTitle" idx="4294967295"/>
          </p:nvPr>
        </p:nvSpPr>
        <p:spPr>
          <a:xfrm>
            <a:off x="642938" y="3000375"/>
            <a:ext cx="8501062" cy="3429000"/>
          </a:xfrm>
        </p:spPr>
        <p:txBody>
          <a:bodyPr>
            <a:normAutofit fontScale="77500" lnSpcReduction="20000"/>
          </a:bodyPr>
          <a:lstStyle/>
          <a:p>
            <a:r>
              <a:rPr lang="el-GR" dirty="0" smtClean="0"/>
              <a:t>Η </a:t>
            </a:r>
            <a:r>
              <a:rPr lang="el-GR" dirty="0"/>
              <a:t>διαμόρφωση του χαρακτήρα του παιδιού: </a:t>
            </a:r>
            <a:endParaRPr lang="el-GR" dirty="0" smtClean="0"/>
          </a:p>
          <a:p>
            <a:r>
              <a:rPr lang="el-GR" dirty="0" smtClean="0"/>
              <a:t>Κληρονομικότητα </a:t>
            </a:r>
            <a:r>
              <a:rPr lang="el-GR" dirty="0"/>
              <a:t>ή περιβάλλον</a:t>
            </a:r>
            <a:r>
              <a:rPr lang="el-GR" dirty="0" smtClean="0"/>
              <a:t>.</a:t>
            </a:r>
          </a:p>
          <a:p>
            <a:r>
              <a:rPr lang="el-GR" dirty="0" smtClean="0"/>
              <a:t>Το </a:t>
            </a:r>
            <a:r>
              <a:rPr lang="el-GR" dirty="0"/>
              <a:t>περιβάλλον της οικογένειας (πρωτογενής κοινωνικοποίηση</a:t>
            </a:r>
            <a:r>
              <a:rPr lang="el-GR" dirty="0" smtClean="0"/>
              <a:t>).</a:t>
            </a:r>
          </a:p>
          <a:p>
            <a:r>
              <a:rPr lang="el-GR" dirty="0" smtClean="0"/>
              <a:t>Το </a:t>
            </a:r>
            <a:r>
              <a:rPr lang="el-GR" dirty="0"/>
              <a:t>περιβάλλον του σχολείου</a:t>
            </a:r>
            <a:r>
              <a:rPr lang="el-GR" dirty="0" smtClean="0"/>
              <a:t>.</a:t>
            </a:r>
          </a:p>
          <a:p>
            <a:r>
              <a:rPr lang="el-GR" dirty="0" smtClean="0"/>
              <a:t>Η </a:t>
            </a:r>
            <a:r>
              <a:rPr lang="el-GR" dirty="0"/>
              <a:t>οικογένεια και ο κόσμος (όλα αλλάζουν</a:t>
            </a:r>
            <a:r>
              <a:rPr lang="el-GR" dirty="0" smtClean="0"/>
              <a:t>).</a:t>
            </a:r>
          </a:p>
          <a:p>
            <a:r>
              <a:rPr lang="el-GR" dirty="0" smtClean="0"/>
              <a:t>Η </a:t>
            </a:r>
            <a:r>
              <a:rPr lang="el-GR" dirty="0"/>
              <a:t>μητέρα εργάζεται</a:t>
            </a:r>
            <a:r>
              <a:rPr lang="el-GR" dirty="0" smtClean="0"/>
              <a:t>.</a:t>
            </a:r>
          </a:p>
          <a:p>
            <a:r>
              <a:rPr lang="el-GR" dirty="0" smtClean="0"/>
              <a:t>Η </a:t>
            </a:r>
            <a:r>
              <a:rPr lang="el-GR" dirty="0"/>
              <a:t>απουσία του πατέρα</a:t>
            </a:r>
            <a:r>
              <a:rPr lang="el-GR" dirty="0" smtClean="0"/>
              <a:t>.</a:t>
            </a:r>
          </a:p>
          <a:p>
            <a:r>
              <a:rPr lang="el-GR" dirty="0" smtClean="0"/>
              <a:t>Τα </a:t>
            </a:r>
            <a:r>
              <a:rPr lang="el-GR" dirty="0"/>
              <a:t>Μ.Μ.Ε.</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368940"/>
          </a:xfrm>
        </p:spPr>
        <p:txBody>
          <a:bodyPr>
            <a:normAutofit/>
          </a:bodyPr>
          <a:lstStyle/>
          <a:p>
            <a:pPr algn="ctr"/>
            <a:r>
              <a:rPr lang="el-GR" dirty="0">
                <a:solidFill>
                  <a:schemeClr val="accent2">
                    <a:lumMod val="75000"/>
                  </a:schemeClr>
                </a:solidFill>
              </a:rPr>
              <a:t>Η </a:t>
            </a:r>
            <a:r>
              <a:rPr lang="el-GR" dirty="0" smtClean="0">
                <a:solidFill>
                  <a:schemeClr val="accent2">
                    <a:lumMod val="75000"/>
                  </a:schemeClr>
                </a:solidFill>
              </a:rPr>
              <a:t>οικογένεια.</a:t>
            </a:r>
            <a:br>
              <a:rPr lang="el-GR" dirty="0" smtClean="0">
                <a:solidFill>
                  <a:schemeClr val="accent2">
                    <a:lumMod val="75000"/>
                  </a:schemeClr>
                </a:solidFill>
              </a:rPr>
            </a:br>
            <a:r>
              <a:rPr lang="el-GR" dirty="0" smtClean="0">
                <a:solidFill>
                  <a:schemeClr val="accent2">
                    <a:lumMod val="75000"/>
                  </a:schemeClr>
                </a:solidFill>
              </a:rPr>
              <a:t>Συνήθη </a:t>
            </a:r>
            <a:r>
              <a:rPr lang="el-GR" dirty="0">
                <a:solidFill>
                  <a:schemeClr val="accent2">
                    <a:lumMod val="75000"/>
                  </a:schemeClr>
                </a:solidFill>
              </a:rPr>
              <a:t>προβλήματα των παιδιών που δημιουργούν συγκρούσεις</a:t>
            </a:r>
            <a:r>
              <a:rPr lang="el-GR" dirty="0" smtClean="0">
                <a:solidFill>
                  <a:schemeClr val="accent2">
                    <a:lumMod val="75000"/>
                  </a:schemeClr>
                </a:solidFill>
              </a:rPr>
              <a:t>:</a:t>
            </a:r>
            <a:r>
              <a:rPr lang="el-GR" dirty="0" smtClean="0"/>
              <a:t/>
            </a:r>
            <a:br>
              <a:rPr lang="el-GR" dirty="0" smtClean="0"/>
            </a:br>
            <a:r>
              <a:rPr lang="el-GR" sz="3100" dirty="0" smtClean="0"/>
              <a:t>Ανυπακοή – Απειθαρχία</a:t>
            </a:r>
            <a:br>
              <a:rPr lang="el-GR" sz="3100" dirty="0" smtClean="0"/>
            </a:br>
            <a:r>
              <a:rPr lang="el-GR" sz="3100" dirty="0" smtClean="0"/>
              <a:t>Μειωμένη </a:t>
            </a:r>
            <a:r>
              <a:rPr lang="el-GR" sz="3100" dirty="0"/>
              <a:t>σχολική επίδοση </a:t>
            </a:r>
            <a:r>
              <a:rPr lang="el-GR" sz="3100" dirty="0" smtClean="0"/>
              <a:t>–άρνηση</a:t>
            </a:r>
            <a:br>
              <a:rPr lang="el-GR" sz="3100" dirty="0" smtClean="0"/>
            </a:br>
            <a:r>
              <a:rPr lang="el-GR" sz="3100" dirty="0" smtClean="0"/>
              <a:t>Προσκόλληση </a:t>
            </a:r>
            <a:r>
              <a:rPr lang="el-GR" sz="3100" dirty="0"/>
              <a:t>στην </a:t>
            </a:r>
            <a:r>
              <a:rPr lang="el-GR" sz="3100" dirty="0" smtClean="0"/>
              <a:t>τηλεόραση</a:t>
            </a:r>
            <a:br>
              <a:rPr lang="el-GR" sz="3100" dirty="0" smtClean="0"/>
            </a:br>
            <a:r>
              <a:rPr lang="el-GR" sz="3100" dirty="0" smtClean="0"/>
              <a:t>Απαιτήσεις </a:t>
            </a:r>
            <a:r>
              <a:rPr lang="el-GR" sz="3100" dirty="0"/>
              <a:t>για υλικά αγαθά (παιχνίδια, ρούχα κ.λ.π</a:t>
            </a:r>
            <a:r>
              <a:rPr lang="el-GR" sz="3100" dirty="0" smtClean="0"/>
              <a:t>.).</a:t>
            </a:r>
            <a:br>
              <a:rPr lang="el-GR" sz="3100" dirty="0" smtClean="0"/>
            </a:br>
            <a:r>
              <a:rPr lang="el-GR" sz="3100" dirty="0" smtClean="0"/>
              <a:t>Αυθάδεια </a:t>
            </a:r>
            <a:r>
              <a:rPr lang="el-GR" sz="3100" dirty="0"/>
              <a:t>&amp; </a:t>
            </a:r>
            <a:r>
              <a:rPr lang="el-GR" sz="3100" dirty="0" smtClean="0"/>
              <a:t>έλεγχος</a:t>
            </a:r>
            <a:br>
              <a:rPr lang="el-GR" sz="3100" dirty="0" smtClean="0"/>
            </a:br>
            <a:r>
              <a:rPr lang="el-GR" sz="3100" dirty="0" smtClean="0"/>
              <a:t>Παραβίαση </a:t>
            </a:r>
            <a:r>
              <a:rPr lang="el-GR" sz="3100" dirty="0"/>
              <a:t>κανόνων</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154758"/>
          </a:xfrm>
        </p:spPr>
        <p:txBody>
          <a:bodyPr>
            <a:normAutofit/>
          </a:bodyPr>
          <a:lstStyle/>
          <a:p>
            <a:pPr algn="ctr"/>
            <a:r>
              <a:rPr lang="el-GR" b="1" dirty="0">
                <a:solidFill>
                  <a:schemeClr val="accent2">
                    <a:lumMod val="75000"/>
                  </a:schemeClr>
                </a:solidFill>
              </a:rPr>
              <a:t>Βασικές φυσιολογικές </a:t>
            </a:r>
            <a:r>
              <a:rPr lang="el-GR" b="1" dirty="0" smtClean="0">
                <a:solidFill>
                  <a:schemeClr val="accent2">
                    <a:lumMod val="75000"/>
                  </a:schemeClr>
                </a:solidFill>
              </a:rPr>
              <a:t>ανάγκες</a:t>
            </a:r>
            <a:r>
              <a:rPr lang="en-US" b="1" dirty="0" smtClean="0">
                <a:solidFill>
                  <a:schemeClr val="accent2">
                    <a:lumMod val="75000"/>
                  </a:schemeClr>
                </a:solidFill>
              </a:rPr>
              <a:t> </a:t>
            </a:r>
            <a:r>
              <a:rPr lang="el-GR" b="1" dirty="0" smtClean="0">
                <a:solidFill>
                  <a:schemeClr val="accent2">
                    <a:lumMod val="75000"/>
                  </a:schemeClr>
                </a:solidFill>
              </a:rPr>
              <a:t>του παιδιού.</a:t>
            </a:r>
            <a:r>
              <a:rPr lang="el-GR" b="1" dirty="0" smtClean="0"/>
              <a:t/>
            </a:r>
            <a:br>
              <a:rPr lang="el-GR" b="1" dirty="0" smtClean="0"/>
            </a:br>
            <a:r>
              <a:rPr lang="el-GR" dirty="0" smtClean="0"/>
              <a:t/>
            </a:r>
            <a:br>
              <a:rPr lang="el-GR" dirty="0" smtClean="0"/>
            </a:br>
            <a:r>
              <a:rPr lang="el-GR" sz="2800" dirty="0" smtClean="0"/>
              <a:t>Αυτοπραγμάτωση</a:t>
            </a:r>
            <a:br>
              <a:rPr lang="el-GR" sz="2800" dirty="0" smtClean="0"/>
            </a:br>
            <a:r>
              <a:rPr lang="el-GR" sz="2800" dirty="0" smtClean="0"/>
              <a:t>Αισθητικές ανάγκες</a:t>
            </a:r>
            <a:br>
              <a:rPr lang="el-GR" sz="2800" dirty="0" smtClean="0"/>
            </a:br>
            <a:r>
              <a:rPr lang="el-GR" sz="2800" dirty="0" smtClean="0"/>
              <a:t>Ανάγκες </a:t>
            </a:r>
            <a:r>
              <a:rPr lang="el-GR" sz="2800" dirty="0"/>
              <a:t>για </a:t>
            </a:r>
            <a:r>
              <a:rPr lang="el-GR" sz="2800" dirty="0" smtClean="0"/>
              <a:t>γνώση</a:t>
            </a:r>
            <a:br>
              <a:rPr lang="el-GR" sz="2800" dirty="0" smtClean="0"/>
            </a:br>
            <a:r>
              <a:rPr lang="el-GR" sz="2800" dirty="0" smtClean="0"/>
              <a:t>Ανάγκες </a:t>
            </a:r>
            <a:r>
              <a:rPr lang="el-GR" sz="2800" dirty="0"/>
              <a:t>για </a:t>
            </a:r>
            <a:r>
              <a:rPr lang="el-GR" sz="2800" dirty="0" smtClean="0"/>
              <a:t>εκτίμηση</a:t>
            </a:r>
            <a:br>
              <a:rPr lang="el-GR" sz="2800" dirty="0" smtClean="0"/>
            </a:br>
            <a:r>
              <a:rPr lang="el-GR" sz="2800" dirty="0" smtClean="0"/>
              <a:t>Ανάγκες </a:t>
            </a:r>
            <a:r>
              <a:rPr lang="el-GR" sz="2800" dirty="0"/>
              <a:t>για </a:t>
            </a:r>
            <a:r>
              <a:rPr lang="el-GR" sz="2800" dirty="0" smtClean="0"/>
              <a:t>αγάπη</a:t>
            </a:r>
            <a:br>
              <a:rPr lang="el-GR" sz="2800" dirty="0" smtClean="0"/>
            </a:br>
            <a:r>
              <a:rPr lang="el-GR" sz="2800" dirty="0" smtClean="0"/>
              <a:t>Βασικές </a:t>
            </a:r>
            <a:r>
              <a:rPr lang="el-GR" sz="2800" dirty="0"/>
              <a:t>φυσιολογικές ανάγκες(νερό, τροφή</a:t>
            </a:r>
            <a:r>
              <a:rPr lang="el-GR" sz="2800" dirty="0" smtClean="0"/>
              <a:t>,…)</a:t>
            </a:r>
            <a:br>
              <a:rPr lang="el-GR" sz="2800" dirty="0" smtClean="0"/>
            </a:br>
            <a:r>
              <a:rPr lang="el-GR" sz="2800" dirty="0" smtClean="0"/>
              <a:t>Εξελικτικές ανάγκες</a:t>
            </a:r>
            <a:br>
              <a:rPr lang="el-GR" sz="2800" dirty="0" smtClean="0"/>
            </a:br>
            <a:r>
              <a:rPr lang="el-GR" sz="2800" dirty="0" smtClean="0"/>
              <a:t>Βασικές Ανάγκες </a:t>
            </a:r>
            <a:r>
              <a:rPr lang="el-GR" sz="2800" dirty="0"/>
              <a:t>για ασφάλεια</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869006"/>
          </a:xfrm>
        </p:spPr>
        <p:txBody>
          <a:bodyPr>
            <a:normAutofit/>
          </a:bodyPr>
          <a:lstStyle/>
          <a:p>
            <a:pPr algn="ctr"/>
            <a:r>
              <a:rPr lang="el-GR" sz="3600" dirty="0">
                <a:solidFill>
                  <a:schemeClr val="accent2">
                    <a:lumMod val="75000"/>
                  </a:schemeClr>
                </a:solidFill>
              </a:rPr>
              <a:t>Παραδείγματα</a:t>
            </a:r>
            <a:r>
              <a:rPr lang="el-GR" sz="3600" dirty="0" smtClean="0">
                <a:solidFill>
                  <a:schemeClr val="accent2">
                    <a:lumMod val="75000"/>
                  </a:schemeClr>
                </a:solidFill>
              </a:rPr>
              <a:t>: Το </a:t>
            </a:r>
            <a:r>
              <a:rPr lang="el-GR" sz="3600" dirty="0">
                <a:solidFill>
                  <a:schemeClr val="accent2">
                    <a:lumMod val="75000"/>
                  </a:schemeClr>
                </a:solidFill>
              </a:rPr>
              <a:t>παιδί παραμελεί ή αρνείται να εκτελέσει τις σχολικές εργασίες. </a:t>
            </a:r>
            <a:r>
              <a:rPr lang="el-GR" sz="3600" dirty="0" smtClean="0">
                <a:solidFill>
                  <a:schemeClr val="accent2">
                    <a:lumMod val="75000"/>
                  </a:schemeClr>
                </a:solidFill>
              </a:rPr>
              <a:t/>
            </a:r>
            <a:br>
              <a:rPr lang="el-GR" sz="3600" dirty="0" smtClean="0">
                <a:solidFill>
                  <a:schemeClr val="accent2">
                    <a:lumMod val="75000"/>
                  </a:schemeClr>
                </a:solidFill>
              </a:rPr>
            </a:br>
            <a:r>
              <a:rPr lang="el-GR" sz="2700" u="sng" dirty="0" smtClean="0"/>
              <a:t>Γονείς</a:t>
            </a:r>
            <a:r>
              <a:rPr lang="el-GR" sz="2700" u="sng" dirty="0"/>
              <a:t>:</a:t>
            </a:r>
            <a:r>
              <a:rPr lang="el-GR" sz="2700" dirty="0"/>
              <a:t> ανησυχούν, </a:t>
            </a:r>
            <a:r>
              <a:rPr lang="el-GR" sz="2700" dirty="0" smtClean="0"/>
              <a:t>αγωνιούν,αγχώνονται.</a:t>
            </a:r>
            <a:br>
              <a:rPr lang="el-GR" sz="2700" dirty="0" smtClean="0"/>
            </a:br>
            <a:r>
              <a:rPr lang="el-GR" sz="2700" u="sng" dirty="0" smtClean="0"/>
              <a:t>Παρέμβαση</a:t>
            </a:r>
            <a:r>
              <a:rPr lang="el-GR" sz="2700" u="sng" dirty="0"/>
              <a:t>:</a:t>
            </a:r>
            <a:r>
              <a:rPr lang="el-GR" sz="2700" dirty="0"/>
              <a:t> </a:t>
            </a:r>
            <a:r>
              <a:rPr lang="el-GR" sz="2700" dirty="0" smtClean="0"/>
              <a:t>Παρατηρήσεις-παρότρυνση-κήρυγμα-τιμωρία-σύγκρουση.</a:t>
            </a:r>
            <a:br>
              <a:rPr lang="el-GR" sz="2700" dirty="0" smtClean="0"/>
            </a:br>
            <a:r>
              <a:rPr lang="el-GR" sz="2700" u="sng" dirty="0" smtClean="0"/>
              <a:t>Αντιμετώπιση:</a:t>
            </a:r>
            <a:r>
              <a:rPr lang="el-GR" sz="2700" dirty="0" smtClean="0"/>
              <a:t/>
            </a:r>
            <a:br>
              <a:rPr lang="el-GR" sz="2700" dirty="0" smtClean="0"/>
            </a:br>
            <a:r>
              <a:rPr lang="el-GR" sz="2700" i="1" dirty="0" smtClean="0">
                <a:solidFill>
                  <a:srgbClr val="FFFF00"/>
                </a:solidFill>
              </a:rPr>
              <a:t>1ο </a:t>
            </a:r>
            <a:r>
              <a:rPr lang="el-GR" sz="2700" i="1" dirty="0">
                <a:solidFill>
                  <a:srgbClr val="FFFF00"/>
                </a:solidFill>
              </a:rPr>
              <a:t>Ερώτημα: Γιατί το παιδί αρνείται</a:t>
            </a:r>
            <a:r>
              <a:rPr lang="el-GR" sz="2700" i="1" dirty="0" smtClean="0">
                <a:solidFill>
                  <a:srgbClr val="FFFF00"/>
                </a:solidFill>
              </a:rPr>
              <a:t>;</a:t>
            </a:r>
            <a:br>
              <a:rPr lang="el-GR" sz="2700" i="1" dirty="0" smtClean="0">
                <a:solidFill>
                  <a:srgbClr val="FFFF00"/>
                </a:solidFill>
              </a:rPr>
            </a:br>
            <a:r>
              <a:rPr lang="el-GR" sz="2700" i="1" dirty="0" smtClean="0">
                <a:solidFill>
                  <a:srgbClr val="FFFF00"/>
                </a:solidFill>
              </a:rPr>
              <a:t>2ο </a:t>
            </a:r>
            <a:r>
              <a:rPr lang="el-GR" sz="2700" i="1" dirty="0">
                <a:solidFill>
                  <a:srgbClr val="FFFF00"/>
                </a:solidFill>
              </a:rPr>
              <a:t>Ερώτημα: Ποιες υποθέσεις μπορεί να συνδέονται με το πρόβλημα αυτό</a:t>
            </a:r>
            <a:r>
              <a:rPr lang="el-GR" sz="2700" i="1" dirty="0" smtClean="0">
                <a:solidFill>
                  <a:srgbClr val="FFFF00"/>
                </a:solidFill>
              </a:rPr>
              <a:t>;</a:t>
            </a:r>
            <a:br>
              <a:rPr lang="el-GR" sz="2700" i="1" dirty="0" smtClean="0">
                <a:solidFill>
                  <a:srgbClr val="FFFF00"/>
                </a:solidFill>
              </a:rPr>
            </a:br>
            <a:r>
              <a:rPr lang="el-GR" sz="2700" dirty="0" smtClean="0">
                <a:solidFill>
                  <a:srgbClr val="FFFF00"/>
                </a:solidFill>
              </a:rPr>
              <a:t> 3</a:t>
            </a:r>
            <a:r>
              <a:rPr lang="el-GR" sz="2700" baseline="30000" dirty="0" smtClean="0">
                <a:solidFill>
                  <a:srgbClr val="FFFF00"/>
                </a:solidFill>
              </a:rPr>
              <a:t>ο</a:t>
            </a:r>
            <a:r>
              <a:rPr lang="el-GR" sz="2700" dirty="0" smtClean="0">
                <a:solidFill>
                  <a:srgbClr val="FFFF00"/>
                </a:solidFill>
              </a:rPr>
              <a:t> Ερώτημα: Τι μπορώ να κάνω για να προλάβω το πρόβλημα και να βοηθήσω το παιδί να αλλάξει συμπεριφορά;</a:t>
            </a:r>
            <a:endParaRPr lang="el-GR" sz="2700" i="1" dirty="0">
              <a:solidFill>
                <a:srgbClr val="FFFF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940444"/>
          </a:xfrm>
        </p:spPr>
        <p:txBody>
          <a:bodyPr>
            <a:normAutofit/>
          </a:bodyPr>
          <a:lstStyle/>
          <a:p>
            <a:pPr algn="ctr"/>
            <a:r>
              <a:rPr lang="el-GR" sz="2800" dirty="0" smtClean="0"/>
              <a:t/>
            </a:r>
            <a:br>
              <a:rPr lang="el-GR" sz="2800" dirty="0" smtClean="0"/>
            </a:br>
            <a:r>
              <a:rPr lang="el-GR" sz="2800" dirty="0" smtClean="0"/>
              <a:t/>
            </a:r>
            <a:br>
              <a:rPr lang="el-GR" sz="2800" dirty="0" smtClean="0"/>
            </a:br>
            <a:r>
              <a:rPr lang="el-GR" sz="2800" dirty="0" smtClean="0"/>
              <a:t>Οι </a:t>
            </a:r>
            <a:r>
              <a:rPr lang="el-GR" sz="2800" dirty="0"/>
              <a:t>απαντήσεις στο τρίτο ερώτημα συνδέονται άμεσα με τα δύο προηγούμενα ερωτήματα (δυσκολίες μάθησης, κόπωση του παιδιού, ενδιαφέρον ελάχιστο για τις εργασίες, διαταραγμένο οικογενειακό περιβάλλον, συναισθηματικά ψυχολογικά προβλήματα παιδιού).</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940444"/>
          </a:xfrm>
        </p:spPr>
        <p:txBody>
          <a:bodyPr>
            <a:normAutofit/>
          </a:bodyPr>
          <a:lstStyle/>
          <a:p>
            <a:r>
              <a:rPr lang="el-GR" sz="3200" b="1" dirty="0"/>
              <a:t>Τύποι γονέων </a:t>
            </a:r>
            <a:r>
              <a:rPr lang="en-US" sz="3200" b="1" dirty="0" smtClean="0"/>
              <a:t>-</a:t>
            </a:r>
            <a:r>
              <a:rPr lang="el-GR" sz="3200" b="1" dirty="0" smtClean="0"/>
              <a:t>Οι </a:t>
            </a:r>
            <a:r>
              <a:rPr lang="el-GR" sz="3200" b="1" dirty="0"/>
              <a:t>αποστασιοποιημένοι γονείς </a:t>
            </a:r>
            <a:r>
              <a:rPr lang="el-GR" sz="3200" b="1" dirty="0" smtClean="0"/>
              <a:t/>
            </a:r>
            <a:br>
              <a:rPr lang="el-GR" sz="3200" b="1" dirty="0" smtClean="0"/>
            </a:br>
            <a:r>
              <a:rPr lang="el-GR" dirty="0" smtClean="0"/>
              <a:t/>
            </a:r>
            <a:br>
              <a:rPr lang="el-GR" dirty="0" smtClean="0"/>
            </a:br>
            <a:r>
              <a:rPr lang="el-GR" sz="3600" dirty="0">
                <a:solidFill>
                  <a:schemeClr val="tx2">
                    <a:lumMod val="50000"/>
                  </a:schemeClr>
                </a:solidFill>
              </a:rPr>
              <a:t>Οι επικριτικοί – αποδοκιμαστικοί γονείς</a:t>
            </a:r>
            <a:r>
              <a:rPr lang="el-GR" sz="3600" dirty="0" smtClean="0">
                <a:solidFill>
                  <a:schemeClr val="tx2">
                    <a:lumMod val="50000"/>
                  </a:schemeClr>
                </a:solidFill>
              </a:rPr>
              <a:t>.</a:t>
            </a:r>
            <a:r>
              <a:rPr lang="el-GR" sz="3600" dirty="0" smtClean="0"/>
              <a:t/>
            </a:r>
            <a:br>
              <a:rPr lang="el-GR" sz="3600" dirty="0" smtClean="0"/>
            </a:br>
            <a:r>
              <a:rPr lang="el-GR" sz="3600" dirty="0" smtClean="0">
                <a:solidFill>
                  <a:schemeClr val="accent1">
                    <a:lumMod val="75000"/>
                  </a:schemeClr>
                </a:solidFill>
              </a:rPr>
              <a:t>Οι </a:t>
            </a:r>
            <a:r>
              <a:rPr lang="el-GR" sz="3600" dirty="0">
                <a:solidFill>
                  <a:schemeClr val="accent1">
                    <a:lumMod val="75000"/>
                  </a:schemeClr>
                </a:solidFill>
              </a:rPr>
              <a:t>επιτρεπτικοί – παραχωρητικοί γονείς</a:t>
            </a:r>
            <a:r>
              <a:rPr lang="el-GR" sz="3600" dirty="0" smtClean="0">
                <a:solidFill>
                  <a:schemeClr val="accent1">
                    <a:lumMod val="75000"/>
                  </a:schemeClr>
                </a:solidFill>
              </a:rPr>
              <a:t>.</a:t>
            </a:r>
            <a:r>
              <a:rPr lang="el-GR" sz="3600" dirty="0" smtClean="0"/>
              <a:t/>
            </a:r>
            <a:br>
              <a:rPr lang="el-GR" sz="3600" dirty="0" smtClean="0"/>
            </a:br>
            <a:r>
              <a:rPr lang="el-GR" sz="3600" dirty="0" smtClean="0">
                <a:solidFill>
                  <a:schemeClr val="accent2">
                    <a:lumMod val="75000"/>
                  </a:schemeClr>
                </a:solidFill>
              </a:rPr>
              <a:t>Οι </a:t>
            </a:r>
            <a:r>
              <a:rPr lang="el-GR" sz="3600" dirty="0">
                <a:solidFill>
                  <a:schemeClr val="accent2">
                    <a:lumMod val="75000"/>
                  </a:schemeClr>
                </a:solidFill>
              </a:rPr>
              <a:t>συναισθηματικοί γονείς</a:t>
            </a:r>
            <a:r>
              <a:rPr lang="el-GR" sz="3600" dirty="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869006"/>
          </a:xfrm>
        </p:spPr>
        <p:txBody>
          <a:bodyPr>
            <a:normAutofit/>
          </a:bodyPr>
          <a:lstStyle/>
          <a:p>
            <a:r>
              <a:rPr lang="el-GR" b="1" dirty="0"/>
              <a:t>Ο ρόλος του πατέρα </a:t>
            </a:r>
            <a:r>
              <a:rPr lang="el-GR" b="1" dirty="0" smtClean="0"/>
              <a:t>-Τύποι </a:t>
            </a:r>
            <a:r>
              <a:rPr lang="el-GR" b="1" dirty="0"/>
              <a:t>πατέρων</a:t>
            </a:r>
            <a:r>
              <a:rPr lang="el-GR" dirty="0" smtClean="0"/>
              <a:t/>
            </a:r>
            <a:br>
              <a:rPr lang="el-GR" dirty="0" smtClean="0"/>
            </a:br>
            <a:r>
              <a:rPr lang="el-GR" dirty="0" smtClean="0">
                <a:solidFill>
                  <a:schemeClr val="tx2">
                    <a:lumMod val="50000"/>
                  </a:schemeClr>
                </a:solidFill>
              </a:rPr>
              <a:t>Ο </a:t>
            </a:r>
            <a:r>
              <a:rPr lang="el-GR" dirty="0">
                <a:solidFill>
                  <a:schemeClr val="tx2">
                    <a:lumMod val="50000"/>
                  </a:schemeClr>
                </a:solidFill>
              </a:rPr>
              <a:t>αυταρχικός πατέρας</a:t>
            </a:r>
            <a:r>
              <a:rPr lang="el-GR" dirty="0" smtClean="0">
                <a:solidFill>
                  <a:schemeClr val="tx2">
                    <a:lumMod val="50000"/>
                  </a:schemeClr>
                </a:solidFill>
              </a:rPr>
              <a:t>.</a:t>
            </a:r>
            <a:r>
              <a:rPr lang="el-GR" dirty="0" smtClean="0"/>
              <a:t/>
            </a:r>
            <a:br>
              <a:rPr lang="el-GR" dirty="0" smtClean="0"/>
            </a:br>
            <a:r>
              <a:rPr lang="el-GR" dirty="0" smtClean="0">
                <a:solidFill>
                  <a:schemeClr val="accent1">
                    <a:lumMod val="75000"/>
                  </a:schemeClr>
                </a:solidFill>
              </a:rPr>
              <a:t>Ο </a:t>
            </a:r>
            <a:r>
              <a:rPr lang="el-GR" dirty="0">
                <a:solidFill>
                  <a:schemeClr val="accent1">
                    <a:lumMod val="75000"/>
                  </a:schemeClr>
                </a:solidFill>
              </a:rPr>
              <a:t>αδύνατος πατέρας</a:t>
            </a:r>
            <a:r>
              <a:rPr lang="el-GR" dirty="0" smtClean="0"/>
              <a:t>.</a:t>
            </a:r>
            <a:br>
              <a:rPr lang="el-GR" dirty="0" smtClean="0"/>
            </a:br>
            <a:r>
              <a:rPr lang="el-GR" dirty="0" smtClean="0">
                <a:solidFill>
                  <a:schemeClr val="accent3">
                    <a:lumMod val="75000"/>
                  </a:schemeClr>
                </a:solidFill>
              </a:rPr>
              <a:t>Ο </a:t>
            </a:r>
            <a:r>
              <a:rPr lang="el-GR" dirty="0">
                <a:solidFill>
                  <a:schemeClr val="accent3">
                    <a:lumMod val="75000"/>
                  </a:schemeClr>
                </a:solidFill>
              </a:rPr>
              <a:t>ορθολογικός πατέρας</a:t>
            </a:r>
            <a:r>
              <a:rPr lang="el-GR" dirty="0" smtClean="0">
                <a:solidFill>
                  <a:schemeClr val="accent3">
                    <a:lumMod val="75000"/>
                  </a:schemeClr>
                </a:solidFill>
              </a:rPr>
              <a:t>.</a:t>
            </a:r>
            <a:r>
              <a:rPr lang="el-GR" dirty="0" smtClean="0"/>
              <a:t/>
            </a:r>
            <a:br>
              <a:rPr lang="el-GR" dirty="0" smtClean="0"/>
            </a:br>
            <a:r>
              <a:rPr lang="el-GR" dirty="0" smtClean="0">
                <a:solidFill>
                  <a:schemeClr val="accent6">
                    <a:lumMod val="75000"/>
                  </a:schemeClr>
                </a:solidFill>
              </a:rPr>
              <a:t>Ο </a:t>
            </a:r>
            <a:r>
              <a:rPr lang="el-GR" dirty="0">
                <a:solidFill>
                  <a:schemeClr val="accent6">
                    <a:lumMod val="75000"/>
                  </a:schemeClr>
                </a:solidFill>
              </a:rPr>
              <a:t>συναισθηματικός πατέρας</a:t>
            </a:r>
            <a:r>
              <a:rPr lang="el-GR" dirty="0" smtClean="0">
                <a:solidFill>
                  <a:schemeClr val="accent6">
                    <a:lumMod val="75000"/>
                  </a:schemeClr>
                </a:solidFill>
              </a:rPr>
              <a:t>.</a:t>
            </a:r>
            <a:br>
              <a:rPr lang="el-GR" dirty="0" smtClean="0">
                <a:solidFill>
                  <a:schemeClr val="accent6">
                    <a:lumMod val="75000"/>
                  </a:schemeClr>
                </a:solidFill>
              </a:rPr>
            </a:br>
            <a:r>
              <a:rPr lang="el-GR" dirty="0" smtClean="0">
                <a:solidFill>
                  <a:schemeClr val="accent2">
                    <a:lumMod val="60000"/>
                    <a:lumOff val="40000"/>
                  </a:schemeClr>
                </a:solidFill>
              </a:rPr>
              <a:t>Ο </a:t>
            </a:r>
            <a:r>
              <a:rPr lang="el-GR" dirty="0">
                <a:solidFill>
                  <a:schemeClr val="accent2">
                    <a:lumMod val="60000"/>
                    <a:lumOff val="40000"/>
                  </a:schemeClr>
                </a:solidFill>
              </a:rPr>
              <a:t>δημοκρατικός πατέρας.</a:t>
            </a:r>
          </a:p>
        </p:txBody>
      </p:sp>
      <p:pic>
        <p:nvPicPr>
          <p:cNvPr id="3074" name="Picture 2" descr="C:\Users\aerocool\Desktop\images (1).jpg"/>
          <p:cNvPicPr>
            <a:picLocks noChangeAspect="1" noChangeArrowheads="1"/>
          </p:cNvPicPr>
          <p:nvPr/>
        </p:nvPicPr>
        <p:blipFill>
          <a:blip r:embed="rId2" cstate="print"/>
          <a:srcRect/>
          <a:stretch>
            <a:fillRect/>
          </a:stretch>
        </p:blipFill>
        <p:spPr bwMode="auto">
          <a:xfrm>
            <a:off x="6572264" y="4546794"/>
            <a:ext cx="2214578" cy="1954040"/>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Μετρό">
  <a:themeElements>
    <a:clrScheme name="Μετρό">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Μετρό">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Μετρό">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124</TotalTime>
  <Words>821</Words>
  <Application>Microsoft Office PowerPoint</Application>
  <PresentationFormat>Προβολή στην οθόνη (4:3)</PresentationFormat>
  <Paragraphs>101</Paragraphs>
  <Slides>28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28</vt:i4>
      </vt:variant>
    </vt:vector>
  </HeadingPairs>
  <TitlesOfParts>
    <vt:vector size="29" baseType="lpstr">
      <vt:lpstr>Μετρό</vt:lpstr>
      <vt:lpstr> Γυμνάσιο Κλειτορίας Σχολικό έτος 2020-2021  1η Ενημερωτική Συνάντηση Σχολείου-Γονέων Καλώς ήρθατε στο σχολείο μας! </vt:lpstr>
      <vt:lpstr>Συνεργασία σχολείου και οικογένειας.  Τι σημαίνει συνεργασία;     </vt:lpstr>
      <vt:lpstr>Ποιο είναι το πρόβλημα; Η αμφισβήτηση της αυθεντίας του δασκάλου &amp; της οικογένειας.</vt:lpstr>
      <vt:lpstr>Η οικογένεια. Συνήθη προβλήματα των παιδιών που δημιουργούν συγκρούσεις: Ανυπακοή – Απειθαρχία Μειωμένη σχολική επίδοση –άρνηση Προσκόλληση στην τηλεόραση Απαιτήσεις για υλικά αγαθά (παιχνίδια, ρούχα κ.λ.π.). Αυθάδεια &amp; έλεγχος Παραβίαση κανόνων</vt:lpstr>
      <vt:lpstr>Βασικές φυσιολογικές ανάγκες του παιδιού.  Αυτοπραγμάτωση Αισθητικές ανάγκες Ανάγκες για γνώση Ανάγκες για εκτίμηση Ανάγκες για αγάπη Βασικές φυσιολογικές ανάγκες(νερό, τροφή,…) Εξελικτικές ανάγκες Βασικές Ανάγκες για ασφάλεια</vt:lpstr>
      <vt:lpstr>Παραδείγματα: Το παιδί παραμελεί ή αρνείται να εκτελέσει τις σχολικές εργασίες.  Γονείς: ανησυχούν, αγωνιούν,αγχώνονται. Παρέμβαση: Παρατηρήσεις-παρότρυνση-κήρυγμα-τιμωρία-σύγκρουση. Αντιμετώπιση: 1ο Ερώτημα: Γιατί το παιδί αρνείται; 2ο Ερώτημα: Ποιες υποθέσεις μπορεί να συνδέονται με το πρόβλημα αυτό;  3ο Ερώτημα: Τι μπορώ να κάνω για να προλάβω το πρόβλημα και να βοηθήσω το παιδί να αλλάξει συμπεριφορά;</vt:lpstr>
      <vt:lpstr>  Οι απαντήσεις στο τρίτο ερώτημα συνδέονται άμεσα με τα δύο προηγούμενα ερωτήματα (δυσκολίες μάθησης, κόπωση του παιδιού, ενδιαφέρον ελάχιστο για τις εργασίες, διαταραγμένο οικογενειακό περιβάλλον, συναισθηματικά ψυχολογικά προβλήματα παιδιού).</vt:lpstr>
      <vt:lpstr>Τύποι γονέων -Οι αποστασιοποιημένοι γονείς   Οι επικριτικοί – αποδοκιμαστικοί γονείς. Οι επιτρεπτικοί – παραχωρητικοί γονείς. Οι συναισθηματικοί γονείς.</vt:lpstr>
      <vt:lpstr>Ο ρόλος του πατέρα -Τύποι πατέρων Ο αυταρχικός πατέρας. Ο αδύνατος πατέρας. Ο ορθολογικός πατέρας. Ο συναισθηματικός πατέρας. Ο δημοκρατικός πατέρας.</vt:lpstr>
      <vt:lpstr>Ο ρόλος της μητέρας -Τύποι μητέρων Η ιδανική μητέρα. Η φιλόδοξη μητέρα (Σχολαστική-δογματική- περιορίζει τις παιδικές πρωτοβουλίες…). Η αβέβαιη μητέρα (Προτάσσει τις βιολογικές ανάγκες του παιδιού &amp; όχι την πνευματική του ανάπτυξη, που δεν μπορεί να παρακολουθήσει). Η υστερική μητέρα (Δημιουργεί αβεβαιότητα &amp; ανασφάλεια με τον ευέξαπτο χαρακτήρα της).</vt:lpstr>
      <vt:lpstr>Μια συγκροτημένη οικογένεια! Αποτελεσματική στη διαχείριση οικογενειακών     θεμάτων. Ξεκάθαροι γονεϊκοί ρόλοι. Συνεπείς κανόνες συμπεριφοράς. Αποφυγή της ακαμψίας. Εκδήλωση ενδιαφέροντος για τις ανάγκες όλων των μελών της. Εμπιστοσύνη &amp; ενότητα, επικοινωνία &amp; διάλογος, ενθάρρυνση &amp; συνεργασία.</vt:lpstr>
      <vt:lpstr>Συναισθηματική διαπαιδαγώγηση στην οικογένεια. Επίγνωση των συναισθημάτων των παιδιών. Αναγνώριση. Ακρόαση με ενσυναίσθηση. Βοήθεια στο παιδί να εκφράσει τα συναισθήματά του. Καθορισμός ορίων και παροχή βοήθειας για την επίλυση των προβλημάτων.</vt:lpstr>
      <vt:lpstr>Στρατηγικές Συναισθηματικής Αγωγής Αποφεύγετε τις υπερβολικές επικρίσεις, τα ταπεινωτικά σχόλια ή το χλευασμό.  Χρησιμοποιήστε την κλιμάκωση και τον έπαινο.  Σκεφθείτε τις εμπειρίες των παιδιών σας σε σύγκριση με παρόμοιες των ενηλίκων.  Μην προσπαθήσετε να επιβάλετε τις δικές σας λύσεις στα προβλήματά τους. </vt:lpstr>
      <vt:lpstr>Στρατηγικές Συναισθηματικής Αγωγής Ενδυναμώστε το παιδί σας προσφέροντάς του επιλογές &amp; σεβόμενοι τις επιθυμίες του.  Συμμεριστείτε τα όνειρα &amp; τη φαντασία του.  Να είστε ειλικρινείς με το παιδί σας.  Διαβάστε μαζί του νεανική λογοτεχνία.  Να είστε υπομονετικοί μαζί του.  Πιστέψτε στη θετική φύση της ανάπτυξης του ατόμου. </vt:lpstr>
      <vt:lpstr>Συμπερασματικά 1. Συστηματική παρατήρηση, έλεγχος, ανάλυση και ερμηνεία της συμπεριφοράς των παιδιών με βάση ερωτήματα όπως:  Γιατί συμπεριφέρεται το παιδί έτσι; Πότε εκδηλώνει αυτή τη συμπεριφορά; Ποιοι παράγοντες το επηρεάζουν στην κατεύθυνση αυτή; Μήπως πρέπει να αλλάξουμε κάτι στη στάση μας απέναντί του;</vt:lpstr>
      <vt:lpstr>Συμπερασματικά  2. Καλή σχέση με τα παιδιά: Ικανοποίηση αναγκών – επιθυμιών με μέτρο- Αποφεύγουμε να κάνουμε πράγματα που τα ενοχλούν και προκαλούν εντάσεις και ανεπιθύμητες συμπεριφορές  3. Διατηρούμε ενδοοικογενειακή γαλήνη:  Κλίμα ισοτιμίας, δημοκρατίας, κατανόησης &amp; ασφάλειας Ενθαρρύνουμε «θετικές» δραστηριότητες (αθλητισμό, θέατρο, χορωδία…).</vt:lpstr>
      <vt:lpstr>Το σχολείο Εκπαιδευτικό – Κοινωνικό σύστημα. Σχολείο: Κοινωνικό Σύστημα – συνεχείς αλληλεπιδράσεις (Εκπ/κών – Μαθητών). Σχολική μονάδα: Ανοιχτό σύστημα. Επικοινωνία με το ευρύτερο περιβάλλον. Επιδράσεις από μαθητές &amp; οικογενειακό τους περιβάλλον.  Ο Ρόλος των Γονέων – Η στενή σχέση σχολείου οικογένειας – Οριοθετήσεις &amp; Ρόλοι - Το πνεύμα της Συλλογικότητας. </vt:lpstr>
      <vt:lpstr>Το σχολείο : Χώρος συναναστροφής &amp; επικοινωνίας.</vt:lpstr>
      <vt:lpstr>Ποια τα προβλήματα στα σχολεία μας;  Πειθαρχία Συμπεριφορές Μαθησιακές δυσκολίες Σχολικά βιβλία Σχολικά κτήρια Οργάνωση - λειτουργία σχολείων Αξιολόγηση μαθητών (βαθμολογία) Κατ’ οίκον εργασίες Μαθησιακή διαδικασία</vt:lpstr>
      <vt:lpstr> ΦΟΙΤΗΣΗ ΣΤΟ ΓΥΜΝΑΣΙΟ</vt:lpstr>
      <vt:lpstr>Διαφάνεια 21</vt:lpstr>
      <vt:lpstr>Η δεύτερη ομάδα (Ομάδα Β΄) περιλαμβάνει τα εξής μαθήματα:   </vt:lpstr>
      <vt:lpstr>Η τρίτη ομάδα (Ομάδα Γ΄) περιλαμβάνει τα εξής μαθήματα:  </vt:lpstr>
      <vt:lpstr>Γ. ΔΙΑΔΙΚΑΣΙΑ ΑΞΙΟΛΟΓΗΣΗΣ </vt:lpstr>
      <vt:lpstr>Δ.ΠΡΟΑΓΩΓΗ-ΑΠΟΛΥΣΗ </vt:lpstr>
      <vt:lpstr>ΟΔΗΓΙΕΣ ΠΡΟΣ ΓΟΝΕΙΣ</vt:lpstr>
      <vt:lpstr>Όταν πιστεύετε ότι η καρδιά σας βρίσκεται στο ίδιο μήκος κύματος με εκείνη του παιδιού σας, όταν ξέρετε πως νιώθετε ό,τι νιώθει εκείνο, τότε βιώνετε Ενσυναίσθηση, που αποτελεί το θεμέλιο λίθο της συναισθηματικής αγωγής.  Αν μπορείτε να παραμείνετε δίπλα στο παιδί σας βιώνοντας αυτό το Συναίσθημα-όσο κι αν είναι δύσκολο ή άβολο- τότε μπορείτε να προχωρήσετε στο επόμενο βήμα, που είναι η αξιοποίηση των συναισθηματικά φορτισμένων στιγμών ως μια ευκαιρία για την οικοδόμηση εμπιστοσύνης &amp; την παροχή  Καθοδήγησης.</vt:lpstr>
      <vt:lpstr>Σας ευχαριστώ. Καλή δύναμη!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aerocool</dc:creator>
  <cp:lastModifiedBy>aerocool</cp:lastModifiedBy>
  <cp:revision>19</cp:revision>
  <dcterms:created xsi:type="dcterms:W3CDTF">2019-11-12T08:10:15Z</dcterms:created>
  <dcterms:modified xsi:type="dcterms:W3CDTF">2020-09-28T10:16:55Z</dcterms:modified>
</cp:coreProperties>
</file>