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4" r:id="rId4"/>
    <p:sldId id="259" r:id="rId5"/>
    <p:sldId id="260" r:id="rId6"/>
    <p:sldId id="263" r:id="rId7"/>
    <p:sldId id="261" r:id="rId8"/>
    <p:sldId id="271" r:id="rId9"/>
    <p:sldId id="267" r:id="rId10"/>
    <p:sldId id="272" r:id="rId11"/>
    <p:sldId id="269" r:id="rId12"/>
    <p:sldId id="265" r:id="rId13"/>
    <p:sldId id="266" r:id="rId14"/>
    <p:sldId id="273" r:id="rId15"/>
    <p:sldId id="268" r:id="rId16"/>
    <p:sldId id="270" r:id="rId17"/>
    <p:sldId id="277" r:id="rId18"/>
    <p:sldId id="274" r:id="rId19"/>
    <p:sldId id="275" r:id="rId20"/>
    <p:sldId id="276" r:id="rId21"/>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B89"/>
    <a:srgbClr val="FEFA6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89" autoAdjust="0"/>
    <p:restoredTop sz="94660"/>
  </p:normalViewPr>
  <p:slideViewPr>
    <p:cSldViewPr snapToGrid="0">
      <p:cViewPr varScale="1">
        <p:scale>
          <a:sx n="61" d="100"/>
          <a:sy n="61" d="100"/>
        </p:scale>
        <p:origin x="-78" y="-4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308A064-C775-445F-A8BD-C87530C3FD6F}" type="datetimeFigureOut">
              <a:rPr lang="el-GR"/>
              <a:pPr>
                <a:defRPr/>
              </a:pPr>
              <a:t>02/05/2018</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434D67B-A945-4636-AFBB-F1E07A399EA2}"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84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796144-0D7C-4161-926D-97728B138DE6}" type="slidenum">
              <a:rPr lang="el-GR"/>
              <a:pPr fontAlgn="base">
                <a:spcBef>
                  <a:spcPct val="0"/>
                </a:spcBef>
                <a:spcAft>
                  <a:spcPct val="0"/>
                </a:spcAft>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5835E0A8-BE46-4AC7-82B6-7205F680BFE7}" type="datetime1">
              <a:rPr lang="el-GR"/>
              <a:pPr>
                <a:defRPr/>
              </a:pPr>
              <a:t>02/05/2018</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8493D5C1-A36D-443D-A526-307266D32386}"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66F53A9-EA3C-4956-A0DC-54030789C209}" type="datetime1">
              <a:rPr lang="el-GR"/>
              <a:pPr>
                <a:defRPr/>
              </a:pPr>
              <a:t>02/05/2018</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36DF8FD2-ED07-4185-889F-66776D08F2A2}"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1BB4369D-BF91-41B4-AFA7-DC430F3A9070}" type="datetime1">
              <a:rPr lang="el-GR"/>
              <a:pPr>
                <a:defRPr/>
              </a:pPr>
              <a:t>02/05/2018</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42378D6B-BC78-4AF5-AE54-F1861261F73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A7834EAD-60B2-4223-8338-A07571A1D2CE}" type="datetime1">
              <a:rPr lang="el-GR"/>
              <a:pPr>
                <a:defRPr/>
              </a:pPr>
              <a:t>02/05/2018</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FDED29A8-C06C-4F28-828D-E0DAA54F1A5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CBCB93C0-CC0F-47B1-9727-7FF3031F2FA4}" type="datetime1">
              <a:rPr lang="el-GR"/>
              <a:pPr>
                <a:defRPr/>
              </a:pPr>
              <a:t>02/05/2018</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462EFBDF-5F7B-46CC-83BD-5C2D71A21119}"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30564DA5-17E7-4553-AF80-E10BFBE79BEF}" type="datetime1">
              <a:rPr lang="el-GR"/>
              <a:pPr>
                <a:defRPr/>
              </a:pPr>
              <a:t>02/05/2018</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C97DD599-3970-4E4A-91E0-13C715C41EF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7EFBED8A-2F9F-45DD-8956-3FEC1A38D276}" type="datetime1">
              <a:rPr lang="el-GR"/>
              <a:pPr>
                <a:defRPr/>
              </a:pPr>
              <a:t>02/05/2018</a:t>
            </a:fld>
            <a:endParaRPr lang="el-GR"/>
          </a:p>
        </p:txBody>
      </p:sp>
      <p:sp>
        <p:nvSpPr>
          <p:cNvPr id="8" name="Θέση υποσέλιδου 4"/>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5"/>
          <p:cNvSpPr>
            <a:spLocks noGrp="1"/>
          </p:cNvSpPr>
          <p:nvPr>
            <p:ph type="sldNum" sz="quarter" idx="12"/>
          </p:nvPr>
        </p:nvSpPr>
        <p:spPr/>
        <p:txBody>
          <a:bodyPr/>
          <a:lstStyle>
            <a:lvl1pPr>
              <a:defRPr/>
            </a:lvl1pPr>
          </a:lstStyle>
          <a:p>
            <a:pPr>
              <a:defRPr/>
            </a:pPr>
            <a:fld id="{9305A491-303A-4CEE-81F9-4AE9602B5A51}"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E001C4E0-F152-4EB2-8C87-8B8BBAFB4A81}" type="datetime1">
              <a:rPr lang="el-GR"/>
              <a:pPr>
                <a:defRPr/>
              </a:pPr>
              <a:t>02/05/2018</a:t>
            </a:fld>
            <a:endParaRPr lang="el-GR"/>
          </a:p>
        </p:txBody>
      </p:sp>
      <p:sp>
        <p:nvSpPr>
          <p:cNvPr id="4" name="Θέση υποσέλιδου 4"/>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5"/>
          <p:cNvSpPr>
            <a:spLocks noGrp="1"/>
          </p:cNvSpPr>
          <p:nvPr>
            <p:ph type="sldNum" sz="quarter" idx="12"/>
          </p:nvPr>
        </p:nvSpPr>
        <p:spPr/>
        <p:txBody>
          <a:bodyPr/>
          <a:lstStyle>
            <a:lvl1pPr>
              <a:defRPr/>
            </a:lvl1pPr>
          </a:lstStyle>
          <a:p>
            <a:pPr>
              <a:defRPr/>
            </a:pPr>
            <a:fld id="{26D5A4A1-0A31-4BE8-AD5E-8AC63CAFAEB1}"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DB791C6C-F98F-4E02-AA3C-43E304454907}" type="datetime1">
              <a:rPr lang="el-GR"/>
              <a:pPr>
                <a:defRPr/>
              </a:pPr>
              <a:t>02/05/2018</a:t>
            </a:fld>
            <a:endParaRPr lang="el-GR"/>
          </a:p>
        </p:txBody>
      </p:sp>
      <p:sp>
        <p:nvSpPr>
          <p:cNvPr id="3" name="Θέση υποσέλιδου 4"/>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5"/>
          <p:cNvSpPr>
            <a:spLocks noGrp="1"/>
          </p:cNvSpPr>
          <p:nvPr>
            <p:ph type="sldNum" sz="quarter" idx="12"/>
          </p:nvPr>
        </p:nvSpPr>
        <p:spPr/>
        <p:txBody>
          <a:bodyPr/>
          <a:lstStyle>
            <a:lvl1pPr>
              <a:defRPr/>
            </a:lvl1pPr>
          </a:lstStyle>
          <a:p>
            <a:pPr>
              <a:defRPr/>
            </a:pPr>
            <a:fld id="{1B428453-A705-44B0-9C4F-3C848592A61A}"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F9800028-D79C-4A6D-B014-56DF09225497}" type="datetime1">
              <a:rPr lang="el-GR"/>
              <a:pPr>
                <a:defRPr/>
              </a:pPr>
              <a:t>02/05/2018</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848FD483-1D47-459D-8127-CCCDEF26B57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2B5BB4D4-0D2E-424C-AA89-5AE9CA8BAA32}" type="datetime1">
              <a:rPr lang="el-GR"/>
              <a:pPr>
                <a:defRPr/>
              </a:pPr>
              <a:t>02/05/2018</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8FA9BE3B-47DD-4404-A17E-29B2E2234D7E}"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095A631-BE5E-434E-87E0-713EDC8311DD}" type="datetime1">
              <a:rPr lang="el-GR"/>
              <a:pPr>
                <a:defRPr/>
              </a:pPr>
              <a:t>02/05/2018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1E44A30-6554-4B8F-A357-94BA064196F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15875"/>
            <a:ext cx="10515600" cy="1325563"/>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Περιεχόμενα</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3" name="Θέση περιεχομένου 2"/>
          <p:cNvSpPr>
            <a:spLocks noGrp="1"/>
          </p:cNvSpPr>
          <p:nvPr>
            <p:ph idx="1"/>
          </p:nvPr>
        </p:nvSpPr>
        <p:spPr>
          <a:xfrm>
            <a:off x="150813" y="1309688"/>
            <a:ext cx="11202987" cy="5548312"/>
          </a:xfrm>
        </p:spPr>
        <p:txBody>
          <a:bodyPr rtlCol="0">
            <a:normAutofit/>
          </a:bodyPr>
          <a:lstStyle/>
          <a:p>
            <a:pPr marL="514350" indent="-514350" fontAlgn="auto">
              <a:spcAft>
                <a:spcPts val="0"/>
              </a:spcAft>
              <a:buFont typeface="Arial" panose="020B0604020202020204" pitchFamily="34" charset="0"/>
              <a:buAutoNum type="arabicPeriod"/>
              <a:defRPr/>
            </a:pPr>
            <a:r>
              <a:rPr lang="el-GR" b="1" i="1" u="sng" dirty="0" smtClean="0">
                <a:effectLst>
                  <a:outerShdw blurRad="38100" dist="38100" dir="2700000" algn="tl">
                    <a:srgbClr val="000000">
                      <a:alpha val="43137"/>
                    </a:srgbClr>
                  </a:outerShdw>
                </a:effectLst>
                <a:latin typeface="Gabriola" panose="04040605051002020D02" pitchFamily="82" charset="0"/>
              </a:rPr>
              <a:t>Πως ήταν η ζωή στο Βυζάντιο;</a:t>
            </a:r>
            <a:endParaRPr lang="el-GR" b="1" i="1" u="sng" dirty="0">
              <a:effectLst>
                <a:outerShdw blurRad="38100" dist="38100" dir="2700000" algn="tl">
                  <a:srgbClr val="000000">
                    <a:alpha val="43137"/>
                  </a:srgbClr>
                </a:outerShdw>
              </a:effectLst>
              <a:latin typeface="Gabriola" panose="04040605051002020D02" pitchFamily="82" charset="0"/>
            </a:endParaRPr>
          </a:p>
          <a:p>
            <a:pPr marL="0" indent="0" fontAlgn="auto">
              <a:spcAft>
                <a:spcPts val="0"/>
              </a:spcAft>
              <a:buFont typeface="Arial" panose="020B0604020202020204" pitchFamily="34" charset="0"/>
              <a:buNone/>
              <a:defRPr/>
            </a:pPr>
            <a:r>
              <a:rPr lang="el-GR" b="1" dirty="0">
                <a:effectLst>
                  <a:outerShdw blurRad="38100" dist="38100" dir="2700000" algn="tl">
                    <a:srgbClr val="000000">
                      <a:alpha val="43137"/>
                    </a:srgbClr>
                  </a:outerShdw>
                </a:effectLst>
                <a:latin typeface="Gabriola" panose="04040605051002020D02" pitchFamily="82" charset="0"/>
              </a:rPr>
              <a:t>1.1 Η καθημερινή ζωή στο Βυζάντιο                             </a:t>
            </a:r>
            <a:endParaRPr lang="el-GR" b="1" dirty="0" smtClean="0">
              <a:effectLst>
                <a:outerShdw blurRad="38100" dist="38100" dir="2700000" algn="tl">
                  <a:srgbClr val="000000">
                    <a:alpha val="43137"/>
                  </a:srgbClr>
                </a:outerShdw>
              </a:effectLst>
              <a:latin typeface="Gabriola" panose="04040605051002020D02" pitchFamily="82" charset="0"/>
            </a:endParaRPr>
          </a:p>
          <a:p>
            <a:pPr marL="0" indent="0" fontAlgn="auto">
              <a:spcAft>
                <a:spcPts val="0"/>
              </a:spcAft>
              <a:buFont typeface="Arial" panose="020B0604020202020204" pitchFamily="34" charset="0"/>
              <a:buNone/>
              <a:defRPr/>
            </a:pPr>
            <a:r>
              <a:rPr lang="el-GR" b="1" dirty="0" smtClean="0">
                <a:effectLst>
                  <a:outerShdw blurRad="38100" dist="38100" dir="2700000" algn="tl">
                    <a:srgbClr val="000000">
                      <a:alpha val="43137"/>
                    </a:srgbClr>
                  </a:outerShdw>
                </a:effectLst>
                <a:latin typeface="Gabriola" panose="04040605051002020D02" pitchFamily="82" charset="0"/>
              </a:rPr>
              <a:t> 1.2 Το εκπαιδευτικό σύστημα στο Βυζάντιο</a:t>
            </a:r>
            <a:endParaRPr lang="el-GR" b="1" dirty="0">
              <a:effectLst>
                <a:outerShdw blurRad="38100" dist="38100" dir="2700000" algn="tl">
                  <a:srgbClr val="000000">
                    <a:alpha val="43137"/>
                  </a:srgbClr>
                </a:outerShdw>
              </a:effectLst>
              <a:latin typeface="Gabriola" panose="04040605051002020D02" pitchFamily="82" charset="0"/>
            </a:endParaRPr>
          </a:p>
          <a:p>
            <a:pPr marL="0" indent="0" fontAlgn="auto">
              <a:spcAft>
                <a:spcPts val="0"/>
              </a:spcAft>
              <a:buFont typeface="Arial" panose="020B0604020202020204" pitchFamily="34" charset="0"/>
              <a:buNone/>
              <a:defRPr/>
            </a:pPr>
            <a:r>
              <a:rPr lang="el-GR" b="1" dirty="0" smtClean="0">
                <a:effectLst>
                  <a:outerShdw blurRad="38100" dist="38100" dir="2700000" algn="tl">
                    <a:srgbClr val="000000">
                      <a:alpha val="43137"/>
                    </a:srgbClr>
                  </a:outerShdw>
                </a:effectLst>
                <a:latin typeface="Gabriola" panose="04040605051002020D02" pitchFamily="82" charset="0"/>
              </a:rPr>
              <a:t>1.3 Οι γάμοι στο Βυζάντιο</a:t>
            </a:r>
          </a:p>
          <a:p>
            <a:pPr marL="0" indent="0" fontAlgn="auto">
              <a:spcAft>
                <a:spcPts val="0"/>
              </a:spcAft>
              <a:buFont typeface="Arial" panose="020B0604020202020204" pitchFamily="34" charset="0"/>
              <a:buNone/>
              <a:defRPr/>
            </a:pPr>
            <a:r>
              <a:rPr lang="el-GR" b="1" dirty="0" smtClean="0">
                <a:effectLst>
                  <a:outerShdw blurRad="38100" dist="38100" dir="2700000" algn="tl">
                    <a:srgbClr val="000000">
                      <a:alpha val="43137"/>
                    </a:srgbClr>
                  </a:outerShdw>
                </a:effectLst>
                <a:latin typeface="Gabriola" panose="04040605051002020D02" pitchFamily="82" charset="0"/>
              </a:rPr>
              <a:t>1.4 Ενδυμασία και διατροφή στο Βυζάντιο</a:t>
            </a:r>
          </a:p>
          <a:p>
            <a:pPr marL="0" indent="0" fontAlgn="auto">
              <a:spcAft>
                <a:spcPts val="0"/>
              </a:spcAft>
              <a:buFont typeface="Arial" panose="020B0604020202020204" pitchFamily="34" charset="0"/>
              <a:buNone/>
              <a:defRPr/>
            </a:pPr>
            <a:r>
              <a:rPr lang="el-GR" b="1" dirty="0" smtClean="0">
                <a:effectLst>
                  <a:outerShdw blurRad="38100" dist="38100" dir="2700000" algn="tl">
                    <a:srgbClr val="000000">
                      <a:alpha val="43137"/>
                    </a:srgbClr>
                  </a:outerShdw>
                </a:effectLst>
                <a:latin typeface="Gabriola" panose="04040605051002020D02" pitchFamily="82" charset="0"/>
              </a:rPr>
              <a:t>1.5 Η θέση της γυναίκας στο Βυζάντιο</a:t>
            </a:r>
          </a:p>
          <a:p>
            <a:pPr marL="0" indent="0" fontAlgn="auto">
              <a:spcAft>
                <a:spcPts val="0"/>
              </a:spcAft>
              <a:buFont typeface="Arial" panose="020B0604020202020204" pitchFamily="34" charset="0"/>
              <a:buNone/>
              <a:defRPr/>
            </a:pPr>
            <a:endParaRPr lang="el-GR" b="1" dirty="0" smtClean="0">
              <a:effectLst>
                <a:outerShdw blurRad="38100" dist="38100" dir="2700000" algn="tl">
                  <a:srgbClr val="000000">
                    <a:alpha val="43137"/>
                  </a:srgbClr>
                </a:outerShdw>
              </a:effectLst>
              <a:latin typeface="Gabriola" panose="04040605051002020D02" pitchFamily="82" charset="0"/>
            </a:endParaRPr>
          </a:p>
          <a:p>
            <a:pPr marL="0" indent="0" fontAlgn="auto">
              <a:spcAft>
                <a:spcPts val="0"/>
              </a:spcAft>
              <a:buFont typeface="Arial" panose="020B0604020202020204" pitchFamily="34" charset="0"/>
              <a:buNone/>
              <a:defRPr/>
            </a:pPr>
            <a:r>
              <a:rPr lang="el-GR" b="1" i="1" u="sng" dirty="0" smtClean="0">
                <a:effectLst>
                  <a:outerShdw blurRad="38100" dist="38100" dir="2700000" algn="tl">
                    <a:srgbClr val="000000">
                      <a:alpha val="43137"/>
                    </a:srgbClr>
                  </a:outerShdw>
                </a:effectLst>
                <a:latin typeface="Gabriola" panose="04040605051002020D02" pitchFamily="82" charset="0"/>
              </a:rPr>
              <a:t>2    Η γραμματεία των βυζαντινών</a:t>
            </a:r>
          </a:p>
          <a:p>
            <a:pPr marL="0" indent="0" fontAlgn="auto">
              <a:spcAft>
                <a:spcPts val="0"/>
              </a:spcAft>
              <a:buFont typeface="Arial" panose="020B0604020202020204" pitchFamily="34" charset="0"/>
              <a:buNone/>
              <a:defRPr/>
            </a:pPr>
            <a:r>
              <a:rPr lang="el-GR" b="1" dirty="0" smtClean="0">
                <a:effectLst>
                  <a:outerShdw blurRad="38100" dist="38100" dir="2700000" algn="tl">
                    <a:srgbClr val="000000">
                      <a:alpha val="43137"/>
                    </a:srgbClr>
                  </a:outerShdw>
                </a:effectLst>
                <a:latin typeface="Gabriola" panose="04040605051002020D02" pitchFamily="82" charset="0"/>
              </a:rPr>
              <a:t>2.1 Βυζαντινή γραμματεία</a:t>
            </a:r>
          </a:p>
          <a:p>
            <a:pPr marL="0" indent="0" fontAlgn="auto">
              <a:spcAft>
                <a:spcPts val="0"/>
              </a:spcAft>
              <a:buFont typeface="Arial" panose="020B0604020202020204" pitchFamily="34" charset="0"/>
              <a:buNone/>
              <a:defRPr/>
            </a:pPr>
            <a:r>
              <a:rPr lang="el-GR" b="1" dirty="0" smtClean="0">
                <a:effectLst>
                  <a:outerShdw blurRad="38100" dist="38100" dir="2700000" algn="tl">
                    <a:srgbClr val="000000">
                      <a:alpha val="43137"/>
                    </a:srgbClr>
                  </a:outerShdw>
                </a:effectLst>
                <a:latin typeface="Gabriola" panose="04040605051002020D02" pitchFamily="82" charset="0"/>
              </a:rPr>
              <a:t>2.2 Η γλώσσα των βυζαντινών</a:t>
            </a:r>
          </a:p>
        </p:txBody>
      </p:sp>
      <p:sp>
        <p:nvSpPr>
          <p:cNvPr id="4" name="Θέση αριθμού διαφάνειας 3"/>
          <p:cNvSpPr>
            <a:spLocks noGrp="1"/>
          </p:cNvSpPr>
          <p:nvPr>
            <p:ph type="sldNum" sz="quarter" idx="12"/>
          </p:nvPr>
        </p:nvSpPr>
        <p:spPr/>
        <p:txBody>
          <a:bodyPr/>
          <a:lstStyle/>
          <a:p>
            <a:pPr>
              <a:defRPr/>
            </a:pPr>
            <a:fld id="{DC383EDD-234E-4E18-9601-76E77432A756}" type="slidenum">
              <a:rPr lang="el-GR" sz="1800">
                <a:solidFill>
                  <a:schemeClr val="bg2">
                    <a:lumMod val="50000"/>
                  </a:schemeClr>
                </a:solidFill>
                <a:latin typeface="Constantia" panose="02030602050306030303" pitchFamily="18" charset="0"/>
              </a:rPr>
              <a:pPr>
                <a:defRPr/>
              </a:pPr>
              <a:t>1</a:t>
            </a:fld>
            <a:endParaRPr lang="el-GR" sz="1800" dirty="0">
              <a:solidFill>
                <a:schemeClr val="bg2">
                  <a:lumMod val="50000"/>
                </a:schemeClr>
              </a:solidFill>
              <a:latin typeface="Constantia" panose="02030602050306030303" pitchFamily="18" charset="0"/>
            </a:endParaRPr>
          </a:p>
        </p:txBody>
      </p:sp>
      <p:sp>
        <p:nvSpPr>
          <p:cNvPr id="6" name="TextBox 5"/>
          <p:cNvSpPr txBox="1"/>
          <p:nvPr/>
        </p:nvSpPr>
        <p:spPr>
          <a:xfrm>
            <a:off x="7070725" y="1468438"/>
            <a:ext cx="4957763" cy="1384300"/>
          </a:xfrm>
          <a:prstGeom prst="rect">
            <a:avLst/>
          </a:prstGeom>
          <a:noFill/>
        </p:spPr>
        <p:txBody>
          <a:bodyPr>
            <a:spAutoFit/>
          </a:bodyPr>
          <a:lstStyle/>
          <a:p>
            <a:pPr fontAlgn="auto">
              <a:spcBef>
                <a:spcPts val="0"/>
              </a:spcBef>
              <a:spcAft>
                <a:spcPts val="0"/>
              </a:spcAft>
              <a:defRPr/>
            </a:pPr>
            <a:r>
              <a:rPr lang="el-GR" sz="2800" b="1" i="1" u="sng" dirty="0">
                <a:effectLst>
                  <a:outerShdw blurRad="38100" dist="38100" dir="2700000" algn="tl">
                    <a:srgbClr val="000000">
                      <a:alpha val="43137"/>
                    </a:srgbClr>
                  </a:outerShdw>
                </a:effectLst>
                <a:latin typeface="Gabriola" panose="04040605051002020D02" pitchFamily="82" charset="0"/>
              </a:rPr>
              <a:t>3. Η θρησκεία των βυζαντινών</a:t>
            </a:r>
          </a:p>
          <a:p>
            <a:pPr fontAlgn="auto">
              <a:spcBef>
                <a:spcPts val="0"/>
              </a:spcBef>
              <a:spcAft>
                <a:spcPts val="0"/>
              </a:spcAft>
              <a:defRPr/>
            </a:pPr>
            <a:r>
              <a:rPr lang="el-GR" sz="2800" b="1" dirty="0">
                <a:effectLst>
                  <a:outerShdw blurRad="38100" dist="38100" dir="2700000" algn="tl">
                    <a:srgbClr val="000000">
                      <a:alpha val="43137"/>
                    </a:srgbClr>
                  </a:outerShdw>
                </a:effectLst>
                <a:latin typeface="Gabriola" panose="04040605051002020D02" pitchFamily="82" charset="0"/>
              </a:rPr>
              <a:t>3.1 Ο Χριστιανισμός ως επίσημη θρησκεία</a:t>
            </a:r>
          </a:p>
          <a:p>
            <a:pPr fontAlgn="auto">
              <a:spcBef>
                <a:spcPts val="0"/>
              </a:spcBef>
              <a:spcAft>
                <a:spcPts val="0"/>
              </a:spcAft>
              <a:defRPr/>
            </a:pPr>
            <a:r>
              <a:rPr lang="el-GR" sz="2800" b="1" dirty="0">
                <a:effectLst>
                  <a:outerShdw blurRad="38100" dist="38100" dir="2700000" algn="tl">
                    <a:srgbClr val="000000">
                      <a:alpha val="43137"/>
                    </a:srgbClr>
                  </a:outerShdw>
                </a:effectLst>
                <a:latin typeface="Gabriola" panose="04040605051002020D02" pitchFamily="82" charset="0"/>
              </a:rPr>
              <a:t>3.2 Η  Αγία Σοφία</a:t>
            </a:r>
            <a:endParaRPr lang="el-GR" sz="2800" b="1" dirty="0">
              <a:effectLst>
                <a:outerShdw blurRad="38100" dist="38100" dir="2700000" algn="tl">
                  <a:srgbClr val="000000">
                    <a:alpha val="43137"/>
                  </a:srgbClr>
                </a:outerShdw>
              </a:effectLst>
              <a:latin typeface="Gabriola" panose="04040605051002020D02" pitchFamily="82" charset="0"/>
            </a:endParaRPr>
          </a:p>
        </p:txBody>
      </p:sp>
      <p:sp>
        <p:nvSpPr>
          <p:cNvPr id="8" name="TextBox 7"/>
          <p:cNvSpPr txBox="1"/>
          <p:nvPr/>
        </p:nvSpPr>
        <p:spPr>
          <a:xfrm>
            <a:off x="7070725" y="3181350"/>
            <a:ext cx="4957763" cy="522288"/>
          </a:xfrm>
          <a:prstGeom prst="rect">
            <a:avLst/>
          </a:prstGeom>
          <a:noFill/>
        </p:spPr>
        <p:txBody>
          <a:bodyPr>
            <a:spAutoFit/>
          </a:bodyPr>
          <a:lstStyle/>
          <a:p>
            <a:pPr fontAlgn="auto">
              <a:spcBef>
                <a:spcPts val="0"/>
              </a:spcBef>
              <a:spcAft>
                <a:spcPts val="0"/>
              </a:spcAft>
              <a:defRPr/>
            </a:pPr>
            <a:r>
              <a:rPr lang="el-GR" sz="2800" b="1" i="1" u="sng" dirty="0">
                <a:effectLst>
                  <a:outerShdw blurRad="38100" dist="38100" dir="2700000" algn="tl">
                    <a:srgbClr val="000000">
                      <a:alpha val="43137"/>
                    </a:srgbClr>
                  </a:outerShdw>
                </a:effectLst>
                <a:latin typeface="Gabriola" panose="04040605051002020D02" pitchFamily="82" charset="0"/>
              </a:rPr>
              <a:t>4. Επιστήμη και τεχνολογία </a:t>
            </a:r>
          </a:p>
        </p:txBody>
      </p:sp>
      <p:sp>
        <p:nvSpPr>
          <p:cNvPr id="9" name="TextBox 8"/>
          <p:cNvSpPr txBox="1"/>
          <p:nvPr/>
        </p:nvSpPr>
        <p:spPr>
          <a:xfrm rot="10800000" flipH="1" flipV="1">
            <a:off x="7070725" y="4202113"/>
            <a:ext cx="3914775" cy="1816100"/>
          </a:xfrm>
          <a:prstGeom prst="rect">
            <a:avLst/>
          </a:prstGeom>
          <a:noFill/>
        </p:spPr>
        <p:txBody>
          <a:bodyPr>
            <a:spAutoFit/>
          </a:bodyPr>
          <a:lstStyle/>
          <a:p>
            <a:pPr fontAlgn="auto">
              <a:spcBef>
                <a:spcPts val="0"/>
              </a:spcBef>
              <a:spcAft>
                <a:spcPts val="0"/>
              </a:spcAft>
              <a:defRPr/>
            </a:pPr>
            <a:r>
              <a:rPr lang="el-GR" sz="2800" b="1" i="1" u="sng" dirty="0">
                <a:effectLst>
                  <a:outerShdw blurRad="38100" dist="38100" dir="2700000" algn="tl">
                    <a:srgbClr val="000000">
                      <a:alpha val="43137"/>
                    </a:srgbClr>
                  </a:outerShdw>
                </a:effectLst>
                <a:latin typeface="Gabriola" panose="04040605051002020D02" pitchFamily="82" charset="0"/>
              </a:rPr>
              <a:t>5. Εικαστικές τέχνες και μουσική</a:t>
            </a:r>
          </a:p>
          <a:p>
            <a:pPr fontAlgn="auto">
              <a:spcBef>
                <a:spcPts val="0"/>
              </a:spcBef>
              <a:spcAft>
                <a:spcPts val="0"/>
              </a:spcAft>
              <a:defRPr/>
            </a:pPr>
            <a:r>
              <a:rPr lang="el-GR" sz="2800" b="1" dirty="0">
                <a:effectLst>
                  <a:outerShdw blurRad="38100" dist="38100" dir="2700000" algn="tl">
                    <a:srgbClr val="000000">
                      <a:alpha val="43137"/>
                    </a:srgbClr>
                  </a:outerShdw>
                </a:effectLst>
                <a:latin typeface="Gabriola" panose="04040605051002020D02" pitchFamily="82" charset="0"/>
              </a:rPr>
              <a:t>5.1 Μουσική</a:t>
            </a:r>
          </a:p>
          <a:p>
            <a:pPr fontAlgn="auto">
              <a:spcBef>
                <a:spcPts val="0"/>
              </a:spcBef>
              <a:spcAft>
                <a:spcPts val="0"/>
              </a:spcAft>
              <a:defRPr/>
            </a:pPr>
            <a:r>
              <a:rPr lang="el-GR" sz="2800" b="1" dirty="0">
                <a:effectLst>
                  <a:outerShdw blurRad="38100" dist="38100" dir="2700000" algn="tl">
                    <a:srgbClr val="000000">
                      <a:alpha val="43137"/>
                    </a:srgbClr>
                  </a:outerShdw>
                </a:effectLst>
                <a:latin typeface="Gabriola" panose="04040605051002020D02" pitchFamily="82" charset="0"/>
              </a:rPr>
              <a:t>5.2 Μικροτεχνία και γλυπτική</a:t>
            </a:r>
          </a:p>
          <a:p>
            <a:pPr fontAlgn="auto">
              <a:spcBef>
                <a:spcPts val="0"/>
              </a:spcBef>
              <a:spcAft>
                <a:spcPts val="0"/>
              </a:spcAft>
              <a:defRPr/>
            </a:pPr>
            <a:r>
              <a:rPr lang="el-GR" sz="2800" b="1" dirty="0">
                <a:effectLst>
                  <a:outerShdw blurRad="38100" dist="38100" dir="2700000" algn="tl">
                    <a:srgbClr val="000000">
                      <a:alpha val="43137"/>
                    </a:srgbClr>
                  </a:outerShdw>
                </a:effectLst>
                <a:latin typeface="Gabriola" panose="04040605051002020D02" pitchFamily="82" charset="0"/>
              </a:rPr>
              <a:t>5.3 Βυζαντινή τέχνη</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7625" y="-352425"/>
            <a:ext cx="10515600" cy="1325563"/>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3.1 Ο Χριστιανισμός ως επίσημη θρησκεία της Πόλης</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3" name="Θέση περιεχομένου 2"/>
          <p:cNvSpPr>
            <a:spLocks noGrp="1"/>
          </p:cNvSpPr>
          <p:nvPr>
            <p:ph idx="1"/>
          </p:nvPr>
        </p:nvSpPr>
        <p:spPr>
          <a:xfrm>
            <a:off x="0" y="615950"/>
            <a:ext cx="7639050" cy="3802063"/>
          </a:xfrm>
        </p:spPr>
        <p:txBody>
          <a:bodyPr rtlCol="0">
            <a:normAutofit/>
          </a:bodyPr>
          <a:lstStyle/>
          <a:p>
            <a:pPr marL="0" indent="0" fontAlgn="auto">
              <a:spcAft>
                <a:spcPts val="0"/>
              </a:spcAft>
              <a:buFont typeface="Arial" panose="020B0604020202020204" pitchFamily="34" charset="0"/>
              <a:buNone/>
              <a:defRPr/>
            </a:pPr>
            <a:r>
              <a:rPr lang="el-GR" sz="2400" b="1" dirty="0" smtClean="0">
                <a:latin typeface="Gabriola" panose="04040605051002020D02" pitchFamily="82" charset="0"/>
              </a:rPr>
              <a:t>Το διάταγμα των Μεδιολάνων και η στήριξή του από τον αυτοκράτορα Κωνσταντίνο βοήθησαν στην καθολική εξάπλωση του Χριστιανισμού. Ο Κωνσταντίνος μετά το 313 μ.Χ. :                                                             </a:t>
            </a:r>
          </a:p>
          <a:p>
            <a:pPr fontAlgn="auto">
              <a:spcAft>
                <a:spcPts val="0"/>
              </a:spcAft>
              <a:buFont typeface="Wingdings" panose="05000000000000000000" pitchFamily="2" charset="2"/>
              <a:buChar char="Ø"/>
              <a:defRPr/>
            </a:pPr>
            <a:r>
              <a:rPr lang="el-GR" sz="2400" b="1" dirty="0" smtClean="0">
                <a:latin typeface="Gabriola" panose="04040605051002020D02" pitchFamily="82" charset="0"/>
              </a:rPr>
              <a:t>Προτιμούσε τους Χριστιανούς στις δημόσιες θέσεις και το στρατό.</a:t>
            </a:r>
          </a:p>
          <a:p>
            <a:pPr fontAlgn="auto">
              <a:spcAft>
                <a:spcPts val="0"/>
              </a:spcAft>
              <a:buFont typeface="Wingdings" panose="05000000000000000000" pitchFamily="2" charset="2"/>
              <a:buChar char="Ø"/>
              <a:defRPr/>
            </a:pPr>
            <a:r>
              <a:rPr lang="el-GR" sz="2400" b="1" dirty="0" smtClean="0">
                <a:latin typeface="Gabriola" panose="04040605051002020D02" pitchFamily="82" charset="0"/>
              </a:rPr>
              <a:t>Συγκάλεσε Οικουμενική Σύνοδο στη Νίκαια το 325 μ.Χ. και βοήθησε τους Χριστιανούς να λύσουν τις θεολογικές τους διαφορές.</a:t>
            </a:r>
          </a:p>
          <a:p>
            <a:pPr fontAlgn="auto">
              <a:spcAft>
                <a:spcPts val="0"/>
              </a:spcAft>
              <a:buFont typeface="Wingdings" panose="05000000000000000000" pitchFamily="2" charset="2"/>
              <a:buChar char="Ø"/>
              <a:defRPr/>
            </a:pPr>
            <a:r>
              <a:rPr lang="el-GR" sz="2400" b="1" dirty="0" smtClean="0">
                <a:latin typeface="Gabriola" panose="04040605051002020D02" pitchFamily="82" charset="0"/>
              </a:rPr>
              <a:t>Βαπτίστηκε ο ίδιος Χριστιανός λίγο πριν τον θάνατό του.                                               Η πολιτική του Κωνσταντίνου διακόπηκε όταν Αυτοκράτορας έγινε ο Ιουλιανός ο οποίος προσπάθησε να επαναφέρει την λατρεία της παλαιάς θρησκείας</a:t>
            </a:r>
            <a:endParaRPr lang="el-GR" sz="2400" b="1" dirty="0">
              <a:latin typeface="Gabriola" panose="04040605051002020D02" pitchFamily="82" charset="0"/>
            </a:endParaRPr>
          </a:p>
        </p:txBody>
      </p:sp>
      <p:sp>
        <p:nvSpPr>
          <p:cNvPr id="4" name="Θέση αριθμού διαφάνειας 3"/>
          <p:cNvSpPr>
            <a:spLocks noGrp="1"/>
          </p:cNvSpPr>
          <p:nvPr>
            <p:ph type="sldNum" sz="quarter" idx="12"/>
          </p:nvPr>
        </p:nvSpPr>
        <p:spPr/>
        <p:txBody>
          <a:bodyPr/>
          <a:lstStyle/>
          <a:p>
            <a:pPr>
              <a:defRPr/>
            </a:pPr>
            <a:fld id="{69019902-F98C-40DB-B2A3-23B6CB978E05}" type="slidenum">
              <a:rPr lang="el-GR"/>
              <a:pPr>
                <a:defRPr/>
              </a:pPr>
              <a:t>10</a:t>
            </a:fld>
            <a:endParaRPr lang="el-GR"/>
          </a:p>
        </p:txBody>
      </p:sp>
      <p:sp>
        <p:nvSpPr>
          <p:cNvPr id="5" name="TextBox 4"/>
          <p:cNvSpPr txBox="1"/>
          <p:nvPr/>
        </p:nvSpPr>
        <p:spPr>
          <a:xfrm>
            <a:off x="6246813" y="3544888"/>
            <a:ext cx="5945187" cy="3416300"/>
          </a:xfrm>
          <a:prstGeom prst="rect">
            <a:avLst/>
          </a:prstGeom>
          <a:noFill/>
        </p:spPr>
        <p:txBody>
          <a:bodyPr>
            <a:spAutoFit/>
          </a:bodyPr>
          <a:lstStyle/>
          <a:p>
            <a:pPr fontAlgn="auto">
              <a:spcBef>
                <a:spcPts val="0"/>
              </a:spcBef>
              <a:spcAft>
                <a:spcPts val="0"/>
              </a:spcAft>
              <a:defRPr/>
            </a:pPr>
            <a:r>
              <a:rPr lang="el-GR" sz="2400" b="1" dirty="0">
                <a:latin typeface="Gabriola" panose="04040605051002020D02" pitchFamily="82" charset="0"/>
              </a:rPr>
              <a:t>Όμως ο Αυτοκράτορας Θεοδόσιος κήρυξε το Χριστιανισμό επίσημη θρησκεία και πήρε αυστηρά μέτρα κατά της θρησκείας των εθνικών. Συγκεκριμένα:</a:t>
            </a:r>
          </a:p>
          <a:p>
            <a:pPr marL="342900" indent="-342900" fontAlgn="auto">
              <a:spcBef>
                <a:spcPts val="0"/>
              </a:spcBef>
              <a:spcAft>
                <a:spcPts val="0"/>
              </a:spcAft>
              <a:buFont typeface="Wingdings" panose="05000000000000000000" pitchFamily="2" charset="2"/>
              <a:buChar char="Ø"/>
              <a:defRPr/>
            </a:pPr>
            <a:r>
              <a:rPr lang="el-GR" sz="2400" b="1" dirty="0">
                <a:latin typeface="Gabriola" panose="04040605051002020D02" pitchFamily="82" charset="0"/>
              </a:rPr>
              <a:t>Έκλεισε τους αρχαίους ναούς </a:t>
            </a:r>
          </a:p>
          <a:p>
            <a:pPr marL="342900" indent="-342900" fontAlgn="auto">
              <a:spcBef>
                <a:spcPts val="0"/>
              </a:spcBef>
              <a:spcAft>
                <a:spcPts val="0"/>
              </a:spcAft>
              <a:buFont typeface="Wingdings" panose="05000000000000000000" pitchFamily="2" charset="2"/>
              <a:buChar char="Ø"/>
              <a:defRPr/>
            </a:pPr>
            <a:r>
              <a:rPr lang="el-GR" sz="2400" b="1" dirty="0">
                <a:latin typeface="Gabriola" panose="04040605051002020D02" pitchFamily="82" charset="0"/>
              </a:rPr>
              <a:t>Απαγόρευσε την λατρεία των αρχαίων θεών </a:t>
            </a:r>
          </a:p>
          <a:p>
            <a:pPr marL="342900" indent="-342900" fontAlgn="auto">
              <a:spcBef>
                <a:spcPts val="0"/>
              </a:spcBef>
              <a:spcAft>
                <a:spcPts val="0"/>
              </a:spcAft>
              <a:buFont typeface="Wingdings" panose="05000000000000000000" pitchFamily="2" charset="2"/>
              <a:buChar char="Ø"/>
              <a:defRPr/>
            </a:pPr>
            <a:r>
              <a:rPr lang="el-GR" sz="2400" b="1" dirty="0">
                <a:latin typeface="Gabriola" panose="04040605051002020D02" pitchFamily="82" charset="0"/>
              </a:rPr>
              <a:t>Κατάργησε τους Ολυμπιακούς Αγώνες και τα Ελευσίνια</a:t>
            </a:r>
          </a:p>
          <a:p>
            <a:pPr marL="342900" indent="-342900" fontAlgn="auto">
              <a:spcBef>
                <a:spcPts val="0"/>
              </a:spcBef>
              <a:spcAft>
                <a:spcPts val="0"/>
              </a:spcAft>
              <a:buFont typeface="Wingdings" panose="05000000000000000000" pitchFamily="2" charset="2"/>
              <a:buChar char="Ø"/>
              <a:defRPr/>
            </a:pPr>
            <a:r>
              <a:rPr lang="el-GR" sz="2400" b="1" dirty="0">
                <a:latin typeface="Gabriola" panose="04040605051002020D02" pitchFamily="82" charset="0"/>
              </a:rPr>
              <a:t>Έκλεισε το Μαντείο των Δελφών</a:t>
            </a:r>
            <a:endParaRPr lang="el-GR" sz="2400" b="1" dirty="0">
              <a:latin typeface="Gabriola" panose="04040605051002020D02" pitchFamily="82" charset="0"/>
            </a:endParaRPr>
          </a:p>
          <a:p>
            <a:pPr fontAlgn="auto">
              <a:spcBef>
                <a:spcPts val="0"/>
              </a:spcBef>
              <a:spcAft>
                <a:spcPts val="0"/>
              </a:spcAft>
              <a:defRPr/>
            </a:pPr>
            <a:r>
              <a:rPr lang="el-GR" sz="2400" b="1" dirty="0">
                <a:latin typeface="Gabriola" panose="04040605051002020D02" pitchFamily="82" charset="0"/>
              </a:rPr>
              <a:t>Ο χριστιανισμός όμως τελικά επιβλήθηκε με το έργο των πατέρων της Εκκλησίας και την ιδιαίτερη συμβολή των τριών Ιεραρχών.</a:t>
            </a:r>
          </a:p>
        </p:txBody>
      </p:sp>
      <p:pic>
        <p:nvPicPr>
          <p:cNvPr id="27654" name="Εικόνα 5"/>
          <p:cNvPicPr>
            <a:picLocks noChangeAspect="1"/>
          </p:cNvPicPr>
          <p:nvPr/>
        </p:nvPicPr>
        <p:blipFill>
          <a:blip r:embed="rId2"/>
          <a:srcRect/>
          <a:stretch>
            <a:fillRect/>
          </a:stretch>
        </p:blipFill>
        <p:spPr bwMode="auto">
          <a:xfrm>
            <a:off x="0" y="3995738"/>
            <a:ext cx="6246813" cy="2862262"/>
          </a:xfrm>
          <a:prstGeom prst="rect">
            <a:avLst/>
          </a:prstGeom>
          <a:noFill/>
          <a:ln w="9525">
            <a:noFill/>
            <a:miter lim="800000"/>
            <a:headEnd/>
            <a:tailEnd/>
          </a:ln>
        </p:spPr>
      </p:pic>
      <p:pic>
        <p:nvPicPr>
          <p:cNvPr id="27655" name="Εικόνα 6"/>
          <p:cNvPicPr>
            <a:picLocks noChangeAspect="1"/>
          </p:cNvPicPr>
          <p:nvPr/>
        </p:nvPicPr>
        <p:blipFill>
          <a:blip r:embed="rId3"/>
          <a:srcRect/>
          <a:stretch>
            <a:fillRect/>
          </a:stretch>
        </p:blipFill>
        <p:spPr bwMode="auto">
          <a:xfrm>
            <a:off x="7278688" y="615950"/>
            <a:ext cx="4913312" cy="305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1353800" cy="1095375"/>
          </a:xfrm>
        </p:spPr>
        <p:txBody>
          <a:bodyPr rtlCol="0">
            <a:normAutofit/>
          </a:bodyPr>
          <a:lstStyle/>
          <a:p>
            <a:pPr fontAlgn="auto">
              <a:spcAft>
                <a:spcPts val="0"/>
              </a:spcAft>
              <a:defRPr/>
            </a:pPr>
            <a:r>
              <a:rPr lang="el-GR" b="1" i="1" dirty="0" smtClean="0">
                <a:effectLst>
                  <a:outerShdw blurRad="38100" dist="38100" dir="2700000" algn="tl">
                    <a:srgbClr val="000000">
                      <a:alpha val="43137"/>
                    </a:srgbClr>
                  </a:outerShdw>
                </a:effectLst>
                <a:latin typeface="Gabriola" panose="04040605051002020D02" pitchFamily="82" charset="0"/>
              </a:rPr>
              <a:t>3.2 Η Αγία Σοφία</a:t>
            </a:r>
            <a:endParaRPr lang="el-GR" b="1" i="1" dirty="0">
              <a:effectLst>
                <a:outerShdw blurRad="38100" dist="38100" dir="2700000" algn="tl">
                  <a:srgbClr val="000000">
                    <a:alpha val="43137"/>
                  </a:srgbClr>
                </a:outerShdw>
              </a:effectLst>
              <a:latin typeface="Gabriola" panose="04040605051002020D02" pitchFamily="82" charset="0"/>
            </a:endParaRPr>
          </a:p>
        </p:txBody>
      </p:sp>
      <p:sp>
        <p:nvSpPr>
          <p:cNvPr id="28675" name="Θέση περιεχομένου 2"/>
          <p:cNvSpPr>
            <a:spLocks noGrp="1"/>
          </p:cNvSpPr>
          <p:nvPr>
            <p:ph idx="1"/>
          </p:nvPr>
        </p:nvSpPr>
        <p:spPr>
          <a:xfrm>
            <a:off x="0" y="669925"/>
            <a:ext cx="10515600" cy="3794125"/>
          </a:xfrm>
        </p:spPr>
        <p:txBody>
          <a:bodyPr/>
          <a:lstStyle/>
          <a:p>
            <a:pPr marL="0" indent="0">
              <a:buFont typeface="Arial" charset="0"/>
              <a:buNone/>
            </a:pPr>
            <a:r>
              <a:rPr lang="el-GR" sz="2400" b="1" smtClean="0">
                <a:latin typeface="Gabriola"/>
              </a:rPr>
              <a:t>Το τελειότερο κτίσμα της Βυζαντινής εποχής είναι ο ναός της Αγίας Σοφίας.</a:t>
            </a:r>
          </a:p>
          <a:p>
            <a:pPr marL="0" indent="0">
              <a:buFont typeface="Arial" charset="0"/>
              <a:buNone/>
            </a:pPr>
            <a:r>
              <a:rPr lang="el-GR" sz="2400" b="1" smtClean="0">
                <a:latin typeface="Gabriola"/>
              </a:rPr>
              <a:t>Ο Ιουστινιανός ανέθεσε το χτίσιμο της σε δύο ονομαστούς Έλληνες αρχιτέκτονες τον Ανθέμιο και τον Ισίδωρο.</a:t>
            </a:r>
          </a:p>
          <a:p>
            <a:pPr marL="0" indent="0">
              <a:buFont typeface="Arial" charset="0"/>
              <a:buNone/>
            </a:pPr>
            <a:r>
              <a:rPr lang="el-GR" sz="2400" b="1" smtClean="0">
                <a:latin typeface="Gabriola"/>
              </a:rPr>
              <a:t>Οι δυο αρχιτέκτονες για να πρωτοτυπήσουν συνδύασαν το ρυθμό της ορθογώνιας βασιλικής και του περίκεντρου ναού με τρούλο. Έτσι γεννήθηκε το σχέδιο της Αγίας Σοφίας και ο νέος ρυθμός βασιλικής με τρούλο. Ο ρυθμός αυτός επηρέασε την αρχιτεκτονική των ναών ακόμη και στις μέρες μας. Ο ρυθμός αυτός επηρέασε την αρχιτεκτονική των ναών ακόμη και στις μέρες μας. Ο αυτοκράτορας ήθελε αυτό το ναό ο λαός να τον νιώθει δικό του για αυτό ζήτησε από το λαό όποιος επιθυμεί να προσφέρει χρήματα και υλικά για το χτίσιμό του.</a:t>
            </a:r>
          </a:p>
          <a:p>
            <a:pPr marL="0" indent="0">
              <a:buFont typeface="Arial" charset="0"/>
              <a:buNone/>
            </a:pPr>
            <a:r>
              <a:rPr lang="el-GR" sz="2400" b="1" smtClean="0">
                <a:latin typeface="Gabriola"/>
              </a:rPr>
              <a:t>Πολύτιμα μάρμαρα και δυσεύρετα υλικά από κάθε γωνιά του κράτ0υς προσφέρθηκαν και μεταφέρθηκαν στην Πόλη.</a:t>
            </a:r>
          </a:p>
          <a:p>
            <a:pPr marL="0" indent="0">
              <a:buFont typeface="Arial" charset="0"/>
              <a:buNone/>
            </a:pPr>
            <a:r>
              <a:rPr lang="el-GR" sz="2400" b="1" smtClean="0">
                <a:latin typeface="Gabriola"/>
              </a:rPr>
              <a:t>Δέκα χιλιάδες εργάτες και διαλεχτοί τεχνίτες εργάστηκαν πέντε χρόνια για να ολοκληρώσουν το έργο.</a:t>
            </a:r>
          </a:p>
          <a:p>
            <a:pPr marL="0" indent="0">
              <a:buFont typeface="Arial" charset="0"/>
              <a:buNone/>
            </a:pPr>
            <a:r>
              <a:rPr lang="el-GR" sz="2400" b="1" smtClean="0">
                <a:latin typeface="Gabriola"/>
              </a:rPr>
              <a:t> Η Αγία Σοφία εγκαινιάστηκε το 537 μ.Χ. και ήταν όπως την είχε ονειρευτεί ο δημιουργός της η καλύτερη στον κόσμο.</a:t>
            </a:r>
          </a:p>
          <a:p>
            <a:pPr marL="0" indent="0">
              <a:buFont typeface="Arial" charset="0"/>
              <a:buNone/>
            </a:pPr>
            <a:r>
              <a:rPr lang="el-GR" sz="2400" b="1" smtClean="0">
                <a:latin typeface="Gabriola"/>
              </a:rPr>
              <a:t>Ο Ιουστινιανός όταν προσήλθε στον ναό την ημέρα των εγκαινίων σήκωσε εντυπωσιασμένος τα μάτια του στον ουρανό και ψιθύρισε: «Νενίκηκά σε Σολομώντα». Στους αιώνες που ακολούθησαν ο ναός στέγασε όλες τις δόξες και τις δοκιμασίες της Πόλης και της αυτοκρατορίας.</a:t>
            </a:r>
          </a:p>
          <a:p>
            <a:pPr marL="0" indent="0">
              <a:buFont typeface="Arial" charset="0"/>
              <a:buNone/>
            </a:pPr>
            <a:r>
              <a:rPr lang="el-GR" sz="2400" b="1" smtClean="0">
                <a:latin typeface="Gabriola"/>
              </a:rPr>
              <a:t>Εκεί στρέφονταν οι αυτοκράτορες και οι πατριάρχες και τελούνταν οι δοξολογίες των θριάμβων. Εκεί γίνονταν παρακλήσεις του λαού προς την Παναγία για τη σωτηρία της Πόλης στις ώρες των κινδύνων που την απειλούσαν.</a:t>
            </a:r>
          </a:p>
        </p:txBody>
      </p:sp>
      <p:sp>
        <p:nvSpPr>
          <p:cNvPr id="4" name="Θέση αριθμού διαφάνειας 3"/>
          <p:cNvSpPr>
            <a:spLocks noGrp="1"/>
          </p:cNvSpPr>
          <p:nvPr>
            <p:ph type="sldNum" sz="quarter" idx="12"/>
          </p:nvPr>
        </p:nvSpPr>
        <p:spPr/>
        <p:txBody>
          <a:bodyPr/>
          <a:lstStyle/>
          <a:p>
            <a:pPr>
              <a:defRPr/>
            </a:pPr>
            <a:fld id="{86F9DDEC-49DB-41B7-9C86-34398112541B}" type="slidenum">
              <a:rPr lang="el-GR"/>
              <a:pPr>
                <a:defRPr/>
              </a:pPr>
              <a:t>11</a:t>
            </a:fld>
            <a:endParaRPr lang="el-GR"/>
          </a:p>
        </p:txBody>
      </p:sp>
      <p:pic>
        <p:nvPicPr>
          <p:cNvPr id="28677" name="Εικόνα 4"/>
          <p:cNvPicPr>
            <a:picLocks noChangeAspect="1"/>
          </p:cNvPicPr>
          <p:nvPr/>
        </p:nvPicPr>
        <p:blipFill>
          <a:blip r:embed="rId2"/>
          <a:srcRect/>
          <a:stretch>
            <a:fillRect/>
          </a:stretch>
        </p:blipFill>
        <p:spPr bwMode="auto">
          <a:xfrm>
            <a:off x="9285288" y="0"/>
            <a:ext cx="2906712" cy="1725613"/>
          </a:xfrm>
          <a:prstGeom prst="rect">
            <a:avLst/>
          </a:prstGeom>
          <a:noFill/>
          <a:ln w="9525">
            <a:noFill/>
            <a:miter lim="800000"/>
            <a:headEnd/>
            <a:tailEnd/>
          </a:ln>
        </p:spPr>
      </p:pic>
      <p:pic>
        <p:nvPicPr>
          <p:cNvPr id="28678" name="Εικόνα 5"/>
          <p:cNvPicPr>
            <a:picLocks noChangeAspect="1"/>
          </p:cNvPicPr>
          <p:nvPr/>
        </p:nvPicPr>
        <p:blipFill>
          <a:blip r:embed="rId3"/>
          <a:srcRect/>
          <a:stretch>
            <a:fillRect/>
          </a:stretch>
        </p:blipFill>
        <p:spPr bwMode="auto">
          <a:xfrm>
            <a:off x="9632950" y="5421313"/>
            <a:ext cx="2559050" cy="143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B89">
            <a:alpha val="96077"/>
          </a:srgb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1353800" cy="969963"/>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4 Επιστήμη και τεχνολογία</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3" name="Θέση περιεχομένου 2"/>
          <p:cNvSpPr>
            <a:spLocks noGrp="1"/>
          </p:cNvSpPr>
          <p:nvPr>
            <p:ph idx="1"/>
          </p:nvPr>
        </p:nvSpPr>
        <p:spPr>
          <a:xfrm>
            <a:off x="0" y="969963"/>
            <a:ext cx="8610600" cy="5386387"/>
          </a:xfrm>
        </p:spPr>
        <p:txBody>
          <a:bodyPr rtlCol="0">
            <a:normAutofit lnSpcReduction="10000"/>
          </a:bodyPr>
          <a:lstStyle/>
          <a:p>
            <a:pPr marL="0" indent="0" fontAlgn="auto">
              <a:spcAft>
                <a:spcPts val="0"/>
              </a:spcAft>
              <a:buFont typeface="Arial" panose="020B0604020202020204" pitchFamily="34" charset="0"/>
              <a:buNone/>
              <a:defRPr/>
            </a:pPr>
            <a:r>
              <a:rPr lang="el-GR" sz="2400" b="1" dirty="0" smtClean="0">
                <a:latin typeface="Gabriola" panose="04040605051002020D02" pitchFamily="82" charset="0"/>
              </a:rPr>
              <a:t>Ο έντονος θρησκευτικός χαρακτήρας του βυζαντινού πολιτισμού δεν ευνόησε ιδιαίτερα την ανάπτυξη των φυσικών επιστημών. Ωστόσο αναδείχθηκαν αξιόλογοι γιατροί, αστρονόμοι και μαθηματικοί. Ιδιαίτερο ενδιαφέρον έδειξαν και για την γεωγραφία. Οι εφευρέσεις των βυζαντινών, αφορούν κυρίως στρατιωτικούς σκοπούς.                                                                                                   Στην ιατρική δεν παρατηρείται ιδιαίτερη ανάπτυξη, αφού τα ιατρικά συγγράμματα ήταν επιλεκτικά συγκεντρωμένες θεωρίες αρχαίων γιατρών. Παράλληλα όμως κυκλοφορούσαν και τα λεγόμενα «ιατροσόφια». Η ανάπτυξη του θεσμού των ξενώνων άνοιξε τον δρόμο των σημερινών νοσοκομείων.                                                                                                                                                                Στην χημεία ελάχιστες  καινοτομίες υπήρξαν. Η πιο σημαντική από αυτές, η εφεύρεση του «υγρού πυρ», ένα μείγμα από εύφλεκτα υλικά, πού εκτοξεύονταν με ειδικούς σωλήνες εναντίον εχθρικών πλοίων                                                                                                                                              Στην ορυκτολογία παρουσιάζεται άμεση σχέση της αλχημείας και της εν λόγω επιστήμης. Καταγράφηκαν πολλά ορυκτά για τα οποία οι βυζαντινοί πίστευαν πως είχαν υπερφυσικές δυνάμεις.                                                                                        Στα μαθηματικά και στην αστρονομία μέχρι τον έκτο αιώνα, αξιόλογη ήταν η ενασχόληση με τα μαθηματικά στην σχολή της Αθήνας. Μεσολάβησε μια περίοδος αδιαφορίας, με μοναδική παρουσία αυτή του Λέοντα.                                                                                                                                     Τέλος στην γεωγραφία, η συγγραφή των βυζαντινών περιοριζόταν από την μία στα αρχαία κείμενα και από την άλλη στην εκπόνηση έργων για πρακτικούς σκοπούς. Στην δεύτερη κατηγορία ανήκουν τα οδοιπορικά στους Αγίους Τόπους.                                                                     </a:t>
            </a:r>
          </a:p>
        </p:txBody>
      </p:sp>
      <p:sp>
        <p:nvSpPr>
          <p:cNvPr id="4" name="Θέση αριθμού διαφάνειας 3"/>
          <p:cNvSpPr>
            <a:spLocks noGrp="1"/>
          </p:cNvSpPr>
          <p:nvPr>
            <p:ph type="sldNum" sz="quarter" idx="12"/>
          </p:nvPr>
        </p:nvSpPr>
        <p:spPr/>
        <p:txBody>
          <a:bodyPr/>
          <a:lstStyle/>
          <a:p>
            <a:pPr>
              <a:defRPr/>
            </a:pPr>
            <a:fld id="{3B2A6817-8671-4799-8E52-4BADD92DD7DD}" type="slidenum">
              <a:rPr lang="el-GR"/>
              <a:pPr>
                <a:defRPr/>
              </a:pPr>
              <a:t>12</a:t>
            </a:fld>
            <a:endParaRPr lang="el-GR"/>
          </a:p>
        </p:txBody>
      </p:sp>
      <p:pic>
        <p:nvPicPr>
          <p:cNvPr id="29701" name="Εικόνα 4"/>
          <p:cNvPicPr>
            <a:picLocks noChangeAspect="1"/>
          </p:cNvPicPr>
          <p:nvPr/>
        </p:nvPicPr>
        <p:blipFill>
          <a:blip r:embed="rId2"/>
          <a:srcRect/>
          <a:stretch>
            <a:fillRect/>
          </a:stretch>
        </p:blipFill>
        <p:spPr bwMode="auto">
          <a:xfrm>
            <a:off x="8510588" y="0"/>
            <a:ext cx="3681412" cy="2514600"/>
          </a:xfrm>
          <a:prstGeom prst="rect">
            <a:avLst/>
          </a:prstGeom>
          <a:noFill/>
          <a:ln w="9525">
            <a:noFill/>
            <a:miter lim="800000"/>
            <a:headEnd/>
            <a:tailEnd/>
          </a:ln>
        </p:spPr>
      </p:pic>
      <p:pic>
        <p:nvPicPr>
          <p:cNvPr id="29702" name="Εικόνα 6"/>
          <p:cNvPicPr>
            <a:picLocks noChangeAspect="1"/>
          </p:cNvPicPr>
          <p:nvPr/>
        </p:nvPicPr>
        <p:blipFill>
          <a:blip r:embed="rId3"/>
          <a:srcRect/>
          <a:stretch>
            <a:fillRect/>
          </a:stretch>
        </p:blipFill>
        <p:spPr bwMode="auto">
          <a:xfrm>
            <a:off x="8510588" y="3052763"/>
            <a:ext cx="3681412" cy="306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1353800" cy="882650"/>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5.1 Μουσική</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30723" name="Θέση περιεχομένου 2"/>
          <p:cNvSpPr>
            <a:spLocks noGrp="1"/>
          </p:cNvSpPr>
          <p:nvPr>
            <p:ph idx="1"/>
          </p:nvPr>
        </p:nvSpPr>
        <p:spPr>
          <a:xfrm>
            <a:off x="5759450" y="882650"/>
            <a:ext cx="6432550" cy="3817938"/>
          </a:xfrm>
        </p:spPr>
        <p:txBody>
          <a:bodyPr/>
          <a:lstStyle/>
          <a:p>
            <a:pPr marL="0" indent="0">
              <a:buFont typeface="Arial" charset="0"/>
              <a:buNone/>
            </a:pPr>
            <a:r>
              <a:rPr lang="el-GR" sz="2400" b="1" smtClean="0">
                <a:latin typeface="Gabriola"/>
              </a:rPr>
              <a:t>Η μουσική αναπτύχθηκε στο Βυζάντιο και διαμόρφωσε μια νέα μελωδική τεχνοτροπία και μουσική γραφή. Βασίστηκε κυρίως στην αρχαία ελληνική μουσική, αφομοιώνοντας δημιουργικά τόσο τυπικά όσο και μορφολογικά στοιχεία της λαϊκής μουσικής παράδοσης και άλλων λαών που συνέθεταν τον ανομοιογενή πληθυσμό της βυζαντινής αυτοκρατορίας. Η βυζαντινή μουσική ονομάζεται και εκκλησιαστική εφόσον το μεγαλύτερο μέρος της είναι εκκλησιαστικά άσματα συνδεδεμένα με την λατρεία της ορθόδοξης εκκλησίας </a:t>
            </a:r>
          </a:p>
          <a:p>
            <a:pPr marL="0" indent="0">
              <a:buFont typeface="Arial" charset="0"/>
              <a:buNone/>
            </a:pPr>
            <a:r>
              <a:rPr lang="el-GR" sz="2400" b="1" smtClean="0">
                <a:latin typeface="Gabriola"/>
              </a:rPr>
              <a:t> </a:t>
            </a:r>
          </a:p>
        </p:txBody>
      </p:sp>
      <p:sp>
        <p:nvSpPr>
          <p:cNvPr id="4" name="Θέση αριθμού διαφάνειας 3"/>
          <p:cNvSpPr>
            <a:spLocks noGrp="1"/>
          </p:cNvSpPr>
          <p:nvPr>
            <p:ph type="sldNum" sz="quarter" idx="12"/>
          </p:nvPr>
        </p:nvSpPr>
        <p:spPr/>
        <p:txBody>
          <a:bodyPr/>
          <a:lstStyle/>
          <a:p>
            <a:pPr>
              <a:defRPr/>
            </a:pPr>
            <a:fld id="{714D6C1C-DBB8-4C20-AE52-DDE97F34314B}" type="slidenum">
              <a:rPr lang="el-GR"/>
              <a:pPr>
                <a:defRPr/>
              </a:pPr>
              <a:t>13</a:t>
            </a:fld>
            <a:endParaRPr lang="el-GR" dirty="0"/>
          </a:p>
        </p:txBody>
      </p:sp>
      <p:pic>
        <p:nvPicPr>
          <p:cNvPr id="30725" name="Εικόνα 4"/>
          <p:cNvPicPr>
            <a:picLocks noChangeAspect="1"/>
          </p:cNvPicPr>
          <p:nvPr/>
        </p:nvPicPr>
        <p:blipFill>
          <a:blip r:embed="rId2"/>
          <a:srcRect/>
          <a:stretch>
            <a:fillRect/>
          </a:stretch>
        </p:blipFill>
        <p:spPr bwMode="auto">
          <a:xfrm>
            <a:off x="5872163" y="3668713"/>
            <a:ext cx="6319837" cy="2687637"/>
          </a:xfrm>
          <a:prstGeom prst="rect">
            <a:avLst/>
          </a:prstGeom>
          <a:noFill/>
          <a:ln w="9525">
            <a:noFill/>
            <a:miter lim="800000"/>
            <a:headEnd/>
            <a:tailEnd/>
          </a:ln>
        </p:spPr>
      </p:pic>
      <p:sp>
        <p:nvSpPr>
          <p:cNvPr id="30726" name="TextBox 5"/>
          <p:cNvSpPr txBox="1">
            <a:spLocks noChangeArrowheads="1"/>
          </p:cNvSpPr>
          <p:nvPr/>
        </p:nvSpPr>
        <p:spPr bwMode="auto">
          <a:xfrm>
            <a:off x="0" y="3668713"/>
            <a:ext cx="5872163" cy="2678112"/>
          </a:xfrm>
          <a:prstGeom prst="rect">
            <a:avLst/>
          </a:prstGeom>
          <a:noFill/>
          <a:ln w="9525">
            <a:noFill/>
            <a:miter lim="800000"/>
            <a:headEnd/>
            <a:tailEnd/>
          </a:ln>
        </p:spPr>
        <p:txBody>
          <a:bodyPr>
            <a:spAutoFit/>
          </a:bodyPr>
          <a:lstStyle/>
          <a:p>
            <a:r>
              <a:rPr lang="el-GR" sz="2400" b="1">
                <a:latin typeface="Gabriola"/>
              </a:rPr>
              <a:t>Τα κοσμικά άσματα ουσιαστικά έχουν τα ίδια χαρακτηριστικά με την εκκλησιαστική μουσική, με αποτέλεσμα πολλοί μελετητές να  θεωρούν ότι δεν αποτελούν ξεχωριστό μουσικό είδος.                        Η βυζαντινή μουσική δεν ακολούθησε το ευρωπαϊκό πολυφωνικό σύστημα είναι μονοφωνική και διακρίνεται για την απλότητα και τη μεγαλοπρέπεια της. Κατά τους πρώτους χριστιανικούς χρόνους η μουσική χρησιμοποιήθηκε στις λατρευτικές συνάξεις των πιστών.</a:t>
            </a:r>
          </a:p>
        </p:txBody>
      </p:sp>
      <p:pic>
        <p:nvPicPr>
          <p:cNvPr id="30727" name="Εικόνα 6"/>
          <p:cNvPicPr>
            <a:picLocks noChangeAspect="1"/>
          </p:cNvPicPr>
          <p:nvPr/>
        </p:nvPicPr>
        <p:blipFill>
          <a:blip r:embed="rId3"/>
          <a:srcRect/>
          <a:stretch>
            <a:fillRect/>
          </a:stretch>
        </p:blipFill>
        <p:spPr bwMode="auto">
          <a:xfrm>
            <a:off x="204788" y="882650"/>
            <a:ext cx="5410200" cy="278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0488" y="-479425"/>
            <a:ext cx="10515601" cy="1325563"/>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5.2Μικροτεχνία και γλυπτική στο Βυζάντιο</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31747" name="Θέση περιεχομένου 2"/>
          <p:cNvSpPr>
            <a:spLocks noGrp="1"/>
          </p:cNvSpPr>
          <p:nvPr>
            <p:ph idx="1"/>
          </p:nvPr>
        </p:nvSpPr>
        <p:spPr>
          <a:xfrm>
            <a:off x="-90488" y="477838"/>
            <a:ext cx="12282488" cy="5699125"/>
          </a:xfrm>
        </p:spPr>
        <p:txBody>
          <a:bodyPr/>
          <a:lstStyle/>
          <a:p>
            <a:pPr marL="0" indent="0">
              <a:buFont typeface="Arial" charset="0"/>
              <a:buNone/>
            </a:pPr>
            <a:r>
              <a:rPr lang="el-GR" sz="2400" b="1" smtClean="0">
                <a:latin typeface="Gabriola"/>
              </a:rPr>
              <a:t>Στην μικροτεχνία περιλαμβάνονται οι τέχνες στις οποίες χρησιμοποιούσαν πολυτελέστατα υλικά για την κατασκευή μικρής κλίμακος αντικειμένων διακόσμησης. Τα ασημένια σκεύη είχαν παραστάσεις από την Παλαιά Διαθήκη. Στο Βυζάντιο η γλυπτική περιορίστηκε σε δευτερεύουσας σημασίας τέχνη. Κατά την ρωμαϊκή περίοδο η κοσμική αυτή τέχνη έστηνε περίοπτους ανδριάντες στους Αυτοκράτορες έως τον 7</a:t>
            </a:r>
            <a:r>
              <a:rPr lang="el-GR" sz="2400" b="1" baseline="30000" smtClean="0">
                <a:latin typeface="Gabriola"/>
              </a:rPr>
              <a:t>ο</a:t>
            </a:r>
            <a:r>
              <a:rPr lang="el-GR" sz="2400" b="1" smtClean="0">
                <a:latin typeface="Gabriola"/>
              </a:rPr>
              <a:t>  αιώνα με  πιο γνωστό μνημείο τον έφιππο ανδριάντα του Ιουστινιανού στην κορυφή μίας κολώνας δίπλα στην Αγία Σοφία. Από την αρχή όμως επικράτησε το ανάγλυφο στις χριστιανικές παραστάσεις. Η δημιουργικότερη όμως εποχή της βυζαντινής εποχής είναι η διακοσμητική των αρχιτεκτονημάτων. Τα κιονόκρανα, τα θωράκια, τα επιστύλια, τα τέμπλα κ.α. αποτελούν απαραίτητα οργανικά μέλη του εσωτερικού χώρου.</a:t>
            </a:r>
          </a:p>
        </p:txBody>
      </p:sp>
      <p:sp>
        <p:nvSpPr>
          <p:cNvPr id="4" name="Θέση αριθμού διαφάνειας 3"/>
          <p:cNvSpPr>
            <a:spLocks noGrp="1"/>
          </p:cNvSpPr>
          <p:nvPr>
            <p:ph type="sldNum" sz="quarter" idx="12"/>
          </p:nvPr>
        </p:nvSpPr>
        <p:spPr/>
        <p:txBody>
          <a:bodyPr/>
          <a:lstStyle/>
          <a:p>
            <a:pPr>
              <a:defRPr/>
            </a:pPr>
            <a:fld id="{3BD36D51-043A-47D2-BAAE-05824238DA19}" type="slidenum">
              <a:rPr lang="el-GR"/>
              <a:pPr>
                <a:defRPr/>
              </a:pPr>
              <a:t>14</a:t>
            </a:fld>
            <a:endParaRPr lang="el-GR"/>
          </a:p>
        </p:txBody>
      </p:sp>
      <p:pic>
        <p:nvPicPr>
          <p:cNvPr id="31749" name="Εικόνα 4"/>
          <p:cNvPicPr>
            <a:picLocks noChangeAspect="1"/>
          </p:cNvPicPr>
          <p:nvPr/>
        </p:nvPicPr>
        <p:blipFill>
          <a:blip r:embed="rId2"/>
          <a:srcRect/>
          <a:stretch>
            <a:fillRect/>
          </a:stretch>
        </p:blipFill>
        <p:spPr bwMode="auto">
          <a:xfrm>
            <a:off x="8283575" y="2822575"/>
            <a:ext cx="3908425" cy="4035425"/>
          </a:xfrm>
          <a:prstGeom prst="rect">
            <a:avLst/>
          </a:prstGeom>
          <a:noFill/>
          <a:ln w="9525">
            <a:noFill/>
            <a:miter lim="800000"/>
            <a:headEnd/>
            <a:tailEnd/>
          </a:ln>
        </p:spPr>
      </p:pic>
      <p:pic>
        <p:nvPicPr>
          <p:cNvPr id="31750" name="Εικόνα 5"/>
          <p:cNvPicPr>
            <a:picLocks noChangeAspect="1"/>
          </p:cNvPicPr>
          <p:nvPr/>
        </p:nvPicPr>
        <p:blipFill>
          <a:blip r:embed="rId3"/>
          <a:srcRect/>
          <a:stretch>
            <a:fillRect/>
          </a:stretch>
        </p:blipFill>
        <p:spPr bwMode="auto">
          <a:xfrm>
            <a:off x="0" y="2822575"/>
            <a:ext cx="4135438" cy="4029075"/>
          </a:xfrm>
          <a:prstGeom prst="rect">
            <a:avLst/>
          </a:prstGeom>
          <a:noFill/>
          <a:ln w="9525">
            <a:noFill/>
            <a:miter lim="800000"/>
            <a:headEnd/>
            <a:tailEnd/>
          </a:ln>
        </p:spPr>
      </p:pic>
      <p:pic>
        <p:nvPicPr>
          <p:cNvPr id="31751" name="Εικόνα 6"/>
          <p:cNvPicPr>
            <a:picLocks noChangeAspect="1"/>
          </p:cNvPicPr>
          <p:nvPr/>
        </p:nvPicPr>
        <p:blipFill>
          <a:blip r:embed="rId4"/>
          <a:srcRect/>
          <a:stretch>
            <a:fillRect/>
          </a:stretch>
        </p:blipFill>
        <p:spPr bwMode="auto">
          <a:xfrm>
            <a:off x="4135438" y="2822575"/>
            <a:ext cx="4148137" cy="4035425"/>
          </a:xfrm>
          <a:prstGeom prst="rect">
            <a:avLst/>
          </a:prstGeom>
          <a:noFill/>
          <a:ln w="9525">
            <a:noFill/>
            <a:miter lim="800000"/>
            <a:headEnd/>
            <a:tailEnd/>
          </a:ln>
        </p:spPr>
      </p:pic>
      <p:sp>
        <p:nvSpPr>
          <p:cNvPr id="8" name="TextBox 7"/>
          <p:cNvSpPr txBox="1"/>
          <p:nvPr/>
        </p:nvSpPr>
        <p:spPr>
          <a:xfrm>
            <a:off x="3983038" y="2805113"/>
            <a:ext cx="4135437" cy="522287"/>
          </a:xfrm>
          <a:prstGeom prst="rect">
            <a:avLst/>
          </a:prstGeom>
          <a:noFill/>
        </p:spPr>
        <p:txBody>
          <a:bodyPr>
            <a:spAutoFit/>
          </a:bodyPr>
          <a:lstStyle/>
          <a:p>
            <a:pPr fontAlgn="auto">
              <a:spcBef>
                <a:spcPts val="0"/>
              </a:spcBef>
              <a:spcAft>
                <a:spcPts val="0"/>
              </a:spcAft>
              <a:defRPr/>
            </a:pPr>
            <a:r>
              <a:rPr lang="el-GR" dirty="0">
                <a:latin typeface="+mn-lt"/>
              </a:rPr>
              <a:t> </a:t>
            </a:r>
            <a:r>
              <a:rPr lang="el-GR" sz="2800" b="1" dirty="0">
                <a:effectLst>
                  <a:outerShdw blurRad="38100" dist="38100" dir="2700000" algn="tl">
                    <a:srgbClr val="000000">
                      <a:alpha val="43137"/>
                    </a:srgbClr>
                  </a:outerShdw>
                </a:effectLst>
                <a:latin typeface="Gabriola" panose="04040605051002020D02" pitchFamily="82" charset="0"/>
              </a:rPr>
              <a:t>Κωνσταντίνος Παλαιολόγος  </a:t>
            </a:r>
            <a:endParaRPr lang="el-GR"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977900"/>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5.3 Βυζαντινή τέχνη</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32771" name="Θέση περιεχομένου 2"/>
          <p:cNvSpPr>
            <a:spLocks noGrp="1"/>
          </p:cNvSpPr>
          <p:nvPr>
            <p:ph idx="1"/>
          </p:nvPr>
        </p:nvSpPr>
        <p:spPr>
          <a:xfrm>
            <a:off x="0" y="977900"/>
            <a:ext cx="8770938" cy="5199063"/>
          </a:xfrm>
        </p:spPr>
        <p:txBody>
          <a:bodyPr/>
          <a:lstStyle/>
          <a:p>
            <a:pPr marL="0" indent="0">
              <a:buFont typeface="Arial" charset="0"/>
              <a:buNone/>
            </a:pPr>
            <a:r>
              <a:rPr lang="el-GR" sz="2400" b="1" smtClean="0">
                <a:latin typeface="Gabriola"/>
              </a:rPr>
              <a:t>Η  βυζαντινή τέχνη σε όλες τις μορφές της επηρεάστηκε από την αρχαία ελληνική και ρωμαϊκή των οποίων αποτέλεσε συνέχεια. Η βυζαντινή τέχνη στο μεγαλύτερο μέρος της είναι θρησκευτική και εκφράζεται με την αρχιτεκτονική των ναών, τις εικόνες, τις τοιχογραφίες, τα ψηφιδωτά και τις μικρογραφίες. </a:t>
            </a:r>
          </a:p>
          <a:p>
            <a:pPr marL="0" indent="0">
              <a:buFont typeface="Arial" charset="0"/>
              <a:buNone/>
            </a:pPr>
            <a:r>
              <a:rPr lang="el-GR" sz="2400" b="1" smtClean="0">
                <a:latin typeface="Gabriola"/>
              </a:rPr>
              <a:t>Κέντρο της βυζαντινής τέχνης ήταν η Κωνσταντινούπολη. Για το κτίσιμο και την διακόσμηση της πόλης, επιστρατεύτηκαν οι πιο ονομαστοί αρχιτέκτονες, τεχνίτες και ζωγράφοι. Χρησιμοποιήθηκαν τα καλύτερα υλικά. Παράλληλα με την αρχιτεκτονική, αναπτύχθηκε στο Βυζάντιο και η ζωγραφική, έχοντας ως πρώτη μορφή την αγιογραφία. Σε περιόδους οικονομικής ακμής αναπτύχθηκε και η ψηφιδωτή μορφή των εικόνων που έδιναν ζωντάνια και αίσθηση βάθους στα εικονιζόμενα τοπία και πρόσωπα. Τα κτισίματα και οι ζωγραφιές κατά κανόνα σέβονταν την φύση και διακρίνονταν για την αρμονία των γραμμών και των χρωμάτων τους. Με την λαϊκή τέχνη ασχολιόντουσαν χιλιάδες βυζαντινά σπίτια. Κατασκευάζονταν μαγειρικά σκεύη από ξύλο, χαλκό, πηλό, σίδηρο, ελεφαντόδοντο, γυαλί  κ.α.                                                                                                                 </a:t>
            </a:r>
          </a:p>
        </p:txBody>
      </p:sp>
      <p:sp>
        <p:nvSpPr>
          <p:cNvPr id="4" name="Θέση αριθμού διαφάνειας 3"/>
          <p:cNvSpPr>
            <a:spLocks noGrp="1"/>
          </p:cNvSpPr>
          <p:nvPr>
            <p:ph type="sldNum" sz="quarter" idx="12"/>
          </p:nvPr>
        </p:nvSpPr>
        <p:spPr/>
        <p:txBody>
          <a:bodyPr/>
          <a:lstStyle/>
          <a:p>
            <a:pPr>
              <a:defRPr/>
            </a:pPr>
            <a:fld id="{5BDFE1B7-4255-49C4-96F1-A8E199D584D9}" type="slidenum">
              <a:rPr lang="el-GR"/>
              <a:pPr>
                <a:defRPr/>
              </a:pPr>
              <a:t>15</a:t>
            </a:fld>
            <a:endParaRPr lang="el-GR"/>
          </a:p>
        </p:txBody>
      </p:sp>
      <p:pic>
        <p:nvPicPr>
          <p:cNvPr id="32773" name="Εικόνα 4"/>
          <p:cNvPicPr>
            <a:picLocks noChangeAspect="1"/>
          </p:cNvPicPr>
          <p:nvPr/>
        </p:nvPicPr>
        <p:blipFill>
          <a:blip r:embed="rId2"/>
          <a:srcRect/>
          <a:stretch>
            <a:fillRect/>
          </a:stretch>
        </p:blipFill>
        <p:spPr bwMode="auto">
          <a:xfrm>
            <a:off x="8770938" y="341313"/>
            <a:ext cx="3421062" cy="3225800"/>
          </a:xfrm>
          <a:prstGeom prst="rect">
            <a:avLst/>
          </a:prstGeom>
          <a:noFill/>
          <a:ln w="9525">
            <a:noFill/>
            <a:miter lim="800000"/>
            <a:headEnd/>
            <a:tailEnd/>
          </a:ln>
        </p:spPr>
      </p:pic>
      <p:pic>
        <p:nvPicPr>
          <p:cNvPr id="32774" name="Εικόνα 5"/>
          <p:cNvPicPr>
            <a:picLocks noChangeAspect="1"/>
          </p:cNvPicPr>
          <p:nvPr/>
        </p:nvPicPr>
        <p:blipFill>
          <a:blip r:embed="rId3"/>
          <a:srcRect/>
          <a:stretch>
            <a:fillRect/>
          </a:stretch>
        </p:blipFill>
        <p:spPr bwMode="auto">
          <a:xfrm>
            <a:off x="8624888" y="3824288"/>
            <a:ext cx="3552825" cy="302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041400"/>
          </a:xfrm>
        </p:spPr>
        <p:txBody>
          <a:bodyPr rtlCol="0">
            <a:normAutofit/>
          </a:bodyPr>
          <a:lstStyle/>
          <a:p>
            <a:pPr fontAlgn="auto">
              <a:spcAft>
                <a:spcPts val="0"/>
              </a:spcAft>
              <a:defRPr/>
            </a:pPr>
            <a:r>
              <a:rPr lang="el-GR" b="1" i="1" u="sng" dirty="0" smtClean="0">
                <a:solidFill>
                  <a:srgbClr val="FEFA62"/>
                </a:solidFill>
                <a:effectLst>
                  <a:outerShdw blurRad="38100" dist="38100" dir="2700000" algn="tl">
                    <a:srgbClr val="000000">
                      <a:alpha val="43137"/>
                    </a:srgbClr>
                  </a:outerShdw>
                </a:effectLst>
                <a:latin typeface="Gabriola" panose="04040605051002020D02" pitchFamily="82" charset="0"/>
              </a:rPr>
              <a:t>Επίλογος</a:t>
            </a:r>
            <a:endParaRPr lang="el-GR" b="1" i="1" u="sng" dirty="0">
              <a:solidFill>
                <a:srgbClr val="FEFA62"/>
              </a:solidFill>
              <a:effectLst>
                <a:outerShdw blurRad="38100" dist="38100" dir="2700000" algn="tl">
                  <a:srgbClr val="000000">
                    <a:alpha val="43137"/>
                  </a:srgbClr>
                </a:outerShdw>
              </a:effectLst>
              <a:latin typeface="Gabriola" panose="04040605051002020D02" pitchFamily="82" charset="0"/>
            </a:endParaRPr>
          </a:p>
        </p:txBody>
      </p:sp>
      <p:sp>
        <p:nvSpPr>
          <p:cNvPr id="3" name="Θέση περιεχομένου 2"/>
          <p:cNvSpPr>
            <a:spLocks noGrp="1"/>
          </p:cNvSpPr>
          <p:nvPr>
            <p:ph idx="1"/>
          </p:nvPr>
        </p:nvSpPr>
        <p:spPr>
          <a:xfrm>
            <a:off x="0" y="1041400"/>
            <a:ext cx="12487275" cy="4351338"/>
          </a:xfrm>
        </p:spPr>
        <p:txBody>
          <a:bodyPr rtlCol="0">
            <a:noAutofit/>
          </a:bodyPr>
          <a:lstStyle/>
          <a:p>
            <a:pPr marL="0" indent="0" fontAlgn="auto">
              <a:spcAft>
                <a:spcPts val="0"/>
              </a:spcAft>
              <a:buFont typeface="Arial" panose="020B0604020202020204" pitchFamily="34" charset="0"/>
              <a:buNone/>
              <a:defRPr/>
            </a:pPr>
            <a:r>
              <a:rPr lang="el-GR" sz="3200" b="1" i="1" dirty="0" smtClean="0">
                <a:solidFill>
                  <a:srgbClr val="FEFA62"/>
                </a:solidFill>
                <a:effectLst>
                  <a:outerShdw blurRad="38100" dist="38100" dir="2700000" algn="tl">
                    <a:srgbClr val="000000">
                      <a:alpha val="43137"/>
                    </a:srgbClr>
                  </a:outerShdw>
                </a:effectLst>
                <a:latin typeface="Gabriola" panose="04040605051002020D02" pitchFamily="82" charset="0"/>
              </a:rPr>
              <a:t>     Ήταν 29 Μαΐου 1453 ημέρα Τρίτη. Η Πόλη κυριεύτηκε. Ο ήλιος είχε βασιλέψει και η Πόλη δεν ήταν πια βασιλεύουσα.</a:t>
            </a:r>
          </a:p>
          <a:p>
            <a:pPr marL="0" indent="0" fontAlgn="auto">
              <a:spcAft>
                <a:spcPts val="0"/>
              </a:spcAft>
              <a:buFont typeface="Arial" panose="020B0604020202020204" pitchFamily="34" charset="0"/>
              <a:buNone/>
              <a:defRPr/>
            </a:pPr>
            <a:r>
              <a:rPr lang="el-GR" sz="3200" b="1" i="1" dirty="0" smtClean="0">
                <a:solidFill>
                  <a:srgbClr val="FEFA62"/>
                </a:solidFill>
                <a:effectLst>
                  <a:outerShdw blurRad="38100" dist="38100" dir="2700000" algn="tl">
                    <a:srgbClr val="000000">
                      <a:alpha val="43137"/>
                    </a:srgbClr>
                  </a:outerShdw>
                </a:effectLst>
                <a:latin typeface="Gabriola" panose="04040605051002020D02" pitchFamily="82" charset="0"/>
              </a:rPr>
              <a:t>«Πάψετε το χερουβικό, κι ας χαμηλώσουν τ΄ Άγια γιατί είναι θέλημα Θεού η Πόλη να τουρκέψει. Η Δέσποινα ταράχτηκε και δάκρυσαν οι εικόνες.¨ Σώπασε, κυρά Δέσποινα, μην κλαις και μην δακρύζεις, πάλι με χρόνια με καιρούς πάλι δικά μας θα ΄ναι.</a:t>
            </a:r>
          </a:p>
          <a:p>
            <a:pPr marL="0" indent="0" fontAlgn="auto">
              <a:spcAft>
                <a:spcPts val="0"/>
              </a:spcAft>
              <a:buFont typeface="Arial" panose="020B0604020202020204" pitchFamily="34" charset="0"/>
              <a:buNone/>
              <a:defRPr/>
            </a:pPr>
            <a:r>
              <a:rPr lang="el-GR" sz="3200" b="1" i="1" dirty="0" smtClean="0">
                <a:solidFill>
                  <a:srgbClr val="FEFA62"/>
                </a:solidFill>
                <a:effectLst>
                  <a:outerShdw blurRad="38100" dist="38100" dir="2700000" algn="tl">
                    <a:srgbClr val="000000">
                      <a:alpha val="43137"/>
                    </a:srgbClr>
                  </a:outerShdw>
                </a:effectLst>
                <a:latin typeface="Gabriola" panose="04040605051002020D02" pitchFamily="82" charset="0"/>
              </a:rPr>
              <a:t>     Η χιλιόχρονη αυτοκρατορία το στολίδι του πολιτισμού έπεσε. Ο θρύλος λέει ότι ήταν θέλημα Θεού.</a:t>
            </a:r>
          </a:p>
          <a:p>
            <a:pPr marL="0" indent="0" fontAlgn="auto">
              <a:spcAft>
                <a:spcPts val="0"/>
              </a:spcAft>
              <a:buFont typeface="Arial" panose="020B0604020202020204" pitchFamily="34" charset="0"/>
              <a:buNone/>
              <a:defRPr/>
            </a:pPr>
            <a:r>
              <a:rPr lang="el-GR" sz="3200" b="1" i="1" dirty="0" smtClean="0">
                <a:solidFill>
                  <a:srgbClr val="FEFA62"/>
                </a:solidFill>
                <a:effectLst>
                  <a:outerShdw blurRad="38100" dist="38100" dir="2700000" algn="tl">
                    <a:srgbClr val="000000">
                      <a:alpha val="43137"/>
                    </a:srgbClr>
                  </a:outerShdw>
                </a:effectLst>
                <a:latin typeface="Gabriola" panose="04040605051002020D02" pitchFamily="82" charset="0"/>
              </a:rPr>
              <a:t>     Από τότε το φρόνημα των Ελλήνων το κράταγαν ζωντανό ακριβώς αυτοί οι θρύλοι της επανάκτησής της. ¨Κάποτε η Αγία Σοφία θα λειτουργεί ξανά από τους Χριστιανούς¨ λέει η παράδοση και ο μαρμαρωμένος βασιλιάς θα ξυπνήσει.</a:t>
            </a:r>
          </a:p>
          <a:p>
            <a:pPr marL="0" indent="0" fontAlgn="auto">
              <a:spcAft>
                <a:spcPts val="0"/>
              </a:spcAft>
              <a:buFont typeface="Arial" panose="020B0604020202020204" pitchFamily="34" charset="0"/>
              <a:buNone/>
              <a:defRPr/>
            </a:pPr>
            <a:r>
              <a:rPr lang="el-GR" sz="3200" b="1" i="1" dirty="0" smtClean="0">
                <a:solidFill>
                  <a:srgbClr val="FEFA62"/>
                </a:solidFill>
                <a:effectLst>
                  <a:outerShdw blurRad="38100" dist="38100" dir="2700000" algn="tl">
                    <a:srgbClr val="000000">
                      <a:alpha val="43137"/>
                    </a:srgbClr>
                  </a:outerShdw>
                </a:effectLst>
                <a:latin typeface="Gabriola" panose="04040605051002020D02" pitchFamily="82" charset="0"/>
              </a:rPr>
              <a:t> «Πάλι με χρόνια με καιρούς, πάλι δικά μας θα ΄ναι ».</a:t>
            </a:r>
          </a:p>
        </p:txBody>
      </p:sp>
      <p:sp>
        <p:nvSpPr>
          <p:cNvPr id="4" name="Θέση αριθμού διαφάνειας 3"/>
          <p:cNvSpPr>
            <a:spLocks noGrp="1"/>
          </p:cNvSpPr>
          <p:nvPr>
            <p:ph type="sldNum" sz="quarter" idx="12"/>
          </p:nvPr>
        </p:nvSpPr>
        <p:spPr/>
        <p:txBody>
          <a:bodyPr/>
          <a:lstStyle/>
          <a:p>
            <a:pPr>
              <a:defRPr/>
            </a:pPr>
            <a:fld id="{3CA7D392-EF77-4DE6-B9AF-2923917B74FB}" type="slidenum">
              <a:rPr lang="el-GR"/>
              <a:pPr>
                <a:defRPr/>
              </a:pPr>
              <a:t>16</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19138" y="320675"/>
            <a:ext cx="10515600" cy="1325563"/>
          </a:xfrm>
        </p:spPr>
        <p:txBody>
          <a:bodyPr rtlCol="0">
            <a:normAutofit/>
          </a:bodyPr>
          <a:lstStyle/>
          <a:p>
            <a:pPr fontAlgn="auto">
              <a:spcAft>
                <a:spcPts val="0"/>
              </a:spcAft>
              <a:defRPr/>
            </a:pP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4" name="Θέση αριθμού διαφάνειας 3"/>
          <p:cNvSpPr>
            <a:spLocks noGrp="1"/>
          </p:cNvSpPr>
          <p:nvPr>
            <p:ph type="sldNum" sz="quarter" idx="12"/>
          </p:nvPr>
        </p:nvSpPr>
        <p:spPr/>
        <p:txBody>
          <a:bodyPr/>
          <a:lstStyle/>
          <a:p>
            <a:pPr>
              <a:defRPr/>
            </a:pPr>
            <a:fld id="{C608C2F3-D85E-4BD3-AD49-D50A8F3A06B9}" type="slidenum">
              <a:rPr lang="el-GR"/>
              <a:pPr>
                <a:defRPr/>
              </a:pPr>
              <a:t>17</a:t>
            </a:fld>
            <a:endParaRPr lang="el-GR"/>
          </a:p>
        </p:txBody>
      </p:sp>
      <p:pic>
        <p:nvPicPr>
          <p:cNvPr id="7" name="Shape">
            <a:hlinkClick r:id="" action="ppaction://media"/>
          </p:cNvPr>
          <p:cNvPicPr>
            <a:picLocks noGrp="1" noChangeAspect="1"/>
          </p:cNvPicPr>
          <p:nvPr>
            <p:ph idx="1"/>
            <a:videoFile r:link="rId1"/>
          </p:nvPr>
        </p:nvPicPr>
        <p:blipFill>
          <a:blip r:embed="rId3"/>
          <a:srcRect/>
          <a:stretch>
            <a:fillRect/>
          </a:stretch>
        </p:blipFill>
        <p:spPr>
          <a:xfrm>
            <a:off x="0" y="0"/>
            <a:ext cx="121920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02B640F-9C95-47DD-9C54-197FDBBAED2E}" type="slidenum">
              <a:rPr lang="el-GR"/>
              <a:pPr>
                <a:defRPr/>
              </a:pPr>
              <a:t>18</a:t>
            </a:fld>
            <a:endParaRPr lang="el-GR"/>
          </a:p>
        </p:txBody>
      </p:sp>
      <p:sp>
        <p:nvSpPr>
          <p:cNvPr id="8" name="Ορθογώνιο 7"/>
          <p:cNvSpPr/>
          <p:nvPr/>
        </p:nvSpPr>
        <p:spPr>
          <a:xfrm>
            <a:off x="0" y="1315956"/>
            <a:ext cx="12192000" cy="4508927"/>
          </a:xfrm>
          <a:prstGeom prst="rect">
            <a:avLst/>
          </a:prstGeom>
          <a:blipFill>
            <a:blip r:embed="rId3"/>
            <a:tile tx="0" ty="0" sx="100000" sy="100000" flip="none" algn="tl"/>
          </a:blipFill>
          <a:scene3d>
            <a:camera prst="orthographicFront">
              <a:rot lat="0" lon="0" rev="0"/>
            </a:camera>
            <a:lightRig rig="threePt" dir="t"/>
          </a:scene3d>
        </p:spPr>
        <p:txBody>
          <a:bodyPr>
            <a:spAutoFit/>
          </a:bodyPr>
          <a:lstStyle/>
          <a:p>
            <a:pPr algn="ctr" fontAlgn="auto">
              <a:spcBef>
                <a:spcPts val="0"/>
              </a:spcBef>
              <a:spcAft>
                <a:spcPts val="0"/>
              </a:spcAft>
              <a:defRPr/>
            </a:pPr>
            <a:r>
              <a:rPr lang="el-GR" sz="28700" b="1" i="1" u="sng" dirty="0">
                <a:ln w="6600">
                  <a:solidFill>
                    <a:schemeClr val="accent2"/>
                  </a:solidFill>
                  <a:prstDash val="solid"/>
                </a:ln>
                <a:solidFill>
                  <a:schemeClr val="tx2">
                    <a:lumMod val="50000"/>
                  </a:schemeClr>
                </a:solidFill>
                <a:effectLst>
                  <a:outerShdw dist="38100" dir="2700000" algn="tl" rotWithShape="0">
                    <a:schemeClr val="accent2"/>
                  </a:outerShdw>
                </a:effectLst>
                <a:latin typeface="Gabriola" panose="04040605051002020D02" pitchFamily="82" charset="0"/>
              </a:rPr>
              <a:t>Τέλος</a:t>
            </a:r>
            <a:endParaRPr lang="el-GR" sz="28700" b="1" i="1" u="sng" dirty="0">
              <a:ln w="6600">
                <a:solidFill>
                  <a:schemeClr val="accent2"/>
                </a:solidFill>
                <a:prstDash val="solid"/>
              </a:ln>
              <a:solidFill>
                <a:schemeClr val="tx2">
                  <a:lumMod val="50000"/>
                </a:schemeClr>
              </a:solidFill>
              <a:effectLst>
                <a:outerShdw dist="38100" dir="2700000" algn="tl" rotWithShape="0">
                  <a:schemeClr val="accent2"/>
                </a:outerShdw>
              </a:effectLst>
              <a:latin typeface="Gabriola" panose="04040605051002020D02"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4F6F092E-E99E-4DC0-B461-55E9CD1A75DA}" type="slidenum">
              <a:rPr lang="el-GR"/>
              <a:pPr>
                <a:defRPr/>
              </a:pPr>
              <a:t>19</a:t>
            </a:fld>
            <a:endParaRPr lang="el-GR"/>
          </a:p>
        </p:txBody>
      </p:sp>
      <p:sp>
        <p:nvSpPr>
          <p:cNvPr id="5" name="Ορθογώνιο 4"/>
          <p:cNvSpPr/>
          <p:nvPr/>
        </p:nvSpPr>
        <p:spPr>
          <a:xfrm>
            <a:off x="-1" y="724039"/>
            <a:ext cx="12192001" cy="5632311"/>
          </a:xfrm>
          <a:prstGeom prst="rect">
            <a:avLst/>
          </a:prstGeom>
          <a:blipFill>
            <a:blip r:embed="rId3"/>
            <a:tile tx="0" ty="0" sx="100000" sy="100000" flip="none" algn="tl"/>
          </a:blipFill>
        </p:spPr>
        <p:txBody>
          <a:bodyPr>
            <a:spAutoFit/>
          </a:bodyPr>
          <a:lstStyle/>
          <a:p>
            <a:pPr algn="ctr" fontAlgn="auto">
              <a:spcBef>
                <a:spcPts val="0"/>
              </a:spcBef>
              <a:spcAft>
                <a:spcPts val="0"/>
              </a:spcAft>
              <a:defRPr/>
            </a:pPr>
            <a:r>
              <a:rPr lang="el-GR" sz="8700" b="1" i="1" u="sng" dirty="0">
                <a:ln w="6600">
                  <a:solidFill>
                    <a:schemeClr val="accent2"/>
                  </a:solidFill>
                  <a:prstDash val="solid"/>
                </a:ln>
                <a:solidFill>
                  <a:schemeClr val="tx2">
                    <a:lumMod val="50000"/>
                  </a:schemeClr>
                </a:solidFill>
                <a:effectLst>
                  <a:outerShdw dist="38100" dir="2700000" algn="tl" rotWithShape="0">
                    <a:schemeClr val="accent2"/>
                  </a:outerShdw>
                </a:effectLst>
                <a:latin typeface="Gabriola" panose="04040605051002020D02" pitchFamily="82" charset="0"/>
              </a:rPr>
              <a:t>Η εργασία μας είναι αφιερωμένη στην </a:t>
            </a:r>
          </a:p>
          <a:p>
            <a:pPr algn="ctr" fontAlgn="auto">
              <a:spcBef>
                <a:spcPts val="0"/>
              </a:spcBef>
              <a:spcAft>
                <a:spcPts val="0"/>
              </a:spcAft>
              <a:defRPr/>
            </a:pPr>
            <a:r>
              <a:rPr lang="el-GR" sz="8700" b="1" i="1" u="sng" dirty="0">
                <a:ln w="6600">
                  <a:solidFill>
                    <a:schemeClr val="accent2"/>
                  </a:solidFill>
                  <a:prstDash val="solid"/>
                </a:ln>
                <a:solidFill>
                  <a:schemeClr val="tx2">
                    <a:lumMod val="50000"/>
                  </a:schemeClr>
                </a:solidFill>
                <a:effectLst>
                  <a:outerShdw dist="38100" dir="2700000" algn="tl" rotWithShape="0">
                    <a:schemeClr val="accent2"/>
                  </a:outerShdw>
                </a:effectLst>
                <a:latin typeface="Gabriola" panose="04040605051002020D02" pitchFamily="82" charset="0"/>
              </a:rPr>
              <a:t>Καθηγήτριά μας</a:t>
            </a:r>
          </a:p>
          <a:p>
            <a:pPr algn="ctr" fontAlgn="auto">
              <a:spcBef>
                <a:spcPts val="0"/>
              </a:spcBef>
              <a:spcAft>
                <a:spcPts val="0"/>
              </a:spcAft>
              <a:defRPr/>
            </a:pPr>
            <a:r>
              <a:rPr lang="el-GR" sz="8700" b="1" i="1" u="sng" dirty="0">
                <a:ln w="6600">
                  <a:solidFill>
                    <a:schemeClr val="accent2"/>
                  </a:solidFill>
                  <a:prstDash val="solid"/>
                </a:ln>
                <a:solidFill>
                  <a:srgbClr val="C00000"/>
                </a:solidFill>
                <a:effectLst>
                  <a:outerShdw dist="38100" dir="2700000" algn="tl" rotWithShape="0">
                    <a:schemeClr val="accent2"/>
                  </a:outerShdw>
                </a:effectLst>
                <a:latin typeface="Gabriola" panose="04040605051002020D02" pitchFamily="82" charset="0"/>
              </a:rPr>
              <a:t>κ. ΦΩΤΕΙΝΗ ΔΗΜΑΚΟΠΟΥΛΟΥ</a:t>
            </a:r>
          </a:p>
          <a:p>
            <a:pPr algn="ctr" fontAlgn="auto">
              <a:spcBef>
                <a:spcPts val="0"/>
              </a:spcBef>
              <a:spcAft>
                <a:spcPts val="0"/>
              </a:spcAft>
              <a:defRPr/>
            </a:pPr>
            <a:r>
              <a:rPr lang="el-GR" sz="8700" b="1" i="1" u="sng" dirty="0">
                <a:ln w="6600">
                  <a:solidFill>
                    <a:schemeClr val="accent2"/>
                  </a:solidFill>
                  <a:prstDash val="solid"/>
                </a:ln>
                <a:solidFill>
                  <a:schemeClr val="tx2">
                    <a:lumMod val="50000"/>
                  </a:schemeClr>
                </a:solidFill>
                <a:effectLst>
                  <a:outerShdw dist="38100" dir="2700000" algn="tl" rotWithShape="0">
                    <a:schemeClr val="accent2"/>
                  </a:outerShdw>
                </a:effectLst>
                <a:latin typeface="Gabriola" panose="04040605051002020D02" pitchFamily="82" charset="0"/>
              </a:rPr>
              <a:t>Γιώργος και Παναγιώτης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9458" name="Τίτλος 1"/>
          <p:cNvSpPr>
            <a:spLocks noGrp="1"/>
          </p:cNvSpPr>
          <p:nvPr>
            <p:ph type="title"/>
          </p:nvPr>
        </p:nvSpPr>
        <p:spPr>
          <a:xfrm>
            <a:off x="0" y="0"/>
            <a:ext cx="10515600" cy="1325563"/>
          </a:xfrm>
        </p:spPr>
        <p:txBody>
          <a:bodyPr/>
          <a:lstStyle/>
          <a:p>
            <a:r>
              <a:rPr lang="el-GR" b="1" i="1" u="sng" smtClean="0">
                <a:latin typeface="Gabriola"/>
              </a:rPr>
              <a:t>Εισαγωγή</a:t>
            </a:r>
          </a:p>
        </p:txBody>
      </p:sp>
      <p:sp>
        <p:nvSpPr>
          <p:cNvPr id="19459" name="Θέση περιεχομένου 2"/>
          <p:cNvSpPr>
            <a:spLocks noGrp="1"/>
          </p:cNvSpPr>
          <p:nvPr>
            <p:ph idx="1"/>
          </p:nvPr>
        </p:nvSpPr>
        <p:spPr>
          <a:xfrm>
            <a:off x="0" y="1422400"/>
            <a:ext cx="12192000" cy="4351338"/>
          </a:xfrm>
          <a:blipFill dpi="0" rotWithShape="1">
            <a:blip r:embed="rId3"/>
            <a:srcRect/>
            <a:tile tx="0" ty="0" sx="100000" sy="100000" flip="none" algn="tl"/>
          </a:blipFill>
        </p:spPr>
        <p:txBody>
          <a:bodyPr/>
          <a:lstStyle/>
          <a:p>
            <a:pPr marL="0" indent="0">
              <a:buFont typeface="Arial" charset="0"/>
              <a:buNone/>
            </a:pPr>
            <a:r>
              <a:rPr lang="el-GR" b="1" smtClean="0">
                <a:latin typeface="Gabriola"/>
              </a:rPr>
              <a:t>Με απόφαση του αυτοκράτορα Κωνσταντίνου η πρωτεύουσα της Ρωμαϊκής Αυτοκρατορίας μεταφέρεται από την Ρώμη στο Βυζάντιο.</a:t>
            </a:r>
          </a:p>
          <a:p>
            <a:pPr marL="0" indent="0">
              <a:buFont typeface="Arial" charset="0"/>
              <a:buNone/>
            </a:pPr>
            <a:r>
              <a:rPr lang="el-GR" b="1" smtClean="0">
                <a:latin typeface="Gabriola"/>
              </a:rPr>
              <a:t>Το επίσημο όνομα της νέας πρωτεύουσας «ΝΕΑ ΡΩΜΗ». Όλοι, όμως, την έλεγαν Κωνσταντινούπολη ή «Πόλη». Η θέση της εξαιρετική : Εκεί συναντιούνται οι δρόμοι που ένωναν την Ευρώπη με την Ασία, τον Εύξεινο Πόντο με το Αιγαίο και τη Μεσόγειο. Εκεί κατέληγε η Εγνατία Οδός και από εκεί ξεκινούσαν οι εμπορικοί δρόμοι προς την Μ. Ασία και την Ανατολή.</a:t>
            </a:r>
          </a:p>
          <a:p>
            <a:pPr marL="0" indent="0">
              <a:buFont typeface="Arial" charset="0"/>
              <a:buNone/>
            </a:pPr>
            <a:r>
              <a:rPr lang="el-GR" b="1" smtClean="0">
                <a:latin typeface="Gabriola"/>
              </a:rPr>
              <a:t>Διαλεγμένοι εργάτες και τεχνίτες από όλα τα μέρη της Αυτοκρατορίας, εργάστηκαν έξι χρόνια ασταμάτητα για να οχυρώσουν την νέα πρωτεύουσα και να τη στολίσουν με ωραία κτίσματα και έργα τέχνης. Η θεμελίωση της έγινε από τον αυτοκράτορα τον Νοέμβριο του 324 μ.Χ. και τα εγκαίνιά της το Μάϊο του 330 μ.Χ.</a:t>
            </a:r>
          </a:p>
        </p:txBody>
      </p:sp>
      <p:sp>
        <p:nvSpPr>
          <p:cNvPr id="4" name="Θέση αριθμού διαφάνειας 3"/>
          <p:cNvSpPr>
            <a:spLocks noGrp="1"/>
          </p:cNvSpPr>
          <p:nvPr>
            <p:ph type="sldNum" sz="quarter" idx="12"/>
          </p:nvPr>
        </p:nvSpPr>
        <p:spPr/>
        <p:txBody>
          <a:bodyPr/>
          <a:lstStyle/>
          <a:p>
            <a:pPr>
              <a:defRPr/>
            </a:pPr>
            <a:r>
              <a:rPr lang="el-GR" sz="1400" dirty="0">
                <a:solidFill>
                  <a:schemeClr val="bg2">
                    <a:lumMod val="50000"/>
                  </a:schemeClr>
                </a:solidFill>
                <a:effectLst>
                  <a:outerShdw blurRad="38100" dist="38100" dir="2700000" algn="tl">
                    <a:srgbClr val="000000">
                      <a:alpha val="43137"/>
                    </a:srgbClr>
                  </a:outerShdw>
                </a:effectLst>
                <a:latin typeface="+mj-lt"/>
              </a:rPr>
              <a:t>3</a:t>
            </a:r>
            <a:endParaRPr lang="el-GR" sz="1400" dirty="0">
              <a:solidFill>
                <a:schemeClr val="bg2">
                  <a:lumMod val="50000"/>
                </a:schemeClr>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225" y="0"/>
            <a:ext cx="2614613" cy="927100"/>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Βιβλιογραφία </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3" name="Θέση περιεχομένου 2"/>
          <p:cNvSpPr>
            <a:spLocks noGrp="1"/>
          </p:cNvSpPr>
          <p:nvPr>
            <p:ph idx="1"/>
          </p:nvPr>
        </p:nvSpPr>
        <p:spPr>
          <a:xfrm>
            <a:off x="-22225" y="1465263"/>
            <a:ext cx="12214225" cy="4351337"/>
          </a:xfrm>
          <a:blipFill>
            <a:blip r:embed="rId3"/>
            <a:tile tx="0" ty="0" sx="100000" sy="100000" flip="none" algn="tl"/>
          </a:blipFill>
        </p:spPr>
        <p:txBody>
          <a:bodyPr rtlCol="0">
            <a:normAutofit fontScale="92500" lnSpcReduction="20000"/>
          </a:bodyPr>
          <a:lstStyle/>
          <a:p>
            <a:pPr fontAlgn="auto">
              <a:spcAft>
                <a:spcPts val="0"/>
              </a:spcAft>
              <a:buFont typeface="Wingdings" panose="05000000000000000000" pitchFamily="2" charset="2"/>
              <a:buChar char="Ø"/>
              <a:defRPr/>
            </a:pPr>
            <a:r>
              <a:rPr lang="el-GR" sz="4000" b="1" dirty="0" smtClean="0">
                <a:latin typeface="Gabriola" panose="04040605051002020D02" pitchFamily="82" charset="0"/>
              </a:rPr>
              <a:t>Εγκυκλοπαιδικό εγχείρημα </a:t>
            </a:r>
            <a:r>
              <a:rPr lang="en-US" sz="4000" b="1" dirty="0" smtClean="0">
                <a:latin typeface="Gabriola" panose="04040605051002020D02" pitchFamily="82" charset="0"/>
              </a:rPr>
              <a:t>WIKIPEDIA</a:t>
            </a:r>
          </a:p>
          <a:p>
            <a:pPr fontAlgn="auto">
              <a:spcAft>
                <a:spcPts val="0"/>
              </a:spcAft>
              <a:buFont typeface="Wingdings" panose="05000000000000000000" pitchFamily="2" charset="2"/>
              <a:buChar char="Ø"/>
              <a:defRPr/>
            </a:pPr>
            <a:r>
              <a:rPr lang="el-GR" sz="4000" b="1" dirty="0" smtClean="0">
                <a:latin typeface="Gabriola" panose="04040605051002020D02" pitchFamily="82" charset="0"/>
              </a:rPr>
              <a:t>Νέα μεγάλη σχολική εγκυκλοπαίδεια</a:t>
            </a:r>
          </a:p>
          <a:p>
            <a:pPr fontAlgn="auto">
              <a:spcAft>
                <a:spcPts val="0"/>
              </a:spcAft>
              <a:buFont typeface="Wingdings" panose="05000000000000000000" pitchFamily="2" charset="2"/>
              <a:buChar char="Ø"/>
              <a:defRPr/>
            </a:pPr>
            <a:r>
              <a:rPr lang="el-GR" sz="4000" b="1" dirty="0" smtClean="0">
                <a:latin typeface="Gabriola" panose="04040605051002020D02" pitchFamily="82" charset="0"/>
              </a:rPr>
              <a:t>Εγκυκλοπαίδεια ΔΟΜΗ</a:t>
            </a:r>
          </a:p>
          <a:p>
            <a:pPr fontAlgn="auto">
              <a:spcAft>
                <a:spcPts val="0"/>
              </a:spcAft>
              <a:buFont typeface="Wingdings" panose="05000000000000000000" pitchFamily="2" charset="2"/>
              <a:buChar char="Ø"/>
              <a:defRPr/>
            </a:pPr>
            <a:r>
              <a:rPr lang="el-GR" sz="4000" b="1" dirty="0" smtClean="0">
                <a:latin typeface="Gabriola" panose="04040605051002020D02" pitchFamily="82" charset="0"/>
              </a:rPr>
              <a:t>Σχολικό βιβλίο ΙΣΤΟΡΙΑΣ Ε΄ ΔΗΜΟΤΙΚΟΥ</a:t>
            </a:r>
          </a:p>
          <a:p>
            <a:pPr fontAlgn="auto">
              <a:spcAft>
                <a:spcPts val="0"/>
              </a:spcAft>
              <a:buFont typeface="Wingdings" panose="05000000000000000000" pitchFamily="2" charset="2"/>
              <a:buChar char="Ø"/>
              <a:defRPr/>
            </a:pPr>
            <a:r>
              <a:rPr lang="el-GR" sz="4000" b="1" dirty="0" smtClean="0">
                <a:latin typeface="Gabriola" panose="04040605051002020D02" pitchFamily="82" charset="0"/>
              </a:rPr>
              <a:t>ΤΑ ΜΟΥΣΙΚΑ ΚΟΜΜΑΤΙΑ ΠΟΥ ΑΚΟΥΣΤΗΚΑΝ ΠΛΑΙΣΙΩΝΟΥΝ ΟΙ ΚΑΛΛΙΤΕΧΝΕΣ</a:t>
            </a:r>
          </a:p>
          <a:p>
            <a:pPr fontAlgn="auto">
              <a:spcAft>
                <a:spcPts val="0"/>
              </a:spcAft>
              <a:buFont typeface="Arial" panose="020B0604020202020204" pitchFamily="34" charset="0"/>
              <a:buChar char="•"/>
              <a:defRPr/>
            </a:pPr>
            <a:r>
              <a:rPr lang="el-GR" sz="4000" b="1" dirty="0">
                <a:latin typeface="Gabriola" panose="04040605051002020D02" pitchFamily="82" charset="0"/>
              </a:rPr>
              <a:t> </a:t>
            </a:r>
            <a:r>
              <a:rPr lang="el-GR" sz="4000" b="1" dirty="0" smtClean="0">
                <a:latin typeface="Gabriola" panose="04040605051002020D02" pitchFamily="82" charset="0"/>
              </a:rPr>
              <a:t>  ΣΠΑΝΟΥΔΑΚΗΣ ΣΤΑΜΑΤΗΣ «θα έρθεις σαν αστραπή»</a:t>
            </a:r>
          </a:p>
          <a:p>
            <a:pPr fontAlgn="auto">
              <a:spcAft>
                <a:spcPts val="0"/>
              </a:spcAft>
              <a:buFont typeface="Arial" panose="020B0604020202020204" pitchFamily="34" charset="0"/>
              <a:buChar char="•"/>
              <a:defRPr/>
            </a:pPr>
            <a:r>
              <a:rPr lang="el-GR" sz="4000" b="1" dirty="0" smtClean="0">
                <a:latin typeface="Gabriola" panose="04040605051002020D02" pitchFamily="82" charset="0"/>
              </a:rPr>
              <a:t>   ΑΛΕΞΙΟΥ ΧΑΡΙΣ «μαρμαρωμένος βασιλιάς»</a:t>
            </a:r>
          </a:p>
          <a:p>
            <a:pPr marL="0" indent="0" fontAlgn="auto">
              <a:spcAft>
                <a:spcPts val="0"/>
              </a:spcAft>
              <a:buFont typeface="Arial" panose="020B0604020202020204" pitchFamily="34" charset="0"/>
              <a:buNone/>
              <a:defRPr/>
            </a:pPr>
            <a:endParaRPr lang="el-GR" sz="3200" b="1" dirty="0" smtClean="0">
              <a:latin typeface="Gabriola" panose="04040605051002020D02" pitchFamily="82" charset="0"/>
            </a:endParaRPr>
          </a:p>
          <a:p>
            <a:pPr fontAlgn="auto">
              <a:spcAft>
                <a:spcPts val="0"/>
              </a:spcAft>
              <a:buFont typeface="Wingdings" panose="05000000000000000000" pitchFamily="2" charset="2"/>
              <a:buChar char="Ø"/>
              <a:defRPr/>
            </a:pPr>
            <a:endParaRPr lang="el-GR" sz="3200" b="1" dirty="0">
              <a:latin typeface="Gabriola" panose="04040605051002020D02" pitchFamily="82" charset="0"/>
            </a:endParaRPr>
          </a:p>
        </p:txBody>
      </p:sp>
      <p:sp>
        <p:nvSpPr>
          <p:cNvPr id="4" name="Θέση αριθμού διαφάνειας 3"/>
          <p:cNvSpPr>
            <a:spLocks noGrp="1"/>
          </p:cNvSpPr>
          <p:nvPr>
            <p:ph type="sldNum" sz="quarter" idx="12"/>
          </p:nvPr>
        </p:nvSpPr>
        <p:spPr/>
        <p:txBody>
          <a:bodyPr/>
          <a:lstStyle/>
          <a:p>
            <a:pPr>
              <a:defRPr/>
            </a:pPr>
            <a:fld id="{0D62BCC7-F57F-483B-B495-A2C8C393F471}" type="slidenum">
              <a:rPr lang="el-GR"/>
              <a:pPr>
                <a:defRPr/>
              </a:pPr>
              <a:t>20</a:t>
            </a:fld>
            <a:endParaRPr lang="el-GR" dirty="0"/>
          </a:p>
        </p:txBody>
      </p:sp>
      <p:sp>
        <p:nvSpPr>
          <p:cNvPr id="5" name="TextBox 4"/>
          <p:cNvSpPr txBox="1"/>
          <p:nvPr/>
        </p:nvSpPr>
        <p:spPr>
          <a:xfrm>
            <a:off x="0" y="5991225"/>
            <a:ext cx="7329488" cy="708025"/>
          </a:xfrm>
          <a:prstGeom prst="rect">
            <a:avLst/>
          </a:prstGeom>
          <a:noFill/>
        </p:spPr>
        <p:txBody>
          <a:bodyPr>
            <a:spAutoFit/>
          </a:bodyPr>
          <a:lstStyle/>
          <a:p>
            <a:pPr fontAlgn="auto">
              <a:spcBef>
                <a:spcPts val="0"/>
              </a:spcBef>
              <a:spcAft>
                <a:spcPts val="0"/>
              </a:spcAft>
              <a:defRPr/>
            </a:pPr>
            <a:r>
              <a:rPr lang="el-GR" sz="4000" b="1" i="1" u="sng" dirty="0">
                <a:effectLst>
                  <a:outerShdw blurRad="38100" dist="38100" dir="2700000" algn="tl">
                    <a:srgbClr val="000000">
                      <a:alpha val="43137"/>
                    </a:srgbClr>
                  </a:outerShdw>
                </a:effectLst>
                <a:latin typeface="Gabriola" panose="04040605051002020D02" pitchFamily="82" charset="0"/>
              </a:rPr>
              <a:t>ΕΚΔΟΣΗ ΑΠΡΙΛΙΟΣ 2018</a:t>
            </a:r>
            <a:endParaRPr lang="el-GR" sz="4000" b="1" i="1" u="sng" dirty="0">
              <a:effectLst>
                <a:outerShdw blurRad="38100" dist="38100" dir="2700000" algn="tl">
                  <a:srgbClr val="000000">
                    <a:alpha val="43137"/>
                  </a:srgbClr>
                </a:outerShdw>
              </a:effectLst>
              <a:latin typeface="Gabriola" panose="04040605051002020D02"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5851525" cy="900113"/>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1.1 Η καθημερινή ζωή στο Βυζάντιο</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20483" name="Θέση περιεχομένου 2"/>
          <p:cNvSpPr>
            <a:spLocks noGrp="1"/>
          </p:cNvSpPr>
          <p:nvPr>
            <p:ph idx="1"/>
          </p:nvPr>
        </p:nvSpPr>
        <p:spPr>
          <a:xfrm>
            <a:off x="0" y="731838"/>
            <a:ext cx="6513513" cy="6126162"/>
          </a:xfrm>
        </p:spPr>
        <p:txBody>
          <a:bodyPr/>
          <a:lstStyle/>
          <a:p>
            <a:pPr marL="0" indent="0">
              <a:buFont typeface="Arial" charset="0"/>
              <a:buNone/>
            </a:pPr>
            <a:r>
              <a:rPr lang="el-GR" sz="2400" b="1" smtClean="0">
                <a:latin typeface="Gabriola"/>
              </a:rPr>
              <a:t>Η πόλη ήταν χτισμένη στις πλαγιές επτά λόφων, γι’ αυτό και την έλεγαν επτάλοφη. Όλα σχεδόν τα σπίτια, έβλεπαν στις θάλασσες του Βοσπόρου, της Προποντίδας και του Κερατίου κόλπου.                                                                                             Χώρος συνάντησης και καθημερινής επικοινωνίας των βυζαντινών ήταν οι πλατείες και οι αγορές της πόλης. Η μεγαλύτερη από αυτές, είχε το όνομα του Ιδρυτή της, και βρισκόταν στο μέσο της Μέσης Λεωφόρου που διέσχιζε την πόλη. Δεξιά και αριστερά της Μέσης Λεωφόρου, υπήρχαν τοξωτές στοές και εκατοντάδες καταστήματα, από τα οποία οι βυζαντινοί αγόραζαν ό,τι επιθυμούσαν. Εκτός από σταθερές αγορές, υπήρχαν και πλανόδιες που λειτουργούσαν ορισμένες μέρες της εβδομάδας. Την επίβλεψη της αγοράς αναλάμβανε ο έπαρχος της πόλης.</a:t>
            </a:r>
          </a:p>
        </p:txBody>
      </p:sp>
      <p:sp>
        <p:nvSpPr>
          <p:cNvPr id="4" name="Θέση αριθμού διαφάνειας 3"/>
          <p:cNvSpPr>
            <a:spLocks noGrp="1"/>
          </p:cNvSpPr>
          <p:nvPr>
            <p:ph type="sldNum" sz="quarter" idx="12"/>
          </p:nvPr>
        </p:nvSpPr>
        <p:spPr/>
        <p:txBody>
          <a:bodyPr/>
          <a:lstStyle/>
          <a:p>
            <a:pPr>
              <a:defRPr/>
            </a:pPr>
            <a:fld id="{F2F61A0C-FD09-40D3-91E2-CAE659459D43}" type="slidenum">
              <a:rPr lang="el-GR"/>
              <a:pPr>
                <a:defRPr/>
              </a:pPr>
              <a:t>3</a:t>
            </a:fld>
            <a:endParaRPr lang="el-GR"/>
          </a:p>
        </p:txBody>
      </p:sp>
      <p:pic>
        <p:nvPicPr>
          <p:cNvPr id="20485" name="Εικόνα 4"/>
          <p:cNvPicPr>
            <a:picLocks noChangeAspect="1"/>
          </p:cNvPicPr>
          <p:nvPr/>
        </p:nvPicPr>
        <p:blipFill>
          <a:blip r:embed="rId2"/>
          <a:srcRect/>
          <a:stretch>
            <a:fillRect/>
          </a:stretch>
        </p:blipFill>
        <p:spPr bwMode="auto">
          <a:xfrm>
            <a:off x="6513513" y="77788"/>
            <a:ext cx="5678487" cy="2495550"/>
          </a:xfrm>
          <a:prstGeom prst="rect">
            <a:avLst/>
          </a:prstGeom>
          <a:noFill/>
          <a:ln w="9525">
            <a:noFill/>
            <a:miter lim="800000"/>
            <a:headEnd/>
            <a:tailEnd/>
          </a:ln>
        </p:spPr>
      </p:pic>
      <p:pic>
        <p:nvPicPr>
          <p:cNvPr id="20486" name="Εικόνα 5"/>
          <p:cNvPicPr>
            <a:picLocks noChangeAspect="1"/>
          </p:cNvPicPr>
          <p:nvPr/>
        </p:nvPicPr>
        <p:blipFill>
          <a:blip r:embed="rId3"/>
          <a:srcRect/>
          <a:stretch>
            <a:fillRect/>
          </a:stretch>
        </p:blipFill>
        <p:spPr bwMode="auto">
          <a:xfrm>
            <a:off x="0" y="4416425"/>
            <a:ext cx="6513513" cy="2441575"/>
          </a:xfrm>
          <a:prstGeom prst="rect">
            <a:avLst/>
          </a:prstGeom>
          <a:noFill/>
          <a:ln w="9525">
            <a:noFill/>
            <a:miter lim="800000"/>
            <a:headEnd/>
            <a:tailEnd/>
          </a:ln>
        </p:spPr>
      </p:pic>
      <p:sp>
        <p:nvSpPr>
          <p:cNvPr id="20487" name="TextBox 7"/>
          <p:cNvSpPr txBox="1">
            <a:spLocks noChangeArrowheads="1"/>
          </p:cNvSpPr>
          <p:nvPr/>
        </p:nvSpPr>
        <p:spPr bwMode="auto">
          <a:xfrm>
            <a:off x="6513513" y="2417763"/>
            <a:ext cx="5678487" cy="4524375"/>
          </a:xfrm>
          <a:prstGeom prst="rect">
            <a:avLst/>
          </a:prstGeom>
          <a:noFill/>
          <a:ln w="9525">
            <a:noFill/>
            <a:miter lim="800000"/>
            <a:headEnd/>
            <a:tailEnd/>
          </a:ln>
        </p:spPr>
        <p:txBody>
          <a:bodyPr>
            <a:spAutoFit/>
          </a:bodyPr>
          <a:lstStyle/>
          <a:p>
            <a:r>
              <a:rPr lang="el-GR" sz="2400" b="1">
                <a:latin typeface="Gabriola"/>
              </a:rPr>
              <a:t>Η ψυχαγωγία των βυζαντινών περιλάμβανε ιεροτελεστίες, θρησκευτικές, κοινωνικές και λαϊκές γιορτές. Η μεγαλύτερή τους οργάνωση ήταν οι ιπποδρομίες, οι οποίες τελούνταν στον ιππόδρομο, ένα χώρο έκφρασης και ψυχαγωγίας που ήταν προέκταση του παλατιού. Πρότυπό του το Κολοσσαίο της Ρώμης. Στις μαρμάρινες κερκίδες, κάθονταν χιλιάδες θεατές, για να απολαύσουν τον αγώνα και τις άλλες εκδηλώσεις. Στη διάρκεια των ιπποδρόμων, οι θεατές επευφημούσαν τον αυτοκράτορα και του εξέφραζαν τα αιτήματα ή τα παράπονά τους. Την οργάνωση των ιπποδρόμων αναλάμβαναν οι δήμοι, δηλαδή αθλητικά σωματεία που έχουν μέλη οπαδούς πολίτες, που τους άρεσαν οι ιππικοί αγώνες.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58763" y="95250"/>
            <a:ext cx="11095037" cy="668338"/>
          </a:xfrm>
        </p:spPr>
        <p:txBody>
          <a:bodyPr rtlCol="0">
            <a:no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1.2 Το εκπαιδευτικό σύστημα του Βυζαντίου</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3" name="Θέση περιεχομένου 2"/>
          <p:cNvSpPr>
            <a:spLocks noGrp="1"/>
          </p:cNvSpPr>
          <p:nvPr>
            <p:ph idx="1"/>
          </p:nvPr>
        </p:nvSpPr>
        <p:spPr>
          <a:xfrm>
            <a:off x="139700" y="773113"/>
            <a:ext cx="9159875" cy="3494087"/>
          </a:xfrm>
        </p:spPr>
        <p:txBody>
          <a:bodyPr rtlCol="0">
            <a:normAutofit/>
          </a:bodyPr>
          <a:lstStyle/>
          <a:p>
            <a:pPr marL="0" indent="0" fontAlgn="auto">
              <a:spcAft>
                <a:spcPts val="0"/>
              </a:spcAft>
              <a:buFont typeface="Arial" panose="020B0604020202020204" pitchFamily="34" charset="0"/>
              <a:buNone/>
              <a:defRPr/>
            </a:pPr>
            <a:endParaRPr lang="el-GR" sz="2400" b="1" dirty="0" smtClean="0">
              <a:effectLst>
                <a:outerShdw blurRad="38100" dist="38100" dir="2700000" algn="tl">
                  <a:srgbClr val="000000">
                    <a:alpha val="43137"/>
                  </a:srgbClr>
                </a:outerShdw>
              </a:effectLst>
              <a:latin typeface="Gabriola" panose="04040605051002020D02" pitchFamily="82" charset="0"/>
            </a:endParaRPr>
          </a:p>
          <a:p>
            <a:pPr marL="0" indent="0" fontAlgn="auto">
              <a:spcAft>
                <a:spcPts val="0"/>
              </a:spcAft>
              <a:buFont typeface="Arial" panose="020B0604020202020204" pitchFamily="34" charset="0"/>
              <a:buNone/>
              <a:defRPr/>
            </a:pPr>
            <a:r>
              <a:rPr lang="el-GR" sz="2400" b="1" dirty="0" smtClean="0">
                <a:latin typeface="Gabriola" panose="04040605051002020D02" pitchFamily="82" charset="0"/>
              </a:rPr>
              <a:t>Τα σχολεία στο Βυζάντιο, ήταν εκκλησιαστικά και ιδιωτικά. Λειτουργούσαν σε σπίτια, ναούς ή σε μοναστήρια. Οι γονείς πλήρωναν δίδακτρα σε είδος ή χρήματα, ανάλογα με το επάγγελμα τους. Τα παιδιά πήγαιναν σχολείο σε ηλικία έξι έως οκτώ ετών. Το βασικό σχολείο είχε τέσσερις τάξεις. Οι μαθητές μάθαιναν να γράφουν, να διαβάζουν και να λογαριάζουν. Διδάσκονταν ορθογραφία, γραμματική και αριθμητική, φιλοσοφία, γεωμετρία, αστρονομία και μουσική. Διδάσκονταν επίσης Όμηρο, την Παλαιά και </a:t>
            </a:r>
            <a:r>
              <a:rPr lang="el-GR" sz="2400" b="1" dirty="0">
                <a:latin typeface="Gabriola" panose="04040605051002020D02" pitchFamily="82" charset="0"/>
              </a:rPr>
              <a:t>Κ</a:t>
            </a:r>
            <a:r>
              <a:rPr lang="el-GR" sz="2400" b="1" dirty="0" smtClean="0">
                <a:latin typeface="Gabriola" panose="04040605051002020D02" pitchFamily="82" charset="0"/>
              </a:rPr>
              <a:t>αινή </a:t>
            </a:r>
            <a:r>
              <a:rPr lang="el-GR" sz="2400" b="1" dirty="0">
                <a:latin typeface="Gabriola" panose="04040605051002020D02" pitchFamily="82" charset="0"/>
              </a:rPr>
              <a:t>Δ</a:t>
            </a:r>
            <a:r>
              <a:rPr lang="el-GR" sz="2400" b="1" dirty="0" smtClean="0">
                <a:latin typeface="Gabriola" panose="04040605051002020D02" pitchFamily="82" charset="0"/>
              </a:rPr>
              <a:t>ιαθήκη, καθώς και τους μύθους του Αισώπου. Στα Εκκλησιαστικά σχολεία, εκτός από τα παιδιά της πόλης, συχνά φοιτούσαν και δωρεάν ορφανά παιδιά.</a:t>
            </a:r>
          </a:p>
          <a:p>
            <a:pPr marL="0" indent="0" fontAlgn="auto">
              <a:spcAft>
                <a:spcPts val="0"/>
              </a:spcAft>
              <a:buFont typeface="Arial" panose="020B0604020202020204" pitchFamily="34" charset="0"/>
              <a:buNone/>
              <a:defRPr/>
            </a:pPr>
            <a:endParaRPr lang="el-GR" sz="2000" dirty="0" smtClean="0"/>
          </a:p>
          <a:p>
            <a:pPr marL="0" indent="0" fontAlgn="auto">
              <a:spcAft>
                <a:spcPts val="0"/>
              </a:spcAft>
              <a:buFont typeface="Arial" panose="020B0604020202020204" pitchFamily="34" charset="0"/>
              <a:buNone/>
              <a:defRPr/>
            </a:pPr>
            <a:endParaRPr lang="el-GR" sz="2000" dirty="0"/>
          </a:p>
        </p:txBody>
      </p:sp>
      <p:sp>
        <p:nvSpPr>
          <p:cNvPr id="4" name="Θέση αριθμού διαφάνειας 3"/>
          <p:cNvSpPr>
            <a:spLocks noGrp="1"/>
          </p:cNvSpPr>
          <p:nvPr>
            <p:ph type="sldNum" sz="quarter" idx="12"/>
          </p:nvPr>
        </p:nvSpPr>
        <p:spPr/>
        <p:txBody>
          <a:bodyPr/>
          <a:lstStyle/>
          <a:p>
            <a:pPr>
              <a:defRPr/>
            </a:pPr>
            <a:fld id="{90F73C19-0FF6-4E7D-A15C-CE6E00C939FA}" type="slidenum">
              <a:rPr lang="el-GR" sz="1600">
                <a:solidFill>
                  <a:schemeClr val="bg2">
                    <a:lumMod val="50000"/>
                  </a:schemeClr>
                </a:solidFill>
                <a:effectLst>
                  <a:outerShdw blurRad="38100" dist="38100" dir="2700000" algn="tl">
                    <a:srgbClr val="000000">
                      <a:alpha val="43137"/>
                    </a:srgbClr>
                  </a:outerShdw>
                </a:effectLst>
              </a:rPr>
              <a:pPr>
                <a:defRPr/>
              </a:pPr>
              <a:t>4</a:t>
            </a:fld>
            <a:endParaRPr lang="el-GR" sz="1600" dirty="0">
              <a:solidFill>
                <a:schemeClr val="bg2">
                  <a:lumMod val="50000"/>
                </a:schemeClr>
              </a:solidFill>
              <a:effectLst>
                <a:outerShdw blurRad="38100" dist="38100" dir="2700000" algn="tl">
                  <a:srgbClr val="000000">
                    <a:alpha val="43137"/>
                  </a:srgbClr>
                </a:outerShdw>
              </a:effectLst>
            </a:endParaRPr>
          </a:p>
        </p:txBody>
      </p:sp>
      <p:pic>
        <p:nvPicPr>
          <p:cNvPr id="21509" name="Εικόνα 4"/>
          <p:cNvPicPr>
            <a:picLocks noChangeAspect="1"/>
          </p:cNvPicPr>
          <p:nvPr/>
        </p:nvPicPr>
        <p:blipFill>
          <a:blip r:embed="rId2"/>
          <a:srcRect/>
          <a:stretch>
            <a:fillRect/>
          </a:stretch>
        </p:blipFill>
        <p:spPr bwMode="auto">
          <a:xfrm>
            <a:off x="9218613" y="946150"/>
            <a:ext cx="2771775" cy="2506663"/>
          </a:xfrm>
          <a:prstGeom prst="rect">
            <a:avLst/>
          </a:prstGeom>
          <a:noFill/>
          <a:ln w="9525">
            <a:noFill/>
            <a:miter lim="800000"/>
            <a:headEnd/>
            <a:tailEnd/>
          </a:ln>
        </p:spPr>
      </p:pic>
      <p:sp>
        <p:nvSpPr>
          <p:cNvPr id="21510" name="TextBox 7"/>
          <p:cNvSpPr txBox="1">
            <a:spLocks noChangeArrowheads="1"/>
          </p:cNvSpPr>
          <p:nvPr/>
        </p:nvSpPr>
        <p:spPr bwMode="auto">
          <a:xfrm>
            <a:off x="9161463" y="3452813"/>
            <a:ext cx="2886075" cy="522287"/>
          </a:xfrm>
          <a:prstGeom prst="rect">
            <a:avLst/>
          </a:prstGeom>
          <a:noFill/>
          <a:ln w="9525">
            <a:noFill/>
            <a:miter lim="800000"/>
            <a:headEnd/>
            <a:tailEnd/>
          </a:ln>
        </p:spPr>
        <p:txBody>
          <a:bodyPr>
            <a:spAutoFit/>
          </a:bodyPr>
          <a:lstStyle/>
          <a:p>
            <a:r>
              <a:rPr lang="el-GR" sz="1400" b="1" i="1" u="sng">
                <a:latin typeface="Constantia" pitchFamily="18" charset="0"/>
              </a:rPr>
              <a:t>Δάσκαλος κατά την διάρκεια της εκπαιδευτικής διαδικασίας </a:t>
            </a:r>
          </a:p>
        </p:txBody>
      </p:sp>
      <p:sp>
        <p:nvSpPr>
          <p:cNvPr id="21511" name="TextBox 8"/>
          <p:cNvSpPr txBox="1">
            <a:spLocks noChangeArrowheads="1"/>
          </p:cNvSpPr>
          <p:nvPr/>
        </p:nvSpPr>
        <p:spPr bwMode="auto">
          <a:xfrm>
            <a:off x="2552700" y="4276725"/>
            <a:ext cx="9437688" cy="2308225"/>
          </a:xfrm>
          <a:prstGeom prst="rect">
            <a:avLst/>
          </a:prstGeom>
          <a:noFill/>
          <a:ln w="9525">
            <a:noFill/>
            <a:miter lim="800000"/>
            <a:headEnd/>
            <a:tailEnd/>
          </a:ln>
        </p:spPr>
        <p:txBody>
          <a:bodyPr>
            <a:spAutoFit/>
          </a:bodyPr>
          <a:lstStyle/>
          <a:p>
            <a:r>
              <a:rPr lang="el-GR" sz="2400" b="1">
                <a:latin typeface="Gabriola"/>
              </a:rPr>
              <a:t>Τα κορίτσια κι ένας μεγάλος αριθμός αγοριών που δεν μπορούσαν οι γονείς τους να πληρώσουν τα δίδακτρα έμεναν σπίτι. Την αγωγή αυτών των παιδιών αναλάμβαναν οι γονείς, οι γιαγιάδες και οι παππούδες. Τους μάθαιναν ιστορίες για την ζωή και τον τόπο τους, καθώς και να διατηρούν τα έθιμα και τις παραδόσεις των βυζαντινών. Τα κορίτσια μάθαιναν να κεντούν, να πλέκουν και να υφαίνουν, ενώ τα αγόρια μάθαιναν τέχνες σε ειδικούς τεχνίτες. Μάθαιναν στην αρχή ως άμισθοι μαθητευόμενοι και στη συνέχεια εργάζονταν κοντά τους με αμοιβή.</a:t>
            </a:r>
          </a:p>
        </p:txBody>
      </p:sp>
      <p:pic>
        <p:nvPicPr>
          <p:cNvPr id="21512" name="Εικόνα 9"/>
          <p:cNvPicPr>
            <a:picLocks noChangeAspect="1"/>
          </p:cNvPicPr>
          <p:nvPr/>
        </p:nvPicPr>
        <p:blipFill>
          <a:blip r:embed="rId3"/>
          <a:srcRect/>
          <a:stretch>
            <a:fillRect/>
          </a:stretch>
        </p:blipFill>
        <p:spPr bwMode="auto">
          <a:xfrm>
            <a:off x="0" y="4276725"/>
            <a:ext cx="2552700" cy="2146300"/>
          </a:xfrm>
          <a:prstGeom prst="rect">
            <a:avLst/>
          </a:prstGeom>
          <a:noFill/>
          <a:ln w="9525">
            <a:noFill/>
            <a:miter lim="800000"/>
            <a:headEnd/>
            <a:tailEnd/>
          </a:ln>
        </p:spPr>
      </p:pic>
      <p:sp>
        <p:nvSpPr>
          <p:cNvPr id="21513" name="TextBox 5"/>
          <p:cNvSpPr txBox="1">
            <a:spLocks noChangeArrowheads="1"/>
          </p:cNvSpPr>
          <p:nvPr/>
        </p:nvSpPr>
        <p:spPr bwMode="auto">
          <a:xfrm>
            <a:off x="-96838" y="6321425"/>
            <a:ext cx="2849563" cy="523875"/>
          </a:xfrm>
          <a:prstGeom prst="rect">
            <a:avLst/>
          </a:prstGeom>
          <a:noFill/>
          <a:ln w="9525">
            <a:noFill/>
            <a:miter lim="800000"/>
            <a:headEnd/>
            <a:tailEnd/>
          </a:ln>
        </p:spPr>
        <p:txBody>
          <a:bodyPr>
            <a:spAutoFit/>
          </a:bodyPr>
          <a:lstStyle/>
          <a:p>
            <a:r>
              <a:rPr lang="el-GR" sz="1400" b="1" i="1" u="sng">
                <a:latin typeface="Calibri" pitchFamily="34" charset="0"/>
              </a:rPr>
              <a:t>Τα κορίτσια, μάθαιναν να κεντούν, να πλέκουν και να υφαίνουν</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3513" y="-9525"/>
            <a:ext cx="10515600" cy="752475"/>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1.3 Οι γάμοι στο Βυζάντιο</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3" name="Θέση περιεχομένου 2"/>
          <p:cNvSpPr>
            <a:spLocks noGrp="1"/>
          </p:cNvSpPr>
          <p:nvPr>
            <p:ph idx="1"/>
          </p:nvPr>
        </p:nvSpPr>
        <p:spPr>
          <a:xfrm>
            <a:off x="3489325" y="855663"/>
            <a:ext cx="8702675" cy="5967412"/>
          </a:xfrm>
        </p:spPr>
        <p:txBody>
          <a:bodyPr rtlCol="0">
            <a:normAutofit/>
          </a:bodyPr>
          <a:lstStyle/>
          <a:p>
            <a:pPr marL="0" indent="0" fontAlgn="auto">
              <a:spcAft>
                <a:spcPts val="0"/>
              </a:spcAft>
              <a:buFont typeface="Arial" panose="020B0604020202020204" pitchFamily="34" charset="0"/>
              <a:buNone/>
              <a:defRPr/>
            </a:pPr>
            <a:r>
              <a:rPr lang="el-GR" sz="2400" b="1" dirty="0" smtClean="0">
                <a:latin typeface="Gabriola" panose="04040605051002020D02" pitchFamily="82" charset="0"/>
              </a:rPr>
              <a:t>Ο νόμος απαγόρευε να παντρεύονται τα κορίτσια κάτω από δώδεκα χρονών και τα αγόρια κάτω από τα δεκατέσσερα.</a:t>
            </a:r>
          </a:p>
          <a:p>
            <a:pPr marL="0" indent="0" fontAlgn="auto">
              <a:spcAft>
                <a:spcPts val="0"/>
              </a:spcAft>
              <a:buFont typeface="Arial" panose="020B0604020202020204" pitchFamily="34" charset="0"/>
              <a:buNone/>
              <a:defRPr/>
            </a:pPr>
            <a:r>
              <a:rPr lang="el-GR" sz="2400" b="1" dirty="0" smtClean="0">
                <a:latin typeface="Gabriola" panose="04040605051002020D02" pitchFamily="82" charset="0"/>
              </a:rPr>
              <a:t>Πριν από τον γάμο γίνονταν αρραβώνες και υπέγραφαν συμβόλαιο που καθόριζε την προίκα της νύφης και τα δώρα του γαμπρού.</a:t>
            </a:r>
          </a:p>
          <a:p>
            <a:pPr marL="0" indent="0" fontAlgn="auto">
              <a:spcAft>
                <a:spcPts val="0"/>
              </a:spcAft>
              <a:buFont typeface="Arial" panose="020B0604020202020204" pitchFamily="34" charset="0"/>
              <a:buNone/>
              <a:defRPr/>
            </a:pPr>
            <a:r>
              <a:rPr lang="el-GR" sz="2400" b="1" dirty="0" smtClean="0">
                <a:latin typeface="Gabriola" panose="04040605051002020D02" pitchFamily="82" charset="0"/>
              </a:rPr>
              <a:t>Μετά την τέλεση του μυστηρίου, συγγενείς και φίλοι γύριζαν στο σπίτι του γαμπρού, όπου ακολουθούσε το γαμήλιο γλέντι. Παρά την αντίθετη γνώμη της εκκλησίας, το κράτος επέτρεπε το διαζύγιο, εφόσον συναινούσαν και  τα δυο μέρη.</a:t>
            </a:r>
            <a:r>
              <a:rPr lang="el-GR" sz="2400" b="1" dirty="0">
                <a:latin typeface="Gabriola" panose="04040605051002020D02" pitchFamily="82" charset="0"/>
              </a:rPr>
              <a:t> </a:t>
            </a:r>
            <a:r>
              <a:rPr lang="el-GR" sz="2400" b="1" dirty="0" smtClean="0">
                <a:latin typeface="Gabriola" panose="04040605051002020D02" pitchFamily="82" charset="0"/>
              </a:rPr>
              <a:t>                                                                                            Οι γυναίκες δεν είχαν τα ίδια δικαιώματα με τους άνδρες και η συμμετοχή τους στην κοινωνική ζωή ήταν περιορισμένη.                                                                                                                                           Η γέννηση ενός παιδιού ήταν ευχάριστο γεγονός και για να το ξεχωρίζουν από τα άλλα πρόσθεταν το όνομα του πατέρα σε πτώση γενική</a:t>
            </a:r>
            <a:r>
              <a:rPr lang="el-GR" sz="2400" b="1" dirty="0" smtClean="0">
                <a:effectLst>
                  <a:outerShdw blurRad="38100" dist="38100" dir="2700000" algn="tl">
                    <a:srgbClr val="000000">
                      <a:alpha val="43137"/>
                    </a:srgbClr>
                  </a:outerShdw>
                </a:effectLst>
                <a:latin typeface="Gabriola" panose="04040605051002020D02" pitchFamily="82" charset="0"/>
              </a:rPr>
              <a:t>.</a:t>
            </a:r>
          </a:p>
        </p:txBody>
      </p:sp>
      <p:sp>
        <p:nvSpPr>
          <p:cNvPr id="4" name="Θέση αριθμού διαφάνειας 3"/>
          <p:cNvSpPr>
            <a:spLocks noGrp="1"/>
          </p:cNvSpPr>
          <p:nvPr>
            <p:ph type="sldNum" sz="quarter" idx="12"/>
          </p:nvPr>
        </p:nvSpPr>
        <p:spPr/>
        <p:txBody>
          <a:bodyPr/>
          <a:lstStyle/>
          <a:p>
            <a:pPr>
              <a:defRPr/>
            </a:pPr>
            <a:fld id="{F115A8DB-FE8C-4833-9EF0-DED1DE04D9A3}" type="slidenum">
              <a:rPr lang="el-GR" sz="1400">
                <a:solidFill>
                  <a:schemeClr val="bg2">
                    <a:lumMod val="50000"/>
                  </a:schemeClr>
                </a:solidFill>
                <a:effectLst>
                  <a:outerShdw blurRad="38100" dist="38100" dir="2700000" algn="tl">
                    <a:srgbClr val="000000">
                      <a:alpha val="43137"/>
                    </a:srgbClr>
                  </a:outerShdw>
                </a:effectLst>
              </a:rPr>
              <a:pPr>
                <a:defRPr/>
              </a:pPr>
              <a:t>5</a:t>
            </a:fld>
            <a:endParaRPr lang="el-GR" sz="1400" dirty="0">
              <a:solidFill>
                <a:schemeClr val="bg2">
                  <a:lumMod val="50000"/>
                </a:schemeClr>
              </a:solidFill>
              <a:effectLst>
                <a:outerShdw blurRad="38100" dist="38100" dir="2700000" algn="tl">
                  <a:srgbClr val="000000">
                    <a:alpha val="43137"/>
                  </a:srgbClr>
                </a:outerShdw>
              </a:effectLst>
            </a:endParaRPr>
          </a:p>
        </p:txBody>
      </p:sp>
      <p:pic>
        <p:nvPicPr>
          <p:cNvPr id="22533" name="Εικόνα 5"/>
          <p:cNvPicPr>
            <a:picLocks noChangeAspect="1"/>
          </p:cNvPicPr>
          <p:nvPr/>
        </p:nvPicPr>
        <p:blipFill>
          <a:blip r:embed="rId2"/>
          <a:srcRect/>
          <a:stretch>
            <a:fillRect/>
          </a:stretch>
        </p:blipFill>
        <p:spPr bwMode="auto">
          <a:xfrm>
            <a:off x="225425" y="860425"/>
            <a:ext cx="3263900" cy="1992313"/>
          </a:xfrm>
          <a:prstGeom prst="rect">
            <a:avLst/>
          </a:prstGeom>
          <a:noFill/>
          <a:ln w="9525">
            <a:noFill/>
            <a:miter lim="800000"/>
            <a:headEnd/>
            <a:tailEnd/>
          </a:ln>
        </p:spPr>
      </p:pic>
      <p:pic>
        <p:nvPicPr>
          <p:cNvPr id="22534" name="Εικόνα 7"/>
          <p:cNvPicPr>
            <a:picLocks/>
          </p:cNvPicPr>
          <p:nvPr/>
        </p:nvPicPr>
        <p:blipFill>
          <a:blip r:embed="rId3"/>
          <a:srcRect/>
          <a:stretch>
            <a:fillRect/>
          </a:stretch>
        </p:blipFill>
        <p:spPr bwMode="auto">
          <a:xfrm>
            <a:off x="225425" y="3217863"/>
            <a:ext cx="3114675" cy="1936750"/>
          </a:xfrm>
          <a:prstGeom prst="rect">
            <a:avLst/>
          </a:prstGeom>
          <a:noFill/>
          <a:ln w="9525">
            <a:noFill/>
            <a:miter lim="800000"/>
            <a:headEnd/>
            <a:tailEnd/>
          </a:ln>
        </p:spPr>
      </p:pic>
      <p:sp>
        <p:nvSpPr>
          <p:cNvPr id="22535" name="TextBox 8"/>
          <p:cNvSpPr txBox="1">
            <a:spLocks noChangeArrowheads="1"/>
          </p:cNvSpPr>
          <p:nvPr/>
        </p:nvSpPr>
        <p:spPr bwMode="auto">
          <a:xfrm>
            <a:off x="163513" y="5154613"/>
            <a:ext cx="2930525" cy="646112"/>
          </a:xfrm>
          <a:prstGeom prst="rect">
            <a:avLst/>
          </a:prstGeom>
          <a:noFill/>
          <a:ln w="9525">
            <a:noFill/>
            <a:miter lim="800000"/>
            <a:headEnd/>
            <a:tailEnd/>
          </a:ln>
        </p:spPr>
        <p:txBody>
          <a:bodyPr>
            <a:spAutoFit/>
          </a:bodyPr>
          <a:lstStyle/>
          <a:p>
            <a:pPr algn="ctr"/>
            <a:r>
              <a:rPr lang="el-GR" b="1" u="sng">
                <a:latin typeface="Gabriola"/>
              </a:rPr>
              <a:t>Βυζαντινά  γαμήλια  στέφανα από το βυζαντινό και Χριστιανικό μουσείο</a:t>
            </a:r>
          </a:p>
        </p:txBody>
      </p:sp>
      <p:sp>
        <p:nvSpPr>
          <p:cNvPr id="22536" name="TextBox 10"/>
          <p:cNvSpPr txBox="1">
            <a:spLocks noChangeArrowheads="1"/>
          </p:cNvSpPr>
          <p:nvPr/>
        </p:nvSpPr>
        <p:spPr bwMode="auto">
          <a:xfrm>
            <a:off x="163513" y="2779713"/>
            <a:ext cx="3403600" cy="369887"/>
          </a:xfrm>
          <a:prstGeom prst="rect">
            <a:avLst/>
          </a:prstGeom>
          <a:noFill/>
          <a:ln w="9525">
            <a:noFill/>
            <a:miter lim="800000"/>
            <a:headEnd/>
            <a:tailEnd/>
          </a:ln>
        </p:spPr>
        <p:txBody>
          <a:bodyPr>
            <a:spAutoFit/>
          </a:bodyPr>
          <a:lstStyle/>
          <a:p>
            <a:pPr algn="ctr"/>
            <a:r>
              <a:rPr lang="el-GR" b="1" u="sng">
                <a:latin typeface="Gabriola"/>
              </a:rPr>
              <a:t>Πίνακας από βυζαντινό γάμο</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610600" cy="817563"/>
          </a:xfrm>
        </p:spPr>
        <p:txBody>
          <a:bodyPr rtlCol="0">
            <a:normAutofit/>
          </a:bodyPr>
          <a:lstStyle/>
          <a:p>
            <a:pPr fontAlgn="auto">
              <a:spcAft>
                <a:spcPts val="0"/>
              </a:spcAft>
              <a:defRPr/>
            </a:pPr>
            <a:r>
              <a:rPr lang="el-GR" sz="2800" dirty="0" smtClean="0">
                <a:effectLst>
                  <a:outerShdw blurRad="38100" dist="38100" dir="2700000" algn="tl">
                    <a:srgbClr val="000000">
                      <a:alpha val="43137"/>
                    </a:srgbClr>
                  </a:outerShdw>
                </a:effectLst>
                <a:latin typeface="Franklin Gothic Demi Cond" panose="020B0706030402020204" pitchFamily="34" charset="0"/>
              </a:rPr>
              <a:t>1.4</a:t>
            </a:r>
            <a:r>
              <a:rPr lang="el-GR" sz="3600" b="1" i="1" u="sng" dirty="0" smtClean="0">
                <a:effectLst>
                  <a:outerShdw blurRad="38100" dist="38100" dir="2700000" algn="tl">
                    <a:srgbClr val="000000">
                      <a:alpha val="43137"/>
                    </a:srgbClr>
                  </a:outerShdw>
                </a:effectLst>
                <a:latin typeface="Gabriola" panose="04040605051002020D02" pitchFamily="82" charset="0"/>
              </a:rPr>
              <a:t> Ενδυμασία και διατροφή στο </a:t>
            </a:r>
            <a:r>
              <a:rPr lang="el-GR" sz="3600" b="1" i="1" u="sng" dirty="0">
                <a:effectLst>
                  <a:outerShdw blurRad="38100" dist="38100" dir="2700000" algn="tl">
                    <a:srgbClr val="000000">
                      <a:alpha val="43137"/>
                    </a:srgbClr>
                  </a:outerShdw>
                </a:effectLst>
                <a:latin typeface="Gabriola" panose="04040605051002020D02" pitchFamily="82" charset="0"/>
              </a:rPr>
              <a:t>Β</a:t>
            </a:r>
            <a:r>
              <a:rPr lang="el-GR" sz="3600" b="1" i="1" u="sng" dirty="0" smtClean="0">
                <a:effectLst>
                  <a:outerShdw blurRad="38100" dist="38100" dir="2700000" algn="tl">
                    <a:srgbClr val="000000">
                      <a:alpha val="43137"/>
                    </a:srgbClr>
                  </a:outerShdw>
                </a:effectLst>
                <a:latin typeface="Gabriola" panose="04040605051002020D02" pitchFamily="82" charset="0"/>
              </a:rPr>
              <a:t>υζάντιο</a:t>
            </a:r>
            <a:endParaRPr lang="el-GR" sz="3600" b="1" i="1" u="sng" dirty="0">
              <a:effectLst>
                <a:outerShdw blurRad="38100" dist="38100" dir="2700000" algn="tl">
                  <a:srgbClr val="000000">
                    <a:alpha val="43137"/>
                  </a:srgbClr>
                </a:outerShdw>
              </a:effectLst>
              <a:latin typeface="Gabriola" panose="04040605051002020D02" pitchFamily="82" charset="0"/>
            </a:endParaRPr>
          </a:p>
        </p:txBody>
      </p:sp>
      <p:sp>
        <p:nvSpPr>
          <p:cNvPr id="3" name="Θέση περιεχομένου 2"/>
          <p:cNvSpPr>
            <a:spLocks noGrp="1"/>
          </p:cNvSpPr>
          <p:nvPr>
            <p:ph idx="1"/>
          </p:nvPr>
        </p:nvSpPr>
        <p:spPr>
          <a:xfrm>
            <a:off x="2174875" y="736600"/>
            <a:ext cx="10017125" cy="4784725"/>
          </a:xfrm>
        </p:spPr>
        <p:txBody>
          <a:bodyPr rtlCol="0">
            <a:normAutofit/>
          </a:bodyPr>
          <a:lstStyle/>
          <a:p>
            <a:pPr marL="0" indent="0" fontAlgn="auto">
              <a:spcAft>
                <a:spcPts val="0"/>
              </a:spcAft>
              <a:buFont typeface="Arial" panose="020B0604020202020204" pitchFamily="34" charset="0"/>
              <a:buNone/>
              <a:defRPr/>
            </a:pPr>
            <a:r>
              <a:rPr lang="el-GR" sz="2400" b="1" i="1" u="sng" dirty="0" smtClean="0">
                <a:effectLst>
                  <a:outerShdw blurRad="38100" dist="38100" dir="2700000" algn="tl">
                    <a:srgbClr val="000000">
                      <a:alpha val="43137"/>
                    </a:srgbClr>
                  </a:outerShdw>
                </a:effectLst>
                <a:latin typeface="Gabriola" panose="04040605051002020D02" pitchFamily="82" charset="0"/>
              </a:rPr>
              <a:t>ΕΝΔΥΜΑΣΙΑ</a:t>
            </a:r>
            <a:endParaRPr lang="el-GR" sz="2400" b="1" i="1" u="sng" dirty="0">
              <a:effectLst>
                <a:outerShdw blurRad="38100" dist="38100" dir="2700000" algn="tl">
                  <a:srgbClr val="000000">
                    <a:alpha val="43137"/>
                  </a:srgbClr>
                </a:outerShdw>
              </a:effectLst>
              <a:latin typeface="Gabriola" panose="04040605051002020D02" pitchFamily="82" charset="0"/>
            </a:endParaRPr>
          </a:p>
          <a:p>
            <a:pPr marL="0" indent="0" fontAlgn="auto">
              <a:spcAft>
                <a:spcPts val="0"/>
              </a:spcAft>
              <a:buFont typeface="Arial" panose="020B0604020202020204" pitchFamily="34" charset="0"/>
              <a:buNone/>
              <a:defRPr/>
            </a:pPr>
            <a:r>
              <a:rPr lang="el-GR" sz="2400" b="1" dirty="0" smtClean="0">
                <a:latin typeface="Gabriola" panose="04040605051002020D02" pitchFamily="82" charset="0"/>
              </a:rPr>
              <a:t>Η μόδα , προκαλούσε το ενδιαφέρον των βυζαντινών και αγαπούσαν τα κοσμήματα. Οι αστοί φορούσαν μακρύ χιτώνα, μπότες τον χειμώνα και ανατολίτικα παπούτσια το καλοκαίρι.                                                                        Οι χωρικοί φορούσαν στιχάρια χωρίς μανίκια, και ζωσμένα στη μέση. Φορούσαν βράκες μακριές και κυκλοφορούσαν ξυπόλητοι ή με παπούτσια χωρίς φτέρνα.</a:t>
            </a:r>
            <a:r>
              <a:rPr lang="el-GR" sz="2400" b="1" dirty="0">
                <a:latin typeface="Gabriola" panose="04040605051002020D02" pitchFamily="82" charset="0"/>
              </a:rPr>
              <a:t> </a:t>
            </a:r>
            <a:r>
              <a:rPr lang="el-GR" sz="2400" b="1" dirty="0" smtClean="0">
                <a:latin typeface="Gabriola" panose="04040605051002020D02" pitchFamily="82" charset="0"/>
              </a:rPr>
              <a:t>                                                                                                                               Οι γυναίκες φορούν στιχάρια με μακριά μανίκια, που κάλυπταν και το κεφάλι. Φρόντιζαν τα μαλλιά τους και μακιγιάρονταν. Οι πλούσιες, φορούσαν πολυτελή ενδύματα, μεταξωτά ή λινά.</a:t>
            </a:r>
          </a:p>
          <a:p>
            <a:pPr marL="0" indent="0" fontAlgn="auto">
              <a:spcAft>
                <a:spcPts val="0"/>
              </a:spcAft>
              <a:buFont typeface="Arial" panose="020B0604020202020204" pitchFamily="34" charset="0"/>
              <a:buNone/>
              <a:defRPr/>
            </a:pPr>
            <a:r>
              <a:rPr lang="el-GR" sz="2400" b="1" i="1" u="sng" dirty="0" smtClean="0">
                <a:effectLst>
                  <a:outerShdw blurRad="38100" dist="38100" dir="2700000" algn="tl">
                    <a:srgbClr val="000000">
                      <a:alpha val="43137"/>
                    </a:srgbClr>
                  </a:outerShdw>
                </a:effectLst>
                <a:latin typeface="Gabriola" panose="04040605051002020D02" pitchFamily="82" charset="0"/>
              </a:rPr>
              <a:t>ΔΙΑΤΡΟΦΗ                                                                                                                                                                          </a:t>
            </a:r>
            <a:r>
              <a:rPr lang="el-GR" sz="2400" b="1" dirty="0" smtClean="0">
                <a:latin typeface="Gabriola" panose="04040605051002020D02" pitchFamily="82" charset="0"/>
              </a:rPr>
              <a:t>Οι βυζαντινοί είχαν ιδιαίτερη αδυναμία στο φαγητό, με εξαίρεση τις περιόδους νηστείας. Το γεύμα τους και το δείπνο περιλάμβανε ποικίλα φαγητά όπως ορεκτικά, κρέατα, ψάρια, γλυκά και κρασί.</a:t>
            </a:r>
          </a:p>
        </p:txBody>
      </p:sp>
      <p:sp>
        <p:nvSpPr>
          <p:cNvPr id="4" name="Θέση αριθμού διαφάνειας 3"/>
          <p:cNvSpPr>
            <a:spLocks noGrp="1"/>
          </p:cNvSpPr>
          <p:nvPr>
            <p:ph type="sldNum" sz="quarter" idx="12"/>
          </p:nvPr>
        </p:nvSpPr>
        <p:spPr/>
        <p:txBody>
          <a:bodyPr/>
          <a:lstStyle/>
          <a:p>
            <a:pPr>
              <a:defRPr/>
            </a:pPr>
            <a:fld id="{78C6FC8E-1E42-4AA4-B601-15649B57194F}" type="slidenum">
              <a:rPr lang="el-GR"/>
              <a:pPr>
                <a:defRPr/>
              </a:pPr>
              <a:t>6</a:t>
            </a:fld>
            <a:endParaRPr lang="el-GR"/>
          </a:p>
        </p:txBody>
      </p:sp>
      <p:pic>
        <p:nvPicPr>
          <p:cNvPr id="23557" name="Εικόνα 5"/>
          <p:cNvPicPr>
            <a:picLocks noChangeAspect="1"/>
          </p:cNvPicPr>
          <p:nvPr/>
        </p:nvPicPr>
        <p:blipFill>
          <a:blip r:embed="rId2"/>
          <a:srcRect/>
          <a:stretch>
            <a:fillRect/>
          </a:stretch>
        </p:blipFill>
        <p:spPr bwMode="auto">
          <a:xfrm>
            <a:off x="0" y="625475"/>
            <a:ext cx="2174875" cy="3741738"/>
          </a:xfrm>
          <a:prstGeom prst="rect">
            <a:avLst/>
          </a:prstGeom>
          <a:noFill/>
          <a:ln w="9525">
            <a:noFill/>
            <a:miter lim="800000"/>
            <a:headEnd/>
            <a:tailEnd/>
          </a:ln>
        </p:spPr>
      </p:pic>
      <p:pic>
        <p:nvPicPr>
          <p:cNvPr id="23558" name="Εικόνα 6"/>
          <p:cNvPicPr>
            <a:picLocks noChangeAspect="1"/>
          </p:cNvPicPr>
          <p:nvPr/>
        </p:nvPicPr>
        <p:blipFill>
          <a:blip r:embed="rId3"/>
          <a:srcRect/>
          <a:stretch>
            <a:fillRect/>
          </a:stretch>
        </p:blipFill>
        <p:spPr bwMode="auto">
          <a:xfrm>
            <a:off x="2689225" y="4367213"/>
            <a:ext cx="950277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49213"/>
            <a:ext cx="11353800" cy="714376"/>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1.5 Η θέση της γυναίκας στο Βυζάντιο</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3" name="Θέση περιεχομένου 2"/>
          <p:cNvSpPr>
            <a:spLocks noGrp="1"/>
          </p:cNvSpPr>
          <p:nvPr>
            <p:ph idx="1"/>
          </p:nvPr>
        </p:nvSpPr>
        <p:spPr>
          <a:xfrm>
            <a:off x="2128838" y="847725"/>
            <a:ext cx="10063162" cy="5691188"/>
          </a:xfrm>
        </p:spPr>
        <p:txBody>
          <a:bodyPr rtlCol="0">
            <a:normAutofit lnSpcReduction="10000"/>
          </a:bodyPr>
          <a:lstStyle/>
          <a:p>
            <a:pPr marL="0" indent="0" fontAlgn="auto">
              <a:spcAft>
                <a:spcPts val="0"/>
              </a:spcAft>
              <a:buFont typeface="Arial" panose="020B0604020202020204" pitchFamily="34" charset="0"/>
              <a:buNone/>
              <a:defRPr/>
            </a:pPr>
            <a:r>
              <a:rPr lang="el-GR" sz="2400" b="1" dirty="0" smtClean="0">
                <a:latin typeface="Gabriola" panose="04040605051002020D02" pitchFamily="82" charset="0"/>
              </a:rPr>
              <a:t>Η ζωή της γυναίκας στο Βυζάντιο, επηρεαζόταν από τους νόμους και τις συνήθειες της εποχής, που την ήθελαν κατώτερη από τον άνδρα.</a:t>
            </a:r>
          </a:p>
          <a:p>
            <a:pPr marL="0" indent="0" fontAlgn="auto">
              <a:spcAft>
                <a:spcPts val="0"/>
              </a:spcAft>
              <a:buFont typeface="Arial" panose="020B0604020202020204" pitchFamily="34" charset="0"/>
              <a:buNone/>
              <a:defRPr/>
            </a:pPr>
            <a:r>
              <a:rPr lang="el-GR" sz="2400" b="1" dirty="0" smtClean="0">
                <a:latin typeface="Gabriola" panose="04040605051002020D02" pitchFamily="82" charset="0"/>
              </a:rPr>
              <a:t>Οι συνήθειες της εποχής εκείνης ήθελαν την γυναίκα να μένει στο σπίτι. Ενάρετη θεωρούσαν την ανύπαντρη που ήταν υπάκουη στον πατέρα της, και την παντρεμένη, που ήταν υποταγμένη στον άντρα της.</a:t>
            </a:r>
          </a:p>
          <a:p>
            <a:pPr marL="0" indent="0" fontAlgn="auto">
              <a:spcAft>
                <a:spcPts val="0"/>
              </a:spcAft>
              <a:buFont typeface="Arial" panose="020B0604020202020204" pitchFamily="34" charset="0"/>
              <a:buNone/>
              <a:defRPr/>
            </a:pPr>
            <a:r>
              <a:rPr lang="el-GR" sz="2400" b="1" dirty="0" smtClean="0">
                <a:latin typeface="Gabriola" panose="04040605051002020D02" pitchFamily="82" charset="0"/>
              </a:rPr>
              <a:t>Η νομοθεσία του Ιουστινιανού επηρεασμένη από το χριστιανικό λόγο και την επιμονή της αυτοκράτειρας Θεοδώρας έδωσε αρκετά δικαιώματα στην γυναίκα. Τα κορίτσια έμεναν κοντά στην μητέρα τους, και βοηθούσαν στις εργασίες του σπιτιού. Ασκούνταν στην μαγειρική, μάθαιναν να υφαίνουν, να κεντούν, να πλέκουν, γραφή, και ψαλμούς της εκκλησίας. Η πιο συχνή τους έξοδος ήταν η μετάβασή τους στην εκκλησία με την συνοδεία των γονιών τους. Έπαιρναν μέρος σε οικογενειακές και τοπικές εορτές και μπορούσαν να χορέψουν και να διασκεδάσουν. Η νόμιμη ηλικία για τον γάμο, άρχιζε στα δώδεκα χρόνια της  γυναίκας. Παρά τα εμπόδια των νόμων και των παραδόσεων που όριζαν ότι δεν επιτρέπεται στις γυναίκες να κάθονται στο εργαστήρι, να πωλούν και να αγοράζουν, πολλές γυναίκες σταδιοδρομούσαν στα επαγγέλματα της αγοράς: Οι βυζαντινές πηγές μιλούν για γυναίκες ιατρούς, μαίες ,δασκάλες κόμμωσης και ραπτικής. Οι γυναίκες των αρχοντικών οικογενειών είχαν σημαντική παρουσία. Διακρίθηκαν ως αυτοκράτειρες και έπαιξαν, ξεχωριστό πολιτιστικό ρόλο πλάι στους άνδρες ή στους γιους τους. Τέτοιες ήταν: Η Αγία Ελένη, μητέρα του μεγάλου Κωνσταντίνου, η Ευδοκία, σύζυγος  του Ιουστινιανού, η Ειρήνη η Αθηναία και η Θεοδώρα. Αρκετές γυναίκες διακρίθηκαν στα γράμματα όπως η Άννα Κομνηνή στην Ιστορία και η Κασσιανή στην υμνογραφία. </a:t>
            </a:r>
          </a:p>
          <a:p>
            <a:pPr marL="0" indent="0" fontAlgn="auto">
              <a:spcAft>
                <a:spcPts val="0"/>
              </a:spcAft>
              <a:buFont typeface="Arial" panose="020B0604020202020204" pitchFamily="34" charset="0"/>
              <a:buNone/>
              <a:defRPr/>
            </a:pPr>
            <a:endParaRPr lang="el-GR" b="1" dirty="0" smtClean="0">
              <a:latin typeface="Gabriola" panose="04040605051002020D02" pitchFamily="82" charset="0"/>
            </a:endParaRPr>
          </a:p>
        </p:txBody>
      </p:sp>
      <p:sp>
        <p:nvSpPr>
          <p:cNvPr id="4" name="Θέση αριθμού διαφάνειας 3"/>
          <p:cNvSpPr>
            <a:spLocks noGrp="1"/>
          </p:cNvSpPr>
          <p:nvPr>
            <p:ph type="sldNum" sz="quarter" idx="12"/>
          </p:nvPr>
        </p:nvSpPr>
        <p:spPr/>
        <p:txBody>
          <a:bodyPr/>
          <a:lstStyle/>
          <a:p>
            <a:pPr>
              <a:defRPr/>
            </a:pPr>
            <a:fld id="{178E6224-3A64-4887-9232-1EC39E5AFA36}" type="slidenum">
              <a:rPr lang="el-GR"/>
              <a:pPr>
                <a:defRPr/>
              </a:pPr>
              <a:t>7</a:t>
            </a:fld>
            <a:endParaRPr lang="el-GR"/>
          </a:p>
        </p:txBody>
      </p:sp>
      <p:pic>
        <p:nvPicPr>
          <p:cNvPr id="24581" name="Εικόνα 5"/>
          <p:cNvPicPr>
            <a:picLocks noChangeAspect="1"/>
          </p:cNvPicPr>
          <p:nvPr/>
        </p:nvPicPr>
        <p:blipFill>
          <a:blip r:embed="rId2"/>
          <a:srcRect/>
          <a:stretch>
            <a:fillRect/>
          </a:stretch>
        </p:blipFill>
        <p:spPr bwMode="auto">
          <a:xfrm>
            <a:off x="0" y="847725"/>
            <a:ext cx="2128838" cy="2344738"/>
          </a:xfrm>
          <a:prstGeom prst="rect">
            <a:avLst/>
          </a:prstGeom>
          <a:noFill/>
          <a:ln w="9525">
            <a:noFill/>
            <a:miter lim="800000"/>
            <a:headEnd/>
            <a:tailEnd/>
          </a:ln>
        </p:spPr>
      </p:pic>
      <p:pic>
        <p:nvPicPr>
          <p:cNvPr id="24582" name="Εικόνα 6"/>
          <p:cNvPicPr>
            <a:picLocks noChangeAspect="1"/>
          </p:cNvPicPr>
          <p:nvPr/>
        </p:nvPicPr>
        <p:blipFill>
          <a:blip r:embed="rId3"/>
          <a:srcRect/>
          <a:stretch>
            <a:fillRect/>
          </a:stretch>
        </p:blipFill>
        <p:spPr bwMode="auto">
          <a:xfrm>
            <a:off x="0" y="4025900"/>
            <a:ext cx="2128838" cy="209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2413"/>
            <a:ext cx="10515600" cy="1325563"/>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2.1 Βυζαντινή γραμματεία </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25603" name="Θέση περιεχομένου 2"/>
          <p:cNvSpPr>
            <a:spLocks noGrp="1"/>
          </p:cNvSpPr>
          <p:nvPr>
            <p:ph idx="1"/>
          </p:nvPr>
        </p:nvSpPr>
        <p:spPr>
          <a:xfrm>
            <a:off x="0" y="647700"/>
            <a:ext cx="9482138" cy="5418138"/>
          </a:xfrm>
        </p:spPr>
        <p:txBody>
          <a:bodyPr/>
          <a:lstStyle/>
          <a:p>
            <a:pPr marL="0" indent="0">
              <a:buFont typeface="Arial" charset="0"/>
              <a:buNone/>
            </a:pPr>
            <a:r>
              <a:rPr lang="el-GR" sz="2400" b="1" smtClean="0">
                <a:latin typeface="Gabriola"/>
              </a:rPr>
              <a:t>Σημαντικές ήταν οι εξελίξεις στο τομέα της Βυζαντινής γραμματείας. Αναπτύχθηκε η θρησκευτική ποίηση μετά την επικράτηση του Χριστιανισμού. Διακρίνεται σε δύο είδη τη λειτουργική και τη μη λειτουργική. Σημαντικοί εκπρόσωποί τους ήταν : Ρωμανός ο Μελωδός, Ιωάννης Δαμασκηνός, Κωνσταντίνος Ρόδιος κ.α.  Σπουδαίοι εκκλησιαστικοί συγγραφείς εμφανίζονταν λόγω των αιρέσεων και των δογματικών διαμαχών ενώ μεγάλη είναι και η συμβολή τη αγιολογίας, του μυστικισμού και του ησυχασμού. Στη λόγια κοσμική γραμματεία κάνει την εμφάνισή του ο Γεώργιος Πισίδης που με τα ποιήματά του ύμνησε τα κατορθώματα του αυτοκράτορα Ηρακλείου. Η περίφημη ελληνική ανθολογία υπήρξε το κυριότερο κοσμικό ποιητικό μνημείο. Η διάσωση των κλασικών γραμμάτων ήταν μία από τις πιο σημαντικές προσφορές των Βυζαντινών. Πολλά μοναστήρια ίδρυσαν σχολές, βιβλιοθήκες και εργαστήρια αντιγραφής. Οι λόγιοι όπως φιλόσοφοι, ιστορικοί, ρήτορες και γραμματικοί κατέβαλλαν προσπάθεια να μιμηθούν το ύφος και τη γλώσσα των αρχαίων Ελλήνων. Ξακουστή φυσιογνωμία ο Πατριάρχης Φώτιος ο οποίος είχε πρωταρχικό ρόλο στην πνευματική άνθιση. Άνθιση παρουσίασε και η Δημώδης λογοτεχνία με κυριότερο έργο τα Ακριτικά τραγούδια. </a:t>
            </a:r>
          </a:p>
        </p:txBody>
      </p:sp>
      <p:sp>
        <p:nvSpPr>
          <p:cNvPr id="4" name="Θέση αριθμού διαφάνειας 3"/>
          <p:cNvSpPr>
            <a:spLocks noGrp="1"/>
          </p:cNvSpPr>
          <p:nvPr>
            <p:ph type="sldNum" sz="quarter" idx="12"/>
          </p:nvPr>
        </p:nvSpPr>
        <p:spPr/>
        <p:txBody>
          <a:bodyPr/>
          <a:lstStyle/>
          <a:p>
            <a:pPr>
              <a:defRPr/>
            </a:pPr>
            <a:fld id="{070F2780-A86B-4750-92DB-8E960FC716E5}" type="slidenum">
              <a:rPr lang="el-GR"/>
              <a:pPr>
                <a:defRPr/>
              </a:pPr>
              <a:t>8</a:t>
            </a:fld>
            <a:endParaRPr lang="el-GR"/>
          </a:p>
        </p:txBody>
      </p:sp>
      <p:pic>
        <p:nvPicPr>
          <p:cNvPr id="25605" name="Εικόνα 5"/>
          <p:cNvPicPr>
            <a:picLocks noChangeAspect="1"/>
          </p:cNvPicPr>
          <p:nvPr/>
        </p:nvPicPr>
        <p:blipFill>
          <a:blip r:embed="rId2"/>
          <a:srcRect/>
          <a:stretch>
            <a:fillRect/>
          </a:stretch>
        </p:blipFill>
        <p:spPr bwMode="auto">
          <a:xfrm>
            <a:off x="6962775" y="4389438"/>
            <a:ext cx="5407025" cy="2468562"/>
          </a:xfrm>
          <a:prstGeom prst="rect">
            <a:avLst/>
          </a:prstGeom>
          <a:noFill/>
          <a:ln w="9525">
            <a:noFill/>
            <a:miter lim="800000"/>
            <a:headEnd/>
            <a:tailEnd/>
          </a:ln>
        </p:spPr>
      </p:pic>
      <p:pic>
        <p:nvPicPr>
          <p:cNvPr id="25606" name="Εικόνα 6"/>
          <p:cNvPicPr>
            <a:picLocks noChangeAspect="1"/>
          </p:cNvPicPr>
          <p:nvPr/>
        </p:nvPicPr>
        <p:blipFill>
          <a:blip r:embed="rId3"/>
          <a:srcRect/>
          <a:stretch>
            <a:fillRect/>
          </a:stretch>
        </p:blipFill>
        <p:spPr bwMode="auto">
          <a:xfrm>
            <a:off x="0" y="4641850"/>
            <a:ext cx="3911600" cy="221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B8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rtlCol="0">
            <a:normAutofit/>
          </a:bodyPr>
          <a:lstStyle/>
          <a:p>
            <a:pPr fontAlgn="auto">
              <a:spcAft>
                <a:spcPts val="0"/>
              </a:spcAft>
              <a:defRPr/>
            </a:pPr>
            <a:r>
              <a:rPr lang="el-GR" b="1" i="1" u="sng" dirty="0" smtClean="0">
                <a:effectLst>
                  <a:outerShdw blurRad="38100" dist="38100" dir="2700000" algn="tl">
                    <a:srgbClr val="000000">
                      <a:alpha val="43137"/>
                    </a:srgbClr>
                  </a:outerShdw>
                </a:effectLst>
                <a:latin typeface="Gabriola" panose="04040605051002020D02" pitchFamily="82" charset="0"/>
              </a:rPr>
              <a:t>2.2Η γλώσσα των βυζαντινών</a:t>
            </a:r>
            <a:endParaRPr lang="el-GR" b="1" i="1" u="sng" dirty="0">
              <a:effectLst>
                <a:outerShdw blurRad="38100" dist="38100" dir="2700000" algn="tl">
                  <a:srgbClr val="000000">
                    <a:alpha val="43137"/>
                  </a:srgbClr>
                </a:outerShdw>
              </a:effectLst>
              <a:latin typeface="Gabriola" panose="04040605051002020D02" pitchFamily="82" charset="0"/>
            </a:endParaRPr>
          </a:p>
        </p:txBody>
      </p:sp>
      <p:sp>
        <p:nvSpPr>
          <p:cNvPr id="3" name="Θέση περιεχομένου 2"/>
          <p:cNvSpPr>
            <a:spLocks noGrp="1"/>
          </p:cNvSpPr>
          <p:nvPr>
            <p:ph idx="1"/>
          </p:nvPr>
        </p:nvSpPr>
        <p:spPr>
          <a:xfrm>
            <a:off x="0" y="1010653"/>
            <a:ext cx="12192000" cy="5755907"/>
          </a:xfrm>
          <a:noFill/>
          <a:ln/>
          <a:effectLst>
            <a:softEdge rad="0"/>
          </a:effectLst>
        </p:spPr>
        <p:txBody>
          <a:bodyPr rtlCol="0">
            <a:normAutofit/>
          </a:bodyPr>
          <a:lstStyle/>
          <a:p>
            <a:pPr marL="0" indent="0" fontAlgn="auto">
              <a:spcAft>
                <a:spcPts val="0"/>
              </a:spcAft>
              <a:buFont typeface="Arial" panose="020B0604020202020204" pitchFamily="34" charset="0"/>
              <a:buNone/>
              <a:defRPr/>
            </a:pPr>
            <a:r>
              <a:rPr lang="el-GR" sz="2400" b="1" dirty="0" smtClean="0">
                <a:latin typeface="Gabriola" panose="04040605051002020D02" pitchFamily="82" charset="0"/>
              </a:rPr>
              <a:t>Η γλώσσα των βυζαντινών στη διάρκεια της χιλιόχρονης ζωής της αυτοκρατορίας, πέρασε από διάφορα στάδια εξέλιξης και πήρε σχεδόν την μορφή που μιλάμε σήμερα. Το Βυζάντιο </a:t>
            </a:r>
            <a:r>
              <a:rPr lang="el-GR" sz="2400" b="1" dirty="0">
                <a:latin typeface="Gabriola" panose="04040605051002020D02" pitchFamily="82" charset="0"/>
              </a:rPr>
              <a:t>,</a:t>
            </a:r>
            <a:r>
              <a:rPr lang="el-GR" sz="2400" b="1" dirty="0" smtClean="0">
                <a:latin typeface="Gabriola" panose="04040605051002020D02" pitchFamily="82" charset="0"/>
              </a:rPr>
              <a:t>δηλαδή, έγινε κρίκος που ένωσε την αρχαία με την ελληνική γλώσσα. Η ρωμαϊκή αυτοκρατορία ήταν κράτος πολυεθνικό. Στην επικράτεια της  ζούσαν πολλοί λαοί οι οποίοι μιλούσαν διαφορετικές γλώσσες. Η πιο γνωστή από αυτές ήταν η λατινική στην οποία γράφονταν οι νόμοι του κράτους, οι αποφάσεις των αυτοκρατόρων και των δικαστών. Γνωστή ήταν, επίσης, και η ελληνική την οποία μιλούσε το μεγαλύτερο μέρος των κατοίκων της αυτοκρατορίας. Με τη μεταφορά, όμως, της πρωτεύουσας στην Κωνσταντινούπολη επικρατέστερη ήταν η ελληνική η οποία με τον καιρό πήρε τη θέση της λατινικής στη διοίκηση και στη νομοθεσία του βυζαντινού κράτους . Η ελληνική γλώσσα, όμως, δεν μιλιόταν και δεν γραφόταν ομοιόμορφα από όλους. Στην Κωνσταντινούπολη για παράδειγμα στο χώρο της αγοράς, του λιμανιού και των εργαστήριων μιλιόταν η απλή αφρόντιστη γλώσσα, με φτωχό λεξιλόγιο. Στις υπηρεσίες όμως του παλατιού, του κράτους, στις σχολές, στην εκκλησία μιλούσαν και έγραφαν με μία άλλη μορφή γλώσσας που έμοιαζε με την αρχαία ελληνική. Η αναγέννηση των γραμμάτων, στα χρόνια των Μακεδόνων αυτοκρατόρων έδωσε καλύτερες λύσεις σε αυτό το πρόβλημα .Οι νέοι νόμοι και τα βιβλία γράφτηκαν σε απλούστερη γλώσσα και τα παλαιότερα κείμενα μεταφράστηκαν, για να γίνονται πιο κατανοητά. Η λειτουργία περισσοτέρων σχολείων, σχολών και βιβλιοθηκών βοήθησε στην καλλιέργεια και στην απλοποίηση της γλώσσας. Την ομιλούμενη τότε μορφή της που σε μεγάλο βαθμό μοιάζει με την σημερινή νεοελληνική δείχνουν τα ακριτικά τραγούδια της εποχής. </a:t>
            </a:r>
          </a:p>
        </p:txBody>
      </p:sp>
      <p:sp>
        <p:nvSpPr>
          <p:cNvPr id="4" name="Θέση αριθμού διαφάνειας 3"/>
          <p:cNvSpPr>
            <a:spLocks noGrp="1"/>
          </p:cNvSpPr>
          <p:nvPr>
            <p:ph type="sldNum" sz="quarter" idx="12"/>
          </p:nvPr>
        </p:nvSpPr>
        <p:spPr/>
        <p:txBody>
          <a:bodyPr/>
          <a:lstStyle/>
          <a:p>
            <a:pPr>
              <a:defRPr/>
            </a:pPr>
            <a:fld id="{CC4CC0E1-B1F2-4A34-BB93-A463E1CA860C}" type="slidenum">
              <a:rPr lang="el-GR"/>
              <a:pPr>
                <a:defRPr/>
              </a:pPr>
              <a:t>9</a:t>
            </a:fld>
            <a:endParaRPr lang="el-GR"/>
          </a:p>
        </p:txBody>
      </p:sp>
      <p:pic>
        <p:nvPicPr>
          <p:cNvPr id="26631" name="Εικόνα 4"/>
          <p:cNvPicPr>
            <a:picLocks noChangeAspect="1"/>
          </p:cNvPicPr>
          <p:nvPr/>
        </p:nvPicPr>
        <p:blipFill>
          <a:blip r:embed="rId2"/>
          <a:srcRect/>
          <a:stretch>
            <a:fillRect/>
          </a:stretch>
        </p:blipFill>
        <p:spPr bwMode="auto">
          <a:xfrm>
            <a:off x="8380413" y="5003800"/>
            <a:ext cx="3811587" cy="185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16214</TotalTime>
  <Words>2681</Words>
  <Application>Microsoft Office PowerPoint</Application>
  <PresentationFormat>Προσαρμογή</PresentationFormat>
  <Paragraphs>118</Paragraphs>
  <Slides>20</Slides>
  <Notes>1</Notes>
  <HiddenSlides>0</HiddenSlides>
  <MMClips>1</MMClips>
  <ScaleCrop>false</ScaleCrop>
  <HeadingPairs>
    <vt:vector size="6" baseType="variant">
      <vt:variant>
        <vt:lpstr>Γραμματοσειρές που χρησιμοποιούνται</vt:lpstr>
      </vt:variant>
      <vt:variant>
        <vt:i4>7</vt:i4>
      </vt:variant>
      <vt:variant>
        <vt:lpstr>Πρότυπο σχεδίασης</vt:lpstr>
      </vt:variant>
      <vt:variant>
        <vt:i4>1</vt:i4>
      </vt:variant>
      <vt:variant>
        <vt:lpstr>Τίτλοι διαφανειών</vt:lpstr>
      </vt:variant>
      <vt:variant>
        <vt:i4>20</vt:i4>
      </vt:variant>
    </vt:vector>
  </HeadingPairs>
  <TitlesOfParts>
    <vt:vector size="28" baseType="lpstr">
      <vt:lpstr>Calibri</vt:lpstr>
      <vt:lpstr>Arial</vt:lpstr>
      <vt:lpstr>Calibri Light</vt:lpstr>
      <vt:lpstr>Gabriola</vt:lpstr>
      <vt:lpstr>Constantia</vt:lpstr>
      <vt:lpstr>Franklin Gothic Demi Cond</vt:lpstr>
      <vt:lpstr>Wingdings</vt:lpstr>
      <vt:lpstr>Θέμα του Office</vt:lpstr>
      <vt:lpstr>Περιεχόμενα</vt:lpstr>
      <vt:lpstr>Εισαγωγή</vt:lpstr>
      <vt:lpstr>1.1 Η καθημερινή ζωή στο Βυζάντιο</vt:lpstr>
      <vt:lpstr>1.2 Το εκπαιδευτικό σύστημα του Βυζαντίου</vt:lpstr>
      <vt:lpstr>1.3 Οι γάμοι στο Βυζάντιο</vt:lpstr>
      <vt:lpstr>1.4 Ενδυμασία και διατροφή στο Βυζάντιο</vt:lpstr>
      <vt:lpstr>1.5 Η θέση της γυναίκας στο Βυζάντιο</vt:lpstr>
      <vt:lpstr>2.1 Βυζαντινή γραμματεία </vt:lpstr>
      <vt:lpstr>2.2Η γλώσσα των βυζαντινών</vt:lpstr>
      <vt:lpstr>3.1 Ο Χριστιανισμός ως επίσημη θρησκεία της Πόλης</vt:lpstr>
      <vt:lpstr>3.2 Η Αγία Σοφία</vt:lpstr>
      <vt:lpstr>4 Επιστήμη και τεχνολογία</vt:lpstr>
      <vt:lpstr>5.1 Μουσική</vt:lpstr>
      <vt:lpstr>5.2Μικροτεχνία και γλυπτική στο Βυζάντιο</vt:lpstr>
      <vt:lpstr>5.3 Βυζαντινή τέχνη</vt:lpstr>
      <vt:lpstr>Επίλογος</vt:lpstr>
      <vt:lpstr>Διαφάνεια 17</vt:lpstr>
      <vt:lpstr>Διαφάνεια 18</vt:lpstr>
      <vt:lpstr>Διαφάνεια 19</vt:lpstr>
      <vt:lpstr>Βιβλιογραφία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πολιτισμός του Βυζαντίου</dc:title>
  <dc:creator>Admin</dc:creator>
  <cp:lastModifiedBy>Γυμνάσιο Κλειτορίας</cp:lastModifiedBy>
  <cp:revision>133</cp:revision>
  <dcterms:created xsi:type="dcterms:W3CDTF">2018-03-21T17:02:29Z</dcterms:created>
  <dcterms:modified xsi:type="dcterms:W3CDTF">2018-05-02T10:29:58Z</dcterms:modified>
</cp:coreProperties>
</file>