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00FFFF"/>
    <a:srgbClr val="FF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816" autoAdjust="0"/>
  </p:normalViewPr>
  <p:slideViewPr>
    <p:cSldViewPr>
      <p:cViewPr varScale="1">
        <p:scale>
          <a:sx n="114" d="100"/>
          <a:sy n="114" d="100"/>
        </p:scale>
        <p:origin x="-155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0F89EF2-1E0D-4C91-9104-51C8F51B4DEC}" type="datetimeFigureOut">
              <a:rPr lang="el-GR" smtClean="0"/>
              <a:pPr/>
              <a:t>22/5/2018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91FF0C0-17AE-4D9B-817B-01BAFF6752B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0F89EF2-1E0D-4C91-9104-51C8F51B4DEC}" type="datetimeFigureOut">
              <a:rPr lang="el-GR" smtClean="0"/>
              <a:pPr/>
              <a:t>22/5/2018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91FF0C0-17AE-4D9B-817B-01BAFF6752B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0F89EF2-1E0D-4C91-9104-51C8F51B4DEC}" type="datetimeFigureOut">
              <a:rPr lang="el-GR" smtClean="0"/>
              <a:pPr/>
              <a:t>22/5/2018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91FF0C0-17AE-4D9B-817B-01BAFF6752B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0F89EF2-1E0D-4C91-9104-51C8F51B4DEC}" type="datetimeFigureOut">
              <a:rPr lang="el-GR" smtClean="0"/>
              <a:pPr/>
              <a:t>22/5/2018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91FF0C0-17AE-4D9B-817B-01BAFF6752B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0F89EF2-1E0D-4C91-9104-51C8F51B4DEC}" type="datetimeFigureOut">
              <a:rPr lang="el-GR" smtClean="0"/>
              <a:pPr/>
              <a:t>22/5/2018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91FF0C0-17AE-4D9B-817B-01BAFF6752B8}"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0F89EF2-1E0D-4C91-9104-51C8F51B4DEC}" type="datetimeFigureOut">
              <a:rPr lang="el-GR" smtClean="0"/>
              <a:pPr/>
              <a:t>22/5/2018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91FF0C0-17AE-4D9B-817B-01BAFF6752B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0F89EF2-1E0D-4C91-9104-51C8F51B4DEC}" type="datetimeFigureOut">
              <a:rPr lang="el-GR" smtClean="0"/>
              <a:pPr/>
              <a:t>22/5/2018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791FF0C0-17AE-4D9B-817B-01BAFF6752B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0F89EF2-1E0D-4C91-9104-51C8F51B4DEC}" type="datetimeFigureOut">
              <a:rPr lang="el-GR" smtClean="0"/>
              <a:pPr/>
              <a:t>22/5/2018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791FF0C0-17AE-4D9B-817B-01BAFF6752B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0F89EF2-1E0D-4C91-9104-51C8F51B4DEC}" type="datetimeFigureOut">
              <a:rPr lang="el-GR" smtClean="0"/>
              <a:pPr/>
              <a:t>22/5/2018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791FF0C0-17AE-4D9B-817B-01BAFF6752B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0F89EF2-1E0D-4C91-9104-51C8F51B4DEC}" type="datetimeFigureOut">
              <a:rPr lang="el-GR" smtClean="0"/>
              <a:pPr/>
              <a:t>22/5/2018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91FF0C0-17AE-4D9B-817B-01BAFF6752B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0F89EF2-1E0D-4C91-9104-51C8F51B4DEC}" type="datetimeFigureOut">
              <a:rPr lang="el-GR" smtClean="0"/>
              <a:pPr/>
              <a:t>22/5/2018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91FF0C0-17AE-4D9B-817B-01BAFF6752B8}"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F89EF2-1E0D-4C91-9104-51C8F51B4DEC}" type="datetimeFigureOut">
              <a:rPr lang="el-GR" smtClean="0"/>
              <a:pPr/>
              <a:t>22/5/2018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1FF0C0-17AE-4D9B-817B-01BAFF6752B8}"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142976" y="428605"/>
            <a:ext cx="7486648" cy="857256"/>
          </a:xfrm>
        </p:spPr>
        <p:txBody>
          <a:bodyPr>
            <a:noAutofit/>
          </a:bodyPr>
          <a:lstStyle/>
          <a:p>
            <a:r>
              <a:rPr lang="el-GR" sz="2000" dirty="0" smtClean="0">
                <a:latin typeface="Arial" pitchFamily="34" charset="0"/>
                <a:cs typeface="Arial" pitchFamily="34" charset="0"/>
              </a:rPr>
              <a:t/>
            </a:r>
            <a:br>
              <a:rPr lang="el-GR" sz="2000" dirty="0" smtClean="0">
                <a:latin typeface="Arial" pitchFamily="34" charset="0"/>
                <a:cs typeface="Arial" pitchFamily="34" charset="0"/>
              </a:rPr>
            </a:br>
            <a:endParaRPr lang="el-GR" sz="2000" dirty="0">
              <a:latin typeface="Arial" pitchFamily="34" charset="0"/>
              <a:cs typeface="Arial" pitchFamily="34" charset="0"/>
            </a:endParaRPr>
          </a:p>
        </p:txBody>
      </p:sp>
      <p:sp>
        <p:nvSpPr>
          <p:cNvPr id="3" name="2 - Υπότιτλος"/>
          <p:cNvSpPr>
            <a:spLocks noGrp="1"/>
          </p:cNvSpPr>
          <p:nvPr>
            <p:ph type="subTitle" idx="1"/>
          </p:nvPr>
        </p:nvSpPr>
        <p:spPr>
          <a:xfrm>
            <a:off x="1500166" y="857232"/>
            <a:ext cx="6400800" cy="1752600"/>
          </a:xfrm>
        </p:spPr>
        <p:txBody>
          <a:bodyPr>
            <a:noAutofit/>
          </a:bodyPr>
          <a:lstStyle/>
          <a:p>
            <a:r>
              <a:rPr lang="el-GR" sz="1200" b="1" i="1" u="sng" dirty="0">
                <a:latin typeface="Arial" pitchFamily="34" charset="0"/>
                <a:cs typeface="Arial" pitchFamily="34" charset="0"/>
              </a:rPr>
              <a:t>Αφορά στον κλάδο ΠΕ60</a:t>
            </a:r>
            <a:endParaRPr lang="el-GR" sz="1200" dirty="0">
              <a:latin typeface="Arial" pitchFamily="34" charset="0"/>
              <a:cs typeface="Arial" pitchFamily="34" charset="0"/>
            </a:endParaRPr>
          </a:p>
          <a:p>
            <a:r>
              <a:rPr lang="el-GR" sz="1200" dirty="0">
                <a:latin typeface="Arial" pitchFamily="34" charset="0"/>
                <a:cs typeface="Arial" pitchFamily="34" charset="0"/>
              </a:rPr>
              <a:t>Έστω ότι θέλετε να ετοιμάσετε ένα «ψηφιακό λεξικό» (με τη βοήθεια ενός λογισμικού γενικής χρήσης, Επεξεργαστή Κειμένου) για το νηπιαγωγείο σας, όπου ανάλογα με τη θεματική που δουλεύετε κάθε φορά και τους πίνακες αναφοράς που δημιουργείτε, θα προσθέτετε με τα παιδιά τα σχετικά λήμματα (εικόνες με αντίστοιχες λέξεις) με στόχο στο τέλος της χρονιάς να τους το διαμοιράσετε.</a:t>
            </a:r>
          </a:p>
          <a:p>
            <a:pPr lvl="0"/>
            <a:r>
              <a:rPr lang="el-GR" sz="1200" dirty="0">
                <a:latin typeface="Arial" pitchFamily="34" charset="0"/>
                <a:cs typeface="Arial" pitchFamily="34" charset="0"/>
              </a:rPr>
              <a:t>Φτιάξτε ένα ψηφιακό λεξικό (με 10 τουλάχιστον λήμματα), επιλέγοντας τη θεματική της αρεσκείας σας, στο οποίο τα παιδιά θα πρέπει να αντιγράψουν τις λέξεις σε κενά πλαίσια που θα έχετε δημιουργήσει αντιστοίχως κάτω από κάθε εικόνα.</a:t>
            </a:r>
          </a:p>
          <a:p>
            <a:pPr lvl="0"/>
            <a:r>
              <a:rPr lang="el-GR" sz="1200" dirty="0">
                <a:latin typeface="Arial" pitchFamily="34" charset="0"/>
                <a:cs typeface="Arial" pitchFamily="34" charset="0"/>
              </a:rPr>
              <a:t>Το ψηφιακό λεξικό θα πρέπει να είναι διαθέσιμο στους μαθητές σας διαδικτυακά μέσω του προσωπικού σας </a:t>
            </a:r>
            <a:r>
              <a:rPr lang="el-GR" sz="1200" dirty="0" err="1">
                <a:latin typeface="Arial" pitchFamily="34" charset="0"/>
                <a:cs typeface="Arial" pitchFamily="34" charset="0"/>
              </a:rPr>
              <a:t>ιστολογίου</a:t>
            </a:r>
            <a:r>
              <a:rPr lang="el-GR" sz="1200" dirty="0">
                <a:latin typeface="Arial" pitchFamily="34" charset="0"/>
                <a:cs typeface="Arial" pitchFamily="34" charset="0"/>
              </a:rPr>
              <a:t> (</a:t>
            </a:r>
            <a:r>
              <a:rPr lang="en-US" sz="1200" dirty="0">
                <a:latin typeface="Arial" pitchFamily="34" charset="0"/>
                <a:cs typeface="Arial" pitchFamily="34" charset="0"/>
              </a:rPr>
              <a:t>blog</a:t>
            </a:r>
            <a:r>
              <a:rPr lang="el-GR" sz="1200" dirty="0">
                <a:latin typeface="Arial" pitchFamily="34" charset="0"/>
                <a:cs typeface="Arial" pitchFamily="34" charset="0"/>
              </a:rPr>
              <a:t>), το οποίο δημιουργήσατε κατά την υλοποίηση της 1</a:t>
            </a:r>
            <a:r>
              <a:rPr lang="el-GR" sz="1200" baseline="30000" dirty="0">
                <a:latin typeface="Arial" pitchFamily="34" charset="0"/>
                <a:cs typeface="Arial" pitchFamily="34" charset="0"/>
              </a:rPr>
              <a:t>ης</a:t>
            </a:r>
            <a:r>
              <a:rPr lang="el-GR" sz="1200" dirty="0">
                <a:latin typeface="Arial" pitchFamily="34" charset="0"/>
                <a:cs typeface="Arial" pitchFamily="34" charset="0"/>
              </a:rPr>
              <a:t> Δραστηριότητας.</a:t>
            </a:r>
          </a:p>
          <a:p>
            <a:r>
              <a:rPr lang="el-GR" sz="1200" b="1" u="sng" dirty="0">
                <a:latin typeface="Arial" pitchFamily="34" charset="0"/>
                <a:cs typeface="Arial" pitchFamily="34" charset="0"/>
              </a:rPr>
              <a:t>Παρατηρήσεις</a:t>
            </a:r>
          </a:p>
          <a:p>
            <a:pPr lvl="0"/>
            <a:r>
              <a:rPr lang="el-GR" sz="1200" dirty="0">
                <a:latin typeface="Arial" pitchFamily="34" charset="0"/>
                <a:cs typeface="Arial" pitchFamily="34" charset="0"/>
              </a:rPr>
              <a:t>Η δημιουργία του ψηφιακού λεξικού μπορεί να γίνει και σε ομάδες τουλάχιστον δυο-τριών ατόμων. Ωστόσο, το υλικό που θα δημιουργηθεί θα αναρτηθεί σε κάθε </a:t>
            </a:r>
            <a:r>
              <a:rPr lang="el-GR" sz="1200" dirty="0" err="1">
                <a:latin typeface="Arial" pitchFamily="34" charset="0"/>
                <a:cs typeface="Arial" pitchFamily="34" charset="0"/>
              </a:rPr>
              <a:t>ιστολόγιο</a:t>
            </a:r>
            <a:r>
              <a:rPr lang="el-GR" sz="1200" dirty="0">
                <a:latin typeface="Arial" pitchFamily="34" charset="0"/>
                <a:cs typeface="Arial" pitchFamily="34" charset="0"/>
              </a:rPr>
              <a:t> ξεχωριστά. Μπορείτε να συνεργαστείτε </a:t>
            </a:r>
            <a:r>
              <a:rPr lang="el-GR" sz="1200" dirty="0" err="1">
                <a:latin typeface="Arial" pitchFamily="34" charset="0"/>
                <a:cs typeface="Arial" pitchFamily="34" charset="0"/>
              </a:rPr>
              <a:t>π.χ</a:t>
            </a:r>
            <a:r>
              <a:rPr lang="el-GR" sz="1200" dirty="0">
                <a:latin typeface="Arial" pitchFamily="34" charset="0"/>
                <a:cs typeface="Arial" pitchFamily="34" charset="0"/>
              </a:rPr>
              <a:t> με τη βοήθεια της υπηρεσίας «Έγγραφα», «</a:t>
            </a:r>
            <a:r>
              <a:rPr lang="en-US" sz="1200" dirty="0">
                <a:latin typeface="Arial" pitchFamily="34" charset="0"/>
                <a:cs typeface="Arial" pitchFamily="34" charset="0"/>
              </a:rPr>
              <a:t>Google Docs</a:t>
            </a:r>
            <a:r>
              <a:rPr lang="el-GR" sz="1200" dirty="0">
                <a:latin typeface="Arial" pitchFamily="34" charset="0"/>
                <a:cs typeface="Arial" pitchFamily="34" charset="0"/>
              </a:rPr>
              <a:t>».</a:t>
            </a:r>
          </a:p>
          <a:p>
            <a:pPr lvl="0"/>
            <a:r>
              <a:rPr lang="el-GR" sz="1200" dirty="0">
                <a:latin typeface="Arial" pitchFamily="34" charset="0"/>
                <a:cs typeface="Arial" pitchFamily="34" charset="0"/>
              </a:rPr>
              <a:t>Ανάρτηση στον «Χώρο αποστολής αρχείων ασύγχρονων δραστηριοτήτων, Μεσοδιάστημα: Συνεδρία 5 &amp; 6» </a:t>
            </a:r>
            <a:r>
              <a:rPr lang="el-GR" sz="1200" b="1" dirty="0">
                <a:latin typeface="Arial" pitchFamily="34" charset="0"/>
                <a:cs typeface="Arial" pitchFamily="34" charset="0"/>
              </a:rPr>
              <a:t>από τον κάθε</a:t>
            </a:r>
            <a:r>
              <a:rPr lang="el-GR" sz="1200" dirty="0">
                <a:latin typeface="Arial" pitchFamily="34" charset="0"/>
                <a:cs typeface="Arial" pitchFamily="34" charset="0"/>
              </a:rPr>
              <a:t> </a:t>
            </a:r>
            <a:r>
              <a:rPr lang="el-GR" sz="1200" dirty="0" err="1">
                <a:latin typeface="Arial" pitchFamily="34" charset="0"/>
                <a:cs typeface="Arial" pitchFamily="34" charset="0"/>
              </a:rPr>
              <a:t>επιμορφούμενο</a:t>
            </a:r>
            <a:r>
              <a:rPr lang="el-GR" sz="1200" dirty="0">
                <a:latin typeface="Arial" pitchFamily="34" charset="0"/>
                <a:cs typeface="Arial" pitchFamily="34" charset="0"/>
              </a:rPr>
              <a:t> των παρακάτω:</a:t>
            </a:r>
          </a:p>
          <a:p>
            <a:pPr lvl="1"/>
            <a:r>
              <a:rPr lang="el-GR" sz="1200" dirty="0">
                <a:latin typeface="Arial" pitchFamily="34" charset="0"/>
                <a:cs typeface="Arial" pitchFamily="34" charset="0"/>
              </a:rPr>
              <a:t>Αντιγράψτε και επικολλήστε σε ένα αρχείο κειμένου τον δεσμό (υπερσύνδεση) προς το </a:t>
            </a:r>
            <a:r>
              <a:rPr lang="el-GR" sz="1200" dirty="0" err="1">
                <a:latin typeface="Arial" pitchFamily="34" charset="0"/>
                <a:cs typeface="Arial" pitchFamily="34" charset="0"/>
              </a:rPr>
              <a:t>ιστολόγιο</a:t>
            </a:r>
            <a:r>
              <a:rPr lang="el-GR" sz="1200" dirty="0">
                <a:latin typeface="Arial" pitchFamily="34" charset="0"/>
                <a:cs typeface="Arial" pitchFamily="34" charset="0"/>
              </a:rPr>
              <a:t> το οποίο δημιουργήσατε στη </a:t>
            </a:r>
            <a:r>
              <a:rPr lang="el-GR" sz="1200" i="1" dirty="0">
                <a:latin typeface="Arial" pitchFamily="34" charset="0"/>
                <a:cs typeface="Arial" pitchFamily="34" charset="0"/>
              </a:rPr>
              <a:t>Δραστηριότητα 1</a:t>
            </a:r>
            <a:r>
              <a:rPr lang="el-GR" sz="1200" dirty="0">
                <a:latin typeface="Arial" pitchFamily="34" charset="0"/>
                <a:cs typeface="Arial" pitchFamily="34" charset="0"/>
              </a:rPr>
              <a:t>. </a:t>
            </a:r>
            <a:r>
              <a:rPr lang="el-GR" sz="1200" i="1" dirty="0">
                <a:latin typeface="Arial" pitchFamily="34" charset="0"/>
                <a:cs typeface="Arial" pitchFamily="34" charset="0"/>
              </a:rPr>
              <a:t>Επίσης, αν γνωρίζετε τη διαδικασία, μπορείτε να αναρτήσετε τον δεσμό ως απλή συντόμευση (Δεξί κλικ σε κενό χώρο της Επιφάνειας Εργασίας του υπολογιστή σας, Επιλέγετε: Δημιουργία/Συντόμευση)</a:t>
            </a:r>
            <a:r>
              <a:rPr lang="el-GR" sz="1200" dirty="0">
                <a:latin typeface="Arial" pitchFamily="34" charset="0"/>
                <a:cs typeface="Arial" pitchFamily="34" charset="0"/>
              </a:rPr>
              <a:t>. </a:t>
            </a:r>
          </a:p>
          <a:p>
            <a:pPr lvl="1"/>
            <a:r>
              <a:rPr lang="el-GR" sz="1200" dirty="0">
                <a:latin typeface="Arial" pitchFamily="34" charset="0"/>
                <a:cs typeface="Arial" pitchFamily="34" charset="0"/>
              </a:rPr>
              <a:t>Όνομα Αρχείου Κειμένου ή Συντόμευσης: «</a:t>
            </a:r>
            <a:r>
              <a:rPr lang="en-US" sz="1200" dirty="0">
                <a:latin typeface="Arial" pitchFamily="34" charset="0"/>
                <a:cs typeface="Arial" pitchFamily="34" charset="0"/>
              </a:rPr>
              <a:t>S</a:t>
            </a:r>
            <a:r>
              <a:rPr lang="el-GR" sz="1200" dirty="0">
                <a:latin typeface="Arial" pitchFamily="34" charset="0"/>
                <a:cs typeface="Arial" pitchFamily="34" charset="0"/>
              </a:rPr>
              <a:t>5_</a:t>
            </a:r>
            <a:r>
              <a:rPr lang="en-US" sz="1200" dirty="0">
                <a:latin typeface="Arial" pitchFamily="34" charset="0"/>
                <a:cs typeface="Arial" pitchFamily="34" charset="0"/>
              </a:rPr>
              <a:t>blog</a:t>
            </a:r>
            <a:r>
              <a:rPr lang="el-GR" sz="1200" dirty="0">
                <a:latin typeface="Arial" pitchFamily="34" charset="0"/>
                <a:cs typeface="Arial" pitchFamily="34" charset="0"/>
              </a:rPr>
              <a:t>_</a:t>
            </a:r>
            <a:r>
              <a:rPr lang="en-US" sz="1200" dirty="0" err="1">
                <a:latin typeface="Arial" pitchFamily="34" charset="0"/>
                <a:cs typeface="Arial" pitchFamily="34" charset="0"/>
              </a:rPr>
              <a:t>eponymo</a:t>
            </a:r>
            <a:r>
              <a:rPr lang="el-GR" sz="1200" dirty="0">
                <a:latin typeface="Arial" pitchFamily="34" charset="0"/>
                <a:cs typeface="Arial" pitchFamily="34" charset="0"/>
              </a:rPr>
              <a:t>_</a:t>
            </a:r>
            <a:r>
              <a:rPr lang="en-US" sz="1200" dirty="0" err="1">
                <a:latin typeface="Arial" pitchFamily="34" charset="0"/>
                <a:cs typeface="Arial" pitchFamily="34" charset="0"/>
              </a:rPr>
              <a:t>onoma</a:t>
            </a:r>
            <a:r>
              <a:rPr lang="el-GR" sz="1200" dirty="0">
                <a:latin typeface="Arial" pitchFamily="34" charset="0"/>
                <a:cs typeface="Arial" pitchFamily="34" charset="0"/>
              </a:rPr>
              <a:t>»</a:t>
            </a:r>
          </a:p>
          <a:p>
            <a:pPr lvl="1"/>
            <a:r>
              <a:rPr lang="el-GR" sz="1200" dirty="0">
                <a:latin typeface="Arial" pitchFamily="34" charset="0"/>
                <a:cs typeface="Arial" pitchFamily="34" charset="0"/>
              </a:rPr>
              <a:t>Το ψηφιακό λεξικό (Δραστηριότητα 2), με όνομα αρχείου: «</a:t>
            </a:r>
            <a:r>
              <a:rPr lang="en-US" sz="1200" dirty="0">
                <a:latin typeface="Arial" pitchFamily="34" charset="0"/>
                <a:cs typeface="Arial" pitchFamily="34" charset="0"/>
              </a:rPr>
              <a:t>S</a:t>
            </a:r>
            <a:r>
              <a:rPr lang="el-GR" sz="1200" dirty="0">
                <a:latin typeface="Arial" pitchFamily="34" charset="0"/>
                <a:cs typeface="Arial" pitchFamily="34" charset="0"/>
              </a:rPr>
              <a:t>5_</a:t>
            </a:r>
            <a:r>
              <a:rPr lang="en-US" sz="1200" dirty="0" err="1">
                <a:latin typeface="Arial" pitchFamily="34" charset="0"/>
                <a:cs typeface="Arial" pitchFamily="34" charset="0"/>
              </a:rPr>
              <a:t>dd</a:t>
            </a:r>
            <a:r>
              <a:rPr lang="el-GR" sz="1200" dirty="0">
                <a:latin typeface="Arial" pitchFamily="34" charset="0"/>
                <a:cs typeface="Arial" pitchFamily="34" charset="0"/>
              </a:rPr>
              <a:t>_</a:t>
            </a:r>
            <a:r>
              <a:rPr lang="en-US" sz="1200" dirty="0" err="1">
                <a:latin typeface="Arial" pitchFamily="34" charset="0"/>
                <a:cs typeface="Arial" pitchFamily="34" charset="0"/>
              </a:rPr>
              <a:t>eponymo</a:t>
            </a:r>
            <a:r>
              <a:rPr lang="el-GR" sz="1200" dirty="0">
                <a:latin typeface="Arial" pitchFamily="34" charset="0"/>
                <a:cs typeface="Arial" pitchFamily="34" charset="0"/>
              </a:rPr>
              <a:t>_</a:t>
            </a:r>
            <a:r>
              <a:rPr lang="en-US" sz="1200" dirty="0" err="1">
                <a:latin typeface="Arial" pitchFamily="34" charset="0"/>
                <a:cs typeface="Arial" pitchFamily="34" charset="0"/>
              </a:rPr>
              <a:t>onoma</a:t>
            </a:r>
            <a:r>
              <a:rPr lang="el-GR" sz="1200" dirty="0">
                <a:latin typeface="Arial" pitchFamily="34" charset="0"/>
                <a:cs typeface="Arial" pitchFamily="34" charset="0"/>
              </a:rPr>
              <a:t>».</a:t>
            </a:r>
          </a:p>
          <a:p>
            <a:pPr lvl="1"/>
            <a:r>
              <a:rPr lang="el-GR" sz="1200" dirty="0">
                <a:latin typeface="Arial" pitchFamily="34" charset="0"/>
                <a:cs typeface="Arial" pitchFamily="34" charset="0"/>
              </a:rPr>
              <a:t>Εφόσον γνωρίζετε τη διαδικασία συμπίεσης αρχείων, μπορείτε να αποστείλετε τα δυο παραγόμενα αρχεία σε ένα συμπιεσμένο, με το εξής όνομα: «S5_eponymo_onoma».</a:t>
            </a:r>
          </a:p>
          <a:p>
            <a:endParaRPr lang="el-GR" sz="1200" b="1" dirty="0">
              <a:latin typeface="Arial" pitchFamily="34" charset="0"/>
              <a:cs typeface="Arial" pitchFamily="34" charset="0"/>
            </a:endParaRPr>
          </a:p>
        </p:txBody>
      </p:sp>
      <p:sp>
        <p:nvSpPr>
          <p:cNvPr id="12289" name="Rectangle 1"/>
          <p:cNvSpPr>
            <a:spLocks noChangeArrowheads="1"/>
          </p:cNvSpPr>
          <p:nvPr/>
        </p:nvSpPr>
        <p:spPr bwMode="auto">
          <a:xfrm>
            <a:off x="1357290" y="214290"/>
            <a:ext cx="4983009" cy="707838"/>
          </a:xfrm>
          <a:prstGeom prst="rect">
            <a:avLst/>
          </a:prstGeom>
          <a:noFill/>
          <a:ln w="9525">
            <a:noFill/>
            <a:miter lim="800000"/>
            <a:headEnd/>
            <a:tailEnd/>
          </a:ln>
          <a:effectLst/>
        </p:spPr>
        <p:txBody>
          <a:bodyPr vert="horz" wrap="none" lIns="272964" tIns="152352" rIns="91440" bIns="0" numCol="1" anchor="ctr" anchorCtr="0" compatLnSpc="1">
            <a:prstTxWarp prst="textNoShape">
              <a:avLst/>
            </a:prstTxWarp>
            <a:spAutoFit/>
          </a:bodyPr>
          <a:lstStyle/>
          <a:p>
            <a:pPr lvl="5" fontAlgn="base">
              <a:spcBef>
                <a:spcPct val="0"/>
              </a:spcBef>
              <a:spcAft>
                <a:spcPct val="0"/>
              </a:spcAft>
              <a:buFontTx/>
              <a:buChar char="•"/>
            </a:pPr>
            <a:r>
              <a:rPr kumimoji="0" lang="el-GR" b="1" i="0" u="none" strike="noStrike" cap="none" normalizeH="0" baseline="0" dirty="0" smtClean="0">
                <a:ln>
                  <a:noFill/>
                </a:ln>
                <a:solidFill>
                  <a:srgbClr val="567A84"/>
                </a:solidFill>
                <a:effectLst/>
                <a:latin typeface="Verdana" pitchFamily="34" charset="0"/>
                <a:ea typeface="Times New Roman" pitchFamily="18" charset="0"/>
                <a:cs typeface="Arial" pitchFamily="34" charset="0"/>
              </a:rPr>
              <a:t>Δ</a:t>
            </a:r>
            <a:r>
              <a:rPr kumimoji="0" lang="el-GR" b="1" i="0" u="none" strike="noStrike" cap="none" normalizeH="0" baseline="0" dirty="0" smtClean="0" bmk="">
                <a:ln>
                  <a:noFill/>
                </a:ln>
                <a:solidFill>
                  <a:srgbClr val="567A84"/>
                </a:solidFill>
                <a:effectLst/>
                <a:latin typeface="Verdana" pitchFamily="34" charset="0"/>
                <a:ea typeface="Times New Roman" pitchFamily="18" charset="0"/>
                <a:cs typeface="Arial" pitchFamily="34" charset="0"/>
              </a:rPr>
              <a:t>ραστηριότητα 2</a:t>
            </a:r>
            <a:endParaRPr kumimoji="0" lang="en-US" b="1" i="0" u="none" strike="noStrike" cap="none" normalizeH="0" baseline="0" dirty="0" smtClean="0">
              <a:ln>
                <a:noFill/>
              </a:ln>
              <a:solidFill>
                <a:srgbClr val="567A84"/>
              </a:solidFill>
              <a:effectLst/>
              <a:latin typeface="Verdana"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dirty="0" smtClean="0">
                <a:solidFill>
                  <a:srgbClr val="002060"/>
                </a:solidFill>
              </a:rPr>
              <a:t>ΑΣΤΕΡΙ</a:t>
            </a:r>
            <a:endParaRPr lang="el-GR" sz="6000" dirty="0">
              <a:solidFill>
                <a:srgbClr val="002060"/>
              </a:solidFill>
            </a:endParaRPr>
          </a:p>
        </p:txBody>
      </p:sp>
      <p:sp>
        <p:nvSpPr>
          <p:cNvPr id="3" name="2 - Θέση περιεχομένου"/>
          <p:cNvSpPr>
            <a:spLocks noGrp="1"/>
          </p:cNvSpPr>
          <p:nvPr>
            <p:ph idx="1"/>
          </p:nvPr>
        </p:nvSpPr>
        <p:spPr>
          <a:xfrm>
            <a:off x="500034" y="2000240"/>
            <a:ext cx="8229600" cy="4525963"/>
          </a:xfrm>
        </p:spPr>
        <p:txBody>
          <a:bodyPr>
            <a:normAutofit/>
          </a:bodyPr>
          <a:lstStyle/>
          <a:p>
            <a:pPr>
              <a:buNone/>
            </a:pPr>
            <a:endParaRPr lang="el-GR" sz="12000" dirty="0" smtClean="0">
              <a:latin typeface="Arial" pitchFamily="34" charset="0"/>
              <a:cs typeface="Arial" pitchFamily="34" charset="0"/>
            </a:endParaRPr>
          </a:p>
          <a:p>
            <a:pPr>
              <a:buNone/>
            </a:pPr>
            <a:r>
              <a:rPr lang="el-GR" sz="12000" dirty="0">
                <a:latin typeface="Arial" pitchFamily="34" charset="0"/>
                <a:cs typeface="Arial" pitchFamily="34" charset="0"/>
              </a:rPr>
              <a:t> </a:t>
            </a:r>
            <a:r>
              <a:rPr lang="el-GR" sz="12000" dirty="0" smtClean="0">
                <a:latin typeface="Arial" pitchFamily="34" charset="0"/>
                <a:cs typeface="Arial" pitchFamily="34" charset="0"/>
              </a:rPr>
              <a:t>    </a:t>
            </a:r>
            <a:r>
              <a:rPr lang="en-US" sz="12000" smtClean="0">
                <a:latin typeface="Arial" pitchFamily="34" charset="0"/>
                <a:cs typeface="Arial" pitchFamily="34" charset="0"/>
              </a:rPr>
              <a:t> </a:t>
            </a:r>
            <a:r>
              <a:rPr lang="el-GR" sz="12000" smtClean="0">
                <a:latin typeface="Arial" pitchFamily="34" charset="0"/>
                <a:cs typeface="Arial" pitchFamily="34" charset="0"/>
              </a:rPr>
              <a:t>------</a:t>
            </a:r>
            <a:endParaRPr lang="el-GR" sz="12000" dirty="0">
              <a:latin typeface="Arial" pitchFamily="34" charset="0"/>
              <a:cs typeface="Arial" pitchFamily="34" charset="0"/>
            </a:endParaRPr>
          </a:p>
        </p:txBody>
      </p:sp>
      <p:pic>
        <p:nvPicPr>
          <p:cNvPr id="22530" name="Picture 2" descr="C:\Users\Admin\Desktop\αρχείο λήψης.jpg"/>
          <p:cNvPicPr>
            <a:picLocks noChangeAspect="1" noChangeArrowheads="1"/>
          </p:cNvPicPr>
          <p:nvPr/>
        </p:nvPicPr>
        <p:blipFill>
          <a:blip r:embed="rId2" cstate="print"/>
          <a:srcRect/>
          <a:stretch>
            <a:fillRect/>
          </a:stretch>
        </p:blipFill>
        <p:spPr bwMode="auto">
          <a:xfrm>
            <a:off x="2857488" y="1214422"/>
            <a:ext cx="3127772" cy="2786082"/>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dirty="0" smtClean="0">
                <a:solidFill>
                  <a:srgbClr val="00FFFF"/>
                </a:solidFill>
              </a:rPr>
              <a:t>ΠΕΝΤΑΓΩΝΟ</a:t>
            </a:r>
            <a:endParaRPr lang="el-GR" sz="6000" dirty="0">
              <a:solidFill>
                <a:srgbClr val="00FFFF"/>
              </a:solidFill>
            </a:endParaRPr>
          </a:p>
        </p:txBody>
      </p:sp>
      <p:sp>
        <p:nvSpPr>
          <p:cNvPr id="3" name="2 - Θέση περιεχομένου"/>
          <p:cNvSpPr>
            <a:spLocks noGrp="1"/>
          </p:cNvSpPr>
          <p:nvPr>
            <p:ph idx="1"/>
          </p:nvPr>
        </p:nvSpPr>
        <p:spPr>
          <a:xfrm>
            <a:off x="500034" y="2071678"/>
            <a:ext cx="8229600" cy="4525963"/>
          </a:xfrm>
        </p:spPr>
        <p:txBody>
          <a:bodyPr>
            <a:normAutofit/>
          </a:bodyPr>
          <a:lstStyle/>
          <a:p>
            <a:pPr>
              <a:buNone/>
            </a:pPr>
            <a:endParaRPr lang="el-GR" sz="12000" dirty="0" smtClean="0">
              <a:latin typeface="Arial" pitchFamily="34" charset="0"/>
              <a:cs typeface="Arial" pitchFamily="34" charset="0"/>
            </a:endParaRPr>
          </a:p>
          <a:p>
            <a:pPr>
              <a:buNone/>
            </a:pPr>
            <a:r>
              <a:rPr lang="el-GR" sz="12000" dirty="0">
                <a:latin typeface="Arial" pitchFamily="34" charset="0"/>
                <a:cs typeface="Arial" pitchFamily="34" charset="0"/>
              </a:rPr>
              <a:t> </a:t>
            </a:r>
            <a:r>
              <a:rPr lang="el-GR" sz="12000" dirty="0" smtClean="0">
                <a:latin typeface="Arial" pitchFamily="34" charset="0"/>
                <a:cs typeface="Arial" pitchFamily="34" charset="0"/>
              </a:rPr>
              <a:t>   ---------</a:t>
            </a:r>
            <a:endParaRPr lang="el-GR" sz="12000" dirty="0">
              <a:latin typeface="Arial" pitchFamily="34" charset="0"/>
              <a:cs typeface="Arial" pitchFamily="34" charset="0"/>
            </a:endParaRPr>
          </a:p>
        </p:txBody>
      </p:sp>
      <p:pic>
        <p:nvPicPr>
          <p:cNvPr id="23554" name="Picture 2" descr="C:\Users\Admin\Desktop\αρχείο λήψης (1).jpg"/>
          <p:cNvPicPr>
            <a:picLocks noChangeAspect="1" noChangeArrowheads="1"/>
          </p:cNvPicPr>
          <p:nvPr/>
        </p:nvPicPr>
        <p:blipFill>
          <a:blip r:embed="rId2" cstate="print"/>
          <a:srcRect/>
          <a:stretch>
            <a:fillRect/>
          </a:stretch>
        </p:blipFill>
        <p:spPr bwMode="auto">
          <a:xfrm>
            <a:off x="2928926" y="1357298"/>
            <a:ext cx="3143272" cy="279989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dirty="0" smtClean="0">
                <a:solidFill>
                  <a:srgbClr val="CC3300"/>
                </a:solidFill>
              </a:rPr>
              <a:t>ΤΡΑΠΕΖΙΟ</a:t>
            </a:r>
            <a:endParaRPr lang="el-GR" sz="6000" dirty="0">
              <a:solidFill>
                <a:srgbClr val="CC3300"/>
              </a:solidFill>
            </a:endParaRPr>
          </a:p>
        </p:txBody>
      </p:sp>
      <p:sp>
        <p:nvSpPr>
          <p:cNvPr id="3" name="2 - Θέση περιεχομένου"/>
          <p:cNvSpPr>
            <a:spLocks noGrp="1"/>
          </p:cNvSpPr>
          <p:nvPr>
            <p:ph idx="1"/>
          </p:nvPr>
        </p:nvSpPr>
        <p:spPr>
          <a:xfrm>
            <a:off x="500034" y="2332037"/>
            <a:ext cx="8229600" cy="4525963"/>
          </a:xfrm>
        </p:spPr>
        <p:txBody>
          <a:bodyPr>
            <a:normAutofit/>
          </a:bodyPr>
          <a:lstStyle/>
          <a:p>
            <a:pPr>
              <a:buNone/>
            </a:pPr>
            <a:endParaRPr lang="el-GR" sz="12000" dirty="0" smtClean="0">
              <a:latin typeface="Arial" pitchFamily="34" charset="0"/>
              <a:cs typeface="Arial" pitchFamily="34" charset="0"/>
            </a:endParaRPr>
          </a:p>
          <a:p>
            <a:pPr>
              <a:buNone/>
            </a:pPr>
            <a:r>
              <a:rPr lang="el-GR" sz="12000" dirty="0">
                <a:latin typeface="Arial" pitchFamily="34" charset="0"/>
                <a:cs typeface="Arial" pitchFamily="34" charset="0"/>
              </a:rPr>
              <a:t> </a:t>
            </a:r>
            <a:r>
              <a:rPr lang="el-GR" sz="12000" dirty="0" smtClean="0">
                <a:latin typeface="Arial" pitchFamily="34" charset="0"/>
                <a:cs typeface="Arial" pitchFamily="34" charset="0"/>
              </a:rPr>
              <a:t>   --------</a:t>
            </a:r>
            <a:endParaRPr lang="el-GR" sz="12000" dirty="0">
              <a:latin typeface="Arial" pitchFamily="34" charset="0"/>
              <a:cs typeface="Arial" pitchFamily="34" charset="0"/>
            </a:endParaRPr>
          </a:p>
        </p:txBody>
      </p:sp>
      <p:pic>
        <p:nvPicPr>
          <p:cNvPr id="24578" name="Picture 2" descr="C:\Users\Admin\Desktop\images.jpg"/>
          <p:cNvPicPr>
            <a:picLocks noChangeAspect="1" noChangeArrowheads="1"/>
          </p:cNvPicPr>
          <p:nvPr/>
        </p:nvPicPr>
        <p:blipFill>
          <a:blip r:embed="rId2" cstate="print"/>
          <a:srcRect/>
          <a:stretch>
            <a:fillRect/>
          </a:stretch>
        </p:blipFill>
        <p:spPr bwMode="auto">
          <a:xfrm>
            <a:off x="2786050" y="1500174"/>
            <a:ext cx="3136592" cy="246222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928794" y="357166"/>
            <a:ext cx="4800576" cy="1143000"/>
          </a:xfrm>
        </p:spPr>
        <p:txBody>
          <a:bodyPr>
            <a:normAutofit fontScale="90000"/>
          </a:bodyPr>
          <a:lstStyle/>
          <a:p>
            <a:r>
              <a:rPr lang="en-US" sz="6000" dirty="0" smtClean="0">
                <a:solidFill>
                  <a:srgbClr val="00B0F0"/>
                </a:solidFill>
                <a:latin typeface="Arial" pitchFamily="34" charset="0"/>
                <a:cs typeface="Arial" pitchFamily="34" charset="0"/>
              </a:rPr>
              <a:t>  </a:t>
            </a:r>
            <a:r>
              <a:rPr lang="el-GR" sz="6000" dirty="0" smtClean="0">
                <a:solidFill>
                  <a:srgbClr val="00B0F0"/>
                </a:solidFill>
                <a:latin typeface="Arial" pitchFamily="34" charset="0"/>
                <a:cs typeface="Arial" pitchFamily="34" charset="0"/>
              </a:rPr>
              <a:t>ΛΕΞΙΚΟ</a:t>
            </a:r>
            <a:r>
              <a:rPr lang="el-GR" sz="6000" dirty="0" smtClean="0">
                <a:solidFill>
                  <a:srgbClr val="00B0F0"/>
                </a:solidFill>
                <a:latin typeface="Arial" pitchFamily="34" charset="0"/>
                <a:cs typeface="Arial" pitchFamily="34" charset="0"/>
              </a:rPr>
              <a:t/>
            </a:r>
            <a:br>
              <a:rPr lang="el-GR" sz="6000" dirty="0" smtClean="0">
                <a:solidFill>
                  <a:srgbClr val="00B0F0"/>
                </a:solidFill>
                <a:latin typeface="Arial" pitchFamily="34" charset="0"/>
                <a:cs typeface="Arial" pitchFamily="34" charset="0"/>
              </a:rPr>
            </a:br>
            <a:r>
              <a:rPr lang="el-GR" sz="6000" dirty="0" smtClean="0">
                <a:solidFill>
                  <a:srgbClr val="00B0F0"/>
                </a:solidFill>
                <a:latin typeface="Arial" pitchFamily="34" charset="0"/>
                <a:cs typeface="Arial" pitchFamily="34" charset="0"/>
              </a:rPr>
              <a:t>  ΤΑ ΣΧΗΜΑΤΑ                                                   </a:t>
            </a:r>
            <a:endParaRPr lang="el-GR" sz="4000" dirty="0">
              <a:solidFill>
                <a:srgbClr val="00B0F0"/>
              </a:solidFill>
              <a:latin typeface="Arial" pitchFamily="34" charset="0"/>
              <a:cs typeface="Arial" pitchFamily="34" charset="0"/>
            </a:endParaRPr>
          </a:p>
        </p:txBody>
      </p:sp>
      <p:sp>
        <p:nvSpPr>
          <p:cNvPr id="5" name="4 - Θέση περιεχομένου"/>
          <p:cNvSpPr>
            <a:spLocks noGrp="1"/>
          </p:cNvSpPr>
          <p:nvPr>
            <p:ph idx="1"/>
          </p:nvPr>
        </p:nvSpPr>
        <p:spPr/>
        <p:txBody>
          <a:bodyPr/>
          <a:lstStyle/>
          <a:p>
            <a:pPr algn="ctr">
              <a:buNone/>
            </a:pPr>
            <a:r>
              <a:rPr lang="el-GR" dirty="0" smtClean="0"/>
              <a:t>      </a:t>
            </a:r>
            <a:r>
              <a:rPr lang="el-GR" dirty="0" smtClean="0">
                <a:solidFill>
                  <a:srgbClr val="FF0000"/>
                </a:solidFill>
              </a:rPr>
              <a:t>8</a:t>
            </a:r>
            <a:r>
              <a:rPr lang="el-GR" baseline="30000" dirty="0" smtClean="0">
                <a:solidFill>
                  <a:srgbClr val="FF0000"/>
                </a:solidFill>
              </a:rPr>
              <a:t>ο</a:t>
            </a:r>
            <a:r>
              <a:rPr lang="el-GR" dirty="0" smtClean="0">
                <a:solidFill>
                  <a:srgbClr val="FF0000"/>
                </a:solidFill>
              </a:rPr>
              <a:t> ΝΗΠΙΑΓΩΓΕΙΟ                ΑΛΕΞΑΝΔΡΟΥΠΟΛΗΣ</a:t>
            </a:r>
            <a:endParaRPr lang="el-GR" dirty="0">
              <a:solidFill>
                <a:srgbClr val="FF0000"/>
              </a:solidFill>
            </a:endParaRPr>
          </a:p>
        </p:txBody>
      </p:sp>
      <p:pic>
        <p:nvPicPr>
          <p:cNvPr id="6" name="3 - Θέση περιεχομένου" descr="λεξικό-δημοτικού.jpg"/>
          <p:cNvPicPr>
            <a:picLocks noChangeAspect="1"/>
          </p:cNvPicPr>
          <p:nvPr/>
        </p:nvPicPr>
        <p:blipFill>
          <a:blip r:embed="rId2" cstate="print"/>
          <a:stretch>
            <a:fillRect/>
          </a:stretch>
        </p:blipFill>
        <p:spPr>
          <a:xfrm>
            <a:off x="3286116" y="2714620"/>
            <a:ext cx="2836006" cy="3672628"/>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dirty="0" smtClean="0">
                <a:solidFill>
                  <a:srgbClr val="0070C0"/>
                </a:solidFill>
              </a:rPr>
              <a:t>ΤΕΤΡΑΓΩΝΟ</a:t>
            </a:r>
            <a:endParaRPr lang="el-GR" sz="6000" dirty="0">
              <a:solidFill>
                <a:srgbClr val="0070C0"/>
              </a:solidFill>
            </a:endParaRPr>
          </a:p>
        </p:txBody>
      </p:sp>
      <p:sp>
        <p:nvSpPr>
          <p:cNvPr id="3" name="2 - Θέση περιεχομένου"/>
          <p:cNvSpPr>
            <a:spLocks noGrp="1"/>
          </p:cNvSpPr>
          <p:nvPr>
            <p:ph idx="1"/>
          </p:nvPr>
        </p:nvSpPr>
        <p:spPr/>
        <p:txBody>
          <a:bodyPr>
            <a:normAutofit/>
          </a:bodyPr>
          <a:lstStyle/>
          <a:p>
            <a:pPr>
              <a:buNone/>
            </a:pPr>
            <a:endParaRPr lang="el-GR" sz="12000" dirty="0" smtClean="0">
              <a:latin typeface="Arial" pitchFamily="34" charset="0"/>
              <a:cs typeface="Arial" pitchFamily="34" charset="0"/>
            </a:endParaRPr>
          </a:p>
          <a:p>
            <a:pPr>
              <a:buNone/>
            </a:pPr>
            <a:r>
              <a:rPr lang="el-GR" sz="12000" dirty="0">
                <a:latin typeface="Arial" pitchFamily="34" charset="0"/>
                <a:cs typeface="Arial" pitchFamily="34" charset="0"/>
              </a:rPr>
              <a:t> </a:t>
            </a:r>
            <a:r>
              <a:rPr lang="el-GR" sz="12000" dirty="0" smtClean="0">
                <a:latin typeface="Arial" pitchFamily="34" charset="0"/>
                <a:cs typeface="Arial" pitchFamily="34" charset="0"/>
              </a:rPr>
              <a:t>   ---------</a:t>
            </a:r>
            <a:endParaRPr lang="el-GR" sz="12000" dirty="0">
              <a:latin typeface="Arial" pitchFamily="34" charset="0"/>
              <a:cs typeface="Arial" pitchFamily="34" charset="0"/>
            </a:endParaRPr>
          </a:p>
        </p:txBody>
      </p:sp>
      <p:pic>
        <p:nvPicPr>
          <p:cNvPr id="15365" name="Picture 5" descr="C:\Users\Admin\Desktop\TΕΤΡΑΓΩΝΟ.png"/>
          <p:cNvPicPr>
            <a:picLocks noChangeAspect="1" noChangeArrowheads="1"/>
          </p:cNvPicPr>
          <p:nvPr/>
        </p:nvPicPr>
        <p:blipFill>
          <a:blip r:embed="rId2" cstate="print"/>
          <a:srcRect/>
          <a:stretch>
            <a:fillRect/>
          </a:stretch>
        </p:blipFill>
        <p:spPr bwMode="auto">
          <a:xfrm>
            <a:off x="3214678" y="1614464"/>
            <a:ext cx="2500330" cy="228601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dirty="0" smtClean="0">
                <a:solidFill>
                  <a:srgbClr val="FF3399"/>
                </a:solidFill>
              </a:rPr>
              <a:t>ΤΡΙΓΩΝΟ</a:t>
            </a:r>
            <a:endParaRPr lang="el-GR" sz="6000" dirty="0">
              <a:solidFill>
                <a:srgbClr val="FF3399"/>
              </a:solidFill>
            </a:endParaRPr>
          </a:p>
        </p:txBody>
      </p:sp>
      <p:sp>
        <p:nvSpPr>
          <p:cNvPr id="3" name="2 - Θέση περιεχομένου"/>
          <p:cNvSpPr>
            <a:spLocks noGrp="1"/>
          </p:cNvSpPr>
          <p:nvPr>
            <p:ph idx="1"/>
          </p:nvPr>
        </p:nvSpPr>
        <p:spPr/>
        <p:txBody>
          <a:bodyPr>
            <a:normAutofit fontScale="85000" lnSpcReduction="20000"/>
          </a:bodyPr>
          <a:lstStyle/>
          <a:p>
            <a:pPr>
              <a:buNone/>
            </a:pPr>
            <a:endParaRPr lang="el-GR" sz="12000" dirty="0" smtClean="0">
              <a:latin typeface="Arial" pitchFamily="34" charset="0"/>
              <a:cs typeface="Arial" pitchFamily="34" charset="0"/>
            </a:endParaRPr>
          </a:p>
          <a:p>
            <a:pPr>
              <a:buNone/>
            </a:pPr>
            <a:r>
              <a:rPr lang="el-GR" sz="12000" dirty="0">
                <a:latin typeface="Arial" pitchFamily="34" charset="0"/>
                <a:cs typeface="Arial" pitchFamily="34" charset="0"/>
              </a:rPr>
              <a:t> </a:t>
            </a:r>
            <a:r>
              <a:rPr lang="el-GR" sz="12000" dirty="0" smtClean="0">
                <a:latin typeface="Arial" pitchFamily="34" charset="0"/>
                <a:cs typeface="Arial" pitchFamily="34" charset="0"/>
              </a:rPr>
              <a:t>    </a:t>
            </a:r>
          </a:p>
          <a:p>
            <a:pPr>
              <a:buNone/>
            </a:pPr>
            <a:r>
              <a:rPr lang="el-GR" sz="12000" dirty="0">
                <a:latin typeface="Arial" pitchFamily="34" charset="0"/>
                <a:cs typeface="Arial" pitchFamily="34" charset="0"/>
              </a:rPr>
              <a:t> </a:t>
            </a:r>
            <a:r>
              <a:rPr lang="el-GR" sz="12000" dirty="0" smtClean="0">
                <a:latin typeface="Arial" pitchFamily="34" charset="0"/>
                <a:cs typeface="Arial" pitchFamily="34" charset="0"/>
              </a:rPr>
              <a:t>     -------</a:t>
            </a:r>
            <a:endParaRPr lang="el-GR" sz="12000" dirty="0">
              <a:latin typeface="Arial" pitchFamily="34" charset="0"/>
              <a:cs typeface="Arial" pitchFamily="34" charset="0"/>
            </a:endParaRPr>
          </a:p>
        </p:txBody>
      </p:sp>
      <p:pic>
        <p:nvPicPr>
          <p:cNvPr id="16386" name="Picture 2" descr="C:\Users\Admin\Desktop\pink-triangle-thumb-large.jpg"/>
          <p:cNvPicPr>
            <a:picLocks noChangeAspect="1" noChangeArrowheads="1"/>
          </p:cNvPicPr>
          <p:nvPr/>
        </p:nvPicPr>
        <p:blipFill>
          <a:blip r:embed="rId2" cstate="print"/>
          <a:srcRect/>
          <a:stretch>
            <a:fillRect/>
          </a:stretch>
        </p:blipFill>
        <p:spPr bwMode="auto">
          <a:xfrm>
            <a:off x="2714612" y="1500174"/>
            <a:ext cx="3107420" cy="2761019"/>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dirty="0" smtClean="0">
                <a:solidFill>
                  <a:srgbClr val="7030A0"/>
                </a:solidFill>
              </a:rPr>
              <a:t>ΚΥΚΛΟΣ</a:t>
            </a:r>
            <a:endParaRPr lang="el-GR" sz="6000" dirty="0">
              <a:solidFill>
                <a:srgbClr val="7030A0"/>
              </a:solidFill>
            </a:endParaRPr>
          </a:p>
        </p:txBody>
      </p:sp>
      <p:sp>
        <p:nvSpPr>
          <p:cNvPr id="3" name="2 - Θέση περιεχομένου"/>
          <p:cNvSpPr>
            <a:spLocks noGrp="1"/>
          </p:cNvSpPr>
          <p:nvPr>
            <p:ph idx="1"/>
          </p:nvPr>
        </p:nvSpPr>
        <p:spPr/>
        <p:txBody>
          <a:bodyPr>
            <a:normAutofit fontScale="85000" lnSpcReduction="20000"/>
          </a:bodyPr>
          <a:lstStyle/>
          <a:p>
            <a:pPr>
              <a:buNone/>
            </a:pPr>
            <a:endParaRPr lang="el-GR" sz="12000" dirty="0" smtClean="0">
              <a:latin typeface="Arial" pitchFamily="34" charset="0"/>
              <a:cs typeface="Arial" pitchFamily="34" charset="0"/>
            </a:endParaRPr>
          </a:p>
          <a:p>
            <a:pPr>
              <a:buNone/>
            </a:pPr>
            <a:r>
              <a:rPr lang="el-GR" sz="12000" dirty="0">
                <a:latin typeface="Arial" pitchFamily="34" charset="0"/>
                <a:cs typeface="Arial" pitchFamily="34" charset="0"/>
              </a:rPr>
              <a:t> </a:t>
            </a:r>
            <a:r>
              <a:rPr lang="el-GR" sz="12000" dirty="0" smtClean="0">
                <a:latin typeface="Arial" pitchFamily="34" charset="0"/>
                <a:cs typeface="Arial" pitchFamily="34" charset="0"/>
              </a:rPr>
              <a:t>     </a:t>
            </a:r>
          </a:p>
          <a:p>
            <a:pPr>
              <a:buNone/>
            </a:pPr>
            <a:r>
              <a:rPr lang="el-GR" sz="12000" dirty="0">
                <a:latin typeface="Arial" pitchFamily="34" charset="0"/>
                <a:cs typeface="Arial" pitchFamily="34" charset="0"/>
              </a:rPr>
              <a:t> </a:t>
            </a:r>
            <a:r>
              <a:rPr lang="el-GR" sz="12000" dirty="0" smtClean="0">
                <a:latin typeface="Arial" pitchFamily="34" charset="0"/>
                <a:cs typeface="Arial" pitchFamily="34" charset="0"/>
              </a:rPr>
              <a:t>      ------</a:t>
            </a:r>
            <a:endParaRPr lang="el-GR" sz="12000" dirty="0">
              <a:latin typeface="Arial" pitchFamily="34" charset="0"/>
              <a:cs typeface="Arial" pitchFamily="34" charset="0"/>
            </a:endParaRPr>
          </a:p>
        </p:txBody>
      </p:sp>
      <p:pic>
        <p:nvPicPr>
          <p:cNvPr id="17410" name="Picture 2" descr="C:\Users\Admin\Desktop\images.png"/>
          <p:cNvPicPr>
            <a:picLocks noChangeAspect="1" noChangeArrowheads="1"/>
          </p:cNvPicPr>
          <p:nvPr/>
        </p:nvPicPr>
        <p:blipFill>
          <a:blip r:embed="rId2" cstate="print"/>
          <a:srcRect/>
          <a:stretch>
            <a:fillRect/>
          </a:stretch>
        </p:blipFill>
        <p:spPr bwMode="auto">
          <a:xfrm>
            <a:off x="2500298" y="1714488"/>
            <a:ext cx="3881455" cy="2328873"/>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6000" dirty="0" smtClean="0">
                <a:solidFill>
                  <a:srgbClr val="FFC000"/>
                </a:solidFill>
              </a:rPr>
              <a:t>ΟΡΘΟΓΩΝΙΟ</a:t>
            </a:r>
            <a:r>
              <a:rPr lang="el-GR" dirty="0" smtClean="0">
                <a:solidFill>
                  <a:srgbClr val="FFC000"/>
                </a:solidFill>
              </a:rPr>
              <a:t> </a:t>
            </a:r>
            <a:endParaRPr lang="el-GR" dirty="0">
              <a:solidFill>
                <a:srgbClr val="FFC000"/>
              </a:solidFill>
            </a:endParaRPr>
          </a:p>
        </p:txBody>
      </p:sp>
      <p:sp>
        <p:nvSpPr>
          <p:cNvPr id="3" name="2 - Θέση περιεχομένου"/>
          <p:cNvSpPr>
            <a:spLocks noGrp="1"/>
          </p:cNvSpPr>
          <p:nvPr>
            <p:ph idx="1"/>
          </p:nvPr>
        </p:nvSpPr>
        <p:spPr>
          <a:xfrm>
            <a:off x="428596" y="2000240"/>
            <a:ext cx="8229600" cy="4525963"/>
          </a:xfrm>
        </p:spPr>
        <p:txBody>
          <a:bodyPr>
            <a:normAutofit/>
          </a:bodyPr>
          <a:lstStyle/>
          <a:p>
            <a:pPr>
              <a:buNone/>
            </a:pPr>
            <a:r>
              <a:rPr lang="el-GR" sz="9600" dirty="0" smtClean="0">
                <a:latin typeface="Arial" pitchFamily="34" charset="0"/>
                <a:cs typeface="Arial" pitchFamily="34" charset="0"/>
              </a:rPr>
              <a:t>    </a:t>
            </a:r>
          </a:p>
          <a:p>
            <a:pPr algn="ctr">
              <a:buNone/>
            </a:pPr>
            <a:r>
              <a:rPr lang="el-GR" sz="9600" dirty="0" smtClean="0">
                <a:latin typeface="Arial" pitchFamily="34" charset="0"/>
                <a:cs typeface="Arial" pitchFamily="34" charset="0"/>
              </a:rPr>
              <a:t> </a:t>
            </a:r>
            <a:r>
              <a:rPr lang="el-GR" sz="12000" dirty="0" smtClean="0">
                <a:latin typeface="Arial" pitchFamily="34" charset="0"/>
                <a:cs typeface="Arial" pitchFamily="34" charset="0"/>
              </a:rPr>
              <a:t>---------                    </a:t>
            </a:r>
            <a:endParaRPr lang="el-GR" sz="9600" dirty="0">
              <a:latin typeface="Arial" pitchFamily="34" charset="0"/>
              <a:cs typeface="Arial" pitchFamily="34" charset="0"/>
            </a:endParaRPr>
          </a:p>
        </p:txBody>
      </p:sp>
      <p:pic>
        <p:nvPicPr>
          <p:cNvPr id="18434" name="Picture 2" descr="C:\Users\Admin\Desktop\imgB302-05.jpg"/>
          <p:cNvPicPr>
            <a:picLocks noChangeAspect="1" noChangeArrowheads="1"/>
          </p:cNvPicPr>
          <p:nvPr/>
        </p:nvPicPr>
        <p:blipFill>
          <a:blip r:embed="rId2" cstate="print"/>
          <a:srcRect/>
          <a:stretch>
            <a:fillRect/>
          </a:stretch>
        </p:blipFill>
        <p:spPr bwMode="auto">
          <a:xfrm>
            <a:off x="2857488" y="1571612"/>
            <a:ext cx="3457961" cy="2354991"/>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dirty="0" smtClean="0">
                <a:solidFill>
                  <a:srgbClr val="FF0000"/>
                </a:solidFill>
              </a:rPr>
              <a:t>ΚΑΡΔΙΑ</a:t>
            </a:r>
            <a:endParaRPr lang="el-GR" sz="6000" dirty="0">
              <a:solidFill>
                <a:srgbClr val="FF0000"/>
              </a:solidFill>
            </a:endParaRPr>
          </a:p>
        </p:txBody>
      </p:sp>
      <p:sp>
        <p:nvSpPr>
          <p:cNvPr id="3" name="2 - Θέση περιεχομένου"/>
          <p:cNvSpPr>
            <a:spLocks noGrp="1"/>
          </p:cNvSpPr>
          <p:nvPr>
            <p:ph idx="1"/>
          </p:nvPr>
        </p:nvSpPr>
        <p:spPr/>
        <p:txBody>
          <a:bodyPr>
            <a:normAutofit/>
          </a:bodyPr>
          <a:lstStyle/>
          <a:p>
            <a:pPr>
              <a:buNone/>
            </a:pPr>
            <a:r>
              <a:rPr lang="el-GR" sz="12000" dirty="0" smtClean="0">
                <a:latin typeface="Arial" pitchFamily="34" charset="0"/>
                <a:cs typeface="Arial" pitchFamily="34" charset="0"/>
              </a:rPr>
              <a:t>     </a:t>
            </a:r>
          </a:p>
          <a:p>
            <a:pPr>
              <a:buNone/>
            </a:pPr>
            <a:r>
              <a:rPr lang="el-GR" sz="12000" dirty="0">
                <a:latin typeface="Arial" pitchFamily="34" charset="0"/>
                <a:cs typeface="Arial" pitchFamily="34" charset="0"/>
              </a:rPr>
              <a:t> </a:t>
            </a:r>
            <a:r>
              <a:rPr lang="el-GR" sz="12000" dirty="0" smtClean="0">
                <a:latin typeface="Arial" pitchFamily="34" charset="0"/>
                <a:cs typeface="Arial" pitchFamily="34" charset="0"/>
              </a:rPr>
              <a:t>     ------</a:t>
            </a:r>
            <a:endParaRPr lang="el-GR" sz="12000" dirty="0">
              <a:latin typeface="Arial" pitchFamily="34" charset="0"/>
              <a:cs typeface="Arial" pitchFamily="34" charset="0"/>
            </a:endParaRPr>
          </a:p>
        </p:txBody>
      </p:sp>
      <p:pic>
        <p:nvPicPr>
          <p:cNvPr id="19458" name="Picture 2" descr="C:\Users\Admin\Desktop\2000px-Heart_corazón.svg_-e1460634192357.png"/>
          <p:cNvPicPr>
            <a:picLocks noChangeAspect="1" noChangeArrowheads="1"/>
          </p:cNvPicPr>
          <p:nvPr/>
        </p:nvPicPr>
        <p:blipFill>
          <a:blip r:embed="rId2" cstate="print"/>
          <a:srcRect/>
          <a:stretch>
            <a:fillRect/>
          </a:stretch>
        </p:blipFill>
        <p:spPr bwMode="auto">
          <a:xfrm>
            <a:off x="3071802" y="1357298"/>
            <a:ext cx="2619380" cy="261938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dirty="0" smtClean="0">
                <a:solidFill>
                  <a:srgbClr val="FFFF00"/>
                </a:solidFill>
              </a:rPr>
              <a:t>ΡΟΜΒΟΣ</a:t>
            </a:r>
            <a:endParaRPr lang="el-GR" sz="6000" dirty="0">
              <a:solidFill>
                <a:srgbClr val="FFFF00"/>
              </a:solidFill>
            </a:endParaRPr>
          </a:p>
        </p:txBody>
      </p:sp>
      <p:sp>
        <p:nvSpPr>
          <p:cNvPr id="3" name="2 - Θέση περιεχομένου"/>
          <p:cNvSpPr>
            <a:spLocks noGrp="1"/>
          </p:cNvSpPr>
          <p:nvPr>
            <p:ph idx="1"/>
          </p:nvPr>
        </p:nvSpPr>
        <p:spPr>
          <a:xfrm>
            <a:off x="500034" y="2571744"/>
            <a:ext cx="8229600" cy="4525963"/>
          </a:xfrm>
        </p:spPr>
        <p:txBody>
          <a:bodyPr>
            <a:normAutofit/>
          </a:bodyPr>
          <a:lstStyle/>
          <a:p>
            <a:pPr>
              <a:buNone/>
            </a:pPr>
            <a:endParaRPr lang="el-GR" sz="12000" dirty="0" smtClean="0">
              <a:latin typeface="Arial" pitchFamily="34" charset="0"/>
              <a:cs typeface="Arial" pitchFamily="34" charset="0"/>
            </a:endParaRPr>
          </a:p>
          <a:p>
            <a:pPr>
              <a:buNone/>
            </a:pPr>
            <a:r>
              <a:rPr lang="el-GR" sz="12000" dirty="0">
                <a:latin typeface="Arial" pitchFamily="34" charset="0"/>
                <a:cs typeface="Arial" pitchFamily="34" charset="0"/>
              </a:rPr>
              <a:t> </a:t>
            </a:r>
            <a:r>
              <a:rPr lang="el-GR" sz="12000" dirty="0" smtClean="0">
                <a:latin typeface="Arial" pitchFamily="34" charset="0"/>
                <a:cs typeface="Arial" pitchFamily="34" charset="0"/>
              </a:rPr>
              <a:t>     ------</a:t>
            </a:r>
            <a:endParaRPr lang="el-GR" sz="12000" dirty="0">
              <a:latin typeface="Arial" pitchFamily="34" charset="0"/>
              <a:cs typeface="Arial" pitchFamily="34" charset="0"/>
            </a:endParaRPr>
          </a:p>
        </p:txBody>
      </p:sp>
      <p:pic>
        <p:nvPicPr>
          <p:cNvPr id="20482" name="Picture 2" descr="C:\Users\Admin\Desktop\GEOROMVOSEMVADO01-672x424.jpg"/>
          <p:cNvPicPr>
            <a:picLocks noChangeAspect="1" noChangeArrowheads="1"/>
          </p:cNvPicPr>
          <p:nvPr/>
        </p:nvPicPr>
        <p:blipFill>
          <a:blip r:embed="rId2" cstate="print"/>
          <a:srcRect/>
          <a:stretch>
            <a:fillRect/>
          </a:stretch>
        </p:blipFill>
        <p:spPr bwMode="auto">
          <a:xfrm>
            <a:off x="2357422" y="1500174"/>
            <a:ext cx="4486284" cy="2830631"/>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000" dirty="0" smtClean="0">
                <a:solidFill>
                  <a:srgbClr val="92D050"/>
                </a:solidFill>
              </a:rPr>
              <a:t>ΟΒΑΛ</a:t>
            </a:r>
            <a:endParaRPr lang="el-GR" sz="6000" dirty="0">
              <a:solidFill>
                <a:srgbClr val="92D050"/>
              </a:solidFill>
            </a:endParaRPr>
          </a:p>
        </p:txBody>
      </p:sp>
      <p:sp>
        <p:nvSpPr>
          <p:cNvPr id="3" name="2 - Θέση περιεχομένου"/>
          <p:cNvSpPr>
            <a:spLocks noGrp="1"/>
          </p:cNvSpPr>
          <p:nvPr>
            <p:ph idx="1"/>
          </p:nvPr>
        </p:nvSpPr>
        <p:spPr>
          <a:xfrm>
            <a:off x="428596" y="2143116"/>
            <a:ext cx="8229600" cy="4525963"/>
          </a:xfrm>
        </p:spPr>
        <p:txBody>
          <a:bodyPr>
            <a:normAutofit/>
          </a:bodyPr>
          <a:lstStyle/>
          <a:p>
            <a:pPr>
              <a:buNone/>
            </a:pPr>
            <a:endParaRPr lang="el-GR" sz="12000" dirty="0" smtClean="0">
              <a:latin typeface="Arial" pitchFamily="34" charset="0"/>
              <a:cs typeface="Arial" pitchFamily="34" charset="0"/>
            </a:endParaRPr>
          </a:p>
          <a:p>
            <a:pPr>
              <a:buNone/>
            </a:pPr>
            <a:r>
              <a:rPr lang="el-GR" sz="12000" dirty="0">
                <a:latin typeface="Arial" pitchFamily="34" charset="0"/>
                <a:cs typeface="Arial" pitchFamily="34" charset="0"/>
              </a:rPr>
              <a:t> </a:t>
            </a:r>
            <a:r>
              <a:rPr lang="el-GR" sz="12000" dirty="0" smtClean="0">
                <a:latin typeface="Arial" pitchFamily="34" charset="0"/>
                <a:cs typeface="Arial" pitchFamily="34" charset="0"/>
              </a:rPr>
              <a:t>      ----</a:t>
            </a:r>
            <a:endParaRPr lang="el-GR" sz="12000" dirty="0">
              <a:latin typeface="Arial" pitchFamily="34" charset="0"/>
              <a:cs typeface="Arial" pitchFamily="34" charset="0"/>
            </a:endParaRPr>
          </a:p>
        </p:txBody>
      </p:sp>
      <p:pic>
        <p:nvPicPr>
          <p:cNvPr id="21506" name="Picture 2" descr="C:\Users\Admin\Desktop\6e2ce34fae3188f065973bfa3f68bce7.jpg"/>
          <p:cNvPicPr>
            <a:picLocks noChangeAspect="1" noChangeArrowheads="1"/>
          </p:cNvPicPr>
          <p:nvPr/>
        </p:nvPicPr>
        <p:blipFill>
          <a:blip r:embed="rId2" cstate="print"/>
          <a:srcRect/>
          <a:stretch>
            <a:fillRect/>
          </a:stretch>
        </p:blipFill>
        <p:spPr bwMode="auto">
          <a:xfrm>
            <a:off x="3357554" y="1428736"/>
            <a:ext cx="2293058" cy="2881541"/>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368</Words>
  <Application>Microsoft Office PowerPoint</Application>
  <PresentationFormat>Προβολή στην οθόνη (4:3)</PresentationFormat>
  <Paragraphs>47</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Θέμα του Office</vt:lpstr>
      <vt:lpstr> </vt:lpstr>
      <vt:lpstr>  ΛΕΞΙΚΟ   ΤΑ ΣΧΗΜΑΤΑ                                                   </vt:lpstr>
      <vt:lpstr>ΤΕΤΡΑΓΩΝΟ</vt:lpstr>
      <vt:lpstr>ΤΡΙΓΩΝΟ</vt:lpstr>
      <vt:lpstr>ΚΥΚΛΟΣ</vt:lpstr>
      <vt:lpstr>ΟΡΘΟΓΩΝΙΟ </vt:lpstr>
      <vt:lpstr>ΚΑΡΔΙΑ</vt:lpstr>
      <vt:lpstr>ΡΟΜΒΟΣ</vt:lpstr>
      <vt:lpstr>ΟΒΑΛ</vt:lpstr>
      <vt:lpstr>ΑΣΤΕΡΙ</vt:lpstr>
      <vt:lpstr>ΠΕΝΤΑΓΩΝΟ</vt:lpstr>
      <vt:lpstr>ΤΡΑΠΕΖΙΟ</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Admin</dc:creator>
  <cp:lastModifiedBy>Admin</cp:lastModifiedBy>
  <cp:revision>15</cp:revision>
  <dcterms:created xsi:type="dcterms:W3CDTF">2018-05-22T15:16:43Z</dcterms:created>
  <dcterms:modified xsi:type="dcterms:W3CDTF">2018-05-22T16:10:51Z</dcterms:modified>
</cp:coreProperties>
</file>