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20" r:id="rId3"/>
    <p:sldId id="279" r:id="rId4"/>
    <p:sldId id="318" r:id="rId5"/>
    <p:sldId id="317" r:id="rId6"/>
    <p:sldId id="321" r:id="rId7"/>
    <p:sldId id="282" r:id="rId8"/>
    <p:sldId id="298" r:id="rId9"/>
    <p:sldId id="284" r:id="rId10"/>
    <p:sldId id="286" r:id="rId11"/>
    <p:sldId id="285" r:id="rId12"/>
    <p:sldId id="288" r:id="rId13"/>
    <p:sldId id="289" r:id="rId14"/>
    <p:sldId id="303" r:id="rId15"/>
    <p:sldId id="309" r:id="rId16"/>
    <p:sldId id="323" r:id="rId17"/>
    <p:sldId id="327" r:id="rId18"/>
    <p:sldId id="324" r:id="rId19"/>
    <p:sldId id="328" r:id="rId20"/>
    <p:sldId id="326" r:id="rId21"/>
    <p:sldId id="329" r:id="rId22"/>
    <p:sldId id="325" r:id="rId23"/>
    <p:sldId id="304" r:id="rId24"/>
    <p:sldId id="305" r:id="rId25"/>
    <p:sldId id="291" r:id="rId26"/>
    <p:sldId id="307" r:id="rId27"/>
    <p:sldId id="311" r:id="rId28"/>
    <p:sldId id="295" r:id="rId29"/>
    <p:sldId id="316" r:id="rId30"/>
    <p:sldId id="322" r:id="rId31"/>
    <p:sldId id="314" r:id="rId32"/>
    <p:sldId id="315" r:id="rId33"/>
    <p:sldId id="313" r:id="rId34"/>
    <p:sldId id="292" r:id="rId35"/>
    <p:sldId id="293" r:id="rId36"/>
    <p:sldId id="296" r:id="rId37"/>
    <p:sldId id="308" r:id="rId38"/>
    <p:sldId id="280" r:id="rId39"/>
    <p:sldId id="310" r:id="rId40"/>
    <p:sldId id="275" r:id="rId41"/>
    <p:sldId id="283" r:id="rId42"/>
    <p:sldId id="276" r:id="rId43"/>
    <p:sldId id="277" r:id="rId44"/>
    <p:sldId id="258" r:id="rId45"/>
    <p:sldId id="299" r:id="rId46"/>
    <p:sldId id="273" r:id="rId47"/>
    <p:sldId id="300" r:id="rId48"/>
    <p:sldId id="259" r:id="rId49"/>
    <p:sldId id="301" r:id="rId50"/>
    <p:sldId id="260" r:id="rId51"/>
    <p:sldId id="297" r:id="rId52"/>
    <p:sldId id="266" r:id="rId53"/>
    <p:sldId id="302" r:id="rId54"/>
    <p:sldId id="267" r:id="rId55"/>
    <p:sldId id="312" r:id="rId56"/>
    <p:sldId id="268" r:id="rId57"/>
    <p:sldId id="269" r:id="rId58"/>
    <p:sldId id="270" r:id="rId59"/>
    <p:sldId id="272" r:id="rId60"/>
    <p:sldId id="257" r:id="rId61"/>
    <p:sldId id="306" r:id="rId6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2/3/2017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2/3/2017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2/3/2017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2/3/2017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2/3/2017</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2/3/2017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F2853615-BFDE-46DE-814C-47EC6EF6D371}" type="datetimeFigureOut">
              <a:rPr lang="el-GR" smtClean="0"/>
              <a:t>2/3/2017</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F2853615-BFDE-46DE-814C-47EC6EF6D371}" type="datetimeFigureOut">
              <a:rPr lang="el-GR" smtClean="0"/>
              <a:t>2/3/2017</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t>2/3/2017</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2/3/2017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2/3/2017</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53615-BFDE-46DE-814C-47EC6EF6D371}" type="datetimeFigureOut">
              <a:rPr lang="el-GR" smtClean="0"/>
              <a:t>2/3/2017</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53439-851E-44AD-84B1-B6BFC3D0C743}" type="slidenum">
              <a:rPr lang="el-GR" smtClean="0"/>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1"/>
            <a:ext cx="7772400" cy="1484783"/>
          </a:xfrm>
        </p:spPr>
        <p:txBody>
          <a:bodyPr/>
          <a:lstStyle/>
          <a:p>
            <a:r>
              <a:rPr lang="el-GR" b="1" dirty="0" smtClean="0"/>
              <a:t>ΑΘΑΝΑΣΑΚΕΙΟ ΜΟΥΣΕΙΟ ΒΟΛΟΥ</a:t>
            </a:r>
            <a:endParaRPr lang="el-GR" b="1" dirty="0"/>
          </a:p>
        </p:txBody>
      </p:sp>
      <p:sp>
        <p:nvSpPr>
          <p:cNvPr id="3" name="Υπότιτλος 2"/>
          <p:cNvSpPr>
            <a:spLocks noGrp="1"/>
          </p:cNvSpPr>
          <p:nvPr>
            <p:ph type="subTitle" idx="1"/>
          </p:nvPr>
        </p:nvSpPr>
        <p:spPr/>
        <p:txBody>
          <a:bodyPr/>
          <a:lstStyle/>
          <a:p>
            <a:endParaRPr lang="el-G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509608"/>
            <a:ext cx="6666656" cy="4437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63976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2800" b="1" dirty="0"/>
              <a:t> </a:t>
            </a:r>
            <a:r>
              <a:rPr lang="el-GR" sz="2800" b="1" dirty="0" smtClean="0"/>
              <a:t>Σαράντα ταφικοί τύμβοι που </a:t>
            </a:r>
            <a:r>
              <a:rPr lang="el-GR" sz="2800" b="1" dirty="0"/>
              <a:t>περιέχουν τις ταφές - καύσεις των νεκρών στην περιοχή της </a:t>
            </a:r>
            <a:r>
              <a:rPr lang="el-GR" sz="2800" b="1" dirty="0" err="1" smtClean="0"/>
              <a:t>Βουλοκαλύβας</a:t>
            </a:r>
            <a:r>
              <a:rPr lang="el-GR" sz="2800" b="1" dirty="0" smtClean="0"/>
              <a:t> </a:t>
            </a:r>
            <a:r>
              <a:rPr lang="en-US" sz="2800" b="1" dirty="0" smtClean="0"/>
              <a:t/>
            </a:r>
            <a:br>
              <a:rPr lang="en-US" sz="2800" b="1" dirty="0" smtClean="0"/>
            </a:br>
            <a:r>
              <a:rPr lang="el-GR" sz="2800" b="1" dirty="0" smtClean="0"/>
              <a:t>(</a:t>
            </a:r>
            <a:r>
              <a:rPr lang="el-GR" sz="2800" b="1" dirty="0"/>
              <a:t>στην περιφέρεια του </a:t>
            </a:r>
            <a:r>
              <a:rPr lang="el-GR" sz="2800" b="1" dirty="0" smtClean="0"/>
              <a:t>χωριού Πλάτανος)</a:t>
            </a:r>
            <a:endParaRPr lang="el-GR" sz="2800" b="1"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772816"/>
            <a:ext cx="6780056" cy="4404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40072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282154"/>
          </a:xfrm>
        </p:spPr>
        <p:txBody>
          <a:bodyPr>
            <a:normAutofit/>
          </a:bodyPr>
          <a:lstStyle/>
          <a:p>
            <a:pPr algn="just"/>
            <a:r>
              <a:rPr lang="el-GR" sz="2400" b="1" dirty="0"/>
              <a:t>Γενική άποψη του δυτικού τμήματος </a:t>
            </a:r>
            <a:r>
              <a:rPr lang="el-GR" sz="2400" b="1" dirty="0" smtClean="0"/>
              <a:t>ενός πρωτογεωμετρικού νεκροταφείου στην περιοχή του Αλμυρού (</a:t>
            </a:r>
            <a:r>
              <a:rPr lang="el-GR" sz="2400" b="1" dirty="0"/>
              <a:t>1050 </a:t>
            </a:r>
            <a:r>
              <a:rPr lang="el-GR" sz="2400" b="1" dirty="0" err="1"/>
              <a:t>π.Χ.</a:t>
            </a:r>
            <a:r>
              <a:rPr lang="el-GR" sz="2400" b="1" dirty="0"/>
              <a:t> έως τα μέσα περίπου του 9ου αι. </a:t>
            </a:r>
            <a:r>
              <a:rPr lang="el-GR" sz="2400" b="1" dirty="0" err="1"/>
              <a:t>π.Χ.</a:t>
            </a:r>
            <a:r>
              <a:rPr lang="el-GR" sz="2400" b="1" dirty="0"/>
              <a:t>),  με 35 τάφους και 9 </a:t>
            </a:r>
            <a:r>
              <a:rPr lang="el-GR" sz="2400" b="1" dirty="0" smtClean="0"/>
              <a:t>λάκκους</a:t>
            </a:r>
            <a:endParaRPr lang="el-GR" sz="2400"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844824"/>
            <a:ext cx="7788631" cy="4334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06937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786210"/>
          </a:xfrm>
        </p:spPr>
        <p:txBody>
          <a:bodyPr>
            <a:normAutofit/>
          </a:bodyPr>
          <a:lstStyle/>
          <a:p>
            <a:r>
              <a:rPr lang="el-GR" dirty="0" smtClean="0"/>
              <a:t> </a:t>
            </a:r>
            <a:r>
              <a:rPr lang="el-GR" b="1" dirty="0"/>
              <a:t>Λ</a:t>
            </a:r>
            <a:r>
              <a:rPr lang="el-GR" b="1" dirty="0" smtClean="0"/>
              <a:t>άκκος </a:t>
            </a:r>
            <a:r>
              <a:rPr lang="el-GR" b="1" dirty="0"/>
              <a:t>που περιείχε ταφή-καύση νεκρού</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2564904"/>
            <a:ext cx="6563454"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81698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b="1" dirty="0"/>
              <a:t>Κτιστός παιδικός κιβωτιόσχημος τάφος</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7704" y="2123989"/>
            <a:ext cx="5472608" cy="357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8449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593292"/>
            <a:ext cx="6408712" cy="460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17266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12776"/>
            <a:ext cx="8208912" cy="4715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32342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3600" b="1" dirty="0"/>
              <a:t>Γεωγραφικός χάρτης της περιοχής του Αλμυρού με αρχαίες πόλεις</a:t>
            </a:r>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00571" y="2001276"/>
            <a:ext cx="5342858" cy="372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58448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b="1" dirty="0" smtClean="0"/>
              <a:t>Η Κλασσική Άλος</a:t>
            </a:r>
            <a:endParaRPr lang="el-GR" sz="3600" b="1" dirty="0"/>
          </a:p>
        </p:txBody>
      </p:sp>
      <p:sp>
        <p:nvSpPr>
          <p:cNvPr id="3" name="Θέση περιεχομένου 2"/>
          <p:cNvSpPr>
            <a:spLocks noGrp="1"/>
          </p:cNvSpPr>
          <p:nvPr>
            <p:ph idx="1"/>
          </p:nvPr>
        </p:nvSpPr>
        <p:spPr/>
        <p:txBody>
          <a:bodyPr>
            <a:normAutofit fontScale="62500" lnSpcReduction="20000"/>
          </a:bodyPr>
          <a:lstStyle/>
          <a:p>
            <a:pPr algn="just"/>
            <a:r>
              <a:rPr lang="el-GR" dirty="0"/>
              <a:t>Το λιμάνι της κλασσικής Άλου βρίσκονταν στην περιοχή της Αχαΐας Φθιώτιδας, στο νότιο μέρος της πεδιάδας του Αλμυρού, το </a:t>
            </a:r>
            <a:r>
              <a:rPr lang="el-GR" dirty="0" err="1"/>
              <a:t>Κρόκιον</a:t>
            </a:r>
            <a:r>
              <a:rPr lang="el-GR" dirty="0"/>
              <a:t> Πεδίον των κλασικών χρόνων. Η </a:t>
            </a:r>
            <a:r>
              <a:rPr lang="el-GR" dirty="0" err="1"/>
              <a:t>Πλατανιώτικη</a:t>
            </a:r>
            <a:r>
              <a:rPr lang="el-GR" dirty="0"/>
              <a:t> Μαγούλα, αναγνωρίστηκε ως η θέση της Κλασικής Άλου. Το λιμάνι βρισκόταν τοποθετημένο στην ακτή νότια από το </a:t>
            </a:r>
            <a:r>
              <a:rPr lang="el-GR" dirty="0" err="1"/>
              <a:t>Πλατανόρεμα</a:t>
            </a:r>
            <a:r>
              <a:rPr lang="el-GR" dirty="0"/>
              <a:t>. Στην προφυλαγμένη θέση της στον κόλπο της </a:t>
            </a:r>
            <a:r>
              <a:rPr lang="el-GR" dirty="0" err="1"/>
              <a:t>Σούρπης</a:t>
            </a:r>
            <a:r>
              <a:rPr lang="el-GR" dirty="0"/>
              <a:t>, η παραλία κοντά στην αρχαία Άλο ήταν εξαιρετικά κατάλληλη για να αγκυροβολήσουν πλοία και να αποβιβαστεί πολύς στρατός. Η πολύ καλή θέση της  καθιστούσε την Άλο αυτόματα θαλάσσια πύλη και πόλη – κλειδί για όλη την κεντρική ηπειρωτική Ελλάδα, από τις Θερμοπύλες, την Όθρυ και την Βόρεια Εύβοια μέχρι τα Τέμπη και την Πιερία. Εκτός από το λιμάνι, στρατηγικής σημασίας είναι και η χερσαία θέση της Άλου για το λόγο ότι βρίσκονταν πάνω στον παραλιακό δρόμο που οδηγούσε από τα Τέμπη και τη Λάρισα στη Λαμία και τις Θερμοπύλες, ελέγχοντας το πέρασμα στις πεδιάδες του Αλμυρού και της </a:t>
            </a:r>
            <a:r>
              <a:rPr lang="el-GR" dirty="0" err="1"/>
              <a:t>Σούρπης</a:t>
            </a:r>
            <a:r>
              <a:rPr lang="el-GR" dirty="0"/>
              <a:t>. Η Άλος ήταν κυριολεκτικά η νοτιοανατολική πύλη της Θεσσαλίας προς την νότια Ελλάδα. </a:t>
            </a:r>
          </a:p>
        </p:txBody>
      </p:sp>
    </p:spTree>
    <p:extLst>
      <p:ext uri="{BB962C8B-B14F-4D97-AF65-F5344CB8AC3E}">
        <p14:creationId xmlns:p14="http://schemas.microsoft.com/office/powerpoint/2010/main" val="33497193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Η Ελληνιστική Άλος</a:t>
            </a:r>
            <a:endParaRPr lang="el-GR" b="1" dirty="0"/>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672" y="1988840"/>
            <a:ext cx="6227092" cy="3609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51831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000" b="1" dirty="0" smtClean="0"/>
              <a:t>Η Ελληνιστική Άλος</a:t>
            </a:r>
            <a:endParaRPr lang="el-GR" sz="4000" b="1" dirty="0"/>
          </a:p>
        </p:txBody>
      </p:sp>
      <p:sp>
        <p:nvSpPr>
          <p:cNvPr id="3" name="Θέση περιεχομένου 2"/>
          <p:cNvSpPr>
            <a:spLocks noGrp="1"/>
          </p:cNvSpPr>
          <p:nvPr>
            <p:ph idx="1"/>
          </p:nvPr>
        </p:nvSpPr>
        <p:spPr/>
        <p:txBody>
          <a:bodyPr>
            <a:normAutofit fontScale="85000" lnSpcReduction="10000"/>
          </a:bodyPr>
          <a:lstStyle/>
          <a:p>
            <a:pPr algn="just"/>
            <a:r>
              <a:rPr lang="el-GR" dirty="0"/>
              <a:t>Η Άλος περιλάμβανε μία περιοχή που υπολογίζεται στα 500 τ. χμ. και βρισκόταν μεταξύ ενός παρακλαδιού του όρους Όθρυς και μιας λιμνοθάλασσας, σε μια λουρίδα γης που ενώνει τις δύο πεδιάδες του Αλμυρού και της </a:t>
            </a:r>
            <a:r>
              <a:rPr lang="el-GR" dirty="0" err="1"/>
              <a:t>Σούρπης</a:t>
            </a:r>
            <a:r>
              <a:rPr lang="el-GR" dirty="0"/>
              <a:t>. Η πόλη βρισκόταν δύο χιλιόμετρα μακριά από την ακτή και η θέση της είχε μεγάλη στρατηγική σημασία, καθώς βρισκόταν σ’ ένα στενό πέρασμα κατά μήκος του παραλιακού δρόμου από τη Βόρεια Θεσσαλία στη Κεντρική Ελλάδα και είχε τον έλεγχο του δρόμου επικοινωνίας μεταξύ του βόρειου και του νότιου ελλαδικού χώρου. </a:t>
            </a:r>
          </a:p>
        </p:txBody>
      </p:sp>
    </p:spTree>
    <p:extLst>
      <p:ext uri="{BB962C8B-B14F-4D97-AF65-F5344CB8AC3E}">
        <p14:creationId xmlns:p14="http://schemas.microsoft.com/office/powerpoint/2010/main" val="26158118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t>ΑΘΑΝΑΣΑΚΕΙΟ ΜΟΥΣΕΙΟ ΒΟΛΟΥ</a:t>
            </a:r>
          </a:p>
        </p:txBody>
      </p:sp>
      <p:sp>
        <p:nvSpPr>
          <p:cNvPr id="3" name="Θέση περιεχομένου 2"/>
          <p:cNvSpPr>
            <a:spLocks noGrp="1"/>
          </p:cNvSpPr>
          <p:nvPr>
            <p:ph idx="1"/>
          </p:nvPr>
        </p:nvSpPr>
        <p:spPr/>
        <p:txBody>
          <a:bodyPr/>
          <a:lstStyle/>
          <a:p>
            <a:endParaRPr lang="el-GR"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2060848"/>
            <a:ext cx="4232572" cy="311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16235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3600" b="1" dirty="0"/>
              <a:t>Άποψη του Δυτικού και Νότιου σκέλους της οχύρωσης </a:t>
            </a:r>
            <a:r>
              <a:rPr lang="el-GR" sz="3600" b="1" dirty="0" smtClean="0"/>
              <a:t> της πόλης</a:t>
            </a:r>
            <a:endParaRPr lang="el-GR" sz="3600" b="1" dirty="0"/>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1916832"/>
            <a:ext cx="6623526" cy="3706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935020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3200" b="1" dirty="0"/>
              <a:t>Θραύσματα πήλινου ειδωλίου που παριστάνει την Έλλη πάνω σε κριάρι και δείχνει τον δεσμό μεταξύ της Έλλης και της ελληνιστικής Άλου</a:t>
            </a:r>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5776" y="1916832"/>
            <a:ext cx="3875283" cy="4501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31985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Autofit/>
          </a:bodyPr>
          <a:lstStyle/>
          <a:p>
            <a:r>
              <a:rPr lang="el-GR" sz="3600" b="1" dirty="0"/>
              <a:t>Πήλινο γυναικείο ειδώλιο από το ελληνιστικό νεκροταφείο (3ος αι. </a:t>
            </a:r>
            <a:r>
              <a:rPr lang="el-GR" sz="3600" b="1" dirty="0" err="1"/>
              <a:t>π.Χ.</a:t>
            </a:r>
            <a:r>
              <a:rPr lang="el-GR" sz="3600" b="1" dirty="0"/>
              <a:t>)</a:t>
            </a:r>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72000" y="1896514"/>
            <a:ext cx="3000000" cy="3933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1496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000" b="1" dirty="0" smtClean="0"/>
              <a:t>Ο </a:t>
            </a:r>
            <a:r>
              <a:rPr lang="el-GR" sz="4000" b="1" dirty="0"/>
              <a:t>τάφος ενός 6χρονου </a:t>
            </a:r>
            <a:r>
              <a:rPr lang="el-GR" sz="4000" b="1" dirty="0" smtClean="0"/>
              <a:t>κοριτσιού</a:t>
            </a:r>
            <a:r>
              <a:rPr lang="en-US" sz="4000" b="1" dirty="0" smtClean="0"/>
              <a:t> </a:t>
            </a:r>
            <a:r>
              <a:rPr lang="el-GR" sz="4000" b="1" dirty="0" smtClean="0"/>
              <a:t>από τις Φερές</a:t>
            </a:r>
            <a:endParaRPr lang="el-GR" sz="4000" b="1" dirty="0"/>
          </a:p>
        </p:txBody>
      </p:sp>
      <p:sp>
        <p:nvSpPr>
          <p:cNvPr id="3" name="Θέση περιεχομένου 2"/>
          <p:cNvSpPr>
            <a:spLocks noGrp="1"/>
          </p:cNvSpPr>
          <p:nvPr>
            <p:ph idx="1"/>
          </p:nvPr>
        </p:nvSpPr>
        <p:spPr/>
        <p:txBody>
          <a:bodyPr>
            <a:normAutofit fontScale="85000" lnSpcReduction="20000"/>
          </a:bodyPr>
          <a:lstStyle/>
          <a:p>
            <a:pPr marL="0" indent="0" algn="just">
              <a:buNone/>
            </a:pPr>
            <a:r>
              <a:rPr lang="el-GR" dirty="0"/>
              <a:t>Ένα από τα πιο συγκινητικά εκθέματα του </a:t>
            </a:r>
            <a:r>
              <a:rPr lang="el-GR" dirty="0" smtClean="0"/>
              <a:t>αρχαιολογικού μουσείου του Βόλου είναι ο </a:t>
            </a:r>
            <a:r>
              <a:rPr lang="el-GR" dirty="0"/>
              <a:t>τάφος ενός 6χρονου κοριτσιού </a:t>
            </a:r>
            <a:r>
              <a:rPr lang="el-GR" dirty="0" smtClean="0"/>
              <a:t>από </a:t>
            </a:r>
            <a:r>
              <a:rPr lang="el-GR" dirty="0"/>
              <a:t>τις Φερές, που οι </a:t>
            </a:r>
            <a:r>
              <a:rPr lang="el-GR" dirty="0" smtClean="0"/>
              <a:t> </a:t>
            </a:r>
            <a:r>
              <a:rPr lang="el-GR" dirty="0"/>
              <a:t>γονείς του έβαλαν μέσα στον τάφο </a:t>
            </a:r>
            <a:r>
              <a:rPr lang="el-GR" dirty="0" smtClean="0"/>
              <a:t>της </a:t>
            </a:r>
            <a:r>
              <a:rPr lang="el-GR" dirty="0"/>
              <a:t>εκτός από τα κλασικά πήλινα και </a:t>
            </a:r>
            <a:r>
              <a:rPr lang="el-GR" dirty="0" smtClean="0"/>
              <a:t>αλαβάστρινα </a:t>
            </a:r>
            <a:r>
              <a:rPr lang="el-GR" dirty="0"/>
              <a:t>αγγεία και τα </a:t>
            </a:r>
            <a:r>
              <a:rPr lang="el-GR" dirty="0" smtClean="0"/>
              <a:t>παιχνίδια της (ένα κουκλάκι </a:t>
            </a:r>
            <a:r>
              <a:rPr lang="el-GR" dirty="0"/>
              <a:t>από ελεφαντόδοντο), ένα δαχτυλίδι από ήλεκτρο (φυσικό κράμα χρυσού και ασημιού</a:t>
            </a:r>
            <a:r>
              <a:rPr lang="el-GR" dirty="0" smtClean="0"/>
              <a:t>), δύο κοκάλινα </a:t>
            </a:r>
            <a:r>
              <a:rPr lang="el-GR" dirty="0"/>
              <a:t>χτενάκια, </a:t>
            </a:r>
            <a:r>
              <a:rPr lang="el-GR" dirty="0" smtClean="0"/>
              <a:t>δύο </a:t>
            </a:r>
            <a:r>
              <a:rPr lang="el-GR" dirty="0"/>
              <a:t>ζευγάρια δερμάτινα παπούτσια (εκτός από το ζευγάρι σανδάλια που </a:t>
            </a:r>
            <a:r>
              <a:rPr lang="el-GR" dirty="0" smtClean="0"/>
              <a:t>φορούσε, </a:t>
            </a:r>
            <a:r>
              <a:rPr lang="el-GR" dirty="0"/>
              <a:t>όταν την έθαψαν</a:t>
            </a:r>
            <a:r>
              <a:rPr lang="el-GR" dirty="0" smtClean="0"/>
              <a:t>), ένα  </a:t>
            </a:r>
            <a:r>
              <a:rPr lang="el-GR" dirty="0"/>
              <a:t>δερμάτινο καπέλο και ένα καλαθάκι με φθινοπωρινά φρούτα και καρπούς </a:t>
            </a:r>
            <a:r>
              <a:rPr lang="el-GR" dirty="0" smtClean="0"/>
              <a:t>από </a:t>
            </a:r>
            <a:r>
              <a:rPr lang="el-GR" dirty="0"/>
              <a:t>ρόδια, </a:t>
            </a:r>
            <a:r>
              <a:rPr lang="el-GR" dirty="0" smtClean="0"/>
              <a:t>κάστανα</a:t>
            </a:r>
            <a:r>
              <a:rPr lang="el-GR" dirty="0"/>
              <a:t>, </a:t>
            </a:r>
            <a:r>
              <a:rPr lang="el-GR" dirty="0" smtClean="0"/>
              <a:t>καρύδια </a:t>
            </a:r>
            <a:r>
              <a:rPr lang="el-GR" dirty="0"/>
              <a:t>και </a:t>
            </a:r>
            <a:r>
              <a:rPr lang="el-GR" dirty="0" smtClean="0"/>
              <a:t>φουντούκια που διατηρήθηκαν τέλεια. </a:t>
            </a:r>
            <a:endParaRPr lang="el-GR" dirty="0"/>
          </a:p>
        </p:txBody>
      </p:sp>
    </p:spTree>
    <p:extLst>
      <p:ext uri="{BB962C8B-B14F-4D97-AF65-F5344CB8AC3E}">
        <p14:creationId xmlns:p14="http://schemas.microsoft.com/office/powerpoint/2010/main" val="14685514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732" y="332657"/>
            <a:ext cx="8318731" cy="5760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99017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Κτερίσματα</a:t>
            </a:r>
            <a:endParaRPr lang="el-GR" b="1" dirty="0"/>
          </a:p>
        </p:txBody>
      </p:sp>
      <p:sp>
        <p:nvSpPr>
          <p:cNvPr id="3" name="Θέση περιεχομένου 2"/>
          <p:cNvSpPr>
            <a:spLocks noGrp="1"/>
          </p:cNvSpPr>
          <p:nvPr>
            <p:ph idx="1"/>
          </p:nvPr>
        </p:nvSpPr>
        <p:spPr/>
        <p:txBody>
          <a:bodyPr>
            <a:normAutofit fontScale="92500" lnSpcReduction="20000"/>
          </a:bodyPr>
          <a:lstStyle/>
          <a:p>
            <a:pPr marL="0" indent="0">
              <a:buNone/>
            </a:pPr>
            <a:r>
              <a:rPr lang="el-GR" dirty="0"/>
              <a:t>Τα κτερίσματα που συνόδευαν τους νεκρούς ήταν χρηστικά αντικείμενα και ανήκαν στους ίδιους τους νεκρούς. Συλλέχτηκαν από το εσωτερικό των ταφών, ήταν πολυάριθμα και διακρίνονταν σε:</a:t>
            </a:r>
          </a:p>
          <a:p>
            <a:r>
              <a:rPr lang="el-GR" dirty="0" smtClean="0"/>
              <a:t>Πήλινα </a:t>
            </a:r>
            <a:r>
              <a:rPr lang="el-GR" dirty="0"/>
              <a:t>αγγεία (κρατήρες, αμφορείς, κύπελλα). </a:t>
            </a:r>
            <a:endParaRPr lang="el-GR" dirty="0" smtClean="0"/>
          </a:p>
          <a:p>
            <a:r>
              <a:rPr lang="el-GR" dirty="0" smtClean="0"/>
              <a:t>Σιδερένια </a:t>
            </a:r>
            <a:r>
              <a:rPr lang="el-GR" dirty="0"/>
              <a:t>όπλα και εργαλεία (ξίφη, μαχαίρια, αιχμές δοράτων</a:t>
            </a:r>
            <a:r>
              <a:rPr lang="el-GR" dirty="0" smtClean="0"/>
              <a:t>).</a:t>
            </a:r>
          </a:p>
          <a:p>
            <a:r>
              <a:rPr lang="el-GR" dirty="0" smtClean="0"/>
              <a:t>Χάλκινα </a:t>
            </a:r>
            <a:r>
              <a:rPr lang="el-GR" dirty="0"/>
              <a:t>αγγεία.</a:t>
            </a:r>
          </a:p>
          <a:p>
            <a:r>
              <a:rPr lang="el-GR" dirty="0" smtClean="0"/>
              <a:t>Χάλκινα </a:t>
            </a:r>
            <a:r>
              <a:rPr lang="el-GR" dirty="0"/>
              <a:t>κοσμήματα (πόρπες, δακτύλιοι, </a:t>
            </a:r>
            <a:r>
              <a:rPr lang="el-GR" dirty="0" smtClean="0"/>
              <a:t>  </a:t>
            </a:r>
            <a:r>
              <a:rPr lang="el-GR" dirty="0" err="1" smtClean="0"/>
              <a:t>τριχολαβίδες</a:t>
            </a:r>
            <a:r>
              <a:rPr lang="el-GR" dirty="0"/>
              <a:t>, στλεγγίδες).</a:t>
            </a:r>
          </a:p>
          <a:p>
            <a:endParaRPr lang="el-GR" dirty="0"/>
          </a:p>
          <a:p>
            <a:pPr marL="0" indent="0">
              <a:buNone/>
            </a:pPr>
            <a:endParaRPr lang="el-GR" dirty="0"/>
          </a:p>
        </p:txBody>
      </p:sp>
    </p:spTree>
    <p:extLst>
      <p:ext uri="{BB962C8B-B14F-4D97-AF65-F5344CB8AC3E}">
        <p14:creationId xmlns:p14="http://schemas.microsoft.com/office/powerpoint/2010/main" val="23028169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Θέση περιεχομένου 2"/>
          <p:cNvSpPr>
            <a:spLocks noGrp="1"/>
          </p:cNvSpPr>
          <p:nvPr>
            <p:ph idx="1"/>
          </p:nvPr>
        </p:nvSpPr>
        <p:spPr/>
        <p:txBody>
          <a:bodyPr>
            <a:normAutofit/>
          </a:bodyPr>
          <a:lstStyle/>
          <a:p>
            <a:pPr marL="0" indent="0" algn="just">
              <a:buNone/>
            </a:pPr>
            <a:r>
              <a:rPr lang="el-GR" dirty="0"/>
              <a:t>Βρέθηκαν </a:t>
            </a:r>
            <a:r>
              <a:rPr lang="el-GR" dirty="0" smtClean="0"/>
              <a:t> επίσης</a:t>
            </a:r>
          </a:p>
          <a:p>
            <a:pPr algn="just"/>
            <a:r>
              <a:rPr lang="el-GR" dirty="0" smtClean="0"/>
              <a:t> χρυσά </a:t>
            </a:r>
            <a:r>
              <a:rPr lang="el-GR" dirty="0"/>
              <a:t>κοσμήματα (η προέλευσή τους ερευνήθηκε από εξειδικευμένους επιστήμονες του Λούβρου που αποφάνθηκαν ότι ο χρυσός προέρχεται από τις αποθέσεις ποταμών στην Γεωργία -μυθική Κολχίδα) </a:t>
            </a:r>
            <a:endParaRPr lang="el-GR" dirty="0" smtClean="0"/>
          </a:p>
          <a:p>
            <a:pPr algn="just"/>
            <a:r>
              <a:rPr lang="el-GR" dirty="0" smtClean="0"/>
              <a:t>χάντρες </a:t>
            </a:r>
            <a:r>
              <a:rPr lang="el-GR" dirty="0"/>
              <a:t>από ημιπολύτιμους λίθους και </a:t>
            </a:r>
            <a:r>
              <a:rPr lang="el-GR" dirty="0" err="1" smtClean="0"/>
              <a:t>υαλόμαζα</a:t>
            </a:r>
            <a:r>
              <a:rPr lang="el-GR" dirty="0" smtClean="0"/>
              <a:t>. </a:t>
            </a:r>
            <a:endParaRPr lang="el-GR" dirty="0"/>
          </a:p>
        </p:txBody>
      </p:sp>
    </p:spTree>
    <p:extLst>
      <p:ext uri="{BB962C8B-B14F-4D97-AF65-F5344CB8AC3E}">
        <p14:creationId xmlns:p14="http://schemas.microsoft.com/office/powerpoint/2010/main" val="17767386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000" b="1" dirty="0" smtClean="0"/>
              <a:t>Τάφος με σκελετό και κτερίσματα</a:t>
            </a:r>
            <a:endParaRPr lang="el-GR" sz="4000" b="1" dirty="0"/>
          </a:p>
        </p:txBody>
      </p:sp>
      <p:sp>
        <p:nvSpPr>
          <p:cNvPr id="3" name="Θέση περιεχομένου 2"/>
          <p:cNvSpPr>
            <a:spLocks noGrp="1"/>
          </p:cNvSpPr>
          <p:nvPr>
            <p:ph idx="1"/>
          </p:nvPr>
        </p:nvSpPr>
        <p:spPr/>
        <p:txBody>
          <a:bodyPr/>
          <a:lstStyle/>
          <a:p>
            <a:endParaRPr lang="el-GR"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592796"/>
            <a:ext cx="6000666" cy="45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93366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Θέση περιεχομένου 2"/>
          <p:cNvSpPr>
            <a:spLocks noGrp="1"/>
          </p:cNvSpPr>
          <p:nvPr>
            <p:ph idx="1"/>
          </p:nvPr>
        </p:nvSpPr>
        <p:spPr/>
        <p:txBody>
          <a:bodyPr/>
          <a:lstStyle/>
          <a:p>
            <a:pPr marL="0" indent="0" algn="just">
              <a:buNone/>
            </a:pPr>
            <a:r>
              <a:rPr lang="el-GR" dirty="0"/>
              <a:t>Η </a:t>
            </a:r>
            <a:r>
              <a:rPr lang="el-GR" dirty="0" err="1"/>
              <a:t>κτέριση</a:t>
            </a:r>
            <a:r>
              <a:rPr lang="el-GR" dirty="0"/>
              <a:t> των ταφών και η απόδοση τιμών στους νεκρούς είχε μεγάλη σημασία για τους ανθρώπους εκείνης της περιόδου και φανερώνει τη διαχρονική στάση του ανθρώπου απέναντι στο θάνατο και τον αποχωρισμό από αγαπημένα πρόσωπα, αφού ανάλογες πρακτικές επιβιώνουν μέχρι </a:t>
            </a:r>
            <a:r>
              <a:rPr lang="el-GR" dirty="0" smtClean="0"/>
              <a:t>σήμερα.</a:t>
            </a:r>
            <a:endParaRPr lang="el-GR" dirty="0"/>
          </a:p>
        </p:txBody>
      </p:sp>
    </p:spTree>
    <p:extLst>
      <p:ext uri="{BB962C8B-B14F-4D97-AF65-F5344CB8AC3E}">
        <p14:creationId xmlns:p14="http://schemas.microsoft.com/office/powerpoint/2010/main" val="22481570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Ειδώλια</a:t>
            </a:r>
            <a:endParaRPr lang="el-GR" b="1" dirty="0"/>
          </a:p>
        </p:txBody>
      </p:sp>
      <p:sp>
        <p:nvSpPr>
          <p:cNvPr id="3" name="Θέση περιεχομένου 2"/>
          <p:cNvSpPr>
            <a:spLocks noGrp="1"/>
          </p:cNvSpPr>
          <p:nvPr>
            <p:ph idx="1"/>
          </p:nvPr>
        </p:nvSpPr>
        <p:spPr/>
        <p:txBody>
          <a:bodyPr/>
          <a:lstStyle/>
          <a:p>
            <a:endParaRPr lang="el-GR"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800" y="1503692"/>
            <a:ext cx="3672408" cy="467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2808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lnSpcReduction="10000"/>
          </a:bodyPr>
          <a:lstStyle/>
          <a:p>
            <a:pPr algn="just"/>
            <a:r>
              <a:rPr lang="el-GR" dirty="0"/>
              <a:t>Το </a:t>
            </a:r>
            <a:r>
              <a:rPr lang="el-GR" dirty="0" err="1"/>
              <a:t>Αθανασάκειο</a:t>
            </a:r>
            <a:r>
              <a:rPr lang="el-GR" dirty="0"/>
              <a:t> Αρχαιολογικό Μουσείο Βόλου είναι ένα από τα παλαιότερα Μουσεία της χώρας. Κτίσθηκε το 1909 με χρήματα που διέθεσε ο Αλέξιος Αθανασάκης από την </a:t>
            </a:r>
            <a:r>
              <a:rPr lang="el-GR" dirty="0" err="1"/>
              <a:t>Πορταριά</a:t>
            </a:r>
            <a:r>
              <a:rPr lang="el-GR" dirty="0"/>
              <a:t> του Πηλίου. Αφορμή και σκοπός της ίδρυσής του υπήρξε η στέγαση και η έκθεση των γραπτών επιτύμβιων στηλών από το νεκροταφείο της αρχαίας Δημητριάδας, που είχαν έρθει στο φως με τις ανασκαφές του Α. </a:t>
            </a:r>
            <a:r>
              <a:rPr lang="el-GR" dirty="0" err="1"/>
              <a:t>Αρβανιτόπουλου</a:t>
            </a:r>
            <a:r>
              <a:rPr lang="el-GR" dirty="0"/>
              <a:t> στις αρχές του 20ου αι. </a:t>
            </a:r>
          </a:p>
        </p:txBody>
      </p:sp>
    </p:spTree>
    <p:extLst>
      <p:ext uri="{BB962C8B-B14F-4D97-AF65-F5344CB8AC3E}">
        <p14:creationId xmlns:p14="http://schemas.microsoft.com/office/powerpoint/2010/main" val="31328068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72101"/>
            <a:ext cx="5575895" cy="6304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83203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 </a:t>
            </a:r>
            <a:endParaRPr lang="el-GR" dirty="0"/>
          </a:p>
        </p:txBody>
      </p:sp>
      <p:sp>
        <p:nvSpPr>
          <p:cNvPr id="3" name="Θέση περιεχομένου 2"/>
          <p:cNvSpPr>
            <a:spLocks noGrp="1"/>
          </p:cNvSpPr>
          <p:nvPr>
            <p:ph idx="1"/>
          </p:nvPr>
        </p:nvSpPr>
        <p:spPr/>
        <p:txBody>
          <a:bodyPr/>
          <a:lstStyle/>
          <a:p>
            <a:endParaRPr lang="el-GR"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08738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b="1" dirty="0" smtClean="0"/>
              <a:t>Πήλινα αγγεία</a:t>
            </a:r>
            <a:endParaRPr lang="el-GR" sz="3600" b="1" dirty="0"/>
          </a:p>
        </p:txBody>
      </p:sp>
      <p:sp>
        <p:nvSpPr>
          <p:cNvPr id="3" name="Θέση περιεχομένου 2"/>
          <p:cNvSpPr>
            <a:spLocks noGrp="1"/>
          </p:cNvSpPr>
          <p:nvPr>
            <p:ph idx="1"/>
          </p:nvPr>
        </p:nvSpPr>
        <p:spPr/>
        <p:txBody>
          <a:bodyPr/>
          <a:lstStyle/>
          <a:p>
            <a:endParaRPr lang="el-GR"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56791"/>
            <a:ext cx="6912768" cy="4600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45553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b="1" dirty="0" smtClean="0"/>
              <a:t>Αμφορείς και είδη οικιακής χρήσης</a:t>
            </a:r>
            <a:endParaRPr lang="el-GR" sz="3600" b="1" dirty="0"/>
          </a:p>
        </p:txBody>
      </p:sp>
      <p:sp>
        <p:nvSpPr>
          <p:cNvPr id="3" name="Θέση περιεχομένου 2"/>
          <p:cNvSpPr>
            <a:spLocks noGrp="1"/>
          </p:cNvSpPr>
          <p:nvPr>
            <p:ph idx="1"/>
          </p:nvPr>
        </p:nvSpPr>
        <p:spPr/>
        <p:txBody>
          <a:bodyPr/>
          <a:lstStyle/>
          <a:p>
            <a:endParaRPr lang="el-GR"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28799"/>
            <a:ext cx="8280920" cy="4531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2187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4000" b="1" dirty="0"/>
              <a:t>Γραπτός κρατήρας 9ος αι. </a:t>
            </a:r>
            <a:r>
              <a:rPr lang="el-GR" sz="4000" b="1" dirty="0" err="1"/>
              <a:t>π.Χ.</a:t>
            </a:r>
            <a:r>
              <a:rPr lang="el-GR" sz="4000" b="1" dirty="0"/>
              <a:t> </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3728" y="1849160"/>
            <a:ext cx="5040560" cy="4146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9493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sz="4000" b="1" dirty="0"/>
              <a:t>Σιδερένιες αιχμές δοράτων 9ος αι. </a:t>
            </a:r>
            <a:r>
              <a:rPr lang="el-GR" sz="4000" b="1" dirty="0" err="1"/>
              <a:t>π.Χ</a:t>
            </a:r>
            <a:r>
              <a:rPr lang="el-GR" dirty="0" err="1"/>
              <a:t>.</a:t>
            </a:r>
            <a:endParaRPr lang="el-GR"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46638" y="2204864"/>
            <a:ext cx="6421706" cy="320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27495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Πόρπη </a:t>
            </a:r>
            <a:r>
              <a:rPr lang="el-GR" b="1" dirty="0"/>
              <a:t>9ος αι. </a:t>
            </a:r>
            <a:r>
              <a:rPr lang="el-GR" b="1" dirty="0" err="1"/>
              <a:t>π.Χ</a:t>
            </a:r>
            <a:r>
              <a:rPr lang="el-GR" b="1" dirty="0" err="1" smtClean="0"/>
              <a:t>.</a:t>
            </a:r>
            <a:endParaRPr lang="el-GR" b="1"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2772" y="1268761"/>
            <a:ext cx="6843604" cy="5132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27038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Χρυσό κόσμημα</a:t>
            </a:r>
            <a:endParaRPr lang="el-GR" dirty="0"/>
          </a:p>
        </p:txBody>
      </p:sp>
      <p:sp>
        <p:nvSpPr>
          <p:cNvPr id="3" name="Θέση περιεχομένου 2"/>
          <p:cNvSpPr>
            <a:spLocks noGrp="1"/>
          </p:cNvSpPr>
          <p:nvPr>
            <p:ph idx="1"/>
          </p:nvPr>
        </p:nvSpPr>
        <p:spPr/>
        <p:txBody>
          <a:bodyPr/>
          <a:lstStyle/>
          <a:p>
            <a:endParaRPr lang="el-G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396051"/>
            <a:ext cx="3509861" cy="4678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72521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b="1" dirty="0"/>
              <a:t>Γραπτές επιτύμβιες στήλες </a:t>
            </a:r>
            <a:r>
              <a:rPr lang="el-GR" b="1" dirty="0" smtClean="0"/>
              <a:t>της Δημητριάδας</a:t>
            </a:r>
            <a:endParaRPr lang="el-GR" b="1" dirty="0"/>
          </a:p>
        </p:txBody>
      </p:sp>
      <p:sp>
        <p:nvSpPr>
          <p:cNvPr id="3" name="Θέση περιεχομένου 2"/>
          <p:cNvSpPr>
            <a:spLocks noGrp="1"/>
          </p:cNvSpPr>
          <p:nvPr>
            <p:ph idx="1"/>
          </p:nvPr>
        </p:nvSpPr>
        <p:spPr/>
        <p:txBody>
          <a:bodyPr>
            <a:normAutofit/>
          </a:bodyPr>
          <a:lstStyle/>
          <a:p>
            <a:pPr marL="0" indent="0" algn="just">
              <a:buNone/>
            </a:pPr>
            <a:r>
              <a:rPr lang="el-GR" dirty="0" smtClean="0"/>
              <a:t>Τα </a:t>
            </a:r>
            <a:r>
              <a:rPr lang="el-GR" dirty="0"/>
              <a:t>μνημεία αυτά αποτελούν θαυμάσια δείγματα ελληνιστικής ζωγραφικής και ταυτόχρονα σημαντική ιστορική πηγή για τη ζωή στη </a:t>
            </a:r>
            <a:r>
              <a:rPr lang="el-GR" dirty="0" smtClean="0"/>
              <a:t>Δημητριάδα. </a:t>
            </a:r>
            <a:r>
              <a:rPr lang="el-GR" dirty="0"/>
              <a:t>Δ</a:t>
            </a:r>
            <a:r>
              <a:rPr lang="el-GR" dirty="0" smtClean="0"/>
              <a:t>ίνουν </a:t>
            </a:r>
            <a:r>
              <a:rPr lang="el-GR" dirty="0"/>
              <a:t>πληροφορίες για την πόλη που ιδρύθηκε από τον Δημήτριο Πολιορκητή (294-292 π. Χ.) και αναπτύχθηκε κατά την ελληνιστική και τη ρωμαϊκή εποχή (3ος αι. </a:t>
            </a:r>
            <a:r>
              <a:rPr lang="el-GR" dirty="0" err="1"/>
              <a:t>π.Χ.</a:t>
            </a:r>
            <a:r>
              <a:rPr lang="el-GR" dirty="0"/>
              <a:t> - 4ος αι. </a:t>
            </a:r>
            <a:r>
              <a:rPr lang="el-GR" dirty="0" err="1"/>
              <a:t>μ.Χ</a:t>
            </a:r>
            <a:r>
              <a:rPr lang="el-GR" dirty="0"/>
              <a:t>.). </a:t>
            </a:r>
          </a:p>
        </p:txBody>
      </p:sp>
    </p:spTree>
    <p:extLst>
      <p:ext uri="{BB962C8B-B14F-4D97-AF65-F5344CB8AC3E}">
        <p14:creationId xmlns:p14="http://schemas.microsoft.com/office/powerpoint/2010/main" val="4379529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3327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Αίθουσα της εποχής του Λίθου</a:t>
            </a:r>
            <a:endParaRPr lang="el-GR" b="1" dirty="0"/>
          </a:p>
        </p:txBody>
      </p:sp>
      <p:sp>
        <p:nvSpPr>
          <p:cNvPr id="3" name="Θέση περιεχομένου 2"/>
          <p:cNvSpPr>
            <a:spLocks noGrp="1"/>
          </p:cNvSpPr>
          <p:nvPr>
            <p:ph idx="1"/>
          </p:nvPr>
        </p:nvSpPr>
        <p:spPr/>
        <p:txBody>
          <a:bodyPr/>
          <a:lstStyle/>
          <a:p>
            <a:endParaRPr lang="el-GR"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988840"/>
            <a:ext cx="4565085" cy="3419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1125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Δημητριάδα</a:t>
            </a:r>
            <a:endParaRPr lang="el-GR" b="1" dirty="0"/>
          </a:p>
        </p:txBody>
      </p:sp>
      <p:sp>
        <p:nvSpPr>
          <p:cNvPr id="3" name="Θέση περιεχομένου 2"/>
          <p:cNvSpPr>
            <a:spLocks noGrp="1"/>
          </p:cNvSpPr>
          <p:nvPr>
            <p:ph idx="1"/>
          </p:nvPr>
        </p:nvSpPr>
        <p:spPr>
          <a:xfrm>
            <a:off x="457200" y="1340768"/>
            <a:ext cx="8229600" cy="4785395"/>
          </a:xfrm>
        </p:spPr>
        <p:txBody>
          <a:bodyPr>
            <a:normAutofit fontScale="85000" lnSpcReduction="20000"/>
          </a:bodyPr>
          <a:lstStyle/>
          <a:p>
            <a:pPr marL="0" indent="0" algn="just">
              <a:buNone/>
            </a:pPr>
            <a:r>
              <a:rPr lang="el-GR" dirty="0" smtClean="0"/>
              <a:t>Στο </a:t>
            </a:r>
            <a:r>
              <a:rPr lang="el-GR" dirty="0"/>
              <a:t>μυχό του Παγασητικού Κόλπου, σε απόσταση 1,5 χιλιομέτρων νότια της σημερινής πόλης του Βόλου, βρίσκεται η Δημητριάδα. Ο χώρος που κατέλαβε η πόλη άρχισε να κατοικείται από το τέλος της νεολιθικής εποχής. Στην περίμετρο των τειχών της περιλαμβάνει ένα σημαντικό προϊστορικό οικισμό, τη Μαγούλα Πευκάκια, που χρονολογείται από το τέλος της νεολιθικής εποχής έως τα μυκηναϊκά χρόνια. Λόγω της επίκαιρης θέσης του αναπτύχθηκε και εξελίχθηκε σε σημαντικό εμπορικό σταθμό - λιμάνι, μέσω του οποίου επικοινωνούσε η θεσσαλική ενδοχώρα με περιοχές όπως η Θράκη, η Μικρά Ασία, τα νησιά του Αιγαίου και η Νότια Ελλάδα, ιδιαίτερα στην ύστερη φάση της </a:t>
            </a:r>
            <a:r>
              <a:rPr lang="el-GR" dirty="0" err="1"/>
              <a:t>Χαλκοκρατίας</a:t>
            </a:r>
            <a:r>
              <a:rPr lang="el-GR" dirty="0"/>
              <a:t>.</a:t>
            </a:r>
          </a:p>
        </p:txBody>
      </p:sp>
    </p:spTree>
    <p:extLst>
      <p:ext uri="{BB962C8B-B14F-4D97-AF65-F5344CB8AC3E}">
        <p14:creationId xmlns:p14="http://schemas.microsoft.com/office/powerpoint/2010/main" val="31920737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b="1" dirty="0"/>
              <a:t>Αεροφωτογραφία της περιοχής της Δημητριάδας</a:t>
            </a:r>
          </a:p>
        </p:txBody>
      </p:sp>
      <p:sp>
        <p:nvSpPr>
          <p:cNvPr id="3" name="Θέση περιεχομένου 2"/>
          <p:cNvSpPr>
            <a:spLocks noGrp="1"/>
          </p:cNvSpPr>
          <p:nvPr>
            <p:ph idx="1"/>
          </p:nvPr>
        </p:nvSpPr>
        <p:spPr/>
        <p:txBody>
          <a:bodyPr/>
          <a:lstStyle/>
          <a:p>
            <a:endParaRPr lang="el-G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556792"/>
            <a:ext cx="6407684" cy="4592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7102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a:xfrm>
            <a:off x="457200" y="1412776"/>
            <a:ext cx="8229600" cy="4713387"/>
          </a:xfrm>
        </p:spPr>
        <p:txBody>
          <a:bodyPr>
            <a:normAutofit fontScale="92500" lnSpcReduction="20000"/>
          </a:bodyPr>
          <a:lstStyle/>
          <a:p>
            <a:pPr marL="0" indent="0" algn="just">
              <a:buNone/>
            </a:pPr>
            <a:r>
              <a:rPr lang="el-GR" dirty="0"/>
              <a:t> Η Δημητριάδα πήρε το όνομά της από το όνομα του ιδρυτή της, Δημητρίου Πολιορκητή, ο οποίος στις αρχές του 3ου αιώνα </a:t>
            </a:r>
            <a:r>
              <a:rPr lang="el-GR" dirty="0" err="1"/>
              <a:t>π.Χ.</a:t>
            </a:r>
            <a:r>
              <a:rPr lang="el-GR" dirty="0"/>
              <a:t> συνοίκησε τις μικρές κώμες της περιοχής για να δημιουργήσει μια πόλη σε στρατηγική θέση, ισχυρή οικονομικά και πολιτικά. Η μεγάλη ακμή της πόλης ως οικονομικό, εμπορικό και πολιτικό κέντρο είναι από το 217-168 </a:t>
            </a:r>
            <a:r>
              <a:rPr lang="el-GR" dirty="0" err="1"/>
              <a:t>π.Χ.</a:t>
            </a:r>
            <a:r>
              <a:rPr lang="el-GR" dirty="0"/>
              <a:t>, παρακμάζει τον 6ο αιώνα </a:t>
            </a:r>
            <a:r>
              <a:rPr lang="el-GR" dirty="0" err="1"/>
              <a:t>μ.Χ</a:t>
            </a:r>
            <a:r>
              <a:rPr lang="el-GR" dirty="0"/>
              <a:t>. και εγκαταλείπεται. Οι ανασκαφές που άρχισαν από το τέλος του 19ου αιώνα στην περιοχή και συνεχίζονται ακόμη, έχουν φέρει στο φως πολλά στοιχεία για τη ζωή και την οργάνωση της πόλης. </a:t>
            </a:r>
          </a:p>
        </p:txBody>
      </p:sp>
    </p:spTree>
    <p:extLst>
      <p:ext uri="{BB962C8B-B14F-4D97-AF65-F5344CB8AC3E}">
        <p14:creationId xmlns:p14="http://schemas.microsoft.com/office/powerpoint/2010/main" val="4142927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a:xfrm>
            <a:off x="457200" y="260648"/>
            <a:ext cx="8229600" cy="5865515"/>
          </a:xfrm>
        </p:spPr>
        <p:txBody>
          <a:bodyPr>
            <a:normAutofit fontScale="85000" lnSpcReduction="10000"/>
          </a:bodyPr>
          <a:lstStyle/>
          <a:p>
            <a:r>
              <a:rPr lang="el-GR" dirty="0"/>
              <a:t>Το τείχος</a:t>
            </a:r>
          </a:p>
          <a:p>
            <a:pPr marL="0" indent="0" algn="just">
              <a:buNone/>
            </a:pPr>
            <a:r>
              <a:rPr lang="el-GR" dirty="0" smtClean="0"/>
              <a:t> </a:t>
            </a:r>
            <a:r>
              <a:rPr lang="el-GR" dirty="0"/>
              <a:t>Ο Απ. </a:t>
            </a:r>
            <a:r>
              <a:rPr lang="el-GR" dirty="0" err="1"/>
              <a:t>Αρβανιτόπουλος</a:t>
            </a:r>
            <a:r>
              <a:rPr lang="el-GR" dirty="0"/>
              <a:t> </a:t>
            </a:r>
            <a:r>
              <a:rPr lang="el-GR" dirty="0" err="1"/>
              <a:t>ανέσκαψε</a:t>
            </a:r>
            <a:r>
              <a:rPr lang="el-GR" dirty="0"/>
              <a:t> σε μεγάλη έκταση το τείχος, το οποίο ενισχύεται με τετράγωνους πύργους και περιβάλλει την πόλη σε όλη της την έκταση. Το τείχος της </a:t>
            </a:r>
            <a:r>
              <a:rPr lang="el-GR" dirty="0" smtClean="0"/>
              <a:t>πόλης, </a:t>
            </a:r>
            <a:r>
              <a:rPr lang="el-GR" dirty="0"/>
              <a:t>σώζεται σχεδόν σε όλη την έκταση εκτός από ένα τμήμα στη βόρεια πλευρά του</a:t>
            </a:r>
            <a:r>
              <a:rPr lang="el-GR" dirty="0" smtClean="0"/>
              <a:t>.</a:t>
            </a:r>
          </a:p>
          <a:p>
            <a:pPr marL="0" indent="0" algn="just">
              <a:buNone/>
            </a:pPr>
            <a:endParaRPr lang="el-GR" b="1" dirty="0"/>
          </a:p>
          <a:p>
            <a:pPr algn="just"/>
            <a:r>
              <a:rPr lang="el-GR" b="1" dirty="0"/>
              <a:t>Γραπτές επιτύμβιες στήλες</a:t>
            </a:r>
          </a:p>
          <a:p>
            <a:pPr marL="0" indent="0" algn="just">
              <a:buNone/>
            </a:pPr>
            <a:r>
              <a:rPr lang="el-GR" dirty="0" smtClean="0"/>
              <a:t>Στο </a:t>
            </a:r>
            <a:r>
              <a:rPr lang="el-GR" dirty="0"/>
              <a:t>τείχος βρέθηκαν οι περίφημες γραπτές επιτύμβιες στήλες της Δημητριάδας, οι οποίες χρησιμοποιήθηκαν σαν οικοδομικό υλικό σε μεταγενέστερη επισκευή </a:t>
            </a:r>
            <a:r>
              <a:rPr lang="el-GR" dirty="0" smtClean="0"/>
              <a:t>του. </a:t>
            </a:r>
            <a:r>
              <a:rPr lang="el-GR" dirty="0"/>
              <a:t>Οι στήλες αυτές δίνουν πολλές πληροφορίες για τη ζωή στη Δημητριάδα, τη διακίνηση ξένων στην πόλη, την τεχνική </a:t>
            </a:r>
            <a:r>
              <a:rPr lang="el-GR" dirty="0" smtClean="0"/>
              <a:t>της </a:t>
            </a:r>
            <a:r>
              <a:rPr lang="el-GR" dirty="0"/>
              <a:t>ζωγραφικής.</a:t>
            </a:r>
          </a:p>
        </p:txBody>
      </p:sp>
    </p:spTree>
    <p:extLst>
      <p:ext uri="{BB962C8B-B14F-4D97-AF65-F5344CB8AC3E}">
        <p14:creationId xmlns:p14="http://schemas.microsoft.com/office/powerpoint/2010/main" val="31209428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a:t> </a:t>
            </a:r>
            <a:r>
              <a:rPr lang="el-GR" sz="4000" b="1" dirty="0" smtClean="0"/>
              <a:t>ΕΠΙΤΥΜΒΙΕΣ ΣΤΗΛΕΣ ΤΗΣ ΔΗΜΗΤΡΙΑΔΑΣ</a:t>
            </a:r>
            <a:endParaRPr lang="el-GR" sz="4000" b="1" dirty="0"/>
          </a:p>
        </p:txBody>
      </p:sp>
      <p:sp>
        <p:nvSpPr>
          <p:cNvPr id="3" name="Θέση περιεχομένου 2"/>
          <p:cNvSpPr>
            <a:spLocks noGrp="1"/>
          </p:cNvSpPr>
          <p:nvPr>
            <p:ph idx="1"/>
          </p:nvPr>
        </p:nvSpPr>
        <p:spPr/>
        <p:txBody>
          <a:bodyPr>
            <a:normAutofit/>
          </a:bodyPr>
          <a:lstStyle/>
          <a:p>
            <a:pPr algn="just"/>
            <a:r>
              <a:rPr lang="el-GR" dirty="0"/>
              <a:t>Β</a:t>
            </a:r>
            <a:r>
              <a:rPr lang="el-GR" dirty="0" smtClean="0"/>
              <a:t>ρέθηκαν από τον αρχαιολόγο Απ. </a:t>
            </a:r>
            <a:r>
              <a:rPr lang="el-GR" dirty="0" err="1" smtClean="0"/>
              <a:t>Αρβανιτόπουλο</a:t>
            </a:r>
            <a:r>
              <a:rPr lang="el-GR" dirty="0" smtClean="0"/>
              <a:t> από το </a:t>
            </a:r>
            <a:r>
              <a:rPr lang="el-GR" dirty="0"/>
              <a:t>1908 </a:t>
            </a:r>
            <a:r>
              <a:rPr lang="el-GR" dirty="0" smtClean="0"/>
              <a:t>έως </a:t>
            </a:r>
            <a:r>
              <a:rPr lang="el-GR" dirty="0"/>
              <a:t>το 1920 </a:t>
            </a:r>
            <a:r>
              <a:rPr lang="el-GR" dirty="0" smtClean="0"/>
              <a:t>μέσα στο γέμισμα των πέντε μεγάλων πύργων στη νότια πλευρά του τείχους της αρχαίας </a:t>
            </a:r>
            <a:r>
              <a:rPr lang="el-GR" dirty="0"/>
              <a:t>πόλεως, η οποία, </a:t>
            </a:r>
            <a:r>
              <a:rPr lang="el-GR" dirty="0" smtClean="0"/>
              <a:t>στην αρχή αυτού του </a:t>
            </a:r>
            <a:r>
              <a:rPr lang="el-GR" dirty="0"/>
              <a:t>αιώνα, </a:t>
            </a:r>
            <a:r>
              <a:rPr lang="el-GR" dirty="0" smtClean="0"/>
              <a:t>ονομαζόταν ακόμα </a:t>
            </a:r>
            <a:r>
              <a:rPr lang="el-GR" dirty="0"/>
              <a:t>«</a:t>
            </a:r>
            <a:r>
              <a:rPr lang="el-GR" dirty="0" err="1"/>
              <a:t>Παγασές</a:t>
            </a:r>
            <a:r>
              <a:rPr lang="el-GR" dirty="0"/>
              <a:t>». </a:t>
            </a:r>
          </a:p>
        </p:txBody>
      </p:sp>
    </p:spTree>
    <p:extLst>
      <p:ext uri="{BB962C8B-B14F-4D97-AF65-F5344CB8AC3E}">
        <p14:creationId xmlns:p14="http://schemas.microsoft.com/office/powerpoint/2010/main" val="16577457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0648"/>
            <a:ext cx="8239728" cy="5968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231187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Θέση περιεχομένου 2"/>
          <p:cNvSpPr>
            <a:spLocks noGrp="1"/>
          </p:cNvSpPr>
          <p:nvPr>
            <p:ph idx="1"/>
          </p:nvPr>
        </p:nvSpPr>
        <p:spPr/>
        <p:txBody>
          <a:bodyPr/>
          <a:lstStyle/>
          <a:p>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172250"/>
            <a:ext cx="3096344" cy="5953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6180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53447"/>
            <a:ext cx="6480720"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80239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a:xfrm>
            <a:off x="457200" y="1412776"/>
            <a:ext cx="8229600" cy="5040560"/>
          </a:xfrm>
        </p:spPr>
        <p:txBody>
          <a:bodyPr>
            <a:normAutofit fontScale="85000" lnSpcReduction="20000"/>
          </a:bodyPr>
          <a:lstStyle/>
          <a:p>
            <a:pPr marL="0" indent="0" algn="just">
              <a:buNone/>
            </a:pPr>
            <a:r>
              <a:rPr lang="el-GR" dirty="0" smtClean="0"/>
              <a:t>Δεκαπέντε </a:t>
            </a:r>
            <a:r>
              <a:rPr lang="el-GR" dirty="0"/>
              <a:t>ή </a:t>
            </a:r>
            <a:r>
              <a:rPr lang="el-GR" dirty="0" smtClean="0"/>
              <a:t>είκοσι περίπου χρόνια πριν από την ίδρυση της Δημητριάδας </a:t>
            </a:r>
            <a:r>
              <a:rPr lang="el-GR" dirty="0"/>
              <a:t>(</a:t>
            </a:r>
            <a:r>
              <a:rPr lang="el-GR" dirty="0" smtClean="0"/>
              <a:t>το </a:t>
            </a:r>
            <a:r>
              <a:rPr lang="el-GR" dirty="0"/>
              <a:t>294 </a:t>
            </a:r>
            <a:r>
              <a:rPr lang="el-GR" dirty="0" err="1"/>
              <a:t>π.Χ.</a:t>
            </a:r>
            <a:r>
              <a:rPr lang="el-GR" dirty="0"/>
              <a:t>), στη </a:t>
            </a:r>
            <a:r>
              <a:rPr lang="el-GR" dirty="0" smtClean="0"/>
              <a:t>Αθήνα </a:t>
            </a:r>
            <a:r>
              <a:rPr lang="el-GR" dirty="0"/>
              <a:t>ο </a:t>
            </a:r>
            <a:r>
              <a:rPr lang="el-GR" dirty="0" smtClean="0"/>
              <a:t>φιλόσοφος Δημήτριος </a:t>
            </a:r>
            <a:r>
              <a:rPr lang="el-GR" dirty="0"/>
              <a:t>ο </a:t>
            </a:r>
            <a:r>
              <a:rPr lang="el-GR" dirty="0" err="1"/>
              <a:t>Φαληρεύς</a:t>
            </a:r>
            <a:r>
              <a:rPr lang="el-GR" dirty="0"/>
              <a:t>, ο </a:t>
            </a:r>
            <a:r>
              <a:rPr lang="el-GR" dirty="0" smtClean="0"/>
              <a:t>οποίος είχε αναλάβει τη διακυβέρνηση </a:t>
            </a:r>
            <a:r>
              <a:rPr lang="el-GR" dirty="0"/>
              <a:t>τω </a:t>
            </a:r>
            <a:r>
              <a:rPr lang="el-GR" dirty="0" smtClean="0"/>
              <a:t>Αθηνών το </a:t>
            </a:r>
            <a:r>
              <a:rPr lang="el-GR" dirty="0"/>
              <a:t>317 </a:t>
            </a:r>
            <a:r>
              <a:rPr lang="el-GR" dirty="0" err="1"/>
              <a:t>π.Χ.</a:t>
            </a:r>
            <a:r>
              <a:rPr lang="el-GR" dirty="0"/>
              <a:t>, </a:t>
            </a:r>
            <a:r>
              <a:rPr lang="el-GR" dirty="0" smtClean="0"/>
              <a:t>εισάγοντας ένα νόμο κατά της υπερβολικής πολυτέλειας </a:t>
            </a:r>
            <a:r>
              <a:rPr lang="el-GR" dirty="0"/>
              <a:t>τω </a:t>
            </a:r>
            <a:r>
              <a:rPr lang="el-GR" dirty="0" smtClean="0"/>
              <a:t>αττικών τάφων, απαγόρευσε τη χρήση επιτύμβιων </a:t>
            </a:r>
            <a:r>
              <a:rPr lang="el-GR" dirty="0"/>
              <a:t>στηλών, </a:t>
            </a:r>
            <a:r>
              <a:rPr lang="el-GR" dirty="0" smtClean="0"/>
              <a:t>επιτρέποντας μόνο ταφικά σήματα με τη μορφή απλών κιονίσκων χωρίς </a:t>
            </a:r>
            <a:r>
              <a:rPr lang="el-GR" dirty="0"/>
              <a:t>διακόσμηση. </a:t>
            </a:r>
            <a:r>
              <a:rPr lang="el-GR" dirty="0" smtClean="0"/>
              <a:t>Από εκείνη τη στιγμή οι μαρμαράδες της Αττικής έμειναν άνεργοι και διασκορπίστηκαν σε όλη τη Μεσόγειο</a:t>
            </a:r>
            <a:r>
              <a:rPr lang="el-GR" dirty="0"/>
              <a:t>, </a:t>
            </a:r>
            <a:r>
              <a:rPr lang="el-GR" dirty="0" smtClean="0"/>
              <a:t>έως τη Σιδώνα της </a:t>
            </a:r>
            <a:r>
              <a:rPr lang="el-GR" dirty="0"/>
              <a:t>Φοινίκης, </a:t>
            </a:r>
            <a:r>
              <a:rPr lang="el-GR" dirty="0" smtClean="0"/>
              <a:t>τη Σινώπη του </a:t>
            </a:r>
            <a:r>
              <a:rPr lang="el-GR" dirty="0"/>
              <a:t>Πόντου, </a:t>
            </a:r>
            <a:r>
              <a:rPr lang="el-GR" dirty="0" smtClean="0"/>
              <a:t>τις Θήβες </a:t>
            </a:r>
            <a:r>
              <a:rPr lang="el-GR" dirty="0"/>
              <a:t>τη Βοιωτίας, </a:t>
            </a:r>
            <a:r>
              <a:rPr lang="el-GR" dirty="0" smtClean="0"/>
              <a:t>και τη </a:t>
            </a:r>
            <a:r>
              <a:rPr lang="el-GR" dirty="0"/>
              <a:t>Δημητριάδα, </a:t>
            </a:r>
            <a:r>
              <a:rPr lang="el-GR" dirty="0" smtClean="0"/>
              <a:t>όπου </a:t>
            </a:r>
            <a:r>
              <a:rPr lang="el-GR" dirty="0"/>
              <a:t>ο </a:t>
            </a:r>
            <a:r>
              <a:rPr lang="el-GR" dirty="0" smtClean="0"/>
              <a:t>Δημήτριος Πολιορκητής είχε ανοίξει μια καινούρια δυνατότητα </a:t>
            </a:r>
            <a:r>
              <a:rPr lang="el-GR" dirty="0"/>
              <a:t>αγοράς. </a:t>
            </a:r>
            <a:r>
              <a:rPr lang="el-GR" dirty="0" smtClean="0"/>
              <a:t>Δίπλα </a:t>
            </a:r>
            <a:r>
              <a:rPr lang="el-GR" dirty="0"/>
              <a:t>στα αττικά εργαστήρια </a:t>
            </a:r>
            <a:r>
              <a:rPr lang="el-GR" dirty="0" smtClean="0"/>
              <a:t>βρέθηκε και μια </a:t>
            </a:r>
            <a:r>
              <a:rPr lang="el-GR" dirty="0"/>
              <a:t>μοναδική θεσσαλική παράδοση </a:t>
            </a:r>
            <a:r>
              <a:rPr lang="el-GR" dirty="0" smtClean="0"/>
              <a:t>μαρμαράδων.</a:t>
            </a:r>
            <a:endParaRPr lang="el-GR" dirty="0"/>
          </a:p>
        </p:txBody>
      </p:sp>
    </p:spTree>
    <p:extLst>
      <p:ext uri="{BB962C8B-B14F-4D97-AF65-F5344CB8AC3E}">
        <p14:creationId xmlns:p14="http://schemas.microsoft.com/office/powerpoint/2010/main" val="233670112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200" b="1" dirty="0"/>
              <a:t>Η στήλη των </a:t>
            </a:r>
            <a:r>
              <a:rPr lang="el-GR" sz="3200" b="1" dirty="0" smtClean="0"/>
              <a:t>πολεμιστών. </a:t>
            </a:r>
            <a:br>
              <a:rPr lang="el-GR" sz="3200" b="1" dirty="0" smtClean="0"/>
            </a:br>
            <a:r>
              <a:rPr lang="el-GR" sz="3200" b="1" dirty="0" smtClean="0"/>
              <a:t>Δεύτερο </a:t>
            </a:r>
            <a:r>
              <a:rPr lang="el-GR" sz="3200" b="1" dirty="0"/>
              <a:t>μισό του 3ου αιώνα </a:t>
            </a:r>
            <a:r>
              <a:rPr lang="el-GR" sz="3200" b="1" dirty="0" err="1" smtClean="0"/>
              <a:t>μ.Χ</a:t>
            </a:r>
            <a:r>
              <a:rPr lang="el-GR" sz="3200" b="1" dirty="0" smtClean="0"/>
              <a:t>.</a:t>
            </a:r>
            <a:endParaRPr lang="el-GR" sz="3200" b="1" dirty="0"/>
          </a:p>
        </p:txBody>
      </p:sp>
      <p:sp>
        <p:nvSpPr>
          <p:cNvPr id="3" name="Θέση περιεχομένου 2"/>
          <p:cNvSpPr>
            <a:spLocks noGrp="1"/>
          </p:cNvSpPr>
          <p:nvPr>
            <p:ph idx="1"/>
          </p:nvPr>
        </p:nvSpPr>
        <p:spPr>
          <a:xfrm>
            <a:off x="457200" y="3429000"/>
            <a:ext cx="8229600" cy="2697163"/>
          </a:xfrm>
        </p:spPr>
        <p:txBody>
          <a:bodyPr/>
          <a:lstStyle/>
          <a:p>
            <a:endParaRPr lang="el-G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1567135"/>
            <a:ext cx="3168352" cy="4551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54503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Μαγειρείο </a:t>
            </a:r>
            <a:endParaRPr lang="el-GR" b="1" dirty="0"/>
          </a:p>
        </p:txBody>
      </p:sp>
      <p:sp>
        <p:nvSpPr>
          <p:cNvPr id="3" name="Θέση περιεχομένου 2"/>
          <p:cNvSpPr>
            <a:spLocks noGrp="1"/>
          </p:cNvSpPr>
          <p:nvPr>
            <p:ph idx="1"/>
          </p:nvPr>
        </p:nvSpPr>
        <p:spPr/>
        <p:txBody>
          <a:bodyPr/>
          <a:lstStyle/>
          <a:p>
            <a:endParaRPr lang="el-GR"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664011"/>
            <a:ext cx="5976664" cy="4479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1017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a:bodyPr>
          <a:lstStyle/>
          <a:p>
            <a:pPr marL="0" indent="0" algn="just">
              <a:buNone/>
            </a:pPr>
            <a:r>
              <a:rPr lang="el-GR" dirty="0" smtClean="0"/>
              <a:t>Η επιτύμβια επιγραφή μας δίνει το όνομα του </a:t>
            </a:r>
            <a:r>
              <a:rPr lang="el-GR" dirty="0"/>
              <a:t>νεκρού, </a:t>
            </a:r>
            <a:r>
              <a:rPr lang="el-GR" dirty="0" smtClean="0"/>
              <a:t>ονόματα ανδρικά και </a:t>
            </a:r>
            <a:r>
              <a:rPr lang="el-GR" dirty="0"/>
              <a:t>γυναικεία, </a:t>
            </a:r>
            <a:r>
              <a:rPr lang="el-GR" dirty="0" smtClean="0"/>
              <a:t>γονέων και </a:t>
            </a:r>
            <a:r>
              <a:rPr lang="el-GR" dirty="0"/>
              <a:t>παιδιών. </a:t>
            </a:r>
            <a:r>
              <a:rPr lang="el-GR" dirty="0" smtClean="0"/>
              <a:t>Πολλές φορές πάνω σε μια στήλη αναγνωρίζουμε δύο </a:t>
            </a:r>
            <a:r>
              <a:rPr lang="el-GR" dirty="0"/>
              <a:t>ονόματα, </a:t>
            </a:r>
            <a:r>
              <a:rPr lang="el-GR" dirty="0" smtClean="0"/>
              <a:t>ενός άνδρα και </a:t>
            </a:r>
            <a:r>
              <a:rPr lang="el-GR" dirty="0"/>
              <a:t>μια γυναίκας</a:t>
            </a:r>
            <a:r>
              <a:rPr lang="el-GR" dirty="0" smtClean="0"/>
              <a:t>. </a:t>
            </a:r>
            <a:r>
              <a:rPr lang="el-GR" dirty="0"/>
              <a:t>Η </a:t>
            </a:r>
            <a:r>
              <a:rPr lang="el-GR" dirty="0" smtClean="0"/>
              <a:t>προσωπογραφία των ονομάτων μας δίνει  τη δυνατότητα να βρούμε τις σχέσεις μεταξύ δύο </a:t>
            </a:r>
            <a:r>
              <a:rPr lang="el-GR" dirty="0"/>
              <a:t>ή </a:t>
            </a:r>
            <a:r>
              <a:rPr lang="el-GR" dirty="0" smtClean="0"/>
              <a:t>περισσότερων </a:t>
            </a:r>
            <a:r>
              <a:rPr lang="el-GR" dirty="0"/>
              <a:t>στηλών, ο </a:t>
            </a:r>
            <a:r>
              <a:rPr lang="el-GR" dirty="0" smtClean="0"/>
              <a:t>οποίες </a:t>
            </a:r>
            <a:r>
              <a:rPr lang="el-GR" dirty="0"/>
              <a:t>αναφέροντα στη </a:t>
            </a:r>
            <a:r>
              <a:rPr lang="el-GR" dirty="0" smtClean="0"/>
              <a:t>ίδια </a:t>
            </a:r>
            <a:r>
              <a:rPr lang="el-GR" dirty="0"/>
              <a:t>οικογένεια</a:t>
            </a:r>
            <a:r>
              <a:rPr lang="el-GR" dirty="0" smtClean="0"/>
              <a:t>.</a:t>
            </a:r>
            <a:endParaRPr lang="el-GR" dirty="0"/>
          </a:p>
        </p:txBody>
      </p:sp>
    </p:spTree>
    <p:extLst>
      <p:ext uri="{BB962C8B-B14F-4D97-AF65-F5344CB8AC3E}">
        <p14:creationId xmlns:p14="http://schemas.microsoft.com/office/powerpoint/2010/main" val="3080084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571500"/>
            <a:ext cx="62865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2796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85000" lnSpcReduction="20000"/>
          </a:bodyPr>
          <a:lstStyle/>
          <a:p>
            <a:pPr marL="0" indent="0" algn="just">
              <a:buNone/>
            </a:pPr>
            <a:r>
              <a:rPr lang="el-GR" dirty="0" smtClean="0"/>
              <a:t>Από τη μελέτη των επιγραφών παίρνουμε ακόμη πληροφορίες για την ιστορία </a:t>
            </a:r>
            <a:r>
              <a:rPr lang="el-GR" dirty="0"/>
              <a:t>τη Δημητριάδας. </a:t>
            </a:r>
            <a:r>
              <a:rPr lang="el-GR" dirty="0" smtClean="0"/>
              <a:t>Το 40% τουλάχιστον των νεκρών δεν κατάγεται από τη </a:t>
            </a:r>
            <a:r>
              <a:rPr lang="el-GR" dirty="0"/>
              <a:t>Δημητριάδα, </a:t>
            </a:r>
            <a:r>
              <a:rPr lang="el-GR" dirty="0" smtClean="0"/>
              <a:t>αλλά είναι </a:t>
            </a:r>
            <a:r>
              <a:rPr lang="el-GR" dirty="0"/>
              <a:t>ξένοι: </a:t>
            </a:r>
            <a:r>
              <a:rPr lang="el-GR" dirty="0" smtClean="0"/>
              <a:t>προέρχονται από περιοχές της Ελλάδας </a:t>
            </a:r>
            <a:r>
              <a:rPr lang="el-GR" dirty="0"/>
              <a:t>κα </a:t>
            </a:r>
            <a:r>
              <a:rPr lang="el-GR" dirty="0" smtClean="0"/>
              <a:t>της </a:t>
            </a:r>
            <a:r>
              <a:rPr lang="el-GR" dirty="0"/>
              <a:t>Μεσογείου. </a:t>
            </a:r>
            <a:r>
              <a:rPr lang="el-GR" dirty="0" smtClean="0"/>
              <a:t>Μια ομάδα είναι  </a:t>
            </a:r>
            <a:r>
              <a:rPr lang="el-GR" dirty="0"/>
              <a:t>Μακεδόνες, </a:t>
            </a:r>
            <a:r>
              <a:rPr lang="el-GR" dirty="0" smtClean="0"/>
              <a:t>πιθανότατα από </a:t>
            </a:r>
            <a:r>
              <a:rPr lang="el-GR" dirty="0"/>
              <a:t>το </a:t>
            </a:r>
            <a:r>
              <a:rPr lang="el-GR" dirty="0" smtClean="0"/>
              <a:t>στρατό του βασιλιά της Μακεδονίας, </a:t>
            </a:r>
            <a:r>
              <a:rPr lang="el-GR" dirty="0"/>
              <a:t>ο </a:t>
            </a:r>
            <a:r>
              <a:rPr lang="el-GR" dirty="0" smtClean="0"/>
              <a:t>οποίος είχε ένα ανάκτορο στη </a:t>
            </a:r>
            <a:r>
              <a:rPr lang="el-GR" dirty="0"/>
              <a:t>Δημητριάδα. </a:t>
            </a:r>
            <a:r>
              <a:rPr lang="el-GR" dirty="0" smtClean="0"/>
              <a:t>Άλλοι ήταν μισθοφόροι στρατιώτες </a:t>
            </a:r>
            <a:r>
              <a:rPr lang="el-GR" dirty="0"/>
              <a:t>κα αξιωματικοί, </a:t>
            </a:r>
            <a:r>
              <a:rPr lang="el-GR" dirty="0" err="1"/>
              <a:t>Κρήτες</a:t>
            </a:r>
            <a:r>
              <a:rPr lang="el-GR" dirty="0"/>
              <a:t>, </a:t>
            </a:r>
            <a:r>
              <a:rPr lang="el-GR" dirty="0" err="1" smtClean="0"/>
              <a:t>Ακαρνάνες</a:t>
            </a:r>
            <a:r>
              <a:rPr lang="el-GR" dirty="0" smtClean="0"/>
              <a:t> </a:t>
            </a:r>
            <a:r>
              <a:rPr lang="el-GR" dirty="0"/>
              <a:t>κ.ά. </a:t>
            </a:r>
            <a:r>
              <a:rPr lang="el-GR" dirty="0" smtClean="0"/>
              <a:t>Άλλοι υποθέτουμε ότι ήταν </a:t>
            </a:r>
            <a:r>
              <a:rPr lang="el-GR" dirty="0"/>
              <a:t>έμποροι, </a:t>
            </a:r>
            <a:r>
              <a:rPr lang="el-GR" dirty="0" smtClean="0"/>
              <a:t>όπως </a:t>
            </a:r>
            <a:r>
              <a:rPr lang="el-GR" dirty="0"/>
              <a:t>Σύριοι, </a:t>
            </a:r>
            <a:r>
              <a:rPr lang="el-GR" dirty="0" smtClean="0"/>
              <a:t>Φοίνικες και </a:t>
            </a:r>
            <a:r>
              <a:rPr lang="el-GR" dirty="0"/>
              <a:t>Σικελιώτες. </a:t>
            </a:r>
            <a:r>
              <a:rPr lang="el-GR" dirty="0" smtClean="0"/>
              <a:t>Σχηματίζουμε έτσι μια ιδέα για τη </a:t>
            </a:r>
            <a:r>
              <a:rPr lang="el-GR" dirty="0"/>
              <a:t>σημασία </a:t>
            </a:r>
            <a:r>
              <a:rPr lang="el-GR" dirty="0" smtClean="0"/>
              <a:t>της Δημητριάδας ως εμπορικό λιμάνι και ως </a:t>
            </a:r>
            <a:r>
              <a:rPr lang="el-GR" dirty="0"/>
              <a:t>οχυρή </a:t>
            </a:r>
            <a:r>
              <a:rPr lang="el-GR" dirty="0" smtClean="0"/>
              <a:t>πόλη του βασιλιά της Μακεδονίας </a:t>
            </a:r>
            <a:r>
              <a:rPr lang="el-GR" dirty="0"/>
              <a:t>στη </a:t>
            </a:r>
            <a:r>
              <a:rPr lang="el-GR" dirty="0" smtClean="0"/>
              <a:t>κεντρική </a:t>
            </a:r>
            <a:r>
              <a:rPr lang="el-GR" dirty="0"/>
              <a:t>Ελλάδα. </a:t>
            </a:r>
          </a:p>
        </p:txBody>
      </p:sp>
    </p:spTree>
    <p:extLst>
      <p:ext uri="{BB962C8B-B14F-4D97-AF65-F5344CB8AC3E}">
        <p14:creationId xmlns:p14="http://schemas.microsoft.com/office/powerpoint/2010/main" val="6124355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236763"/>
            <a:ext cx="4446494" cy="5928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4460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Τεχνική</a:t>
            </a:r>
            <a:endParaRPr lang="el-GR" b="1" dirty="0"/>
          </a:p>
        </p:txBody>
      </p:sp>
      <p:sp>
        <p:nvSpPr>
          <p:cNvPr id="3" name="Θέση περιεχομένου 2"/>
          <p:cNvSpPr>
            <a:spLocks noGrp="1"/>
          </p:cNvSpPr>
          <p:nvPr>
            <p:ph idx="1"/>
          </p:nvPr>
        </p:nvSpPr>
        <p:spPr/>
        <p:txBody>
          <a:bodyPr/>
          <a:lstStyle/>
          <a:p>
            <a:pPr marL="0" indent="0" algn="just">
              <a:buNone/>
            </a:pPr>
            <a:r>
              <a:rPr lang="el-GR" dirty="0" smtClean="0"/>
              <a:t>Δεν εφαρμοζόταν στις γραπτές στήλες </a:t>
            </a:r>
            <a:r>
              <a:rPr lang="el-GR" dirty="0"/>
              <a:t>η </a:t>
            </a:r>
            <a:r>
              <a:rPr lang="el-GR" dirty="0" smtClean="0"/>
              <a:t>ζωγραφική με την τεχνική της παράπλευρης επίθεσης </a:t>
            </a:r>
            <a:r>
              <a:rPr lang="el-GR" dirty="0"/>
              <a:t>τω χρωμάτων, </a:t>
            </a:r>
            <a:r>
              <a:rPr lang="el-GR" dirty="0" smtClean="0"/>
              <a:t>δηλαδή ένα μωσαϊκό </a:t>
            </a:r>
            <a:r>
              <a:rPr lang="el-GR" dirty="0"/>
              <a:t>ή </a:t>
            </a:r>
            <a:r>
              <a:rPr lang="el-GR" dirty="0" smtClean="0"/>
              <a:t>ένας συνδυασμός από καθαρά και μοναδικά </a:t>
            </a:r>
            <a:r>
              <a:rPr lang="el-GR" dirty="0"/>
              <a:t>χρώματα, </a:t>
            </a:r>
            <a:r>
              <a:rPr lang="el-GR" dirty="0" smtClean="0"/>
              <a:t>που έμπαιναν το ένα δίπλα στο άλλο, αλλά </a:t>
            </a:r>
            <a:r>
              <a:rPr lang="el-GR" dirty="0"/>
              <a:t>η </a:t>
            </a:r>
            <a:r>
              <a:rPr lang="el-GR" dirty="0" smtClean="0"/>
              <a:t>ζωγραφική σε </a:t>
            </a:r>
            <a:r>
              <a:rPr lang="el-GR" dirty="0"/>
              <a:t>στρώματα, </a:t>
            </a:r>
            <a:r>
              <a:rPr lang="el-GR" dirty="0" smtClean="0"/>
              <a:t>που έμπαιναν το ένα πάνω στο </a:t>
            </a:r>
            <a:r>
              <a:rPr lang="el-GR" dirty="0"/>
              <a:t>άλλο.</a:t>
            </a:r>
          </a:p>
        </p:txBody>
      </p:sp>
    </p:spTree>
    <p:extLst>
      <p:ext uri="{BB962C8B-B14F-4D97-AF65-F5344CB8AC3E}">
        <p14:creationId xmlns:p14="http://schemas.microsoft.com/office/powerpoint/2010/main" val="32497879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260684"/>
            <a:ext cx="3934949" cy="5902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0116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Χρώματα</a:t>
            </a:r>
            <a:endParaRPr lang="el-GR" b="1" dirty="0"/>
          </a:p>
        </p:txBody>
      </p:sp>
      <p:sp>
        <p:nvSpPr>
          <p:cNvPr id="3" name="Θέση περιεχομένου 2"/>
          <p:cNvSpPr>
            <a:spLocks noGrp="1"/>
          </p:cNvSpPr>
          <p:nvPr>
            <p:ph idx="1"/>
          </p:nvPr>
        </p:nvSpPr>
        <p:spPr/>
        <p:txBody>
          <a:bodyPr>
            <a:normAutofit fontScale="77500" lnSpcReduction="20000"/>
          </a:bodyPr>
          <a:lstStyle/>
          <a:p>
            <a:r>
              <a:rPr lang="el-GR" dirty="0" smtClean="0"/>
              <a:t>αιγυπτιακό μπλε</a:t>
            </a:r>
          </a:p>
          <a:p>
            <a:r>
              <a:rPr lang="el-GR" dirty="0" smtClean="0"/>
              <a:t>μαύρο από καμένο ελεφαντοστό,</a:t>
            </a:r>
          </a:p>
          <a:p>
            <a:r>
              <a:rPr lang="el-GR" dirty="0" smtClean="0"/>
              <a:t>λευκό του μολύβδου</a:t>
            </a:r>
          </a:p>
          <a:p>
            <a:r>
              <a:rPr lang="el-GR" dirty="0" smtClean="0"/>
              <a:t>λευκό από άλατα ασβεστίου</a:t>
            </a:r>
          </a:p>
          <a:p>
            <a:r>
              <a:rPr lang="el-GR" dirty="0" smtClean="0"/>
              <a:t>μαλαχίτη </a:t>
            </a:r>
          </a:p>
          <a:p>
            <a:r>
              <a:rPr lang="el-GR" dirty="0" smtClean="0"/>
              <a:t>πρωτοξείδιο του μολύβδου, κίτρινου  ή υπέρυθρου χρώματος</a:t>
            </a:r>
          </a:p>
          <a:p>
            <a:r>
              <a:rPr lang="el-GR" dirty="0" smtClean="0"/>
              <a:t>ώχρα</a:t>
            </a:r>
            <a:r>
              <a:rPr lang="el-GR" dirty="0"/>
              <a:t>, </a:t>
            </a:r>
            <a:r>
              <a:rPr lang="el-GR" dirty="0" smtClean="0"/>
              <a:t>κίτρινο χρώμα</a:t>
            </a:r>
          </a:p>
          <a:p>
            <a:r>
              <a:rPr lang="el-GR" dirty="0" smtClean="0"/>
              <a:t>κόκκινο φυτικό </a:t>
            </a:r>
            <a:r>
              <a:rPr lang="el-GR" dirty="0"/>
              <a:t>(</a:t>
            </a:r>
            <a:r>
              <a:rPr lang="el-GR" dirty="0" smtClean="0"/>
              <a:t>πιθανώς από </a:t>
            </a:r>
            <a:r>
              <a:rPr lang="el-GR" dirty="0"/>
              <a:t>λειχήνες) </a:t>
            </a:r>
            <a:endParaRPr lang="el-GR" dirty="0" smtClean="0"/>
          </a:p>
          <a:p>
            <a:r>
              <a:rPr lang="el-GR" dirty="0" smtClean="0"/>
              <a:t>μαύρο φυτικό</a:t>
            </a:r>
            <a:endParaRPr lang="el-GR" dirty="0"/>
          </a:p>
          <a:p>
            <a:r>
              <a:rPr lang="el-GR" dirty="0" smtClean="0"/>
              <a:t>μαύρο από καπνό </a:t>
            </a:r>
            <a:r>
              <a:rPr lang="el-GR" dirty="0"/>
              <a:t>ή </a:t>
            </a:r>
            <a:r>
              <a:rPr lang="el-GR" dirty="0" smtClean="0"/>
              <a:t>από τα λυχνάρια</a:t>
            </a:r>
          </a:p>
          <a:p>
            <a:r>
              <a:rPr lang="el-GR" dirty="0" smtClean="0"/>
              <a:t>θειούχος υδράργυρος </a:t>
            </a:r>
            <a:endParaRPr lang="el-GR" dirty="0"/>
          </a:p>
        </p:txBody>
      </p:sp>
    </p:spTree>
    <p:extLst>
      <p:ext uri="{BB962C8B-B14F-4D97-AF65-F5344CB8AC3E}">
        <p14:creationId xmlns:p14="http://schemas.microsoft.com/office/powerpoint/2010/main" val="205123769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92500" lnSpcReduction="20000"/>
          </a:bodyPr>
          <a:lstStyle/>
          <a:p>
            <a:pPr marL="0" indent="0" algn="just">
              <a:buNone/>
            </a:pPr>
            <a:r>
              <a:rPr lang="el-GR" dirty="0" smtClean="0"/>
              <a:t>Οι στήλες της </a:t>
            </a:r>
            <a:r>
              <a:rPr lang="el-GR" dirty="0"/>
              <a:t>Δημητριάδας </a:t>
            </a:r>
            <a:r>
              <a:rPr lang="el-GR" dirty="0" smtClean="0"/>
              <a:t>είναι δείγματα της επιτύμβιας ζωγραφικής της </a:t>
            </a:r>
            <a:r>
              <a:rPr lang="el-GR" dirty="0"/>
              <a:t>εποχής. Ο</a:t>
            </a:r>
            <a:r>
              <a:rPr lang="el-GR" dirty="0" smtClean="0"/>
              <a:t> νεκρός παριστάνεται σε διάφορες δραστηριότητες της </a:t>
            </a:r>
            <a:r>
              <a:rPr lang="el-GR" dirty="0"/>
              <a:t>ζωής, </a:t>
            </a:r>
            <a:r>
              <a:rPr lang="el-GR" dirty="0" smtClean="0"/>
              <a:t>χωρίς να γίνεται καμιά αναφορά στο γεγονός του θανάτου</a:t>
            </a:r>
            <a:r>
              <a:rPr lang="el-GR" dirty="0"/>
              <a:t>. </a:t>
            </a:r>
            <a:r>
              <a:rPr lang="el-GR" dirty="0" smtClean="0"/>
              <a:t>Απεικονίζεται </a:t>
            </a:r>
            <a:r>
              <a:rPr lang="el-GR" dirty="0"/>
              <a:t>όρθιος, καθιστός, </a:t>
            </a:r>
            <a:r>
              <a:rPr lang="el-GR" dirty="0" smtClean="0"/>
              <a:t>παίζοντας με </a:t>
            </a:r>
            <a:r>
              <a:rPr lang="el-GR" dirty="0"/>
              <a:t>το </a:t>
            </a:r>
            <a:r>
              <a:rPr lang="el-GR" dirty="0" smtClean="0"/>
              <a:t>σκύλο του, αξιωματικός με </a:t>
            </a:r>
            <a:r>
              <a:rPr lang="el-GR" dirty="0"/>
              <a:t>όπλα, </a:t>
            </a:r>
            <a:r>
              <a:rPr lang="el-GR" dirty="0" smtClean="0"/>
              <a:t>καθιστός σε κλίνη κατά την διάρκεια δείπνου, σε δεξίωση με έναν άλλον άνδρα </a:t>
            </a:r>
            <a:r>
              <a:rPr lang="el-GR" dirty="0"/>
              <a:t>ή </a:t>
            </a:r>
            <a:r>
              <a:rPr lang="el-GR" dirty="0" smtClean="0"/>
              <a:t>γυναίκα</a:t>
            </a:r>
            <a:r>
              <a:rPr lang="el-GR" dirty="0"/>
              <a:t>, </a:t>
            </a:r>
            <a:r>
              <a:rPr lang="el-GR" dirty="0" smtClean="0"/>
              <a:t>ηλικιωμένο </a:t>
            </a:r>
            <a:r>
              <a:rPr lang="el-GR" dirty="0"/>
              <a:t>ή νέο, κ.ά. Τέλος, ο εικόνες αυτές ολοκληρώνονται με πλαίσιο, με διακοσμητικά στοιχεία, </a:t>
            </a:r>
            <a:r>
              <a:rPr lang="el-GR" dirty="0" smtClean="0"/>
              <a:t>δωμάτια, </a:t>
            </a:r>
            <a:r>
              <a:rPr lang="el-GR" dirty="0"/>
              <a:t>τοπία</a:t>
            </a:r>
            <a:r>
              <a:rPr lang="el-GR" dirty="0" smtClean="0"/>
              <a:t>, </a:t>
            </a:r>
            <a:r>
              <a:rPr lang="el-GR" dirty="0"/>
              <a:t>απομιμήσεις φυσικών στοιχείων (βράχοι, δένδρα κ.ά.). </a:t>
            </a:r>
          </a:p>
          <a:p>
            <a:pPr marL="0" indent="0">
              <a:buNone/>
            </a:pPr>
            <a:endParaRPr lang="el-GR" dirty="0"/>
          </a:p>
        </p:txBody>
      </p:sp>
    </p:spTree>
    <p:extLst>
      <p:ext uri="{BB962C8B-B14F-4D97-AF65-F5344CB8AC3E}">
        <p14:creationId xmlns:p14="http://schemas.microsoft.com/office/powerpoint/2010/main" val="3567320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normAutofit fontScale="92500" lnSpcReduction="10000"/>
          </a:bodyPr>
          <a:lstStyle/>
          <a:p>
            <a:pPr marL="0" indent="0" algn="just">
              <a:buNone/>
            </a:pPr>
            <a:r>
              <a:rPr lang="el-GR" dirty="0" smtClean="0"/>
              <a:t>Οι αρχαίοι Έλληνες ζωγράφιζαν στο μάρμαρο με μια τεχνική, που υπήρξε το αποτέλεσμα μιας </a:t>
            </a:r>
            <a:r>
              <a:rPr lang="el-GR" dirty="0"/>
              <a:t>εξέλιξης, η </a:t>
            </a:r>
            <a:r>
              <a:rPr lang="el-GR" dirty="0" smtClean="0"/>
              <a:t>οποία άρχισε </a:t>
            </a:r>
            <a:r>
              <a:rPr lang="el-GR" dirty="0"/>
              <a:t>το 6° αι. </a:t>
            </a:r>
            <a:r>
              <a:rPr lang="el-GR" dirty="0" err="1"/>
              <a:t>π.Χ.</a:t>
            </a:r>
            <a:r>
              <a:rPr lang="el-GR" dirty="0"/>
              <a:t> </a:t>
            </a:r>
            <a:r>
              <a:rPr lang="el-GR" dirty="0" smtClean="0"/>
              <a:t>Την τεχνική αυτή οι απλοί τεχνίτες των </a:t>
            </a:r>
            <a:r>
              <a:rPr lang="el-GR" dirty="0"/>
              <a:t>εργαστηρίων, </a:t>
            </a:r>
            <a:r>
              <a:rPr lang="el-GR" dirty="0" smtClean="0"/>
              <a:t>εγκατεστημένοι στις εισόδους των νεκροταφείων σε όλη την </a:t>
            </a:r>
            <a:r>
              <a:rPr lang="el-GR" dirty="0"/>
              <a:t>Ελλάδα, </a:t>
            </a:r>
            <a:r>
              <a:rPr lang="el-GR" dirty="0" smtClean="0"/>
              <a:t>χρησιμοποίησαν χωρίς δουλική μίμηση των μεγάλων </a:t>
            </a:r>
            <a:r>
              <a:rPr lang="el-GR" dirty="0"/>
              <a:t>καλλιτεχνών, </a:t>
            </a:r>
            <a:r>
              <a:rPr lang="el-GR" dirty="0" smtClean="0"/>
              <a:t>αλλά στο πλαίσια και σε συνέχεια της παράδοσής τους, με ελευθερία και φαντασία προσαρμοσμένη στις </a:t>
            </a:r>
            <a:r>
              <a:rPr lang="el-GR" dirty="0"/>
              <a:t>απαιτήσει </a:t>
            </a:r>
            <a:r>
              <a:rPr lang="el-GR" dirty="0" smtClean="0"/>
              <a:t>και στην καλαισθησία των </a:t>
            </a:r>
            <a:r>
              <a:rPr lang="el-GR" dirty="0"/>
              <a:t>πολιτών.</a:t>
            </a:r>
          </a:p>
        </p:txBody>
      </p:sp>
    </p:spTree>
    <p:extLst>
      <p:ext uri="{BB962C8B-B14F-4D97-AF65-F5344CB8AC3E}">
        <p14:creationId xmlns:p14="http://schemas.microsoft.com/office/powerpoint/2010/main" val="9759919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t>Η στήλη της Ηδίστης </a:t>
            </a:r>
          </a:p>
        </p:txBody>
      </p:sp>
      <p:sp>
        <p:nvSpPr>
          <p:cNvPr id="3" name="Θέση περιεχομένου 2"/>
          <p:cNvSpPr>
            <a:spLocks noGrp="1"/>
          </p:cNvSpPr>
          <p:nvPr>
            <p:ph idx="1"/>
          </p:nvPr>
        </p:nvSpPr>
        <p:spPr/>
        <p:txBody>
          <a:bodyPr>
            <a:normAutofit fontScale="70000" lnSpcReduction="20000"/>
          </a:bodyPr>
          <a:lstStyle/>
          <a:p>
            <a:pPr marL="0" indent="0" algn="just" fontAlgn="base">
              <a:buNone/>
            </a:pPr>
            <a:r>
              <a:rPr lang="el-GR" dirty="0"/>
              <a:t>Μοναδική για το ρεαλισμό της ζωγραφικής, βαθιά ανθρώπινη για το λυρικά εκφρασμένο πόνο και </a:t>
            </a:r>
            <a:r>
              <a:rPr lang="el-GR" dirty="0" smtClean="0"/>
              <a:t>συνδυασμένη </a:t>
            </a:r>
            <a:r>
              <a:rPr lang="el-GR" dirty="0"/>
              <a:t>με την γλυκύτητα του ονόματος (</a:t>
            </a:r>
            <a:r>
              <a:rPr lang="el-GR" dirty="0" smtClean="0"/>
              <a:t>Ηδίστη = </a:t>
            </a:r>
            <a:r>
              <a:rPr lang="el-GR" dirty="0" err="1" smtClean="0"/>
              <a:t>γλυκυτάτη</a:t>
            </a:r>
            <a:r>
              <a:rPr lang="el-GR" dirty="0"/>
              <a:t>), αυτή είναι </a:t>
            </a:r>
            <a:r>
              <a:rPr lang="el-GR" dirty="0" smtClean="0"/>
              <a:t>μια από </a:t>
            </a:r>
            <a:r>
              <a:rPr lang="el-GR" dirty="0"/>
              <a:t>τις </a:t>
            </a:r>
            <a:r>
              <a:rPr lang="el-GR" dirty="0" smtClean="0"/>
              <a:t>πιο σημαντικές </a:t>
            </a:r>
            <a:r>
              <a:rPr lang="el-GR" dirty="0"/>
              <a:t>επιτύμβιες στήλες που υπάρχουν στο </a:t>
            </a:r>
            <a:r>
              <a:rPr lang="el-GR" dirty="0" err="1"/>
              <a:t>Αθανασάκειο</a:t>
            </a:r>
            <a:r>
              <a:rPr lang="el-GR" dirty="0"/>
              <a:t> μουσείο της πόλης. </a:t>
            </a:r>
            <a:endParaRPr lang="el-GR" dirty="0" smtClean="0"/>
          </a:p>
          <a:p>
            <a:pPr marL="0" indent="0" fontAlgn="base">
              <a:buNone/>
            </a:pPr>
            <a:r>
              <a:rPr lang="el-GR" dirty="0" smtClean="0"/>
              <a:t>Η </a:t>
            </a:r>
            <a:r>
              <a:rPr lang="el-GR" dirty="0"/>
              <a:t>επιγραφή </a:t>
            </a:r>
            <a:r>
              <a:rPr lang="el-GR" dirty="0" smtClean="0"/>
              <a:t>λέει:</a:t>
            </a:r>
            <a:endParaRPr lang="el-GR" dirty="0"/>
          </a:p>
          <a:p>
            <a:pPr marL="0" indent="0" fontAlgn="base">
              <a:buNone/>
            </a:pPr>
            <a:r>
              <a:rPr lang="el-GR" dirty="0" smtClean="0"/>
              <a:t>“</a:t>
            </a:r>
            <a:r>
              <a:rPr lang="el-GR" dirty="0"/>
              <a:t>Μεστό από θλίψεις για την Ηδίστη ξετύλιξαν οι Μοίρες</a:t>
            </a:r>
            <a:br>
              <a:rPr lang="el-GR" dirty="0"/>
            </a:br>
            <a:r>
              <a:rPr lang="el-GR" dirty="0" smtClean="0"/>
              <a:t>από τ’ αδράχτια </a:t>
            </a:r>
            <a:r>
              <a:rPr lang="el-GR" dirty="0"/>
              <a:t>τους το νήμα της ζωής της,</a:t>
            </a:r>
            <a:br>
              <a:rPr lang="el-GR" dirty="0"/>
            </a:br>
            <a:r>
              <a:rPr lang="el-GR" dirty="0"/>
              <a:t>όταν σαν νύφη για πρώτη φορά δοκίμασε το πόνο της γέννας.</a:t>
            </a:r>
            <a:br>
              <a:rPr lang="el-GR" dirty="0"/>
            </a:br>
            <a:r>
              <a:rPr lang="el-GR" dirty="0"/>
              <a:t>Η άμοιρη!</a:t>
            </a:r>
            <a:br>
              <a:rPr lang="el-GR" dirty="0"/>
            </a:br>
            <a:r>
              <a:rPr lang="el-GR" dirty="0"/>
              <a:t>Δεν της ήταν γραφτό </a:t>
            </a:r>
            <a:r>
              <a:rPr lang="el-GR" dirty="0" smtClean="0"/>
              <a:t>να αγκαλιάσει το </a:t>
            </a:r>
            <a:r>
              <a:rPr lang="el-GR" dirty="0"/>
              <a:t>παιδί της</a:t>
            </a:r>
            <a:br>
              <a:rPr lang="el-GR" dirty="0"/>
            </a:br>
            <a:r>
              <a:rPr lang="el-GR" dirty="0"/>
              <a:t>ούτε να </a:t>
            </a:r>
            <a:r>
              <a:rPr lang="el-GR" dirty="0" smtClean="0"/>
              <a:t>ποτίσει </a:t>
            </a:r>
            <a:r>
              <a:rPr lang="el-GR" dirty="0"/>
              <a:t>με το στήθος της τα χειλάκια του.</a:t>
            </a:r>
            <a:br>
              <a:rPr lang="el-GR" dirty="0"/>
            </a:br>
            <a:r>
              <a:rPr lang="el-GR" dirty="0"/>
              <a:t>Γιατί μόλις άνοιξε τα μάτια του στο </a:t>
            </a:r>
            <a:r>
              <a:rPr lang="el-GR" dirty="0" smtClean="0"/>
              <a:t>φως </a:t>
            </a:r>
            <a:r>
              <a:rPr lang="el-GR" dirty="0"/>
              <a:t>του ήλιου,</a:t>
            </a:r>
            <a:br>
              <a:rPr lang="el-GR" dirty="0"/>
            </a:br>
            <a:r>
              <a:rPr lang="el-GR" dirty="0"/>
              <a:t>σκληρά ορμώντας πάνω τους η Τύχη</a:t>
            </a:r>
            <a:br>
              <a:rPr lang="el-GR" dirty="0"/>
            </a:br>
            <a:r>
              <a:rPr lang="el-GR" dirty="0" smtClean="0"/>
              <a:t>έριξε </a:t>
            </a:r>
            <a:r>
              <a:rPr lang="el-GR" dirty="0"/>
              <a:t>μάννα και παιδί, δύο σε ένα μνήμα.”</a:t>
            </a:r>
          </a:p>
          <a:p>
            <a:endParaRPr lang="el-GR" dirty="0"/>
          </a:p>
        </p:txBody>
      </p:sp>
    </p:spTree>
    <p:extLst>
      <p:ext uri="{BB962C8B-B14F-4D97-AF65-F5344CB8AC3E}">
        <p14:creationId xmlns:p14="http://schemas.microsoft.com/office/powerpoint/2010/main" val="20008967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smtClean="0"/>
              <a:t>Μάσκα από την Τροία</a:t>
            </a:r>
            <a:endParaRPr lang="el-GR" b="1" dirty="0"/>
          </a:p>
        </p:txBody>
      </p:sp>
      <p:sp>
        <p:nvSpPr>
          <p:cNvPr id="3" name="Θέση περιεχομένου 2"/>
          <p:cNvSpPr>
            <a:spLocks noGrp="1"/>
          </p:cNvSpPr>
          <p:nvPr>
            <p:ph idx="1"/>
          </p:nvPr>
        </p:nvSpPr>
        <p:spPr/>
        <p:txBody>
          <a:bodyPr/>
          <a:lstStyle/>
          <a:p>
            <a:endParaRPr lang="el-GR"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1988840"/>
            <a:ext cx="4635237" cy="3471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98242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0"/>
            <a:ext cx="8229600" cy="1916832"/>
          </a:xfrm>
        </p:spPr>
        <p:txBody>
          <a:bodyPr>
            <a:normAutofit/>
          </a:bodyPr>
          <a:lstStyle/>
          <a:p>
            <a:r>
              <a:rPr lang="el-GR" b="1" dirty="0"/>
              <a:t/>
            </a:r>
            <a:br>
              <a:rPr lang="el-GR" b="1" dirty="0"/>
            </a:br>
            <a:endParaRPr lang="el-GR" dirty="0"/>
          </a:p>
        </p:txBody>
      </p:sp>
      <p:sp>
        <p:nvSpPr>
          <p:cNvPr id="3" name="Θέση περιεχομένου 2"/>
          <p:cNvSpPr>
            <a:spLocks noGrp="1"/>
          </p:cNvSpPr>
          <p:nvPr>
            <p:ph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894"/>
            <a:ext cx="9144000" cy="6812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5837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Θέση περιεχομένου 2"/>
          <p:cNvSpPr>
            <a:spLocks noGrp="1"/>
          </p:cNvSpPr>
          <p:nvPr>
            <p:ph idx="1"/>
          </p:nvPr>
        </p:nvSpPr>
        <p:spPr/>
        <p:txBody>
          <a:bodyPr/>
          <a:lstStyle/>
          <a:p>
            <a:pPr algn="just"/>
            <a:r>
              <a:rPr lang="el-GR" dirty="0" smtClean="0"/>
              <a:t>Στη </a:t>
            </a:r>
            <a:r>
              <a:rPr lang="el-GR" dirty="0"/>
              <a:t>στήλη της Ηδίστης, με την μοναδική γραπτή </a:t>
            </a:r>
            <a:r>
              <a:rPr lang="el-GR" dirty="0" err="1"/>
              <a:t>διακόσμησή</a:t>
            </a:r>
            <a:r>
              <a:rPr lang="el-GR" dirty="0"/>
              <a:t> της</a:t>
            </a:r>
            <a:r>
              <a:rPr lang="el-GR" dirty="0" smtClean="0"/>
              <a:t>, </a:t>
            </a:r>
            <a:r>
              <a:rPr lang="el-GR" dirty="0"/>
              <a:t>το επεξηγηματικό κείμενο περιγράφει την κατάσταση: Η Ηδίστη δεν επιβίωσε της </a:t>
            </a:r>
            <a:r>
              <a:rPr lang="el-GR" dirty="0" smtClean="0"/>
              <a:t>γέννας </a:t>
            </a:r>
            <a:r>
              <a:rPr lang="el-GR" dirty="0"/>
              <a:t>και θάφτηκε στον ίδιο τάφο μαζί με το θνησιγενές μωρό της. Ο άνδρας της και μια μαία, πιθανόν συγγενής, παρακολουθούν το δράμα </a:t>
            </a:r>
            <a:r>
              <a:rPr lang="el-GR" dirty="0" smtClean="0"/>
              <a:t>περίλυποι </a:t>
            </a:r>
            <a:r>
              <a:rPr lang="el-GR" dirty="0"/>
              <a:t>και εντελώς ανίκανοι να </a:t>
            </a:r>
            <a:r>
              <a:rPr lang="el-GR" dirty="0" smtClean="0"/>
              <a:t>βοηθήσουν. </a:t>
            </a:r>
            <a:endParaRPr lang="el-GR" dirty="0"/>
          </a:p>
        </p:txBody>
      </p:sp>
    </p:spTree>
    <p:extLst>
      <p:ext uri="{BB962C8B-B14F-4D97-AF65-F5344CB8AC3E}">
        <p14:creationId xmlns:p14="http://schemas.microsoft.com/office/powerpoint/2010/main" val="36460986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a:t>Ταφικά έθιμα</a:t>
            </a:r>
          </a:p>
        </p:txBody>
      </p:sp>
      <p:sp>
        <p:nvSpPr>
          <p:cNvPr id="3" name="Θέση περιεχομένου 2"/>
          <p:cNvSpPr>
            <a:spLocks noGrp="1"/>
          </p:cNvSpPr>
          <p:nvPr>
            <p:ph idx="1"/>
          </p:nvPr>
        </p:nvSpPr>
        <p:spPr/>
        <p:txBody>
          <a:bodyPr>
            <a:normAutofit fontScale="85000" lnSpcReduction="20000"/>
          </a:bodyPr>
          <a:lstStyle/>
          <a:p>
            <a:pPr marL="0" indent="0" algn="just">
              <a:buNone/>
            </a:pPr>
            <a:r>
              <a:rPr lang="el-GR" dirty="0" smtClean="0"/>
              <a:t>Στο μουσείο παρουσιάζεται </a:t>
            </a:r>
            <a:r>
              <a:rPr lang="el-GR" dirty="0"/>
              <a:t>μια σαφής εικόνα των ταφικών εθίμων στη Θεσσαλία κατά τις διάφορες χρονικές περιόδους της αρχαιότητας (2η χιλιετία - 1ος αι. </a:t>
            </a:r>
            <a:r>
              <a:rPr lang="el-GR" dirty="0" err="1"/>
              <a:t>π.Χ.</a:t>
            </a:r>
            <a:r>
              <a:rPr lang="el-GR" dirty="0"/>
              <a:t>) με αναπαράσταση τάφων που αποτελούν αντιπροσωπευτικά δείγματα των πρακτικών ταφής των νεκρών. </a:t>
            </a:r>
            <a:endParaRPr lang="el-GR" dirty="0" smtClean="0"/>
          </a:p>
          <a:p>
            <a:pPr marL="0" indent="0" algn="just">
              <a:buNone/>
            </a:pPr>
            <a:r>
              <a:rPr lang="el-GR" dirty="0" smtClean="0"/>
              <a:t>Τάφοι </a:t>
            </a:r>
            <a:r>
              <a:rPr lang="el-GR" dirty="0"/>
              <a:t>κιβωτιόσχημοι , πήλινες λάρνακες και </a:t>
            </a:r>
            <a:r>
              <a:rPr lang="el-GR" dirty="0" err="1"/>
              <a:t>εγχυτρισμοί</a:t>
            </a:r>
            <a:r>
              <a:rPr lang="el-GR" dirty="0"/>
              <a:t> (ταφές σε μεγάλα αγγεία) περιέχουν το σκελετό του νεκρού και τα κτερίσματα που τον συνόδευαν, ενώ λάκκος αποτέφρωσης και </a:t>
            </a:r>
            <a:r>
              <a:rPr lang="el-GR" dirty="0" err="1"/>
              <a:t>τεφροδόχα</a:t>
            </a:r>
            <a:r>
              <a:rPr lang="el-GR" dirty="0"/>
              <a:t> αγγεία παρουσιάζουν την πρακτική της αποτέφρωσης των νεκρών. Επιτύμβιες στήλες, ανάγλυφες και γραπτές, δηλώνουν τη σήμανση των τάφων.</a:t>
            </a:r>
          </a:p>
        </p:txBody>
      </p:sp>
    </p:spTree>
    <p:extLst>
      <p:ext uri="{BB962C8B-B14F-4D97-AF65-F5344CB8AC3E}">
        <p14:creationId xmlns:p14="http://schemas.microsoft.com/office/powerpoint/2010/main" val="22682185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sp>
        <p:nvSpPr>
          <p:cNvPr id="3" name="Θέση περιεχομένου 2"/>
          <p:cNvSpPr>
            <a:spLocks noGrp="1"/>
          </p:cNvSpPr>
          <p:nvPr>
            <p:ph idx="1"/>
          </p:nvPr>
        </p:nvSpPr>
        <p:spPr/>
        <p:txBody>
          <a:bodyPr/>
          <a:lstStyle/>
          <a:p>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0648"/>
            <a:ext cx="8208912" cy="585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78041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dirty="0"/>
          </a:p>
        </p:txBody>
      </p:sp>
      <p:sp>
        <p:nvSpPr>
          <p:cNvPr id="3" name="Θέση περιεχομένου 2"/>
          <p:cNvSpPr>
            <a:spLocks noGrp="1"/>
          </p:cNvSpPr>
          <p:nvPr>
            <p:ph idx="1"/>
          </p:nvPr>
        </p:nvSpPr>
        <p:spPr/>
        <p:txBody>
          <a:bodyPr>
            <a:normAutofit fontScale="62500" lnSpcReduction="20000"/>
          </a:bodyPr>
          <a:lstStyle/>
          <a:p>
            <a:pPr marL="0" indent="0" algn="just">
              <a:buNone/>
            </a:pPr>
            <a:r>
              <a:rPr lang="el-GR" sz="3600" dirty="0"/>
              <a:t>Το έθιμο της καύσης των νεκρών εμφανίζεται από την Αρχαιότερη Νεολιθική και συνεχίζεται στα </a:t>
            </a:r>
            <a:r>
              <a:rPr lang="el-GR" sz="3600" dirty="0" err="1"/>
              <a:t>υπο</a:t>
            </a:r>
            <a:r>
              <a:rPr lang="el-GR" sz="3600" dirty="0"/>
              <a:t>-μυκηναϊκά μέχρι τα κλασικά χρόνια και αργότερα. </a:t>
            </a:r>
            <a:endParaRPr lang="en-US" sz="3600" dirty="0" smtClean="0"/>
          </a:p>
          <a:p>
            <a:pPr marL="0" indent="0" algn="just">
              <a:buNone/>
            </a:pPr>
            <a:r>
              <a:rPr lang="el-GR" sz="3600" dirty="0" smtClean="0"/>
              <a:t>Στην </a:t>
            </a:r>
            <a:r>
              <a:rPr lang="el-GR" sz="3600" dirty="0"/>
              <a:t>γεωμετρική περίοδο έχουμε παράλληλα με τον ενταφιασμό των νεκρών μία αύξηση του εθίμου της καύσης των νεκρών για τους ενήλικες, ενώ παραμένει σταθερή η επιλογή του εθίμου του ενταφιασμού για τα παιδιά. Συνυπάρχουν επομένως </a:t>
            </a:r>
            <a:r>
              <a:rPr lang="el-GR" sz="3600" dirty="0" err="1"/>
              <a:t>πρωιμότερα</a:t>
            </a:r>
            <a:r>
              <a:rPr lang="el-GR" sz="3600" dirty="0"/>
              <a:t> έθιμα ταφής, όπως η ύπαρξη θολωτών τάφων, με νέα, όπως το έθιμο της καύσης του νεκρού. </a:t>
            </a:r>
            <a:endParaRPr lang="en-US" sz="3600" dirty="0" smtClean="0"/>
          </a:p>
          <a:p>
            <a:pPr marL="0" indent="0" algn="just">
              <a:buNone/>
            </a:pPr>
            <a:r>
              <a:rPr lang="el-GR" sz="3600" dirty="0" smtClean="0"/>
              <a:t>Ο </a:t>
            </a:r>
            <a:r>
              <a:rPr lang="el-GR" sz="3600" dirty="0"/>
              <a:t>ταφικός λάκκος έπρεπε να έχει τόσο χώρο, ώστε να επιτρέπει την αποτέφρωση ενός ενήλικα τοποθετημένου εκτάδην. Παρατηρείται ποικιλία στη στάση των νεκρών: κάποιοι είναι τοποθετημένοι σε ύπτια, ενώ άλλοι σε συνεσταλμένη στάση. Η εύρεση κοσμημάτων κυρίως πόρπες και περόνες δείχνουν ότι ο νεκρός είτε θάβονταν είτε καίγονταν ήταν ενδεδυμένος. </a:t>
            </a:r>
          </a:p>
        </p:txBody>
      </p:sp>
    </p:spTree>
    <p:extLst>
      <p:ext uri="{BB962C8B-B14F-4D97-AF65-F5344CB8AC3E}">
        <p14:creationId xmlns:p14="http://schemas.microsoft.com/office/powerpoint/2010/main" val="2670728786"/>
      </p:ext>
    </p:extLst>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312</TotalTime>
  <Words>2121</Words>
  <Application>Microsoft Office PowerPoint</Application>
  <PresentationFormat>Προβολή στην οθόνη (4:3)</PresentationFormat>
  <Paragraphs>85</Paragraphs>
  <Slides>61</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61</vt:i4>
      </vt:variant>
    </vt:vector>
  </HeadingPairs>
  <TitlesOfParts>
    <vt:vector size="62" baseType="lpstr">
      <vt:lpstr>Θέμα του Office</vt:lpstr>
      <vt:lpstr>ΑΘΑΝΑΣΑΚΕΙΟ ΜΟΥΣΕΙΟ ΒΟΛΟΥ</vt:lpstr>
      <vt:lpstr>ΑΘΑΝΑΣΑΚΕΙΟ ΜΟΥΣΕΙΟ ΒΟΛΟΥ</vt:lpstr>
      <vt:lpstr>Παρουσίαση του PowerPoint</vt:lpstr>
      <vt:lpstr>Αίθουσα της εποχής του Λίθου</vt:lpstr>
      <vt:lpstr>Μαγειρείο </vt:lpstr>
      <vt:lpstr>Μάσκα από την Τροία</vt:lpstr>
      <vt:lpstr>Ταφικά έθιμα</vt:lpstr>
      <vt:lpstr>Παρουσίαση του PowerPoint</vt:lpstr>
      <vt:lpstr>Παρουσίαση του PowerPoint</vt:lpstr>
      <vt:lpstr> Σαράντα ταφικοί τύμβοι που περιέχουν τις ταφές - καύσεις των νεκρών στην περιοχή της Βουλοκαλύβας  (στην περιφέρεια του χωριού Πλάτανος)</vt:lpstr>
      <vt:lpstr>Γενική άποψη του δυτικού τμήματος ενός πρωτογεωμετρικού νεκροταφείου στην περιοχή του Αλμυρού (1050 π.Χ. έως τα μέσα περίπου του 9ου αι. π.Χ.),  με 35 τάφους και 9 λάκκους</vt:lpstr>
      <vt:lpstr> Λάκκος που περιείχε ταφή-καύση νεκρού</vt:lpstr>
      <vt:lpstr>Κτιστός παιδικός κιβωτιόσχημος τάφος</vt:lpstr>
      <vt:lpstr>Παρουσίαση του PowerPoint</vt:lpstr>
      <vt:lpstr>Παρουσίαση του PowerPoint</vt:lpstr>
      <vt:lpstr>Γεωγραφικός χάρτης της περιοχής του Αλμυρού με αρχαίες πόλεις</vt:lpstr>
      <vt:lpstr>Η Κλασσική Άλος</vt:lpstr>
      <vt:lpstr>Η Ελληνιστική Άλος</vt:lpstr>
      <vt:lpstr>Η Ελληνιστική Άλος</vt:lpstr>
      <vt:lpstr>Άποψη του Δυτικού και Νότιου σκέλους της οχύρωσης  της πόλης</vt:lpstr>
      <vt:lpstr>Θραύσματα πήλινου ειδωλίου που παριστάνει την Έλλη πάνω σε κριάρι και δείχνει τον δεσμό μεταξύ της Έλλης και της ελληνιστικής Άλου</vt:lpstr>
      <vt:lpstr>Πήλινο γυναικείο ειδώλιο από το ελληνιστικό νεκροταφείο (3ος αι. π.Χ.)</vt:lpstr>
      <vt:lpstr>Ο τάφος ενός 6χρονου κοριτσιού από τις Φερές</vt:lpstr>
      <vt:lpstr>Παρουσίαση του PowerPoint</vt:lpstr>
      <vt:lpstr>Κτερίσματα</vt:lpstr>
      <vt:lpstr>Παρουσίαση του PowerPoint</vt:lpstr>
      <vt:lpstr>Τάφος με σκελετό και κτερίσματα</vt:lpstr>
      <vt:lpstr>Παρουσίαση του PowerPoint</vt:lpstr>
      <vt:lpstr>Ειδώλια</vt:lpstr>
      <vt:lpstr>Παρουσίαση του PowerPoint</vt:lpstr>
      <vt:lpstr> </vt:lpstr>
      <vt:lpstr>Πήλινα αγγεία</vt:lpstr>
      <vt:lpstr>Αμφορείς και είδη οικιακής χρήσης</vt:lpstr>
      <vt:lpstr>Γραπτός κρατήρας 9ος αι. π.Χ. </vt:lpstr>
      <vt:lpstr>Σιδερένιες αιχμές δοράτων 9ος αι. π.Χ.</vt:lpstr>
      <vt:lpstr>Πόρπη 9ος αι. π.Χ.</vt:lpstr>
      <vt:lpstr>Χρυσό κόσμημα</vt:lpstr>
      <vt:lpstr>Γραπτές επιτύμβιες στήλες της Δημητριάδας</vt:lpstr>
      <vt:lpstr>Παρουσίαση του PowerPoint</vt:lpstr>
      <vt:lpstr>Δημητριάδα</vt:lpstr>
      <vt:lpstr>Αεροφωτογραφία της περιοχής της Δημητριάδας</vt:lpstr>
      <vt:lpstr>Παρουσίαση του PowerPoint</vt:lpstr>
      <vt:lpstr>Παρουσίαση του PowerPoint</vt:lpstr>
      <vt:lpstr> ΕΠΙΤΥΜΒΙΕΣ ΣΤΗΛΕΣ ΤΗΣ ΔΗΜΗΤΡΙΑΔΑΣ</vt:lpstr>
      <vt:lpstr>Παρουσίαση του PowerPoint</vt:lpstr>
      <vt:lpstr>Παρουσίαση του PowerPoint</vt:lpstr>
      <vt:lpstr>Παρουσίαση του PowerPoint</vt:lpstr>
      <vt:lpstr>Παρουσίαση του PowerPoint</vt:lpstr>
      <vt:lpstr>Η στήλη των πολεμιστών.  Δεύτερο μισό του 3ου αιώνα μ.Χ.</vt:lpstr>
      <vt:lpstr>Παρουσίαση του PowerPoint</vt:lpstr>
      <vt:lpstr>Παρουσίαση του PowerPoint</vt:lpstr>
      <vt:lpstr>Παρουσίαση του PowerPoint</vt:lpstr>
      <vt:lpstr>Παρουσίαση του PowerPoint</vt:lpstr>
      <vt:lpstr>Τεχνική</vt:lpstr>
      <vt:lpstr>Παρουσίαση του PowerPoint</vt:lpstr>
      <vt:lpstr>Χρώματα</vt:lpstr>
      <vt:lpstr>Παρουσίαση του PowerPoint</vt:lpstr>
      <vt:lpstr>Παρουσίαση του PowerPoint</vt:lpstr>
      <vt:lpstr>Η στήλη της Ηδίστης </vt:lpstr>
      <vt:lpstr> </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ΑΘΑΝΑΣΑΚΕΙΟ ΜΟΥΣΕΙΟ ΒΟΛΟΥ</dc:title>
  <dc:creator>Χαρούλα</dc:creator>
  <cp:lastModifiedBy>Χαρούλα</cp:lastModifiedBy>
  <cp:revision>30</cp:revision>
  <dcterms:created xsi:type="dcterms:W3CDTF">2017-02-05T20:27:41Z</dcterms:created>
  <dcterms:modified xsi:type="dcterms:W3CDTF">2017-03-02T17:48:31Z</dcterms:modified>
</cp:coreProperties>
</file>