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57" r:id="rId3"/>
    <p:sldId id="275" r:id="rId4"/>
    <p:sldId id="259" r:id="rId5"/>
    <p:sldId id="273" r:id="rId6"/>
    <p:sldId id="276" r:id="rId7"/>
    <p:sldId id="274" r:id="rId8"/>
    <p:sldId id="261" r:id="rId9"/>
    <p:sldId id="280" r:id="rId10"/>
    <p:sldId id="262" r:id="rId11"/>
    <p:sldId id="263" r:id="rId12"/>
    <p:sldId id="279" r:id="rId13"/>
    <p:sldId id="264" r:id="rId14"/>
    <p:sldId id="278" r:id="rId15"/>
    <p:sldId id="265" r:id="rId16"/>
    <p:sldId id="266" r:id="rId17"/>
    <p:sldId id="267" r:id="rId18"/>
    <p:sldId id="268" r:id="rId19"/>
    <p:sldId id="269" r:id="rId20"/>
    <p:sldId id="270" r:id="rId21"/>
    <p:sldId id="271" r:id="rId22"/>
    <p:sldId id="281" r:id="rId23"/>
    <p:sldId id="283"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p:cViewPr varScale="1">
        <p:scale>
          <a:sx n="105" d="100"/>
          <a:sy n="105" d="100"/>
        </p:scale>
        <p:origin x="17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7T09:32:03.888"/>
    </inkml:context>
    <inkml:brush xml:id="br0">
      <inkml:brushProperty name="width" value="0.2" units="cm"/>
      <inkml:brushProperty name="height" value="0.2" units="cm"/>
      <inkml:brushProperty name="color" value="#F6630D"/>
    </inkml:brush>
  </inkml:definitions>
  <inkml:trace contextRef="#ctx0" brushRef="#br0">0 0 24535,'686'25'0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7T09:32:07.833"/>
    </inkml:context>
    <inkml:brush xml:id="br0">
      <inkml:brushProperty name="width" value="0.2" units="cm"/>
      <inkml:brushProperty name="height" value="0.2" units="cm"/>
      <inkml:brushProperty name="color" value="#F6630D"/>
    </inkml:brush>
  </inkml:definitions>
  <inkml:trace contextRef="#ctx0" brushRef="#br0">12 231 24575,'0'1'0,"-1"-1"0,1 0 0,0 0 0,-1 0 0,1 0 0,0 0 0,-1 0 0,1 0 0,-1 0 0,1 0 0,0 0 0,-1 0 0,1 0 0,0 0 0,-1 0 0,1 0 0,0 0 0,-1-1 0,1 1 0,0 0 0,-1 0 0,1 0 0,0-1 0,-1 1 0,1 0 0,0 0 0,0 0 0,-1-1 0,1 1 0,0 0 0,0-1 0,0 1 0,-1 0 0,1-1 0,0 1 0,0 0 0,0-1 0,8-12 0,20-8 0,64-22 0,-56 28 0,36-21 0,43-11 0,-100 41 0,1 1 0,-1 0 0,1 1 0,0 1 0,0 0 0,33 0 0,38-8 0,-53 6-80,1 1 0,-1 2-1,43 3 1,-39 0-964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7T09:35:32.794"/>
    </inkml:context>
    <inkml:brush xml:id="br0">
      <inkml:brushProperty name="width" value="0.025" units="cm"/>
      <inkml:brushProperty name="height" value="0.025" units="cm"/>
      <inkml:brushProperty name="color" value="#FF4E00"/>
      <inkml:brushProperty name="inkEffects" value="rainbow"/>
      <inkml:brushProperty name="anchorX" value="-3960.1394"/>
      <inkml:brushProperty name="anchorY" value="-2563.98853"/>
      <inkml:brushProperty name="scaleFactor" value="0.5"/>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7T09:35:34.465"/>
    </inkml:context>
    <inkml:brush xml:id="br0">
      <inkml:brushProperty name="width" value="0.025" units="cm"/>
      <inkml:brushProperty name="height" value="0.025" units="cm"/>
      <inkml:brushProperty name="color" value="#FF4E00"/>
      <inkml:brushProperty name="inkEffects" value="rainbow"/>
      <inkml:brushProperty name="anchorX" value="-5230.13965"/>
      <inkml:brushProperty name="anchorY" value="-3833.98853"/>
      <inkml:brushProperty name="scaleFactor" value="0.5"/>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7T09:35:36.553"/>
    </inkml:context>
    <inkml:brush xml:id="br0">
      <inkml:brushProperty name="width" value="0.025" units="cm"/>
      <inkml:brushProperty name="height" value="0.025" units="cm"/>
      <inkml:brushProperty name="color" value="#FF4E00"/>
      <inkml:brushProperty name="inkEffects" value="rainbow"/>
      <inkml:brushProperty name="anchorX" value="-6500.13965"/>
      <inkml:brushProperty name="anchorY" value="-5103.98828"/>
      <inkml:brushProperty name="scaleFactor" value="0.5"/>
    </inkml:brush>
  </inkml:definitions>
  <inkml:trace contextRef="#ctx0" brushRef="#br0">27 1 24575,'0'0'0,"-5"0"0,-6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7T09:34:13.354"/>
    </inkml:context>
    <inkml:brush xml:id="br0">
      <inkml:brushProperty name="width" value="0.2" units="cm"/>
      <inkml:brushProperty name="height" value="0.2"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1 1 24575,'0'0'0,"0"5"0,5 1 0,5-1 0,6-1 0,4 0 0,3-2 0,-4-6 0,2-1 0,0-1 0,2 2 0,0 0 0,1 2 0,0 1 0,2 0 0,-1 1 0,1 0 0,-1 1 0,1-1 0,-1 0 0,1 0 0,-1 0 0,1 0 0,-1 0 0,0 0 0,1 0 0,-1 0 0,1 0 0,4 0 0,-4 5 0,-1 1 0,5 4 0,-6 5 0,0 3 0,0-1 0,-5 2 0,-1-5 0,-4 3 0,1 1 0,2-3 0,2-4 0,2-3 0,-3-3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27T09:34:15.975"/>
    </inkml:context>
    <inkml:brush xml:id="br0">
      <inkml:brushProperty name="width" value="0.2" units="cm"/>
      <inkml:brushProperty name="height" value="0.2" units="cm"/>
      <inkml:brushProperty name="color" value="#FF4E00"/>
      <inkml:brushProperty name="inkEffects" value="rainbow"/>
      <inkml:brushProperty name="anchorX" value="-2180.23853"/>
      <inkml:brushProperty name="anchorY" value="-1447.64014"/>
      <inkml:brushProperty name="scaleFactor" value="0.5"/>
    </inkml:brush>
  </inkml:definitions>
  <inkml:trace contextRef="#ctx0" brushRef="#br0">0 127 24575,'686'-127'0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p>
            <a:fld id="{331517DB-3161-43F7-B8A5-4D18D98EEF28}" type="datetimeFigureOut">
              <a:rPr lang="el-GR" smtClean="0"/>
              <a:pPr/>
              <a:t>27/05/2026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11" name="10 - Θέση αριθμού διαφάνειας"/>
          <p:cNvSpPr>
            <a:spLocks noGrp="1"/>
          </p:cNvSpPr>
          <p:nvPr>
            <p:ph type="sldNum" sz="quarter" idx="12"/>
          </p:nvPr>
        </p:nvSpPr>
        <p:spPr/>
        <p:txBody>
          <a:bodyPr/>
          <a:lstStyle/>
          <a:p>
            <a:fld id="{DFDDFC6F-ABEC-432B-99F3-E6AF3AF52B3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331517DB-3161-43F7-B8A5-4D18D98EEF28}" type="datetimeFigureOut">
              <a:rPr lang="el-GR" smtClean="0"/>
              <a:pPr/>
              <a:t>27/05/2026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DDFC6F-ABEC-432B-99F3-E6AF3AF52B3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331517DB-3161-43F7-B8A5-4D18D98EEF28}" type="datetimeFigureOut">
              <a:rPr lang="el-GR" smtClean="0"/>
              <a:pPr/>
              <a:t>27/05/2026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DDFC6F-ABEC-432B-99F3-E6AF3AF52B3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331517DB-3161-43F7-B8A5-4D18D98EEF28}" type="datetimeFigureOut">
              <a:rPr lang="el-GR" smtClean="0"/>
              <a:pPr/>
              <a:t>27/05/2026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DDFC6F-ABEC-432B-99F3-E6AF3AF52B3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31517DB-3161-43F7-B8A5-4D18D98EEF28}" type="datetimeFigureOut">
              <a:rPr lang="el-GR" smtClean="0"/>
              <a:pPr/>
              <a:t>27/05/2026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DDFC6F-ABEC-432B-99F3-E6AF3AF52B3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331517DB-3161-43F7-B8A5-4D18D98EEF28}" type="datetimeFigureOut">
              <a:rPr lang="el-GR" smtClean="0"/>
              <a:pPr/>
              <a:t>27/05/2026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DDFC6F-ABEC-432B-99F3-E6AF3AF52B3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331517DB-3161-43F7-B8A5-4D18D98EEF28}" type="datetimeFigureOut">
              <a:rPr lang="el-GR" smtClean="0"/>
              <a:pPr/>
              <a:t>27/05/2026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FDDFC6F-ABEC-432B-99F3-E6AF3AF52B3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31517DB-3161-43F7-B8A5-4D18D98EEF28}" type="datetimeFigureOut">
              <a:rPr lang="el-GR" smtClean="0"/>
              <a:pPr/>
              <a:t>27/05/2026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FDDFC6F-ABEC-432B-99F3-E6AF3AF52B3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p>
            <a:fld id="{331517DB-3161-43F7-B8A5-4D18D98EEF28}" type="datetimeFigureOut">
              <a:rPr lang="el-GR" smtClean="0"/>
              <a:pPr/>
              <a:t>27/05/2026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FDDFC6F-ABEC-432B-99F3-E6AF3AF52B3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331517DB-3161-43F7-B8A5-4D18D98EEF28}" type="datetimeFigureOut">
              <a:rPr lang="el-GR" smtClean="0"/>
              <a:pPr/>
              <a:t>27/05/2026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DDFC6F-ABEC-432B-99F3-E6AF3AF52B3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331517DB-3161-43F7-B8A5-4D18D98EEF28}" type="datetimeFigureOut">
              <a:rPr lang="el-GR" smtClean="0"/>
              <a:pPr/>
              <a:t>27/05/2026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DDFC6F-ABEC-432B-99F3-E6AF3AF52B33}"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p>
            <a:r>
              <a:rPr kumimoji="0" lang="el-GR"/>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31517DB-3161-43F7-B8A5-4D18D98EEF28}" type="datetimeFigureOut">
              <a:rPr lang="el-GR" smtClean="0"/>
              <a:pPr/>
              <a:t>27/05/2026</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FDDFC6F-ABEC-432B-99F3-E6AF3AF52B3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openxmlformats.org/officeDocument/2006/relationships/customXml" Target="../ink/ink7.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customXml" Target="../ink/ink6.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5.png"/><Relationship Id="rId5" Type="http://schemas.openxmlformats.org/officeDocument/2006/relationships/image" Target="../media/image22.jpeg"/><Relationship Id="rId10" Type="http://schemas.openxmlformats.org/officeDocument/2006/relationships/customXml" Target="../ink/ink5.xml"/><Relationship Id="rId4" Type="http://schemas.openxmlformats.org/officeDocument/2006/relationships/image" Target="../media/image21.jpe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1115616" y="2348880"/>
            <a:ext cx="7128792" cy="1569660"/>
          </a:xfrm>
          <a:prstGeom prst="rect">
            <a:avLst/>
          </a:prstGeom>
        </p:spPr>
        <p:txBody>
          <a:bodyPr wrap="square">
            <a:spAutoFit/>
          </a:bodyPr>
          <a:lstStyle/>
          <a:p>
            <a:pPr algn="ctr" fontAlgn="base"/>
            <a:r>
              <a:rPr lang="el-GR" sz="4800" b="1" dirty="0">
                <a:solidFill>
                  <a:srgbClr val="FF0000"/>
                </a:solidFill>
                <a:effectLst>
                  <a:outerShdw blurRad="53975" dist="22860" dir="5400000" algn="tl" rotWithShape="0">
                    <a:srgbClr val="000000">
                      <a:alpha val="55000"/>
                    </a:srgbClr>
                  </a:outerShdw>
                </a:effectLst>
                <a:latin typeface="Calibri" pitchFamily="34" charset="0"/>
                <a:ea typeface="+mj-ea"/>
                <a:cs typeface="Calibri" pitchFamily="34" charset="0"/>
              </a:rPr>
              <a:t>1ο ΓΥΜΝΑΣΙΟ ΑΡΓΟΥΣ    2025-2026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0"/>
            <a:ext cx="7818072" cy="571480"/>
          </a:xfrm>
        </p:spPr>
        <p:txBody>
          <a:bodyPr>
            <a:normAutofit fontScale="90000"/>
          </a:bodyPr>
          <a:lstStyle/>
          <a:p>
            <a:pPr algn="ctr"/>
            <a:r>
              <a:rPr lang="el-GR" sz="2000" b="1" dirty="0">
                <a:solidFill>
                  <a:srgbClr val="FF0000"/>
                </a:solidFill>
              </a:rPr>
              <a:t> </a:t>
            </a:r>
            <a:r>
              <a:rPr lang="el-GR" sz="3200" b="1" dirty="0">
                <a:solidFill>
                  <a:srgbClr val="FF0000"/>
                </a:solidFill>
                <a:latin typeface="Calibri" pitchFamily="34" charset="0"/>
                <a:cs typeface="Calibri" pitchFamily="34" charset="0"/>
              </a:rPr>
              <a:t>ΠΑΡΟΥΣΙΑΣΗ ΠΑΡΟΔΟΣΙΑΚΩΝ ΣΥΝΤΑΓΩΝ</a:t>
            </a:r>
            <a:endParaRPr lang="el-GR" sz="3200" dirty="0">
              <a:latin typeface="Calibri" pitchFamily="34" charset="0"/>
              <a:cs typeface="Calibri" pitchFamily="34" charset="0"/>
            </a:endParaRPr>
          </a:p>
        </p:txBody>
      </p:sp>
      <p:pic>
        <p:nvPicPr>
          <p:cNvPr id="4" name="3 - Θέση περιεχομένου" descr="8.jpeg"/>
          <p:cNvPicPr>
            <a:picLocks noGrp="1" noChangeAspect="1"/>
          </p:cNvPicPr>
          <p:nvPr>
            <p:ph idx="1"/>
          </p:nvPr>
        </p:nvPicPr>
        <p:blipFill>
          <a:blip r:embed="rId2" cstate="print"/>
          <a:stretch>
            <a:fillRect/>
          </a:stretch>
        </p:blipFill>
        <p:spPr>
          <a:xfrm>
            <a:off x="5357734" y="764704"/>
            <a:ext cx="2899381" cy="2664296"/>
          </a:xfrm>
        </p:spPr>
      </p:pic>
      <p:pic>
        <p:nvPicPr>
          <p:cNvPr id="5" name="Εικόνα 4">
            <a:extLst>
              <a:ext uri="{FF2B5EF4-FFF2-40B4-BE49-F238E27FC236}">
                <a16:creationId xmlns:a16="http://schemas.microsoft.com/office/drawing/2014/main" id="{F04EFEDD-9620-74A1-58A3-ECF1ED87B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59832" y="764704"/>
            <a:ext cx="2143140" cy="3214711"/>
          </a:xfrm>
          <a:prstGeom prst="rect">
            <a:avLst/>
          </a:prstGeom>
          <a:effectLst>
            <a:outerShdw blurRad="50800" dist="38100" dir="3300000" algn="tl" rotWithShape="0">
              <a:prstClr val="black">
                <a:alpha val="40000"/>
              </a:prstClr>
            </a:outerShdw>
          </a:effectLst>
        </p:spPr>
      </p:pic>
      <p:pic>
        <p:nvPicPr>
          <p:cNvPr id="6" name="Εικόνα 4">
            <a:extLst>
              <a:ext uri="{FF2B5EF4-FFF2-40B4-BE49-F238E27FC236}">
                <a16:creationId xmlns:a16="http://schemas.microsoft.com/office/drawing/2014/main" id="{F10EE8EC-EAAE-E899-D11F-98E05E3EF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764704"/>
            <a:ext cx="2357217" cy="3143272"/>
          </a:xfrm>
          <a:prstGeom prst="rect">
            <a:avLst/>
          </a:prstGeom>
          <a:effectLst>
            <a:outerShdw blurRad="50800" dist="50800" dir="5400000" algn="ctr" rotWithShape="0">
              <a:srgbClr val="000000">
                <a:alpha val="40000"/>
              </a:srgbClr>
            </a:outerShdw>
          </a:effectLst>
        </p:spPr>
      </p:pic>
      <p:sp>
        <p:nvSpPr>
          <p:cNvPr id="8" name="7 - TextBox"/>
          <p:cNvSpPr txBox="1"/>
          <p:nvPr/>
        </p:nvSpPr>
        <p:spPr>
          <a:xfrm>
            <a:off x="467544" y="4509120"/>
            <a:ext cx="8064896" cy="1846659"/>
          </a:xfrm>
          <a:prstGeom prst="rect">
            <a:avLst/>
          </a:prstGeom>
          <a:noFill/>
        </p:spPr>
        <p:txBody>
          <a:bodyPr wrap="square" rtlCol="0">
            <a:spAutoFit/>
          </a:bodyPr>
          <a:lstStyle/>
          <a:p>
            <a:endParaRPr lang="el-GR" b="1" dirty="0"/>
          </a:p>
          <a:p>
            <a:r>
              <a:rPr lang="el-GR" sz="2000" b="1" dirty="0">
                <a:latin typeface="Calibri" pitchFamily="34" charset="0"/>
                <a:cs typeface="Calibri" pitchFamily="34" charset="0"/>
              </a:rPr>
              <a:t>Τρεις ομάδες μαθητών του Β3 συνέχισαν την παρουσίαση τοπικών φαγητών και γλυκών, αναφέροντας τα θρεπτικά συστατικά που χρησιμοποίησαν και έφτιαξαν στο σπίτι τους με  παραδοσιακές συνταγές. Τις δημιουργίες τους οι μαθητές έφεραν και πρόσφεραν στην τάξη.  </a:t>
            </a:r>
          </a:p>
          <a:p>
            <a:endParaRPr lang="el-GR" sz="1600" dirty="0"/>
          </a:p>
        </p:txBody>
      </p:sp>
      <p:sp>
        <p:nvSpPr>
          <p:cNvPr id="7" name="6 - TextBox"/>
          <p:cNvSpPr txBox="1"/>
          <p:nvPr/>
        </p:nvSpPr>
        <p:spPr>
          <a:xfrm>
            <a:off x="5436096" y="3429000"/>
            <a:ext cx="2929528" cy="1569660"/>
          </a:xfrm>
          <a:prstGeom prst="rect">
            <a:avLst/>
          </a:prstGeom>
          <a:noFill/>
        </p:spPr>
        <p:txBody>
          <a:bodyPr wrap="square" rtlCol="0">
            <a:spAutoFit/>
          </a:bodyPr>
          <a:lstStyle/>
          <a:p>
            <a:r>
              <a:rPr lang="el-GR" sz="1200" b="1" dirty="0">
                <a:latin typeface="Calibri" pitchFamily="34" charset="0"/>
                <a:cs typeface="Calibri" pitchFamily="34" charset="0"/>
              </a:rPr>
              <a:t>ΣΥΝΤΑΓΗ ΓΙΑ ΤΟ ΚΕΪΚ</a:t>
            </a:r>
          </a:p>
          <a:p>
            <a:r>
              <a:rPr lang="el-GR" sz="1200" b="1" dirty="0">
                <a:latin typeface="Calibri" pitchFamily="34" charset="0"/>
                <a:cs typeface="Calibri" pitchFamily="34" charset="0"/>
              </a:rPr>
              <a:t>250 γραμμ. αλεύρι</a:t>
            </a:r>
          </a:p>
          <a:p>
            <a:r>
              <a:rPr lang="el-GR" sz="1200" b="1" dirty="0">
                <a:latin typeface="Calibri" pitchFamily="34" charset="0"/>
                <a:cs typeface="Calibri" pitchFamily="34" charset="0"/>
              </a:rPr>
              <a:t>175 γραμμ. ζάχαρη</a:t>
            </a:r>
          </a:p>
          <a:p>
            <a:r>
              <a:rPr lang="el-GR" sz="1200" b="1" dirty="0">
                <a:latin typeface="Calibri" pitchFamily="34" charset="0"/>
                <a:cs typeface="Calibri" pitchFamily="34" charset="0"/>
              </a:rPr>
              <a:t>55 γραμμ. γάλα</a:t>
            </a:r>
          </a:p>
          <a:p>
            <a:r>
              <a:rPr lang="el-GR" sz="1200" b="1" dirty="0">
                <a:latin typeface="Calibri" pitchFamily="34" charset="0"/>
                <a:cs typeface="Calibri" pitchFamily="34" charset="0"/>
              </a:rPr>
              <a:t>20 γραμμ. φρέσκος χυμός πορτοκάλι </a:t>
            </a:r>
          </a:p>
          <a:p>
            <a:r>
              <a:rPr lang="el-GR" sz="1200" b="1" dirty="0">
                <a:latin typeface="Calibri" pitchFamily="34" charset="0"/>
                <a:cs typeface="Calibri" pitchFamily="34" charset="0"/>
              </a:rPr>
              <a:t>100 γραμμ. βούτυρο</a:t>
            </a:r>
          </a:p>
          <a:p>
            <a:r>
              <a:rPr lang="el-GR" sz="1200" b="1" dirty="0">
                <a:latin typeface="Calibri" pitchFamily="34" charset="0"/>
                <a:cs typeface="Calibri" pitchFamily="34" charset="0"/>
              </a:rPr>
              <a:t>2 αυγά</a:t>
            </a:r>
          </a:p>
          <a:p>
            <a:endParaRPr lang="el-GR" sz="1200" b="1" dirty="0"/>
          </a:p>
        </p:txBody>
      </p:sp>
      <mc:AlternateContent xmlns:mc="http://schemas.openxmlformats.org/markup-compatibility/2006">
        <mc:Choice xmlns:p14="http://schemas.microsoft.com/office/powerpoint/2010/main" xmlns:aink="http://schemas.microsoft.com/office/drawing/2016/ink" Requires="p14 aink">
          <p:contentPart p14:bwMode="auto" r:id="rId5">
            <p14:nvContentPartPr>
              <p14:cNvPr id="14" name="Γραφή 13">
                <a:extLst>
                  <a:ext uri="{FF2B5EF4-FFF2-40B4-BE49-F238E27FC236}">
                    <a16:creationId xmlns:a16="http://schemas.microsoft.com/office/drawing/2014/main" id="{83CECCF3-A9CF-46FC-63CC-D31B56A55F53}"/>
                  </a:ext>
                </a:extLst>
              </p14:cNvPr>
              <p14:cNvContentPartPr/>
              <p14:nvPr/>
            </p14:nvContentPartPr>
            <p14:xfrm>
              <a:off x="3410352" y="1901448"/>
              <a:ext cx="327960" cy="64800"/>
            </p14:xfrm>
          </p:contentPart>
        </mc:Choice>
        <mc:Fallback>
          <p:pic>
            <p:nvPicPr>
              <p:cNvPr id="14" name="Γραφή 13">
                <a:extLst>
                  <a:ext uri="{FF2B5EF4-FFF2-40B4-BE49-F238E27FC236}">
                    <a16:creationId xmlns:a16="http://schemas.microsoft.com/office/drawing/2014/main" id="{83CECCF3-A9CF-46FC-63CC-D31B56A55F53}"/>
                  </a:ext>
                </a:extLst>
              </p:cNvPr>
              <p:cNvPicPr/>
              <p:nvPr/>
            </p:nvPicPr>
            <p:blipFill>
              <a:blip r:embed="rId6"/>
              <a:stretch>
                <a:fillRect/>
              </a:stretch>
            </p:blipFill>
            <p:spPr>
              <a:xfrm>
                <a:off x="3374712" y="1865448"/>
                <a:ext cx="399600" cy="136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
            <p14:nvContentPartPr>
              <p14:cNvPr id="16" name="Γραφή 15">
                <a:extLst>
                  <a:ext uri="{FF2B5EF4-FFF2-40B4-BE49-F238E27FC236}">
                    <a16:creationId xmlns:a16="http://schemas.microsoft.com/office/drawing/2014/main" id="{B3279E2C-2192-087C-9EFB-647CF3FB3E66}"/>
                  </a:ext>
                </a:extLst>
              </p14:cNvPr>
              <p14:cNvContentPartPr/>
              <p14:nvPr/>
            </p14:nvContentPartPr>
            <p14:xfrm>
              <a:off x="4608432" y="1764648"/>
              <a:ext cx="247320" cy="46080"/>
            </p14:xfrm>
          </p:contentPart>
        </mc:Choice>
        <mc:Fallback>
          <p:pic>
            <p:nvPicPr>
              <p:cNvPr id="16" name="Γραφή 15">
                <a:extLst>
                  <a:ext uri="{FF2B5EF4-FFF2-40B4-BE49-F238E27FC236}">
                    <a16:creationId xmlns:a16="http://schemas.microsoft.com/office/drawing/2014/main" id="{B3279E2C-2192-087C-9EFB-647CF3FB3E66}"/>
                  </a:ext>
                </a:extLst>
              </p:cNvPr>
              <p:cNvPicPr/>
              <p:nvPr/>
            </p:nvPicPr>
            <p:blipFill>
              <a:blip r:embed="rId8"/>
              <a:stretch>
                <a:fillRect/>
              </a:stretch>
            </p:blipFill>
            <p:spPr>
              <a:xfrm>
                <a:off x="4572432" y="1728648"/>
                <a:ext cx="318960" cy="11772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5.jpeg"/>
          <p:cNvPicPr>
            <a:picLocks noGrp="1" noChangeAspect="1"/>
          </p:cNvPicPr>
          <p:nvPr>
            <p:ph idx="4294967295"/>
          </p:nvPr>
        </p:nvPicPr>
        <p:blipFill>
          <a:blip r:embed="rId2" cstate="print"/>
          <a:stretch>
            <a:fillRect/>
          </a:stretch>
        </p:blipFill>
        <p:spPr>
          <a:xfrm>
            <a:off x="1285852" y="571480"/>
            <a:ext cx="3498850" cy="2624138"/>
          </a:xfrm>
        </p:spPr>
      </p:pic>
      <p:pic>
        <p:nvPicPr>
          <p:cNvPr id="5" name="4 - Εικόνα" descr="12.jpeg"/>
          <p:cNvPicPr>
            <a:picLocks noChangeAspect="1"/>
          </p:cNvPicPr>
          <p:nvPr/>
        </p:nvPicPr>
        <p:blipFill>
          <a:blip r:embed="rId3" cstate="print"/>
          <a:stretch>
            <a:fillRect/>
          </a:stretch>
        </p:blipFill>
        <p:spPr>
          <a:xfrm>
            <a:off x="5072066" y="714356"/>
            <a:ext cx="3143272" cy="2357454"/>
          </a:xfrm>
          <a:prstGeom prst="rect">
            <a:avLst/>
          </a:prstGeom>
        </p:spPr>
      </p:pic>
      <p:pic>
        <p:nvPicPr>
          <p:cNvPr id="7" name="6 - Εικόνα" descr="6.jpeg"/>
          <p:cNvPicPr>
            <a:picLocks noChangeAspect="1"/>
          </p:cNvPicPr>
          <p:nvPr/>
        </p:nvPicPr>
        <p:blipFill>
          <a:blip r:embed="rId4" cstate="print"/>
          <a:stretch>
            <a:fillRect/>
          </a:stretch>
        </p:blipFill>
        <p:spPr>
          <a:xfrm rot="5400000">
            <a:off x="946362" y="3670262"/>
            <a:ext cx="3082221" cy="2311666"/>
          </a:xfrm>
          <a:prstGeom prst="rect">
            <a:avLst/>
          </a:prstGeom>
        </p:spPr>
      </p:pic>
      <p:pic>
        <p:nvPicPr>
          <p:cNvPr id="8" name="7 - Εικόνα" descr="image7.jpeg"/>
          <p:cNvPicPr>
            <a:picLocks noChangeAspect="1"/>
          </p:cNvPicPr>
          <p:nvPr/>
        </p:nvPicPr>
        <p:blipFill>
          <a:blip r:embed="rId5" cstate="print"/>
          <a:stretch>
            <a:fillRect/>
          </a:stretch>
        </p:blipFill>
        <p:spPr>
          <a:xfrm rot="10800000">
            <a:off x="4067944" y="3429000"/>
            <a:ext cx="3775968" cy="28319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827584" y="836712"/>
            <a:ext cx="7488832" cy="646331"/>
          </a:xfrm>
          <a:prstGeom prst="rect">
            <a:avLst/>
          </a:prstGeom>
        </p:spPr>
        <p:txBody>
          <a:bodyPr wrap="square">
            <a:spAutoFit/>
          </a:bodyPr>
          <a:lstStyle/>
          <a:p>
            <a:r>
              <a:rPr lang="el-GR" b="1" dirty="0">
                <a:solidFill>
                  <a:srgbClr val="FF0000"/>
                </a:solidFill>
              </a:rPr>
              <a:t>ΠΡΟΣΦΟΡΑ ΕΝΟΣ ΠΡΩΙΝΟΥ ΣΤΟ ΣΧΟΛΕΙΟ ΜΕ ΣΠΙΤΙΚΕΣ ΜΠΑΡΕΣ ΚΑΙ ΦΥΣΙΚΟ ΧΥΜΟ ΠΟΡΤΟΚΑΛΙΩΝ</a:t>
            </a:r>
            <a:endParaRPr lang="el-GR" dirty="0"/>
          </a:p>
        </p:txBody>
      </p:sp>
      <p:pic>
        <p:nvPicPr>
          <p:cNvPr id="9" name="8 - Εικόνα" descr="20260221_193515[1].jpg"/>
          <p:cNvPicPr>
            <a:picLocks noChangeAspect="1"/>
          </p:cNvPicPr>
          <p:nvPr/>
        </p:nvPicPr>
        <p:blipFill>
          <a:blip r:embed="rId2" cstate="print"/>
          <a:stretch>
            <a:fillRect/>
          </a:stretch>
        </p:blipFill>
        <p:spPr>
          <a:xfrm>
            <a:off x="467544" y="2996952"/>
            <a:ext cx="4475989" cy="3356992"/>
          </a:xfrm>
          <a:prstGeom prst="rect">
            <a:avLst/>
          </a:prstGeom>
        </p:spPr>
      </p:pic>
      <p:sp>
        <p:nvSpPr>
          <p:cNvPr id="1025" name="Rectangle 1"/>
          <p:cNvSpPr>
            <a:spLocks noChangeArrowheads="1"/>
          </p:cNvSpPr>
          <p:nvPr/>
        </p:nvSpPr>
        <p:spPr bwMode="auto">
          <a:xfrm>
            <a:off x="5148064" y="4365104"/>
            <a:ext cx="2886881" cy="196977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ΥΛΙΚΑ</a:t>
            </a:r>
            <a:endParaRPr kumimoji="0" lang="el-GR"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 και ½ σακούλα νιφάδες βρώμης</a:t>
            </a:r>
            <a:endParaRPr kumimoji="0" lang="el-GR"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Λίγες σταφίδες</a:t>
            </a:r>
            <a:endParaRPr kumimoji="0" lang="el-GR"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Μισό φλιτζάνι μέλι</a:t>
            </a:r>
            <a:endParaRPr kumimoji="0" lang="el-GR"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 ολόκληρο βάζο ταχίνι</a:t>
            </a:r>
            <a:endParaRPr kumimoji="0" lang="el-GR"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Λίγα μικρά κομμάτια μαύρη σοκολάτα</a:t>
            </a:r>
            <a:endParaRPr kumimoji="0" lang="el-GR"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½ κουταλάκι του γλυκού κανέλα</a:t>
            </a:r>
            <a:endParaRPr kumimoji="0" lang="el-GR"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Ξύσμα λεμονιού</a:t>
            </a:r>
            <a:endParaRPr kumimoji="0" lang="el-GR"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20-30 αμύγδαλα ψιλοκομμένα στο </a:t>
            </a:r>
            <a:r>
              <a:rPr kumimoji="0" lang="el-GR" sz="12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μούλτι</a:t>
            </a:r>
            <a:endParaRPr kumimoji="0" lang="el-GR"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 κουτάκι του γλυκού </a:t>
            </a: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baking powder</a:t>
            </a:r>
            <a:endParaRPr kumimoji="0" lang="el-GR" sz="800" b="0" i="0" u="none" strike="noStrike" cap="none" normalizeH="0" baseline="0" dirty="0">
              <a:ln>
                <a:noFill/>
              </a:ln>
              <a:solidFill>
                <a:schemeClr val="tx1"/>
              </a:solidFill>
              <a:effectLst/>
              <a:latin typeface="Arial" pitchFamily="34" charset="0"/>
              <a:cs typeface="Arial" pitchFamily="34" charset="0"/>
            </a:endParaRPr>
          </a:p>
        </p:txBody>
      </p:sp>
      <p:pic>
        <p:nvPicPr>
          <p:cNvPr id="8" name="7 - Εικόνα" descr="image0 (2).jpeg"/>
          <p:cNvPicPr>
            <a:picLocks noChangeAspect="1"/>
          </p:cNvPicPr>
          <p:nvPr/>
        </p:nvPicPr>
        <p:blipFill>
          <a:blip r:embed="rId3" cstate="print"/>
          <a:stretch>
            <a:fillRect/>
          </a:stretch>
        </p:blipFill>
        <p:spPr>
          <a:xfrm>
            <a:off x="5220072" y="1628800"/>
            <a:ext cx="3295915" cy="26642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11560" y="116632"/>
            <a:ext cx="8532440" cy="1051560"/>
          </a:xfrm>
        </p:spPr>
        <p:txBody>
          <a:bodyPr>
            <a:noAutofit/>
          </a:bodyPr>
          <a:lstStyle/>
          <a:p>
            <a:r>
              <a:rPr lang="el-GR" sz="2400" b="1" dirty="0">
                <a:solidFill>
                  <a:srgbClr val="FF0000"/>
                </a:solidFill>
                <a:latin typeface="Calibri" pitchFamily="34" charset="0"/>
                <a:cs typeface="Calibri" pitchFamily="34" charset="0"/>
              </a:rPr>
              <a:t>ΠΑΡΟΥΣΙΑΣΗ ΒΙΩΜΑΤΙΚΟΥ ΣΕΜΙΝΑΡΙΟΥ ΓΙΑ ΤΗΝ ΠΝΙΓΜΟΝΗ</a:t>
            </a:r>
            <a:br>
              <a:rPr lang="el-GR" sz="2400" dirty="0">
                <a:latin typeface="Calibri" pitchFamily="34" charset="0"/>
                <a:cs typeface="Calibri" pitchFamily="34" charset="0"/>
              </a:rPr>
            </a:br>
            <a:endParaRPr lang="el-GR" sz="2400" dirty="0">
              <a:latin typeface="Calibri" pitchFamily="34" charset="0"/>
              <a:cs typeface="Calibri" pitchFamily="34" charset="0"/>
            </a:endParaRPr>
          </a:p>
        </p:txBody>
      </p:sp>
      <p:sp>
        <p:nvSpPr>
          <p:cNvPr id="4" name="3 - TextBox"/>
          <p:cNvSpPr txBox="1"/>
          <p:nvPr/>
        </p:nvSpPr>
        <p:spPr>
          <a:xfrm>
            <a:off x="1187624" y="4653136"/>
            <a:ext cx="6929486" cy="1231106"/>
          </a:xfrm>
          <a:prstGeom prst="rect">
            <a:avLst/>
          </a:prstGeom>
          <a:noFill/>
        </p:spPr>
        <p:txBody>
          <a:bodyPr wrap="square" rtlCol="0">
            <a:spAutoFit/>
          </a:bodyPr>
          <a:lstStyle/>
          <a:p>
            <a:r>
              <a:rPr lang="el-GR" sz="1400" b="1" dirty="0">
                <a:latin typeface="Calibri" pitchFamily="34" charset="0"/>
                <a:cs typeface="Calibri" pitchFamily="34" charset="0"/>
              </a:rPr>
              <a:t>Η σχολική νοσηλεύτρια κα Παππά Ηλέκτρα παρουσίασε στα παιδιά της ομάδας μας ,ένα  βιωματικό σεμινάριο για την πνιγμονή και τους τρόπους αντιμετώπισής της. Όλοι οι μαθητές ενημερώθηκαν και πραγματοποίησαν τις πρώτες βοήθειες σε περίπτωση πνιγμονής από </a:t>
            </a:r>
            <a:r>
              <a:rPr lang="el-GR" sz="1400" b="1" dirty="0" err="1">
                <a:latin typeface="Calibri" pitchFamily="34" charset="0"/>
                <a:cs typeface="Calibri" pitchFamily="34" charset="0"/>
              </a:rPr>
              <a:t>εισρόφηση</a:t>
            </a:r>
            <a:r>
              <a:rPr lang="el-GR" sz="1400" b="1" dirty="0">
                <a:latin typeface="Calibri" pitchFamily="34" charset="0"/>
                <a:cs typeface="Calibri" pitchFamily="34" charset="0"/>
              </a:rPr>
              <a:t> ξένου σώματος.</a:t>
            </a:r>
          </a:p>
          <a:p>
            <a:endParaRPr lang="el-GR" dirty="0"/>
          </a:p>
        </p:txBody>
      </p:sp>
      <p:pic>
        <p:nvPicPr>
          <p:cNvPr id="5" name="4 - Εικόνα" descr="κ.jpg"/>
          <p:cNvPicPr>
            <a:picLocks noChangeAspect="1"/>
          </p:cNvPicPr>
          <p:nvPr/>
        </p:nvPicPr>
        <p:blipFill>
          <a:blip r:embed="rId2" cstate="print"/>
          <a:stretch>
            <a:fillRect/>
          </a:stretch>
        </p:blipFill>
        <p:spPr>
          <a:xfrm rot="5400000">
            <a:off x="1750199" y="1464455"/>
            <a:ext cx="3143272" cy="2357454"/>
          </a:xfrm>
          <a:prstGeom prst="rect">
            <a:avLst/>
          </a:prstGeom>
        </p:spPr>
      </p:pic>
      <p:pic>
        <p:nvPicPr>
          <p:cNvPr id="6" name="5 - Εικόνα" descr="τελοσ.JPG"/>
          <p:cNvPicPr>
            <a:picLocks noChangeAspect="1"/>
          </p:cNvPicPr>
          <p:nvPr/>
        </p:nvPicPr>
        <p:blipFill>
          <a:blip r:embed="rId3" cstate="print"/>
          <a:stretch>
            <a:fillRect/>
          </a:stretch>
        </p:blipFill>
        <p:spPr>
          <a:xfrm>
            <a:off x="4929190" y="1047710"/>
            <a:ext cx="2357454" cy="31432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67544" y="188640"/>
            <a:ext cx="8244408" cy="1411600"/>
          </a:xfrm>
        </p:spPr>
        <p:txBody>
          <a:bodyPr>
            <a:noAutofit/>
          </a:bodyPr>
          <a:lstStyle/>
          <a:p>
            <a:r>
              <a:rPr lang="el-GR" sz="2000" dirty="0">
                <a:solidFill>
                  <a:srgbClr val="FF0000"/>
                </a:solidFill>
                <a:latin typeface="Calibri" pitchFamily="34" charset="0"/>
                <a:cs typeface="Calibri" pitchFamily="34" charset="0"/>
              </a:rPr>
              <a:t>"Πιστοποίηση μαθητών από την Ελληνική Ομάδα Διάσωσης Αργολίδας στο BLS (</a:t>
            </a:r>
            <a:r>
              <a:rPr lang="el-GR" sz="2000" dirty="0" err="1">
                <a:solidFill>
                  <a:srgbClr val="FF0000"/>
                </a:solidFill>
                <a:latin typeface="Calibri" pitchFamily="34" charset="0"/>
                <a:cs typeface="Calibri" pitchFamily="34" charset="0"/>
              </a:rPr>
              <a:t>Basic</a:t>
            </a:r>
            <a:r>
              <a:rPr lang="el-GR" sz="2000" dirty="0">
                <a:solidFill>
                  <a:srgbClr val="FF0000"/>
                </a:solidFill>
                <a:latin typeface="Calibri" pitchFamily="34" charset="0"/>
                <a:cs typeface="Calibri" pitchFamily="34" charset="0"/>
              </a:rPr>
              <a:t> </a:t>
            </a:r>
            <a:r>
              <a:rPr lang="el-GR" sz="2000" dirty="0" err="1">
                <a:solidFill>
                  <a:srgbClr val="FF0000"/>
                </a:solidFill>
                <a:latin typeface="Calibri" pitchFamily="34" charset="0"/>
                <a:cs typeface="Calibri" pitchFamily="34" charset="0"/>
              </a:rPr>
              <a:t>Life</a:t>
            </a:r>
            <a:r>
              <a:rPr lang="el-GR" sz="2000" dirty="0">
                <a:solidFill>
                  <a:srgbClr val="FF0000"/>
                </a:solidFill>
                <a:latin typeface="Calibri" pitchFamily="34" charset="0"/>
                <a:cs typeface="Calibri" pitchFamily="34" charset="0"/>
              </a:rPr>
              <a:t> </a:t>
            </a:r>
            <a:r>
              <a:rPr lang="el-GR" sz="2000" dirty="0" err="1">
                <a:solidFill>
                  <a:srgbClr val="FF0000"/>
                </a:solidFill>
                <a:latin typeface="Calibri" pitchFamily="34" charset="0"/>
                <a:cs typeface="Calibri" pitchFamily="34" charset="0"/>
              </a:rPr>
              <a:t>Support</a:t>
            </a:r>
            <a:r>
              <a:rPr lang="el-GR" sz="2000" dirty="0">
                <a:solidFill>
                  <a:srgbClr val="FF0000"/>
                </a:solidFill>
                <a:latin typeface="Calibri" pitchFamily="34" charset="0"/>
                <a:cs typeface="Calibri" pitchFamily="34" charset="0"/>
              </a:rPr>
              <a:t>)"</a:t>
            </a:r>
            <a:br>
              <a:rPr lang="el-GR" sz="2000" dirty="0"/>
            </a:br>
            <a:br>
              <a:rPr lang="el-GR" sz="2400" dirty="0"/>
            </a:br>
            <a:endParaRPr lang="el-GR" sz="2400" dirty="0"/>
          </a:p>
        </p:txBody>
      </p:sp>
      <p:sp>
        <p:nvSpPr>
          <p:cNvPr id="4" name="3 - TextBox"/>
          <p:cNvSpPr txBox="1"/>
          <p:nvPr/>
        </p:nvSpPr>
        <p:spPr>
          <a:xfrm>
            <a:off x="971600" y="3933057"/>
            <a:ext cx="7416824" cy="2585323"/>
          </a:xfrm>
          <a:prstGeom prst="rect">
            <a:avLst/>
          </a:prstGeom>
          <a:noFill/>
        </p:spPr>
        <p:txBody>
          <a:bodyPr wrap="square" rtlCol="0">
            <a:spAutoFit/>
          </a:bodyPr>
          <a:lstStyle/>
          <a:p>
            <a:r>
              <a:rPr lang="el-GR" sz="1600" b="1" dirty="0">
                <a:latin typeface="Calibri" pitchFamily="34" charset="0"/>
                <a:cs typeface="Calibri" pitchFamily="34" charset="0"/>
              </a:rPr>
              <a:t>Μερικοί μαθητές από το πρόγραμμά μας μαζί με άλλους συμμαθητές τους την Παρασκευή 9 Ιανουαρίου 2026, στο 1ο Γυμνάσιο Άργους πιστοποιήθηκαν στο BLS (</a:t>
            </a:r>
            <a:r>
              <a:rPr lang="el-GR" sz="1600" b="1" dirty="0" err="1">
                <a:latin typeface="Calibri" pitchFamily="34" charset="0"/>
                <a:cs typeface="Calibri" pitchFamily="34" charset="0"/>
              </a:rPr>
              <a:t>Basic</a:t>
            </a:r>
            <a:r>
              <a:rPr lang="el-GR" sz="1600" b="1" dirty="0">
                <a:latin typeface="Calibri" pitchFamily="34" charset="0"/>
                <a:cs typeface="Calibri" pitchFamily="34" charset="0"/>
              </a:rPr>
              <a:t> </a:t>
            </a:r>
            <a:r>
              <a:rPr lang="el-GR" sz="1600" b="1" dirty="0" err="1">
                <a:latin typeface="Calibri" pitchFamily="34" charset="0"/>
                <a:cs typeface="Calibri" pitchFamily="34" charset="0"/>
              </a:rPr>
              <a:t>Life</a:t>
            </a:r>
            <a:r>
              <a:rPr lang="el-GR" sz="1600" b="1" dirty="0">
                <a:latin typeface="Calibri" pitchFamily="34" charset="0"/>
                <a:cs typeface="Calibri" pitchFamily="34" charset="0"/>
              </a:rPr>
              <a:t> </a:t>
            </a:r>
            <a:r>
              <a:rPr lang="el-GR" sz="1600" b="1" dirty="0" err="1">
                <a:latin typeface="Calibri" pitchFamily="34" charset="0"/>
                <a:cs typeface="Calibri" pitchFamily="34" charset="0"/>
              </a:rPr>
              <a:t>Support</a:t>
            </a:r>
            <a:endParaRPr lang="el-GR" sz="1600" b="1" dirty="0">
              <a:latin typeface="Calibri" pitchFamily="34" charset="0"/>
              <a:cs typeface="Calibri" pitchFamily="34" charset="0"/>
            </a:endParaRPr>
          </a:p>
          <a:p>
            <a:r>
              <a:rPr lang="el-GR" sz="1600" b="1" dirty="0">
                <a:latin typeface="Calibri" pitchFamily="34" charset="0"/>
                <a:cs typeface="Calibri" pitchFamily="34" charset="0"/>
              </a:rPr>
              <a:t>Το πρόγραμμα BLS, η «Βασική Υποστήριξη της Ζωής» δηλαδή, περιλαμβάνει την εκμάθηση της </a:t>
            </a:r>
            <a:r>
              <a:rPr lang="el-GR" sz="1600" b="1" dirty="0" err="1">
                <a:latin typeface="Calibri" pitchFamily="34" charset="0"/>
                <a:cs typeface="Calibri" pitchFamily="34" charset="0"/>
              </a:rPr>
              <a:t>καρδιοαναπνευστικής</a:t>
            </a:r>
            <a:r>
              <a:rPr lang="el-GR" sz="1600" b="1" dirty="0">
                <a:latin typeface="Calibri" pitchFamily="34" charset="0"/>
                <a:cs typeface="Calibri" pitchFamily="34" charset="0"/>
              </a:rPr>
              <a:t> αναζωογόνησης με τη χρήση αυτόματου εξωτερικού </a:t>
            </a:r>
            <a:r>
              <a:rPr lang="el-GR" sz="1600" b="1" dirty="0" err="1">
                <a:latin typeface="Calibri" pitchFamily="34" charset="0"/>
                <a:cs typeface="Calibri" pitchFamily="34" charset="0"/>
              </a:rPr>
              <a:t>απινιδωτή</a:t>
            </a:r>
            <a:r>
              <a:rPr lang="el-GR" sz="1600" b="1" dirty="0">
                <a:latin typeface="Calibri" pitchFamily="34" charset="0"/>
                <a:cs typeface="Calibri" pitchFamily="34" charset="0"/>
              </a:rPr>
              <a:t>, την αντιμετώπιση της πνιγμονής και τη θέση ανάνηψης. Η πιστοποίηση δόθηκε από την ΕΕΚΑΑ (Ελληνική Εταιρεία </a:t>
            </a:r>
            <a:r>
              <a:rPr lang="el-GR" sz="1600" b="1" dirty="0" err="1">
                <a:latin typeface="Calibri" pitchFamily="34" charset="0"/>
                <a:cs typeface="Calibri" pitchFamily="34" charset="0"/>
              </a:rPr>
              <a:t>Καρδιοαναπνευστικής</a:t>
            </a:r>
            <a:r>
              <a:rPr lang="el-GR" sz="1600" b="1" dirty="0">
                <a:latin typeface="Calibri" pitchFamily="34" charset="0"/>
                <a:cs typeface="Calibri" pitchFamily="34" charset="0"/>
              </a:rPr>
              <a:t> Αναζωογόνησης) και το ERC (Ευρωπαϊκό Συμβούλιο Αναζωογόνησης) και έχει διεθνή αναγνώριση και ισχύ για 3 έτη.</a:t>
            </a:r>
          </a:p>
          <a:p>
            <a:endParaRPr lang="el-GR" dirty="0"/>
          </a:p>
        </p:txBody>
      </p:sp>
      <p:pic>
        <p:nvPicPr>
          <p:cNvPr id="7" name="6 - Εικόνα" descr="εικόνα_Viber_2026-01-10_23-56-46-108.jpg"/>
          <p:cNvPicPr>
            <a:picLocks noChangeAspect="1"/>
          </p:cNvPicPr>
          <p:nvPr/>
        </p:nvPicPr>
        <p:blipFill>
          <a:blip r:embed="rId2" cstate="print"/>
          <a:stretch>
            <a:fillRect/>
          </a:stretch>
        </p:blipFill>
        <p:spPr>
          <a:xfrm>
            <a:off x="2339752" y="1052736"/>
            <a:ext cx="3771900" cy="28289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60120" y="188640"/>
            <a:ext cx="8183880" cy="1051560"/>
          </a:xfrm>
        </p:spPr>
        <p:txBody>
          <a:bodyPr>
            <a:normAutofit/>
          </a:bodyPr>
          <a:lstStyle/>
          <a:p>
            <a:r>
              <a:rPr lang="el-GR" sz="2800" b="1" dirty="0">
                <a:solidFill>
                  <a:srgbClr val="FF0000"/>
                </a:solidFill>
                <a:latin typeface="Calibri" pitchFamily="34" charset="0"/>
                <a:cs typeface="Calibri" pitchFamily="34" charset="0"/>
              </a:rPr>
              <a:t>ΔΙΔΑΚΤΙΚΗ ΕΠΙΣΚΕΨΗ ΣΤΟ ΕΡΓΟΣΤΑΣΙΟ ΑΣΠΙΣ Α.Ε.</a:t>
            </a:r>
          </a:p>
        </p:txBody>
      </p:sp>
      <p:sp>
        <p:nvSpPr>
          <p:cNvPr id="3" name="2 - Θέση περιεχομένου"/>
          <p:cNvSpPr>
            <a:spLocks noGrp="1"/>
          </p:cNvSpPr>
          <p:nvPr>
            <p:ph idx="1"/>
          </p:nvPr>
        </p:nvSpPr>
        <p:spPr>
          <a:xfrm>
            <a:off x="395536" y="4286256"/>
            <a:ext cx="8424936" cy="2167080"/>
          </a:xfrm>
        </p:spPr>
        <p:txBody>
          <a:bodyPr>
            <a:normAutofit fontScale="25000" lnSpcReduction="20000"/>
          </a:bodyPr>
          <a:lstStyle/>
          <a:p>
            <a:r>
              <a:rPr lang="el-GR" sz="5600" b="1" dirty="0">
                <a:latin typeface="Calibri" pitchFamily="34" charset="0"/>
                <a:ea typeface="Calibri" pitchFamily="34" charset="0"/>
                <a:cs typeface="Calibri" pitchFamily="34" charset="0"/>
              </a:rPr>
              <a:t>Μια μέρα  πραγματοποιήσαμε διδακτική επίσκεψη στο εργοστάσιο Κ. </a:t>
            </a:r>
            <a:r>
              <a:rPr lang="el-GR" sz="5600" b="1" dirty="0" err="1">
                <a:latin typeface="Calibri" pitchFamily="34" charset="0"/>
                <a:ea typeface="Calibri" pitchFamily="34" charset="0"/>
                <a:cs typeface="Calibri" pitchFamily="34" charset="0"/>
              </a:rPr>
              <a:t>Δέδες</a:t>
            </a:r>
            <a:r>
              <a:rPr lang="el-GR" sz="5600" b="1" dirty="0">
                <a:latin typeface="Calibri" pitchFamily="34" charset="0"/>
                <a:ea typeface="Calibri" pitchFamily="34" charset="0"/>
                <a:cs typeface="Calibri" pitchFamily="34" charset="0"/>
              </a:rPr>
              <a:t> ΑΣΠΙΣ ΑΕ. στο Άργος, μια από τις σημαντικότερες βιομηχανικές μονάδες επεξεργασίας αγροτικών προϊόντων της περιοχής μας. Η επίσκεψη αποτέλεσε μια ξεχωριστή εμπειρία, καθώς μας δόθηκε η ευκαιρία να γνωρίσουμε από τους υπεύθυνους της επιχείρησης τον τρόπο με τον οποίο τα τοπικά αγροτικά προϊόντα μετατρέπονται σε ποιοτικά τρόφιμα με σύγχρονες μεθόδους παραγωγής.</a:t>
            </a:r>
          </a:p>
          <a:p>
            <a:r>
              <a:rPr lang="el-GR" sz="5600" b="1" dirty="0">
                <a:latin typeface="Calibri" pitchFamily="34" charset="0"/>
                <a:ea typeface="Calibri" pitchFamily="34" charset="0"/>
                <a:cs typeface="Calibri" pitchFamily="34" charset="0"/>
              </a:rPr>
              <a:t>Στη συνέχεια ξεναγηθήκαμε στους χώρους παραγωγής, όπου παρακολουθήσαμε τα στάδια επεξεργασίας των φρούτων. Ενημερωθήκαμε για την παραγωγή πολτών, συμπυκνωμάτων, ελαίων και αρωμάτων. Επιπλέον, μάθαμε ότι η εταιρεία αξιοποιεί τα υποπροϊόντα της παραγωγής για την παραγωγή ζωοτροφών, πρώτων υλών και βιοαερίου, συμβάλλοντας  έτσι στη μείωση του περιβαλλοντικού αποτυπώματος. Στο τέλος μας κέρασαν διάφορα είδη χυμών που παράγονται στο εργοστάσιο.</a:t>
            </a:r>
          </a:p>
          <a:p>
            <a:pPr>
              <a:buNone/>
            </a:pPr>
            <a:endParaRPr lang="el-GR" b="1" dirty="0"/>
          </a:p>
          <a:p>
            <a:pPr>
              <a:buNone/>
            </a:pPr>
            <a:endParaRPr lang="el-GR" b="1" dirty="0"/>
          </a:p>
          <a:p>
            <a:pPr>
              <a:buNone/>
            </a:pPr>
            <a:r>
              <a:rPr lang="el-GR" b="1" dirty="0"/>
              <a:t> </a:t>
            </a:r>
            <a:endParaRPr lang="el-GR" dirty="0"/>
          </a:p>
        </p:txBody>
      </p:sp>
      <p:pic>
        <p:nvPicPr>
          <p:cNvPr id="4" name="3 - Εικόνα" descr="20260216_111641[1].jpg"/>
          <p:cNvPicPr>
            <a:picLocks noChangeAspect="1"/>
          </p:cNvPicPr>
          <p:nvPr/>
        </p:nvPicPr>
        <p:blipFill>
          <a:blip r:embed="rId2" cstate="print"/>
          <a:stretch>
            <a:fillRect/>
          </a:stretch>
        </p:blipFill>
        <p:spPr>
          <a:xfrm rot="5400000">
            <a:off x="913557" y="1943907"/>
            <a:ext cx="2406857" cy="1805143"/>
          </a:xfrm>
          <a:prstGeom prst="rect">
            <a:avLst/>
          </a:prstGeom>
        </p:spPr>
      </p:pic>
      <p:pic>
        <p:nvPicPr>
          <p:cNvPr id="5" name="4 - Εικόνα" descr="20260216_121348[1].jpg"/>
          <p:cNvPicPr>
            <a:picLocks noChangeAspect="1"/>
          </p:cNvPicPr>
          <p:nvPr/>
        </p:nvPicPr>
        <p:blipFill>
          <a:blip r:embed="rId3" cstate="print"/>
          <a:stretch>
            <a:fillRect/>
          </a:stretch>
        </p:blipFill>
        <p:spPr>
          <a:xfrm rot="5400000">
            <a:off x="2849458" y="1936828"/>
            <a:ext cx="2428892" cy="1841335"/>
          </a:xfrm>
          <a:prstGeom prst="rect">
            <a:avLst/>
          </a:prstGeom>
        </p:spPr>
      </p:pic>
      <p:pic>
        <p:nvPicPr>
          <p:cNvPr id="6" name="5 - Εικόνα" descr="20260216_124155[1].jpg"/>
          <p:cNvPicPr>
            <a:picLocks noChangeAspect="1"/>
          </p:cNvPicPr>
          <p:nvPr/>
        </p:nvPicPr>
        <p:blipFill>
          <a:blip r:embed="rId4" cstate="print"/>
          <a:stretch>
            <a:fillRect/>
          </a:stretch>
        </p:blipFill>
        <p:spPr>
          <a:xfrm rot="5400000">
            <a:off x="6798482" y="1916896"/>
            <a:ext cx="2405081" cy="1857388"/>
          </a:xfrm>
          <a:prstGeom prst="rect">
            <a:avLst/>
          </a:prstGeom>
        </p:spPr>
      </p:pic>
      <p:pic>
        <p:nvPicPr>
          <p:cNvPr id="7" name="6 - Εικόνα" descr="20260216_122808[1].jpg"/>
          <p:cNvPicPr>
            <a:picLocks noChangeAspect="1"/>
          </p:cNvPicPr>
          <p:nvPr/>
        </p:nvPicPr>
        <p:blipFill>
          <a:blip r:embed="rId5" cstate="print"/>
          <a:stretch>
            <a:fillRect/>
          </a:stretch>
        </p:blipFill>
        <p:spPr>
          <a:xfrm>
            <a:off x="5072066" y="1643050"/>
            <a:ext cx="1785950" cy="23812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60648"/>
            <a:ext cx="8183880" cy="1051560"/>
          </a:xfrm>
        </p:spPr>
        <p:txBody>
          <a:bodyPr>
            <a:normAutofit/>
          </a:bodyPr>
          <a:lstStyle/>
          <a:p>
            <a:pPr algn="ctr"/>
            <a:r>
              <a:rPr lang="el-GR" sz="2400" b="1" dirty="0">
                <a:solidFill>
                  <a:srgbClr val="FF0000"/>
                </a:solidFill>
              </a:rPr>
              <a:t>«Νηστεία και Υγιεινή Διατροφή» </a:t>
            </a:r>
            <a:endParaRPr lang="el-GR" sz="2400" dirty="0">
              <a:solidFill>
                <a:srgbClr val="FF0000"/>
              </a:solidFill>
            </a:endParaRPr>
          </a:p>
        </p:txBody>
      </p:sp>
      <p:pic>
        <p:nvPicPr>
          <p:cNvPr id="4" name="3 - Θέση περιεχομένου" descr="4.jpg"/>
          <p:cNvPicPr>
            <a:picLocks noGrp="1" noChangeAspect="1"/>
          </p:cNvPicPr>
          <p:nvPr>
            <p:ph idx="1"/>
          </p:nvPr>
        </p:nvPicPr>
        <p:blipFill>
          <a:blip r:embed="rId2" cstate="print"/>
          <a:stretch>
            <a:fillRect/>
          </a:stretch>
        </p:blipFill>
        <p:spPr>
          <a:xfrm>
            <a:off x="1763689" y="1447800"/>
            <a:ext cx="3024336" cy="2268252"/>
          </a:xfrm>
        </p:spPr>
      </p:pic>
      <p:pic>
        <p:nvPicPr>
          <p:cNvPr id="5" name="4 - Εικόνα" descr="1.jpg"/>
          <p:cNvPicPr>
            <a:picLocks noChangeAspect="1"/>
          </p:cNvPicPr>
          <p:nvPr/>
        </p:nvPicPr>
        <p:blipFill>
          <a:blip r:embed="rId3" cstate="print"/>
          <a:stretch>
            <a:fillRect/>
          </a:stretch>
        </p:blipFill>
        <p:spPr>
          <a:xfrm>
            <a:off x="4932040" y="1478888"/>
            <a:ext cx="3816424" cy="2238144"/>
          </a:xfrm>
          <a:prstGeom prst="rect">
            <a:avLst/>
          </a:prstGeom>
        </p:spPr>
      </p:pic>
      <p:pic>
        <p:nvPicPr>
          <p:cNvPr id="6" name="5 - Εικόνα" descr="2.jpg"/>
          <p:cNvPicPr>
            <a:picLocks noChangeAspect="1"/>
          </p:cNvPicPr>
          <p:nvPr/>
        </p:nvPicPr>
        <p:blipFill>
          <a:blip r:embed="rId4" cstate="print"/>
          <a:stretch>
            <a:fillRect/>
          </a:stretch>
        </p:blipFill>
        <p:spPr>
          <a:xfrm>
            <a:off x="1691680" y="3933056"/>
            <a:ext cx="1584176" cy="2112235"/>
          </a:xfrm>
          <a:prstGeom prst="rect">
            <a:avLst/>
          </a:prstGeom>
        </p:spPr>
      </p:pic>
      <p:pic>
        <p:nvPicPr>
          <p:cNvPr id="7" name="6 - Εικόνα" descr="5.jpg"/>
          <p:cNvPicPr>
            <a:picLocks noChangeAspect="1"/>
          </p:cNvPicPr>
          <p:nvPr/>
        </p:nvPicPr>
        <p:blipFill>
          <a:blip r:embed="rId5" cstate="print"/>
          <a:stretch>
            <a:fillRect/>
          </a:stretch>
        </p:blipFill>
        <p:spPr>
          <a:xfrm>
            <a:off x="3635896" y="3933056"/>
            <a:ext cx="1584176" cy="2112235"/>
          </a:xfrm>
          <a:prstGeom prst="rect">
            <a:avLst/>
          </a:prstGeom>
        </p:spPr>
      </p:pic>
      <p:sp>
        <p:nvSpPr>
          <p:cNvPr id="8" name="7 - Ορθογώνιο"/>
          <p:cNvSpPr/>
          <p:nvPr/>
        </p:nvSpPr>
        <p:spPr>
          <a:xfrm>
            <a:off x="5364088" y="3933056"/>
            <a:ext cx="3528392" cy="2554545"/>
          </a:xfrm>
          <a:prstGeom prst="rect">
            <a:avLst/>
          </a:prstGeom>
        </p:spPr>
        <p:txBody>
          <a:bodyPr wrap="square">
            <a:spAutoFit/>
          </a:bodyPr>
          <a:lstStyle/>
          <a:p>
            <a:r>
              <a:rPr lang="el-GR" sz="1600" b="1" dirty="0">
                <a:latin typeface="Calibri" pitchFamily="34" charset="0"/>
                <a:cs typeface="Calibri" pitchFamily="34" charset="0"/>
              </a:rPr>
              <a:t>Την Τρίτη, 3 Μαρτίου 2026, το 1</a:t>
            </a:r>
            <a:r>
              <a:rPr lang="el-GR" sz="1600" b="1" baseline="30000" dirty="0">
                <a:latin typeface="Calibri" pitchFamily="34" charset="0"/>
                <a:cs typeface="Calibri" pitchFamily="34" charset="0"/>
              </a:rPr>
              <a:t>ο</a:t>
            </a:r>
            <a:r>
              <a:rPr lang="el-GR" sz="1600" b="1" dirty="0">
                <a:latin typeface="Calibri" pitchFamily="34" charset="0"/>
                <a:cs typeface="Calibri" pitchFamily="34" charset="0"/>
              </a:rPr>
              <a:t> Γυμνάσιο Άργους σε συνεργασία με τ</a:t>
            </a:r>
            <a:r>
              <a:rPr lang="en-US" sz="1600" b="1" dirty="0">
                <a:latin typeface="Calibri" pitchFamily="34" charset="0"/>
                <a:cs typeface="Calibri" pitchFamily="34" charset="0"/>
              </a:rPr>
              <a:t>o</a:t>
            </a:r>
            <a:r>
              <a:rPr lang="el-GR" sz="1600" b="1" dirty="0">
                <a:latin typeface="Calibri" pitchFamily="34" charset="0"/>
                <a:cs typeface="Calibri" pitchFamily="34" charset="0"/>
              </a:rPr>
              <a:t> τμήμα Μαγειρικής Τέχνης της ΕΠΑΣ ΔΥΠΑ Αργολίδας διοργάνωσε εκδήλωση με θέμα «Νηστεία και Διατροφή». Η εκδήλωση πραγματοποιήθηκε στα πλαίσια του Προγράμματος «Τρώω υγιεινά! Ζω οικολογικά!» και του μαθήματος της Βιολογίας.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611560" y="836712"/>
            <a:ext cx="7776864" cy="864096"/>
          </a:xfrm>
          <a:prstGeom prst="rect">
            <a:avLst/>
          </a:prstGeom>
        </p:spPr>
        <p:txBody>
          <a:bodyPr wrap="square">
            <a:spAutoFit/>
          </a:bodyPr>
          <a:lstStyle/>
          <a:p>
            <a:r>
              <a:rPr lang="el-GR" sz="2400" b="1" dirty="0">
                <a:solidFill>
                  <a:srgbClr val="FF0000"/>
                </a:solidFill>
                <a:effectLst>
                  <a:outerShdw blurRad="53975" dist="22860" dir="5400000" algn="tl" rotWithShape="0">
                    <a:srgbClr val="000000">
                      <a:alpha val="55000"/>
                    </a:srgbClr>
                  </a:outerShdw>
                </a:effectLst>
                <a:latin typeface="+mj-lt"/>
                <a:ea typeface="+mj-ea"/>
                <a:cs typeface="+mj-cs"/>
              </a:rPr>
              <a:t>ΕΚΔΗΛΩΣΗ ΓΙΑ ΣΩΣΤΗ ΔΙΑΤΡΟΦΗ ΚΑΙ ΑΣΚΗΣΗ</a:t>
            </a:r>
          </a:p>
        </p:txBody>
      </p:sp>
      <p:pic>
        <p:nvPicPr>
          <p:cNvPr id="7" name="6 - Εικόνα" descr="Blue White Modern Photo Video Collage Summer Instagram Story (1).png"/>
          <p:cNvPicPr>
            <a:picLocks noChangeAspect="1"/>
          </p:cNvPicPr>
          <p:nvPr/>
        </p:nvPicPr>
        <p:blipFill>
          <a:blip r:embed="rId2" cstate="print"/>
          <a:stretch>
            <a:fillRect/>
          </a:stretch>
        </p:blipFill>
        <p:spPr>
          <a:xfrm>
            <a:off x="4716016" y="1268760"/>
            <a:ext cx="3960440" cy="5112016"/>
          </a:xfrm>
          <a:prstGeom prst="rect">
            <a:avLst/>
          </a:prstGeom>
        </p:spPr>
      </p:pic>
      <p:sp>
        <p:nvSpPr>
          <p:cNvPr id="8" name="7 - Ορθογώνιο"/>
          <p:cNvSpPr/>
          <p:nvPr/>
        </p:nvSpPr>
        <p:spPr>
          <a:xfrm>
            <a:off x="971600" y="1859340"/>
            <a:ext cx="3384376" cy="2800767"/>
          </a:xfrm>
          <a:prstGeom prst="rect">
            <a:avLst/>
          </a:prstGeom>
        </p:spPr>
        <p:txBody>
          <a:bodyPr wrap="square">
            <a:spAutoFit/>
          </a:bodyPr>
          <a:lstStyle/>
          <a:p>
            <a:r>
              <a:rPr lang="el-GR" sz="1600" b="1" dirty="0">
                <a:latin typeface="Calibri" pitchFamily="34" charset="0"/>
                <a:cs typeface="Calibri" pitchFamily="34" charset="0"/>
              </a:rPr>
              <a:t>Την Παρασκευή 27 Μαρτίου 2026 με μαθητές του σχολείου μας παρακολουθήσαμε στο κλειστό γυμναστήριο της Ν. </a:t>
            </a:r>
            <a:r>
              <a:rPr lang="el-GR" sz="1600" b="1" dirty="0" err="1">
                <a:latin typeface="Calibri" pitchFamily="34" charset="0"/>
                <a:cs typeface="Calibri" pitchFamily="34" charset="0"/>
              </a:rPr>
              <a:t>Κίου</a:t>
            </a:r>
            <a:r>
              <a:rPr lang="el-GR" sz="1600" b="1" dirty="0">
                <a:latin typeface="Calibri" pitchFamily="34" charset="0"/>
                <a:cs typeface="Calibri" pitchFamily="34" charset="0"/>
              </a:rPr>
              <a:t>  μια Εθνική Δράση κατά της  Παιδικής Παχυσαρκίας  που υλοποιήθηκε από το Υπουργείο Υγείας σε συνεργασία με την UNICEF.  Η δράση είχε σκοπό να βοηθήσει τα παιδιά να υιοθετήσουν έναν υγιεινό τρόπο ζωής στο σχολείο και στο σπίτι.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60120" y="332656"/>
            <a:ext cx="8183880" cy="1051560"/>
          </a:xfrm>
        </p:spPr>
        <p:txBody>
          <a:bodyPr>
            <a:normAutofit/>
          </a:bodyPr>
          <a:lstStyle/>
          <a:p>
            <a:r>
              <a:rPr lang="el-GR" sz="2400" dirty="0">
                <a:solidFill>
                  <a:srgbClr val="FF0000"/>
                </a:solidFill>
              </a:rPr>
              <a:t>"Τρώω υγιεινά. Ζω οικολογικά"</a:t>
            </a:r>
          </a:p>
        </p:txBody>
      </p:sp>
      <p:sp>
        <p:nvSpPr>
          <p:cNvPr id="3" name="2 - Θέση περιεχομένου"/>
          <p:cNvSpPr>
            <a:spLocks noGrp="1"/>
          </p:cNvSpPr>
          <p:nvPr>
            <p:ph idx="1"/>
          </p:nvPr>
        </p:nvSpPr>
        <p:spPr>
          <a:xfrm>
            <a:off x="395536" y="4286256"/>
            <a:ext cx="8424936" cy="2167080"/>
          </a:xfrm>
        </p:spPr>
        <p:txBody>
          <a:bodyPr>
            <a:normAutofit/>
          </a:bodyPr>
          <a:lstStyle/>
          <a:p>
            <a:pPr marL="0">
              <a:buNone/>
            </a:pPr>
            <a:r>
              <a:rPr lang="el-GR" sz="1600" b="1" dirty="0">
                <a:latin typeface="Calibri" pitchFamily="34" charset="0"/>
                <a:cs typeface="Calibri" pitchFamily="34" charset="0"/>
              </a:rPr>
              <a:t>Οι μαθητές του προγράμματός μας συμμετείχαν σε μια δημιουργική δραστηριότητα που συνδύαζε τη μάθηση με την τέχνη. Δημιούργησαν ένα ψηφιδωτό του παγκόσμιου χάρτη χρησιμοποιώντας αντί για ψηφίδες διάφορα όσπρια. Μέσα από τη δράση, τα παιδιά γνώρισαν τη θρεπτική αξία των οσπρίων, αλλά και τη σημασία τους για μια ισορροπημένη και φιλική προς το περιβάλλον διατροφή. </a:t>
            </a:r>
            <a:endParaRPr lang="el-GR" b="1" dirty="0"/>
          </a:p>
          <a:p>
            <a:pPr>
              <a:buNone/>
            </a:pPr>
            <a:r>
              <a:rPr lang="el-GR" b="1" dirty="0"/>
              <a:t> </a:t>
            </a:r>
            <a:endParaRPr lang="el-GR" dirty="0"/>
          </a:p>
        </p:txBody>
      </p:sp>
      <p:pic>
        <p:nvPicPr>
          <p:cNvPr id="8" name="7 - Εικόνα" descr="1.jpg"/>
          <p:cNvPicPr>
            <a:picLocks noChangeAspect="1"/>
          </p:cNvPicPr>
          <p:nvPr/>
        </p:nvPicPr>
        <p:blipFill>
          <a:blip r:embed="rId2" cstate="print"/>
          <a:stretch>
            <a:fillRect/>
          </a:stretch>
        </p:blipFill>
        <p:spPr>
          <a:xfrm>
            <a:off x="827584" y="1628800"/>
            <a:ext cx="3295650" cy="2476500"/>
          </a:xfrm>
          <a:prstGeom prst="rect">
            <a:avLst/>
          </a:prstGeom>
        </p:spPr>
      </p:pic>
      <p:pic>
        <p:nvPicPr>
          <p:cNvPr id="9" name="8 - Εικόνα" descr="2.jpg"/>
          <p:cNvPicPr>
            <a:picLocks noChangeAspect="1"/>
          </p:cNvPicPr>
          <p:nvPr/>
        </p:nvPicPr>
        <p:blipFill>
          <a:blip r:embed="rId3" cstate="print"/>
          <a:stretch>
            <a:fillRect/>
          </a:stretch>
        </p:blipFill>
        <p:spPr>
          <a:xfrm>
            <a:off x="4427984" y="1556792"/>
            <a:ext cx="3333750" cy="24955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60120" y="332656"/>
            <a:ext cx="8183880" cy="1051560"/>
          </a:xfrm>
        </p:spPr>
        <p:txBody>
          <a:bodyPr>
            <a:normAutofit/>
          </a:bodyPr>
          <a:lstStyle/>
          <a:p>
            <a:r>
              <a:rPr lang="el-GR" sz="2400" dirty="0">
                <a:solidFill>
                  <a:srgbClr val="FF0000"/>
                </a:solidFill>
              </a:rPr>
              <a:t>"Τρώω υγιεινά. Ζω οικολογικά"</a:t>
            </a:r>
          </a:p>
        </p:txBody>
      </p:sp>
      <p:sp>
        <p:nvSpPr>
          <p:cNvPr id="3" name="2 - Θέση περιεχομένου"/>
          <p:cNvSpPr>
            <a:spLocks noGrp="1"/>
          </p:cNvSpPr>
          <p:nvPr>
            <p:ph idx="1"/>
          </p:nvPr>
        </p:nvSpPr>
        <p:spPr>
          <a:xfrm>
            <a:off x="395536" y="4286256"/>
            <a:ext cx="8424936" cy="2167080"/>
          </a:xfrm>
        </p:spPr>
        <p:txBody>
          <a:bodyPr>
            <a:normAutofit lnSpcReduction="10000"/>
          </a:bodyPr>
          <a:lstStyle/>
          <a:p>
            <a:pPr marL="0">
              <a:buNone/>
            </a:pPr>
            <a:r>
              <a:rPr lang="el-GR" sz="1600" b="1" dirty="0">
                <a:latin typeface="Calibri" pitchFamily="34" charset="0"/>
                <a:cs typeface="Calibri" pitchFamily="34" charset="0"/>
              </a:rPr>
              <a:t> </a:t>
            </a:r>
            <a:r>
              <a:rPr lang="el-GR" sz="2000" b="1" dirty="0">
                <a:latin typeface="Calibri" pitchFamily="34" charset="0"/>
                <a:cs typeface="Calibri" pitchFamily="34" charset="0"/>
              </a:rPr>
              <a:t>Επίσης έφτιαξαν με πηλό διάφορα τρόφιμα, ώστε να γνωρίσουν καλύτερα τις ομάδες των τροφίμων. Μέσω των δράσεων , τα παιδιά καλλιέργησαν την οικολογική τους συνείδηση, μετατρέποντας απλά υλικά της καθημερινότητας σε έργα τέχνης. </a:t>
            </a:r>
          </a:p>
          <a:p>
            <a:pPr>
              <a:buNone/>
            </a:pPr>
            <a:endParaRPr lang="el-GR" b="1" dirty="0"/>
          </a:p>
          <a:p>
            <a:pPr>
              <a:buNone/>
            </a:pPr>
            <a:r>
              <a:rPr lang="el-GR" b="1" dirty="0"/>
              <a:t> </a:t>
            </a:r>
            <a:endParaRPr lang="el-GR" dirty="0"/>
          </a:p>
        </p:txBody>
      </p:sp>
      <p:pic>
        <p:nvPicPr>
          <p:cNvPr id="6" name="5 - Εικόνα" descr="3.jpg"/>
          <p:cNvPicPr>
            <a:picLocks noChangeAspect="1"/>
          </p:cNvPicPr>
          <p:nvPr/>
        </p:nvPicPr>
        <p:blipFill>
          <a:blip r:embed="rId2" cstate="print"/>
          <a:stretch>
            <a:fillRect/>
          </a:stretch>
        </p:blipFill>
        <p:spPr>
          <a:xfrm>
            <a:off x="971600" y="1628800"/>
            <a:ext cx="3238500" cy="2428875"/>
          </a:xfrm>
          <a:prstGeom prst="rect">
            <a:avLst/>
          </a:prstGeom>
        </p:spPr>
      </p:pic>
      <p:pic>
        <p:nvPicPr>
          <p:cNvPr id="7" name="6 - Εικόνα" descr="4.jpg"/>
          <p:cNvPicPr>
            <a:picLocks noChangeAspect="1"/>
          </p:cNvPicPr>
          <p:nvPr/>
        </p:nvPicPr>
        <p:blipFill>
          <a:blip r:embed="rId3" cstate="print"/>
          <a:stretch>
            <a:fillRect/>
          </a:stretch>
        </p:blipFill>
        <p:spPr>
          <a:xfrm>
            <a:off x="4355976" y="1628800"/>
            <a:ext cx="3409950" cy="2552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332656"/>
            <a:ext cx="9144000" cy="953344"/>
          </a:xfrm>
        </p:spPr>
        <p:txBody>
          <a:bodyPr>
            <a:normAutofit fontScale="90000"/>
          </a:bodyPr>
          <a:lstStyle/>
          <a:p>
            <a:pPr algn="ct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br>
              <a:rPr lang="el-GR" sz="1800" dirty="0">
                <a:solidFill>
                  <a:srgbClr val="FF0000"/>
                </a:solidFill>
              </a:rPr>
            </a:br>
            <a:r>
              <a:rPr lang="el-GR" sz="3100" dirty="0">
                <a:solidFill>
                  <a:srgbClr val="FF0000"/>
                </a:solidFill>
                <a:latin typeface="Calibri" pitchFamily="34" charset="0"/>
                <a:cs typeface="Calibri" pitchFamily="34" charset="0"/>
              </a:rPr>
              <a:t>ΤΙΤΛΟΣ ΠΡΟΓΡΑΜΜΑΤΟΣ:  « Τρώω υγιεινά! Ζω οικολογικά»</a:t>
            </a:r>
            <a:br>
              <a:rPr lang="el-GR" sz="3100" dirty="0">
                <a:latin typeface="Calibri" pitchFamily="34" charset="0"/>
                <a:cs typeface="Calibri" pitchFamily="34" charset="0"/>
              </a:rPr>
            </a:br>
            <a:endParaRPr lang="el-GR" sz="3100" dirty="0">
              <a:latin typeface="Calibri" pitchFamily="34" charset="0"/>
              <a:cs typeface="Calibri" pitchFamily="34" charset="0"/>
            </a:endParaRPr>
          </a:p>
        </p:txBody>
      </p:sp>
      <p:sp>
        <p:nvSpPr>
          <p:cNvPr id="6" name="5 - Ορθογώνιο"/>
          <p:cNvSpPr/>
          <p:nvPr/>
        </p:nvSpPr>
        <p:spPr>
          <a:xfrm>
            <a:off x="323528" y="5157192"/>
            <a:ext cx="8136904" cy="1846659"/>
          </a:xfrm>
          <a:prstGeom prst="rect">
            <a:avLst/>
          </a:prstGeom>
        </p:spPr>
        <p:txBody>
          <a:bodyPr wrap="square">
            <a:spAutoFit/>
          </a:bodyPr>
          <a:lstStyle/>
          <a:p>
            <a:pPr fontAlgn="base"/>
            <a:endParaRPr lang="el-GR" sz="1400" b="1" dirty="0">
              <a:solidFill>
                <a:schemeClr val="tx1"/>
              </a:solidFill>
              <a:latin typeface="Calibri" pitchFamily="34" charset="0"/>
              <a:cs typeface="Calibri" pitchFamily="34" charset="0"/>
            </a:endParaRPr>
          </a:p>
          <a:p>
            <a:pPr fontAlgn="base"/>
            <a:r>
              <a:rPr lang="el-GR" b="1" dirty="0">
                <a:latin typeface="Calibri" pitchFamily="34" charset="0"/>
                <a:cs typeface="Calibri" pitchFamily="34" charset="0"/>
              </a:rPr>
              <a:t>Σκοπός του Προγράμματός μας ήταν η ευαισθητοποίηση των μαθητών σχετικά με τη σημασία της </a:t>
            </a:r>
            <a:r>
              <a:rPr lang="el-GR" b="1" u="sng" dirty="0">
                <a:latin typeface="Calibri" pitchFamily="34" charset="0"/>
                <a:cs typeface="Calibri" pitchFamily="34" charset="0"/>
              </a:rPr>
              <a:t>σωστής διατροφής</a:t>
            </a:r>
            <a:r>
              <a:rPr lang="el-GR" b="1" dirty="0">
                <a:latin typeface="Calibri" pitchFamily="34" charset="0"/>
                <a:cs typeface="Calibri" pitchFamily="34" charset="0"/>
              </a:rPr>
              <a:t> ,</a:t>
            </a:r>
            <a:r>
              <a:rPr lang="el-GR" b="1" u="sng" dirty="0">
                <a:latin typeface="Calibri" pitchFamily="34" charset="0"/>
                <a:cs typeface="Calibri" pitchFamily="34" charset="0"/>
              </a:rPr>
              <a:t>της υγιεινής</a:t>
            </a:r>
            <a:r>
              <a:rPr lang="el-GR" b="1" dirty="0">
                <a:latin typeface="Calibri" pitchFamily="34" charset="0"/>
                <a:cs typeface="Calibri" pitchFamily="34" charset="0"/>
              </a:rPr>
              <a:t>, </a:t>
            </a:r>
            <a:r>
              <a:rPr lang="el-GR" b="1" u="sng" dirty="0">
                <a:latin typeface="Calibri" pitchFamily="34" charset="0"/>
                <a:cs typeface="Calibri" pitchFamily="34" charset="0"/>
              </a:rPr>
              <a:t>της άθλησης</a:t>
            </a:r>
            <a:r>
              <a:rPr lang="el-GR" b="1" dirty="0">
                <a:latin typeface="Calibri" pitchFamily="34" charset="0"/>
                <a:cs typeface="Calibri" pitchFamily="34" charset="0"/>
              </a:rPr>
              <a:t>, </a:t>
            </a:r>
            <a:r>
              <a:rPr lang="el-GR" b="1" u="sng" dirty="0">
                <a:latin typeface="Calibri" pitchFamily="34" charset="0"/>
                <a:cs typeface="Calibri" pitchFamily="34" charset="0"/>
              </a:rPr>
              <a:t>της απόκτησης ελεύθερου χρόνου </a:t>
            </a:r>
            <a:r>
              <a:rPr lang="el-GR" b="1" dirty="0">
                <a:latin typeface="Calibri" pitchFamily="34" charset="0"/>
                <a:cs typeface="Calibri" pitchFamily="34" charset="0"/>
              </a:rPr>
              <a:t>και </a:t>
            </a:r>
            <a:r>
              <a:rPr lang="el-GR" b="1" u="sng" dirty="0">
                <a:latin typeface="Calibri" pitchFamily="34" charset="0"/>
                <a:cs typeface="Calibri" pitchFamily="34" charset="0"/>
              </a:rPr>
              <a:t>της περιβαλλοντικής συνείδησης </a:t>
            </a:r>
            <a:r>
              <a:rPr lang="el-GR" b="1" dirty="0">
                <a:latin typeface="Calibri" pitchFamily="34" charset="0"/>
                <a:cs typeface="Calibri" pitchFamily="34" charset="0"/>
              </a:rPr>
              <a:t>ώστε να  οδηγηθούν σε μια πιο ποιοτική ζωή. </a:t>
            </a:r>
            <a:endParaRPr lang="el-GR" dirty="0">
              <a:latin typeface="Calibri" pitchFamily="34" charset="0"/>
              <a:cs typeface="Calibri" pitchFamily="34" charset="0"/>
            </a:endParaRPr>
          </a:p>
          <a:p>
            <a:pPr fontAlgn="base"/>
            <a:endParaRPr lang="el-GR" sz="1400" b="1" dirty="0">
              <a:latin typeface="Calibri" pitchFamily="34" charset="0"/>
              <a:cs typeface="Calibri" pitchFamily="34" charset="0"/>
            </a:endParaRPr>
          </a:p>
          <a:p>
            <a:pPr fontAlgn="base"/>
            <a:endParaRPr lang="el-GR" sz="1400" b="1" dirty="0">
              <a:solidFill>
                <a:schemeClr val="tx1"/>
              </a:solidFill>
              <a:latin typeface="Calibri" pitchFamily="34" charset="0"/>
              <a:cs typeface="Calibri" pitchFamily="34" charset="0"/>
            </a:endParaRPr>
          </a:p>
        </p:txBody>
      </p:sp>
      <p:pic>
        <p:nvPicPr>
          <p:cNvPr id="8" name="7 - Εικόνα" descr="Screenshot 2025-10-26 182945.png"/>
          <p:cNvPicPr>
            <a:picLocks noChangeAspect="1"/>
          </p:cNvPicPr>
          <p:nvPr/>
        </p:nvPicPr>
        <p:blipFill>
          <a:blip r:embed="rId2" cstate="print"/>
          <a:stretch>
            <a:fillRect/>
          </a:stretch>
        </p:blipFill>
        <p:spPr>
          <a:xfrm>
            <a:off x="2843808" y="908720"/>
            <a:ext cx="3056946" cy="44247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964488" cy="1051560"/>
          </a:xfrm>
        </p:spPr>
        <p:txBody>
          <a:bodyPr>
            <a:normAutofit/>
          </a:bodyPr>
          <a:lstStyle/>
          <a:p>
            <a:pPr algn="ctr"/>
            <a:r>
              <a:rPr lang="el-GR" sz="2400" dirty="0">
                <a:solidFill>
                  <a:srgbClr val="FF0000"/>
                </a:solidFill>
              </a:rPr>
              <a:t>" Μικρές πράξεις περιβαλλοντικής συνείδησης "</a:t>
            </a:r>
          </a:p>
        </p:txBody>
      </p:sp>
      <p:sp>
        <p:nvSpPr>
          <p:cNvPr id="3" name="2 - Θέση περιεχομένου"/>
          <p:cNvSpPr>
            <a:spLocks noGrp="1"/>
          </p:cNvSpPr>
          <p:nvPr>
            <p:ph idx="1"/>
          </p:nvPr>
        </p:nvSpPr>
        <p:spPr>
          <a:xfrm>
            <a:off x="323528" y="4437112"/>
            <a:ext cx="8424936" cy="2167080"/>
          </a:xfrm>
        </p:spPr>
        <p:txBody>
          <a:bodyPr>
            <a:normAutofit fontScale="85000" lnSpcReduction="20000"/>
          </a:bodyPr>
          <a:lstStyle/>
          <a:p>
            <a:pPr marL="0">
              <a:buNone/>
            </a:pPr>
            <a:r>
              <a:rPr lang="el-GR" sz="2200" dirty="0">
                <a:latin typeface="Calibri" pitchFamily="34" charset="0"/>
                <a:cs typeface="Calibri" pitchFamily="34" charset="0"/>
              </a:rPr>
              <a:t> </a:t>
            </a:r>
            <a:r>
              <a:rPr lang="el-GR" sz="2200" b="1" dirty="0">
                <a:latin typeface="Calibri" pitchFamily="34" charset="0"/>
                <a:cs typeface="Calibri" pitchFamily="34" charset="0"/>
              </a:rPr>
              <a:t>Η </a:t>
            </a:r>
            <a:r>
              <a:rPr lang="el-GR" sz="2200" b="1" dirty="0" err="1">
                <a:latin typeface="Calibri" pitchFamily="34" charset="0"/>
                <a:cs typeface="Calibri" pitchFamily="34" charset="0"/>
              </a:rPr>
              <a:t>δεντροφύτευση</a:t>
            </a:r>
            <a:r>
              <a:rPr lang="el-GR" sz="2200" b="1" dirty="0">
                <a:latin typeface="Calibri" pitchFamily="34" charset="0"/>
                <a:cs typeface="Calibri" pitchFamily="34" charset="0"/>
              </a:rPr>
              <a:t> που ξεκινήσαμε πριν από λίγο καιρό με σκοπό να ομορφύνουμε την αυλή του σχολείου μας συνεχίζεται και θα συνεχιστεί μέχρι το τέλος της σχολικής χρονιάς γιατί είναι μια ξεχωριστή και ουσιαστική δράση, που αναδεικνύει τον οικολογικό χαρακτήρα του σχολείου μας . Με ενθουσιασμό , μαθητές και εκπαιδευτικοί συνεργαζόμαστε για να φυτέψουμε νέα δέντρα και φυτά, συμβάλλοντας έμπρακτα στην προστασία του περιβάλλοντος.</a:t>
            </a:r>
          </a:p>
          <a:p>
            <a:pPr>
              <a:buNone/>
            </a:pPr>
            <a:r>
              <a:rPr lang="el-GR" b="1" dirty="0"/>
              <a:t> </a:t>
            </a:r>
          </a:p>
        </p:txBody>
      </p:sp>
      <p:pic>
        <p:nvPicPr>
          <p:cNvPr id="8" name="7 - Εικόνα" descr="3 (1).jpg"/>
          <p:cNvPicPr>
            <a:picLocks noChangeAspect="1"/>
          </p:cNvPicPr>
          <p:nvPr/>
        </p:nvPicPr>
        <p:blipFill>
          <a:blip r:embed="rId2" cstate="print"/>
          <a:srcRect l="9496"/>
          <a:stretch>
            <a:fillRect/>
          </a:stretch>
        </p:blipFill>
        <p:spPr>
          <a:xfrm>
            <a:off x="4932040" y="1484784"/>
            <a:ext cx="2164436" cy="2808312"/>
          </a:xfrm>
          <a:prstGeom prst="rect">
            <a:avLst/>
          </a:prstGeom>
        </p:spPr>
      </p:pic>
      <p:pic>
        <p:nvPicPr>
          <p:cNvPr id="9" name="8 - Εικόνα" descr="20260311_135349[1].JPG"/>
          <p:cNvPicPr>
            <a:picLocks noChangeAspect="1"/>
          </p:cNvPicPr>
          <p:nvPr/>
        </p:nvPicPr>
        <p:blipFill>
          <a:blip r:embed="rId3" cstate="print"/>
          <a:stretch>
            <a:fillRect/>
          </a:stretch>
        </p:blipFill>
        <p:spPr>
          <a:xfrm>
            <a:off x="2123728" y="1556791"/>
            <a:ext cx="2013688" cy="268491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60120" y="188640"/>
            <a:ext cx="8183880" cy="864096"/>
          </a:xfrm>
        </p:spPr>
        <p:txBody>
          <a:bodyPr>
            <a:normAutofit/>
          </a:bodyPr>
          <a:lstStyle/>
          <a:p>
            <a:r>
              <a:rPr lang="el-GR" sz="2400" dirty="0">
                <a:solidFill>
                  <a:srgbClr val="FF0000"/>
                </a:solidFill>
              </a:rPr>
              <a:t>"Ανακυκλώνω για ένα καλύτερο αύριο"</a:t>
            </a:r>
          </a:p>
        </p:txBody>
      </p:sp>
      <p:sp>
        <p:nvSpPr>
          <p:cNvPr id="3" name="2 - Θέση περιεχομένου"/>
          <p:cNvSpPr>
            <a:spLocks noGrp="1"/>
          </p:cNvSpPr>
          <p:nvPr>
            <p:ph idx="1"/>
          </p:nvPr>
        </p:nvSpPr>
        <p:spPr>
          <a:xfrm>
            <a:off x="395536" y="4286256"/>
            <a:ext cx="8424936" cy="2167080"/>
          </a:xfrm>
        </p:spPr>
        <p:txBody>
          <a:bodyPr>
            <a:normAutofit/>
          </a:bodyPr>
          <a:lstStyle/>
          <a:p>
            <a:pPr marL="0">
              <a:buNone/>
            </a:pPr>
            <a:r>
              <a:rPr lang="el-GR" sz="1600" b="1" dirty="0">
                <a:latin typeface="Calibri" pitchFamily="34" charset="0"/>
                <a:cs typeface="Calibri" pitchFamily="34" charset="0"/>
              </a:rPr>
              <a:t> </a:t>
            </a:r>
            <a:endParaRPr lang="el-GR" b="1" dirty="0"/>
          </a:p>
          <a:p>
            <a:pPr>
              <a:buNone/>
            </a:pPr>
            <a:r>
              <a:rPr lang="el-GR" b="1" dirty="0"/>
              <a:t> </a:t>
            </a:r>
            <a:endParaRPr lang="el-GR" dirty="0"/>
          </a:p>
        </p:txBody>
      </p:sp>
      <p:pic>
        <p:nvPicPr>
          <p:cNvPr id="6" name="5 - Εικόνα" descr="image0.jpeg"/>
          <p:cNvPicPr>
            <a:picLocks noChangeAspect="1"/>
          </p:cNvPicPr>
          <p:nvPr/>
        </p:nvPicPr>
        <p:blipFill>
          <a:blip r:embed="rId2" cstate="print"/>
          <a:stretch>
            <a:fillRect/>
          </a:stretch>
        </p:blipFill>
        <p:spPr>
          <a:xfrm>
            <a:off x="2915816" y="1196752"/>
            <a:ext cx="2486025" cy="3048000"/>
          </a:xfrm>
          <a:prstGeom prst="rect">
            <a:avLst/>
          </a:prstGeom>
        </p:spPr>
      </p:pic>
      <p:sp>
        <p:nvSpPr>
          <p:cNvPr id="7" name="6 - Ορθογώνιο"/>
          <p:cNvSpPr/>
          <p:nvPr/>
        </p:nvSpPr>
        <p:spPr>
          <a:xfrm>
            <a:off x="467544" y="4581128"/>
            <a:ext cx="8280920" cy="1631216"/>
          </a:xfrm>
          <a:prstGeom prst="rect">
            <a:avLst/>
          </a:prstGeom>
        </p:spPr>
        <p:txBody>
          <a:bodyPr wrap="square">
            <a:spAutoFit/>
          </a:bodyPr>
          <a:lstStyle/>
          <a:p>
            <a:r>
              <a:rPr lang="el-GR" sz="2000" b="1" dirty="0">
                <a:latin typeface="Calibri" pitchFamily="34" charset="0"/>
                <a:cs typeface="Calibri" pitchFamily="34" charset="0"/>
              </a:rPr>
              <a:t>Συνεχίζοντας τις δράσεις μας για την προστασία του περιβάλλοντος, συγκεντρώσαμε και ανακυκλώσαμε τα πλαστικά μπουκάλια που πετάγονται στο χώρο του σχολείου μας. Με τέτοιες πρωτοβουλίες, το σχολείο μας αποδεικνύει ότι η οικολογική παιδεία μπορεί να ξεκινά από την τάξη και να γίνεται πράξη και έξω από το σχολείο στην καθημερινή ζωή.</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60120" y="188640"/>
            <a:ext cx="8183880" cy="864096"/>
          </a:xfrm>
        </p:spPr>
        <p:txBody>
          <a:bodyPr>
            <a:normAutofit/>
          </a:bodyPr>
          <a:lstStyle/>
          <a:p>
            <a:r>
              <a:rPr lang="el-GR" sz="2400" dirty="0">
                <a:solidFill>
                  <a:srgbClr val="FF0000"/>
                </a:solidFill>
              </a:rPr>
              <a:t>" ΕΚΔΡΟΜΗ ΣΤΗΝ ΙΘΑΚΗ"</a:t>
            </a:r>
          </a:p>
        </p:txBody>
      </p:sp>
      <p:sp>
        <p:nvSpPr>
          <p:cNvPr id="3" name="2 - Θέση περιεχομένου"/>
          <p:cNvSpPr>
            <a:spLocks noGrp="1"/>
          </p:cNvSpPr>
          <p:nvPr>
            <p:ph idx="1"/>
          </p:nvPr>
        </p:nvSpPr>
        <p:spPr>
          <a:xfrm>
            <a:off x="395536" y="4286256"/>
            <a:ext cx="8424936" cy="2167080"/>
          </a:xfrm>
        </p:spPr>
        <p:txBody>
          <a:bodyPr>
            <a:normAutofit/>
          </a:bodyPr>
          <a:lstStyle/>
          <a:p>
            <a:pPr marL="0">
              <a:buNone/>
            </a:pPr>
            <a:r>
              <a:rPr lang="el-GR" sz="1600" b="1" dirty="0">
                <a:latin typeface="Calibri" pitchFamily="34" charset="0"/>
                <a:cs typeface="Calibri" pitchFamily="34" charset="0"/>
              </a:rPr>
              <a:t> </a:t>
            </a:r>
          </a:p>
          <a:p>
            <a:pPr marL="0">
              <a:buNone/>
            </a:pPr>
            <a:r>
              <a:rPr lang="el-GR" sz="2000" b="1" dirty="0">
                <a:latin typeface="Calibri" pitchFamily="34" charset="0"/>
                <a:cs typeface="Calibri" pitchFamily="34" charset="0"/>
              </a:rPr>
              <a:t>Το  πρόγραμμά μας ολοκληρώθηκε με την επίσκεψή μας στην Ιθάκη</a:t>
            </a:r>
          </a:p>
          <a:p>
            <a:pPr>
              <a:buNone/>
            </a:pPr>
            <a:endParaRPr lang="el-GR" dirty="0"/>
          </a:p>
        </p:txBody>
      </p:sp>
      <p:sp>
        <p:nvSpPr>
          <p:cNvPr id="7" name="6 - Ορθογώνιο"/>
          <p:cNvSpPr/>
          <p:nvPr/>
        </p:nvSpPr>
        <p:spPr>
          <a:xfrm>
            <a:off x="467544" y="4221088"/>
            <a:ext cx="8280920" cy="1323439"/>
          </a:xfrm>
          <a:prstGeom prst="rect">
            <a:avLst/>
          </a:prstGeom>
        </p:spPr>
        <p:txBody>
          <a:bodyPr wrap="square">
            <a:spAutoFit/>
          </a:bodyPr>
          <a:lstStyle/>
          <a:p>
            <a:endParaRPr lang="el-GR" sz="2000" b="1" u="sng" dirty="0"/>
          </a:p>
          <a:p>
            <a:endParaRPr lang="el-GR" sz="2000" b="1" u="sng" dirty="0">
              <a:latin typeface="Calibri" pitchFamily="34" charset="0"/>
              <a:cs typeface="Calibri" pitchFamily="34" charset="0"/>
            </a:endParaRPr>
          </a:p>
          <a:p>
            <a:r>
              <a:rPr lang="el-GR" sz="2000" b="1" dirty="0">
                <a:latin typeface="Calibri" pitchFamily="34" charset="0"/>
                <a:cs typeface="Calibri" pitchFamily="34" charset="0"/>
              </a:rPr>
              <a:t>για να δούμε τις διατροφές και περιβαλλοντικές συνήθειες ενός </a:t>
            </a:r>
            <a:r>
              <a:rPr lang="el-GR" sz="2000" b="1">
                <a:latin typeface="Calibri" pitchFamily="34" charset="0"/>
                <a:cs typeface="Calibri" pitchFamily="34" charset="0"/>
              </a:rPr>
              <a:t>άλλου τόπου.</a:t>
            </a:r>
            <a:endParaRPr lang="el-GR" sz="2000" dirty="0"/>
          </a:p>
        </p:txBody>
      </p:sp>
      <p:pic>
        <p:nvPicPr>
          <p:cNvPr id="1026" name="Picture 2"/>
          <p:cNvPicPr>
            <a:picLocks noChangeAspect="1" noChangeArrowheads="1"/>
          </p:cNvPicPr>
          <p:nvPr/>
        </p:nvPicPr>
        <p:blipFill>
          <a:blip r:embed="rId2" cstate="print"/>
          <a:srcRect/>
          <a:stretch>
            <a:fillRect/>
          </a:stretch>
        </p:blipFill>
        <p:spPr bwMode="auto">
          <a:xfrm>
            <a:off x="2771800" y="1340768"/>
            <a:ext cx="2088233" cy="31791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2536" y="260648"/>
            <a:ext cx="9036496" cy="720080"/>
          </a:xfrm>
        </p:spPr>
        <p:txBody>
          <a:bodyPr>
            <a:normAutofit/>
          </a:bodyPr>
          <a:lstStyle/>
          <a:p>
            <a:r>
              <a:rPr lang="el-GR" sz="2400" dirty="0">
                <a:solidFill>
                  <a:srgbClr val="FF0000"/>
                </a:solidFill>
              </a:rPr>
              <a:t>       ΣΤΟ ΠΡΟΓΡΑΜΜΑ ΣΥΜΜΕΤΕΙΧΑΝ ΟΙ ΜΑΘΗΤΕΣ: </a:t>
            </a:r>
          </a:p>
        </p:txBody>
      </p:sp>
      <p:sp>
        <p:nvSpPr>
          <p:cNvPr id="3" name="2 - Θέση περιεχομένου"/>
          <p:cNvSpPr>
            <a:spLocks noGrp="1"/>
          </p:cNvSpPr>
          <p:nvPr>
            <p:ph idx="1"/>
          </p:nvPr>
        </p:nvSpPr>
        <p:spPr>
          <a:xfrm>
            <a:off x="395536" y="4286256"/>
            <a:ext cx="8424936" cy="2167080"/>
          </a:xfrm>
        </p:spPr>
        <p:txBody>
          <a:bodyPr>
            <a:normAutofit/>
          </a:bodyPr>
          <a:lstStyle/>
          <a:p>
            <a:pPr marL="0">
              <a:buNone/>
            </a:pPr>
            <a:r>
              <a:rPr lang="el-GR" sz="1600" b="1" dirty="0">
                <a:latin typeface="Calibri" pitchFamily="34" charset="0"/>
                <a:cs typeface="Calibri" pitchFamily="34" charset="0"/>
              </a:rPr>
              <a:t> </a:t>
            </a:r>
          </a:p>
        </p:txBody>
      </p:sp>
      <p:sp>
        <p:nvSpPr>
          <p:cNvPr id="7" name="6 - Ορθογώνιο"/>
          <p:cNvSpPr/>
          <p:nvPr/>
        </p:nvSpPr>
        <p:spPr>
          <a:xfrm>
            <a:off x="467544" y="4221088"/>
            <a:ext cx="8280920" cy="1631216"/>
          </a:xfrm>
          <a:prstGeom prst="rect">
            <a:avLst/>
          </a:prstGeom>
        </p:spPr>
        <p:txBody>
          <a:bodyPr wrap="square">
            <a:spAutoFit/>
          </a:bodyPr>
          <a:lstStyle/>
          <a:p>
            <a:endParaRPr lang="el-GR" sz="2000" b="1" u="sng" dirty="0"/>
          </a:p>
          <a:p>
            <a:endParaRPr lang="el-GR" sz="2000" b="1" u="sng" dirty="0">
              <a:latin typeface="Calibri" pitchFamily="34" charset="0"/>
              <a:cs typeface="Calibri" pitchFamily="34" charset="0"/>
            </a:endParaRPr>
          </a:p>
          <a:p>
            <a:endParaRPr lang="el-GR" sz="2000" b="1" u="sng" dirty="0">
              <a:latin typeface="Calibri" pitchFamily="34" charset="0"/>
              <a:cs typeface="Calibri" pitchFamily="34" charset="0"/>
            </a:endParaRPr>
          </a:p>
          <a:p>
            <a:endParaRPr lang="el-GR" sz="2000" dirty="0">
              <a:latin typeface="Calibri" pitchFamily="34" charset="0"/>
              <a:cs typeface="Calibri" pitchFamily="34" charset="0"/>
            </a:endParaRPr>
          </a:p>
          <a:p>
            <a:endParaRPr lang="el-GR" sz="2000" dirty="0"/>
          </a:p>
        </p:txBody>
      </p:sp>
      <p:graphicFrame>
        <p:nvGraphicFramePr>
          <p:cNvPr id="11" name="10 - Πίνακας"/>
          <p:cNvGraphicFramePr>
            <a:graphicFrameLocks noGrp="1"/>
          </p:cNvGraphicFramePr>
          <p:nvPr/>
        </p:nvGraphicFramePr>
        <p:xfrm>
          <a:off x="1403647" y="1052736"/>
          <a:ext cx="3888434" cy="5400598"/>
        </p:xfrm>
        <a:graphic>
          <a:graphicData uri="http://schemas.openxmlformats.org/drawingml/2006/table">
            <a:tbl>
              <a:tblPr/>
              <a:tblGrid>
                <a:gridCol w="499675">
                  <a:extLst>
                    <a:ext uri="{9D8B030D-6E8A-4147-A177-3AD203B41FA5}">
                      <a16:colId xmlns:a16="http://schemas.microsoft.com/office/drawing/2014/main" val="20000"/>
                    </a:ext>
                  </a:extLst>
                </a:gridCol>
                <a:gridCol w="1972236">
                  <a:extLst>
                    <a:ext uri="{9D8B030D-6E8A-4147-A177-3AD203B41FA5}">
                      <a16:colId xmlns:a16="http://schemas.microsoft.com/office/drawing/2014/main" val="20001"/>
                    </a:ext>
                  </a:extLst>
                </a:gridCol>
                <a:gridCol w="1416523">
                  <a:extLst>
                    <a:ext uri="{9D8B030D-6E8A-4147-A177-3AD203B41FA5}">
                      <a16:colId xmlns:a16="http://schemas.microsoft.com/office/drawing/2014/main" val="20002"/>
                    </a:ext>
                  </a:extLst>
                </a:gridCol>
              </a:tblGrid>
              <a:tr h="199919">
                <a:tc>
                  <a:txBody>
                    <a:bodyPr/>
                    <a:lstStyle/>
                    <a:p>
                      <a:pPr algn="r">
                        <a:lnSpc>
                          <a:spcPct val="115000"/>
                        </a:lnSpc>
                        <a:spcAft>
                          <a:spcPts val="0"/>
                        </a:spcAft>
                      </a:pPr>
                      <a:r>
                        <a:rPr lang="el-GR" sz="700" b="1" dirty="0">
                          <a:latin typeface="Calibri"/>
                          <a:ea typeface="Times New Roman"/>
                          <a:cs typeface="Calibri"/>
                        </a:rPr>
                        <a:t>1</a:t>
                      </a:r>
                      <a:endParaRPr lang="el-GR" sz="600" dirty="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dirty="0">
                          <a:latin typeface="Calibri"/>
                          <a:ea typeface="Times New Roman"/>
                          <a:cs typeface="Calibri"/>
                        </a:rPr>
                        <a:t>ΓΕΩΡΓΟΠΟΥΛΟΥ</a:t>
                      </a:r>
                      <a:endParaRPr lang="el-GR" sz="600" dirty="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ΕΙΡΗΝΗ</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209368">
                <a:tc>
                  <a:txBody>
                    <a:bodyPr/>
                    <a:lstStyle/>
                    <a:p>
                      <a:pPr algn="r">
                        <a:lnSpc>
                          <a:spcPct val="115000"/>
                        </a:lnSpc>
                        <a:spcAft>
                          <a:spcPts val="0"/>
                        </a:spcAft>
                      </a:pPr>
                      <a:r>
                        <a:rPr lang="el-GR" sz="700" b="1">
                          <a:latin typeface="Calibri"/>
                          <a:ea typeface="Times New Roman"/>
                          <a:cs typeface="Calibri"/>
                        </a:rPr>
                        <a:t>2</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ΚΑΓΚΛΗΣ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ΗΛΙΑΣ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198924">
                <a:tc>
                  <a:txBody>
                    <a:bodyPr/>
                    <a:lstStyle/>
                    <a:p>
                      <a:pPr algn="r">
                        <a:lnSpc>
                          <a:spcPct val="115000"/>
                        </a:lnSpc>
                        <a:spcAft>
                          <a:spcPts val="0"/>
                        </a:spcAft>
                      </a:pPr>
                      <a:r>
                        <a:rPr lang="el-GR" sz="700" b="1">
                          <a:latin typeface="Calibri"/>
                          <a:ea typeface="Times New Roman"/>
                          <a:cs typeface="Calibri"/>
                        </a:rPr>
                        <a:t>3</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ΝΤΕΜΑΪ</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ΕΜΑΝΟΥΕΛ</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215335">
                <a:tc>
                  <a:txBody>
                    <a:bodyPr/>
                    <a:lstStyle/>
                    <a:p>
                      <a:pPr algn="r">
                        <a:lnSpc>
                          <a:spcPct val="115000"/>
                        </a:lnSpc>
                        <a:spcAft>
                          <a:spcPts val="0"/>
                        </a:spcAft>
                      </a:pPr>
                      <a:r>
                        <a:rPr lang="el-GR" sz="700" b="1">
                          <a:latin typeface="Calibri"/>
                          <a:ea typeface="Times New Roman"/>
                          <a:cs typeface="Calibri"/>
                        </a:rPr>
                        <a:t>4</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ΝΤΟΚΟΥ</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ΕΛΕΝΗ</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r h="204393">
                <a:tc>
                  <a:txBody>
                    <a:bodyPr/>
                    <a:lstStyle/>
                    <a:p>
                      <a:pPr algn="r">
                        <a:lnSpc>
                          <a:spcPct val="115000"/>
                        </a:lnSpc>
                        <a:spcAft>
                          <a:spcPts val="0"/>
                        </a:spcAft>
                      </a:pPr>
                      <a:r>
                        <a:rPr lang="el-GR" sz="700" b="1">
                          <a:latin typeface="Calibri"/>
                          <a:ea typeface="Times New Roman"/>
                          <a:cs typeface="Calibri"/>
                        </a:rPr>
                        <a:t>5</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ΝΤΥΡΜΑ</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ΑΜΑΝΤΕΟ</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4"/>
                  </a:ext>
                </a:extLst>
              </a:tr>
              <a:tr h="348933">
                <a:tc>
                  <a:txBody>
                    <a:bodyPr/>
                    <a:lstStyle/>
                    <a:p>
                      <a:pPr algn="r">
                        <a:lnSpc>
                          <a:spcPct val="115000"/>
                        </a:lnSpc>
                        <a:spcAft>
                          <a:spcPts val="0"/>
                        </a:spcAft>
                      </a:pPr>
                      <a:r>
                        <a:rPr lang="el-GR" sz="700" b="1">
                          <a:latin typeface="Calibri"/>
                          <a:ea typeface="Times New Roman"/>
                          <a:cs typeface="Calibri"/>
                        </a:rPr>
                        <a:t>6</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ΠΑΝΑΓΙΩΤΙΔΗ</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ΣΤΑΥΡΟΥΛΑ ΚΩΝΣΤΑΝΤΙΝΑ</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5"/>
                  </a:ext>
                </a:extLst>
              </a:tr>
              <a:tr h="207874">
                <a:tc>
                  <a:txBody>
                    <a:bodyPr/>
                    <a:lstStyle/>
                    <a:p>
                      <a:pPr algn="r">
                        <a:lnSpc>
                          <a:spcPct val="115000"/>
                        </a:lnSpc>
                        <a:spcAft>
                          <a:spcPts val="0"/>
                        </a:spcAft>
                      </a:pPr>
                      <a:r>
                        <a:rPr lang="el-GR" sz="700" b="1">
                          <a:latin typeface="Calibri"/>
                          <a:ea typeface="Times New Roman"/>
                          <a:cs typeface="Calibri"/>
                        </a:rPr>
                        <a:t>7</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dirty="0">
                          <a:latin typeface="Calibri"/>
                          <a:ea typeface="Times New Roman"/>
                          <a:cs typeface="Calibri"/>
                        </a:rPr>
                        <a:t>ΠΑΝΤΕΛΕ</a:t>
                      </a:r>
                      <a:endParaRPr lang="el-GR" sz="600" dirty="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dirty="0">
                          <a:latin typeface="Calibri"/>
                          <a:ea typeface="Times New Roman"/>
                          <a:cs typeface="Calibri"/>
                        </a:rPr>
                        <a:t>ΕΙΡΗΝΗ</a:t>
                      </a:r>
                      <a:endParaRPr lang="el-GR" sz="600" dirty="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r h="203895">
                <a:tc>
                  <a:txBody>
                    <a:bodyPr/>
                    <a:lstStyle/>
                    <a:p>
                      <a:pPr algn="r">
                        <a:lnSpc>
                          <a:spcPct val="115000"/>
                        </a:lnSpc>
                        <a:spcAft>
                          <a:spcPts val="0"/>
                        </a:spcAft>
                      </a:pPr>
                      <a:r>
                        <a:rPr lang="el-GR" sz="700" b="1">
                          <a:latin typeface="Calibri"/>
                          <a:ea typeface="Times New Roman"/>
                          <a:cs typeface="Calibri"/>
                        </a:rPr>
                        <a:t>8</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ΠΑΝΤΕΛΕΣ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ΒΑΣΙΛΕΙΟΣ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7"/>
                  </a:ext>
                </a:extLst>
              </a:tr>
              <a:tr h="207378">
                <a:tc>
                  <a:txBody>
                    <a:bodyPr/>
                    <a:lstStyle/>
                    <a:p>
                      <a:pPr algn="r">
                        <a:lnSpc>
                          <a:spcPct val="115000"/>
                        </a:lnSpc>
                        <a:spcAft>
                          <a:spcPts val="0"/>
                        </a:spcAft>
                      </a:pPr>
                      <a:r>
                        <a:rPr lang="el-GR" sz="700" b="1">
                          <a:latin typeface="Calibri"/>
                          <a:ea typeface="Times New Roman"/>
                          <a:cs typeface="Calibri"/>
                        </a:rPr>
                        <a:t>9</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ΠΑΠΑΓΕΩΡΓΙΟΥ</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dirty="0">
                          <a:latin typeface="Calibri"/>
                          <a:ea typeface="Times New Roman"/>
                          <a:cs typeface="Calibri"/>
                        </a:rPr>
                        <a:t>ΕΛΕΝΗ</a:t>
                      </a:r>
                      <a:endParaRPr lang="el-GR" sz="600" dirty="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8"/>
                  </a:ext>
                </a:extLst>
              </a:tr>
              <a:tr h="210363">
                <a:tc>
                  <a:txBody>
                    <a:bodyPr/>
                    <a:lstStyle/>
                    <a:p>
                      <a:pPr algn="r">
                        <a:lnSpc>
                          <a:spcPct val="115000"/>
                        </a:lnSpc>
                        <a:spcAft>
                          <a:spcPts val="0"/>
                        </a:spcAft>
                      </a:pPr>
                      <a:r>
                        <a:rPr lang="el-GR" sz="700" b="1">
                          <a:latin typeface="Calibri"/>
                          <a:ea typeface="Times New Roman"/>
                          <a:cs typeface="Calibri"/>
                        </a:rPr>
                        <a:t>10</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ΠΑΠΑΜΙΧΑΛΟΠΟΥΛΟΥ</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ΔΑΝΑΗ</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9"/>
                  </a:ext>
                </a:extLst>
              </a:tr>
              <a:tr h="198924">
                <a:tc>
                  <a:txBody>
                    <a:bodyPr/>
                    <a:lstStyle/>
                    <a:p>
                      <a:pPr algn="r">
                        <a:lnSpc>
                          <a:spcPct val="115000"/>
                        </a:lnSpc>
                        <a:spcAft>
                          <a:spcPts val="0"/>
                        </a:spcAft>
                      </a:pPr>
                      <a:r>
                        <a:rPr lang="el-GR" sz="700" b="1">
                          <a:latin typeface="Calibri"/>
                          <a:ea typeface="Times New Roman"/>
                          <a:cs typeface="Calibri"/>
                        </a:rPr>
                        <a:t>11</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ΠΑΠΑΝΙΚΟΛΑΟΥ</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ΧΡΙΣΤΙΝΑ-ΒΑΣΙΛΙΚΗ</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0"/>
                  </a:ext>
                </a:extLst>
              </a:tr>
              <a:tr h="205886">
                <a:tc>
                  <a:txBody>
                    <a:bodyPr/>
                    <a:lstStyle/>
                    <a:p>
                      <a:pPr algn="r">
                        <a:lnSpc>
                          <a:spcPct val="115000"/>
                        </a:lnSpc>
                        <a:spcAft>
                          <a:spcPts val="0"/>
                        </a:spcAft>
                      </a:pPr>
                      <a:r>
                        <a:rPr lang="el-GR" sz="700" b="1" dirty="0">
                          <a:latin typeface="Calibri"/>
                          <a:ea typeface="Times New Roman"/>
                          <a:cs typeface="Calibri"/>
                        </a:rPr>
                        <a:t>13</a:t>
                      </a:r>
                      <a:endParaRPr lang="el-GR" sz="600" dirty="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dirty="0">
                          <a:latin typeface="Calibri"/>
                          <a:ea typeface="Times New Roman"/>
                          <a:cs typeface="Calibri"/>
                        </a:rPr>
                        <a:t>ΠΟΝΤΙΚΗ</a:t>
                      </a:r>
                      <a:endParaRPr lang="el-GR" sz="600" dirty="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ΙΩΑΝΝΑ</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1"/>
                  </a:ext>
                </a:extLst>
              </a:tr>
              <a:tr h="209368">
                <a:tc>
                  <a:txBody>
                    <a:bodyPr/>
                    <a:lstStyle/>
                    <a:p>
                      <a:pPr algn="r">
                        <a:lnSpc>
                          <a:spcPct val="115000"/>
                        </a:lnSpc>
                        <a:spcAft>
                          <a:spcPts val="0"/>
                        </a:spcAft>
                      </a:pPr>
                      <a:r>
                        <a:rPr lang="el-GR" sz="700" b="1">
                          <a:latin typeface="Calibri"/>
                          <a:ea typeface="Times New Roman"/>
                          <a:cs typeface="Calibri"/>
                        </a:rPr>
                        <a:t>14</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ΡΕΥΜΑΤΑΣ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ΜΑΡΙΟΣ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2"/>
                  </a:ext>
                </a:extLst>
              </a:tr>
              <a:tr h="328225">
                <a:tc>
                  <a:txBody>
                    <a:bodyPr/>
                    <a:lstStyle/>
                    <a:p>
                      <a:pPr algn="r">
                        <a:lnSpc>
                          <a:spcPct val="115000"/>
                        </a:lnSpc>
                        <a:spcAft>
                          <a:spcPts val="0"/>
                        </a:spcAft>
                      </a:pPr>
                      <a:r>
                        <a:rPr lang="el-GR" sz="700" b="1">
                          <a:latin typeface="Calibri"/>
                          <a:ea typeface="Times New Roman"/>
                          <a:cs typeface="Calibri"/>
                        </a:rPr>
                        <a:t>15</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ΡΗΓΟΠΟΥΛΟΣ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ΠΑΝΑΓΙΩΤΗΣ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3"/>
                  </a:ext>
                </a:extLst>
              </a:tr>
              <a:tr h="224784">
                <a:tc>
                  <a:txBody>
                    <a:bodyPr/>
                    <a:lstStyle/>
                    <a:p>
                      <a:pPr algn="r">
                        <a:lnSpc>
                          <a:spcPct val="115000"/>
                        </a:lnSpc>
                        <a:spcAft>
                          <a:spcPts val="0"/>
                        </a:spcAft>
                      </a:pPr>
                      <a:r>
                        <a:rPr lang="el-GR" sz="700" b="1">
                          <a:latin typeface="Calibri"/>
                          <a:ea typeface="Times New Roman"/>
                          <a:cs typeface="Calibri"/>
                        </a:rPr>
                        <a:t>16</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ΣΑΒΒΑ</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ΚΥΡΙΑΚΗ</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4"/>
                  </a:ext>
                </a:extLst>
              </a:tr>
              <a:tr h="236718">
                <a:tc>
                  <a:txBody>
                    <a:bodyPr/>
                    <a:lstStyle/>
                    <a:p>
                      <a:pPr algn="r">
                        <a:lnSpc>
                          <a:spcPct val="115000"/>
                        </a:lnSpc>
                        <a:spcAft>
                          <a:spcPts val="0"/>
                        </a:spcAft>
                      </a:pPr>
                      <a:r>
                        <a:rPr lang="el-GR" sz="700" b="1">
                          <a:latin typeface="Calibri"/>
                          <a:ea typeface="Times New Roman"/>
                          <a:cs typeface="Calibri"/>
                        </a:rPr>
                        <a:t>17</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ΣΑΒΒΑΪΔΗΣ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ΚΩΝΣΤΑΝΤΙΝΟΣ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5"/>
                  </a:ext>
                </a:extLst>
              </a:tr>
              <a:tr h="291920">
                <a:tc>
                  <a:txBody>
                    <a:bodyPr/>
                    <a:lstStyle/>
                    <a:p>
                      <a:pPr algn="r">
                        <a:lnSpc>
                          <a:spcPct val="115000"/>
                        </a:lnSpc>
                        <a:spcAft>
                          <a:spcPts val="0"/>
                        </a:spcAft>
                      </a:pPr>
                      <a:r>
                        <a:rPr lang="el-GR" sz="700" b="1">
                          <a:latin typeface="Calibri"/>
                          <a:ea typeface="Times New Roman"/>
                          <a:cs typeface="Calibri"/>
                        </a:rPr>
                        <a:t>18</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ΣΚΛΑΒΟΥΝΟΣ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ΙΩΑΝΝΗΣ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6"/>
                  </a:ext>
                </a:extLst>
              </a:tr>
              <a:tr h="313306">
                <a:tc>
                  <a:txBody>
                    <a:bodyPr/>
                    <a:lstStyle/>
                    <a:p>
                      <a:pPr algn="r">
                        <a:lnSpc>
                          <a:spcPct val="115000"/>
                        </a:lnSpc>
                        <a:spcAft>
                          <a:spcPts val="0"/>
                        </a:spcAft>
                      </a:pPr>
                      <a:r>
                        <a:rPr lang="el-GR" sz="700" b="1">
                          <a:latin typeface="Calibri"/>
                          <a:ea typeface="Times New Roman"/>
                          <a:cs typeface="Calibri"/>
                        </a:rPr>
                        <a:t>19</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ΣΚΟΥΜΠΗΣ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ΧΡΗΣΤΟΣ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7"/>
                  </a:ext>
                </a:extLst>
              </a:tr>
              <a:tr h="216827">
                <a:tc>
                  <a:txBody>
                    <a:bodyPr/>
                    <a:lstStyle/>
                    <a:p>
                      <a:pPr algn="r">
                        <a:lnSpc>
                          <a:spcPct val="115000"/>
                        </a:lnSpc>
                        <a:spcAft>
                          <a:spcPts val="0"/>
                        </a:spcAft>
                      </a:pPr>
                      <a:r>
                        <a:rPr lang="el-GR" sz="700" b="1">
                          <a:latin typeface="Calibri"/>
                          <a:ea typeface="Times New Roman"/>
                          <a:cs typeface="Calibri"/>
                        </a:rPr>
                        <a:t>20</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ΣΚΟΥΡΤΗ</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ΔΑΝΑΗ-ΖΩΗ</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8"/>
                  </a:ext>
                </a:extLst>
              </a:tr>
              <a:tr h="276006">
                <a:tc>
                  <a:txBody>
                    <a:bodyPr/>
                    <a:lstStyle/>
                    <a:p>
                      <a:pPr algn="r">
                        <a:lnSpc>
                          <a:spcPct val="115000"/>
                        </a:lnSpc>
                        <a:spcAft>
                          <a:spcPts val="0"/>
                        </a:spcAft>
                      </a:pPr>
                      <a:r>
                        <a:rPr lang="el-GR" sz="700" b="1">
                          <a:latin typeface="Calibri"/>
                          <a:ea typeface="Times New Roman"/>
                          <a:cs typeface="Calibri"/>
                        </a:rPr>
                        <a:t>21</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ΣΜΥΡΛΗ</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ΦΩΤΕΙΝΗ</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9"/>
                  </a:ext>
                </a:extLst>
              </a:tr>
              <a:tr h="289433">
                <a:tc>
                  <a:txBody>
                    <a:bodyPr/>
                    <a:lstStyle/>
                    <a:p>
                      <a:pPr algn="r">
                        <a:lnSpc>
                          <a:spcPct val="115000"/>
                        </a:lnSpc>
                        <a:spcAft>
                          <a:spcPts val="0"/>
                        </a:spcAft>
                      </a:pPr>
                      <a:r>
                        <a:rPr lang="el-GR" sz="700" b="1">
                          <a:latin typeface="Calibri"/>
                          <a:ea typeface="Times New Roman"/>
                          <a:cs typeface="Calibri"/>
                        </a:rPr>
                        <a:t>22</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dirty="0">
                          <a:latin typeface="Calibri"/>
                          <a:ea typeface="Times New Roman"/>
                          <a:cs typeface="Calibri"/>
                        </a:rPr>
                        <a:t>ΣΟΥΓΛΑΣ</a:t>
                      </a:r>
                      <a:endParaRPr lang="el-GR" sz="600" dirty="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ΕΥΑΓΓΕΛΟΣ</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20"/>
                  </a:ext>
                </a:extLst>
              </a:tr>
              <a:tr h="402819">
                <a:tc>
                  <a:txBody>
                    <a:bodyPr/>
                    <a:lstStyle/>
                    <a:p>
                      <a:pPr algn="r">
                        <a:lnSpc>
                          <a:spcPct val="115000"/>
                        </a:lnSpc>
                        <a:spcAft>
                          <a:spcPts val="0"/>
                        </a:spcAft>
                      </a:pPr>
                      <a:r>
                        <a:rPr lang="el-GR" sz="700" b="1">
                          <a:latin typeface="Calibri"/>
                          <a:ea typeface="Times New Roman"/>
                          <a:cs typeface="Calibri"/>
                        </a:rPr>
                        <a:t>23</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a:latin typeface="Calibri"/>
                          <a:ea typeface="Times New Roman"/>
                          <a:cs typeface="Calibri"/>
                        </a:rPr>
                        <a:t>ΣΟΥΛΤΑΝΙΔΗ</a:t>
                      </a:r>
                      <a:endParaRPr lang="el-GR" sz="60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r>
                        <a:rPr lang="el-GR" sz="700" b="1" dirty="0">
                          <a:latin typeface="Calibri"/>
                          <a:ea typeface="Times New Roman"/>
                          <a:cs typeface="Calibri"/>
                        </a:rPr>
                        <a:t>ΜΑΡΙΑ</a:t>
                      </a:r>
                      <a:endParaRPr lang="el-GR" sz="600" dirty="0">
                        <a:latin typeface="Calibri"/>
                        <a:ea typeface="Calibri"/>
                        <a:cs typeface="Times New Roman"/>
                      </a:endParaRPr>
                    </a:p>
                  </a:txBody>
                  <a:tcPr marL="37768" marR="3776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13" name="12 - Ορθογώνιο"/>
          <p:cNvSpPr/>
          <p:nvPr/>
        </p:nvSpPr>
        <p:spPr>
          <a:xfrm>
            <a:off x="5292080" y="3212976"/>
            <a:ext cx="3240360" cy="1754326"/>
          </a:xfrm>
          <a:prstGeom prst="rect">
            <a:avLst/>
          </a:prstGeom>
        </p:spPr>
        <p:txBody>
          <a:bodyPr wrap="square">
            <a:spAutoFit/>
          </a:bodyPr>
          <a:lstStyle/>
          <a:p>
            <a:endParaRPr lang="el-GR" b="1" dirty="0">
              <a:latin typeface="Calibri" pitchFamily="34" charset="0"/>
              <a:cs typeface="Calibri" pitchFamily="34" charset="0"/>
            </a:endParaRPr>
          </a:p>
          <a:p>
            <a:r>
              <a:rPr lang="el-GR" b="1" dirty="0">
                <a:latin typeface="Calibri" pitchFamily="34" charset="0"/>
                <a:cs typeface="Calibri" pitchFamily="34" charset="0"/>
              </a:rPr>
              <a:t>ΜΕ ΤΗΝ ΣΥΜΠΑΡΑΣΤΑΣΗ  ΤΩΝ:</a:t>
            </a:r>
          </a:p>
          <a:p>
            <a:r>
              <a:rPr lang="el-GR" b="1" dirty="0">
                <a:latin typeface="Calibri" pitchFamily="34" charset="0"/>
                <a:cs typeface="Calibri" pitchFamily="34" charset="0"/>
              </a:rPr>
              <a:t>ΚΑΛΟΓΕΡΑ ΑΓΓΕΛΙΚΗΣ</a:t>
            </a:r>
          </a:p>
          <a:p>
            <a:r>
              <a:rPr lang="el-GR" b="1" dirty="0">
                <a:latin typeface="Calibri" pitchFamily="34" charset="0"/>
                <a:cs typeface="Calibri" pitchFamily="34" charset="0"/>
              </a:rPr>
              <a:t>ΣΤΑΥΛΙΩΤΗ ΧΑΡΑΛΑΜΠΟΥ</a:t>
            </a:r>
          </a:p>
          <a:p>
            <a:r>
              <a:rPr lang="el-GR" b="1" dirty="0">
                <a:latin typeface="Calibri" pitchFamily="34" charset="0"/>
                <a:cs typeface="Calibri" pitchFamily="34" charset="0"/>
              </a:rPr>
              <a:t>ΠΑΠΠΑ ΗΛΕΚΤΡΑΣ </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611560" y="188640"/>
            <a:ext cx="8183880" cy="648072"/>
          </a:xfrm>
        </p:spPr>
        <p:txBody>
          <a:bodyPr>
            <a:normAutofit fontScale="90000"/>
          </a:bodyPr>
          <a:lstStyle/>
          <a:p>
            <a:r>
              <a:rPr lang="el-GR" dirty="0">
                <a:solidFill>
                  <a:srgbClr val="FF0000"/>
                </a:solidFill>
              </a:rPr>
              <a:t>ΠΑΓΚΟΣΜΙΑ</a:t>
            </a:r>
            <a:r>
              <a:rPr lang="en-US" dirty="0">
                <a:solidFill>
                  <a:srgbClr val="FF0000"/>
                </a:solidFill>
              </a:rPr>
              <a:t> </a:t>
            </a:r>
            <a:r>
              <a:rPr lang="el-GR" dirty="0">
                <a:solidFill>
                  <a:srgbClr val="FF0000"/>
                </a:solidFill>
              </a:rPr>
              <a:t>ΗΜΕΡΑ ΔΙΑΤΡΟΦΗΣ</a:t>
            </a:r>
            <a:endParaRPr lang="el-GR" dirty="0"/>
          </a:p>
        </p:txBody>
      </p:sp>
      <p:sp>
        <p:nvSpPr>
          <p:cNvPr id="6" name="5 - Ορθογώνιο"/>
          <p:cNvSpPr/>
          <p:nvPr/>
        </p:nvSpPr>
        <p:spPr>
          <a:xfrm>
            <a:off x="395536" y="5373216"/>
            <a:ext cx="8280920" cy="1323439"/>
          </a:xfrm>
          <a:prstGeom prst="rect">
            <a:avLst/>
          </a:prstGeom>
        </p:spPr>
        <p:txBody>
          <a:bodyPr wrap="square">
            <a:spAutoFit/>
          </a:bodyPr>
          <a:lstStyle/>
          <a:p>
            <a:pPr fontAlgn="base"/>
            <a:r>
              <a:rPr lang="el-GR" sz="1600" b="1" dirty="0">
                <a:solidFill>
                  <a:schemeClr val="tx1"/>
                </a:solidFill>
                <a:latin typeface="Calibri" pitchFamily="34" charset="0"/>
                <a:cs typeface="Calibri" pitchFamily="34" charset="0"/>
              </a:rPr>
              <a:t>Με αφορμή αυτή την ημέρα, την Τρίτη 14 Οκτωβρίου 2025  η σχολική μας νοσηλεύτρια Παππά Ηλέκτρα, πραγματοποίησε μια παρουσίαση στο Β3 τμήμα, σχετικά με τις διατροφικές διαταραχές, οι οποίες αποτελούν ένα σοβαρό και ολοένα αυξανόμενο φαινόμενο στην εφηβεία. Η παραπάνω παρουσίαση μας οδήγησε στο ξεκίνημα του προγράμματός μας.</a:t>
            </a:r>
          </a:p>
          <a:p>
            <a:pPr fontAlgn="base"/>
            <a:endParaRPr lang="el-GR" sz="1600" b="1" dirty="0">
              <a:solidFill>
                <a:schemeClr val="tx1"/>
              </a:solidFill>
              <a:latin typeface="Calibri" pitchFamily="34" charset="0"/>
              <a:cs typeface="Calibri" pitchFamily="34" charset="0"/>
            </a:endParaRPr>
          </a:p>
        </p:txBody>
      </p:sp>
      <p:pic>
        <p:nvPicPr>
          <p:cNvPr id="7" name="6 - Εικόνα" descr="διατροφή (2).png"/>
          <p:cNvPicPr>
            <a:picLocks noChangeAspect="1"/>
          </p:cNvPicPr>
          <p:nvPr/>
        </p:nvPicPr>
        <p:blipFill>
          <a:blip r:embed="rId2" cstate="print"/>
          <a:stretch>
            <a:fillRect/>
          </a:stretch>
        </p:blipFill>
        <p:spPr>
          <a:xfrm>
            <a:off x="2843808" y="908720"/>
            <a:ext cx="3018458" cy="45313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754176" cy="1143000"/>
          </a:xfrm>
        </p:spPr>
        <p:txBody>
          <a:bodyPr>
            <a:noAutofit/>
          </a:bodyPr>
          <a:lstStyle/>
          <a:p>
            <a:pPr algn="ctr"/>
            <a:r>
              <a:rPr lang="el-GR" sz="2000" b="1" dirty="0">
                <a:solidFill>
                  <a:srgbClr val="FF0000"/>
                </a:solidFill>
                <a:latin typeface="Calibri" pitchFamily="34" charset="0"/>
                <a:cs typeface="Calibri" pitchFamily="34" charset="0"/>
              </a:rPr>
              <a:t>ΕΙΚΑΣΤΙΚΕΣ ΠΑΡΟΥΣΙΑΣΕΙΣ ΓΙΑ ΤΗΝ ΗΜΕΡΑ ΔΙΑΤΡΟΦΗΣ</a:t>
            </a:r>
            <a:br>
              <a:rPr lang="el-GR" sz="2000" b="1" dirty="0">
                <a:solidFill>
                  <a:srgbClr val="FF0000"/>
                </a:solidFill>
                <a:latin typeface="Calibri" pitchFamily="34" charset="0"/>
                <a:cs typeface="Calibri" pitchFamily="34" charset="0"/>
              </a:rPr>
            </a:br>
            <a:r>
              <a:rPr lang="el-GR" sz="2000" b="1" dirty="0">
                <a:solidFill>
                  <a:srgbClr val="FF0000"/>
                </a:solidFill>
                <a:latin typeface="Calibri" pitchFamily="34" charset="0"/>
                <a:cs typeface="Calibri" pitchFamily="34" charset="0"/>
              </a:rPr>
              <a:t>ΜΕ ΤΗ ΔΗΜΙΟΥΡΓΙΑ ΜΙΑΣ ΔΙΑΤΡΟΦΙΚΗΣ ΠΥΡΑΜΙΔΑΣ</a:t>
            </a:r>
            <a:endParaRPr lang="el-GR" sz="2000" b="1" u="sng" dirty="0">
              <a:solidFill>
                <a:srgbClr val="FF0000"/>
              </a:solidFill>
              <a:latin typeface="Calibri" pitchFamily="34" charset="0"/>
              <a:cs typeface="Calibri" pitchFamily="34" charset="0"/>
            </a:endParaRPr>
          </a:p>
        </p:txBody>
      </p:sp>
      <p:pic>
        <p:nvPicPr>
          <p:cNvPr id="4" name="3 - Θέση περιεχομένου" descr="13374-_pyramida_.png"/>
          <p:cNvPicPr>
            <a:picLocks noGrp="1" noChangeAspect="1"/>
          </p:cNvPicPr>
          <p:nvPr>
            <p:ph idx="1"/>
          </p:nvPr>
        </p:nvPicPr>
        <p:blipFill>
          <a:blip r:embed="rId2" cstate="print"/>
          <a:srcRect b="5099"/>
          <a:stretch>
            <a:fillRect/>
          </a:stretch>
        </p:blipFill>
        <p:spPr>
          <a:xfrm>
            <a:off x="1979712" y="1124744"/>
            <a:ext cx="4945182" cy="500574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8183880" cy="620688"/>
          </a:xfrm>
        </p:spPr>
        <p:txBody>
          <a:bodyPr>
            <a:normAutofit fontScale="90000"/>
          </a:bodyPr>
          <a:lstStyle/>
          <a:p>
            <a:pPr algn="ctr"/>
            <a:r>
              <a:rPr lang="el-GR" sz="2000" dirty="0">
                <a:solidFill>
                  <a:srgbClr val="FF0000"/>
                </a:solidFill>
              </a:rPr>
              <a:t>ΕΠΙΣΚΕΨΗ ΣΤΟ Ε.Ε.Ε.Ε.Κ</a:t>
            </a:r>
            <a:r>
              <a:rPr lang="el-GR" dirty="0"/>
              <a:t> </a:t>
            </a:r>
          </a:p>
        </p:txBody>
      </p:sp>
      <p:pic>
        <p:nvPicPr>
          <p:cNvPr id="4" name="3 - Θέση περιεχομένου" descr="1000002395.jpg"/>
          <p:cNvPicPr>
            <a:picLocks noGrp="1" noChangeAspect="1"/>
          </p:cNvPicPr>
          <p:nvPr>
            <p:ph idx="1"/>
          </p:nvPr>
        </p:nvPicPr>
        <p:blipFill>
          <a:blip r:embed="rId2" cstate="print"/>
          <a:srcRect b="33071"/>
          <a:stretch>
            <a:fillRect/>
          </a:stretch>
        </p:blipFill>
        <p:spPr>
          <a:xfrm>
            <a:off x="3635896" y="620688"/>
            <a:ext cx="4187825" cy="2802796"/>
          </a:xfrm>
        </p:spPr>
      </p:pic>
      <p:pic>
        <p:nvPicPr>
          <p:cNvPr id="6" name="5 - Εικόνα" descr="8.jpg"/>
          <p:cNvPicPr>
            <a:picLocks noChangeAspect="1"/>
          </p:cNvPicPr>
          <p:nvPr/>
        </p:nvPicPr>
        <p:blipFill>
          <a:blip r:embed="rId3" cstate="print"/>
          <a:stretch>
            <a:fillRect/>
          </a:stretch>
        </p:blipFill>
        <p:spPr>
          <a:xfrm>
            <a:off x="683568" y="692696"/>
            <a:ext cx="2643758" cy="3525011"/>
          </a:xfrm>
          <a:prstGeom prst="rect">
            <a:avLst/>
          </a:prstGeom>
        </p:spPr>
      </p:pic>
      <p:sp>
        <p:nvSpPr>
          <p:cNvPr id="7" name="6 - Ορθογώνιο"/>
          <p:cNvSpPr/>
          <p:nvPr/>
        </p:nvSpPr>
        <p:spPr>
          <a:xfrm>
            <a:off x="323528" y="5013176"/>
            <a:ext cx="8640960" cy="1844824"/>
          </a:xfrm>
          <a:prstGeom prst="rect">
            <a:avLst/>
          </a:prstGeom>
        </p:spPr>
        <p:txBody>
          <a:bodyPr wrap="square">
            <a:spAutoFit/>
          </a:bodyPr>
          <a:lstStyle/>
          <a:p>
            <a:r>
              <a:rPr lang="el-GR" sz="1600" b="1" dirty="0">
                <a:latin typeface="Calibri" pitchFamily="34" charset="0"/>
                <a:cs typeface="Calibri" pitchFamily="34" charset="0"/>
              </a:rPr>
              <a:t>Η 3 Δεκέμβρη που έχει καθιερωθεί ως  Παγκόσμια Ημέρα Ατόμων με Αναπηρία μας υπενθυμίζει ότι η διαφορετικότητα δεν είναι εμπόδιο, αλλά δύναμη. </a:t>
            </a:r>
          </a:p>
          <a:p>
            <a:pPr fontAlgn="base"/>
            <a:r>
              <a:rPr lang="el-GR" sz="1600" b="1" dirty="0">
                <a:latin typeface="Calibri" pitchFamily="34" charset="0"/>
                <a:cs typeface="Calibri" pitchFamily="34" charset="0"/>
              </a:rPr>
              <a:t>Με αφορμή αυτή την ημέρα επισκεφτήκαμε το Ειδικό Σχολείο της περιοχής μας (Ε.Ε.Ε.Ε.Κ  </a:t>
            </a:r>
            <a:r>
              <a:rPr lang="el-GR" sz="1600" b="1" dirty="0" err="1">
                <a:latin typeface="Calibri" pitchFamily="34" charset="0"/>
                <a:cs typeface="Calibri" pitchFamily="34" charset="0"/>
              </a:rPr>
              <a:t>Πυργέλλας</a:t>
            </a:r>
            <a:r>
              <a:rPr lang="el-GR" sz="1600" b="1" dirty="0">
                <a:latin typeface="Calibri" pitchFamily="34" charset="0"/>
                <a:cs typeface="Calibri" pitchFamily="34" charset="0"/>
              </a:rPr>
              <a:t> Άργους) σε μια Χριστουγεννιάτικη δράση αγάπης , σεβασμού, αλληλεγγύης , αποδοχής, με συμμετοχή από κοινού σε φύτευση στην αυλή του σχολείου, εικαστικές δημιουργίες και παρακολούθηση μαθημάτων. </a:t>
            </a:r>
            <a:br>
              <a:rPr lang="el-GR" sz="1600" b="1" dirty="0">
                <a:latin typeface="Calibri" pitchFamily="34" charset="0"/>
                <a:cs typeface="Calibri" pitchFamily="34" charset="0"/>
              </a:rPr>
            </a:br>
            <a:endParaRPr lang="el-GR" sz="1600" b="1" dirty="0">
              <a:latin typeface="Calibri" pitchFamily="34" charset="0"/>
              <a:cs typeface="Calibri" pitchFamily="34" charset="0"/>
            </a:endParaRPr>
          </a:p>
        </p:txBody>
      </p:sp>
      <p:pic>
        <p:nvPicPr>
          <p:cNvPr id="8" name="7 - Εικόνα" descr="1000002395.jpg"/>
          <p:cNvPicPr>
            <a:picLocks noChangeAspect="1"/>
          </p:cNvPicPr>
          <p:nvPr/>
        </p:nvPicPr>
        <p:blipFill>
          <a:blip r:embed="rId4" cstate="print"/>
          <a:stretch>
            <a:fillRect/>
          </a:stretch>
        </p:blipFill>
        <p:spPr>
          <a:xfrm>
            <a:off x="4211960" y="3429000"/>
            <a:ext cx="3096344" cy="16193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8183880" cy="1051560"/>
          </a:xfrm>
        </p:spPr>
        <p:txBody>
          <a:bodyPr>
            <a:noAutofit/>
          </a:bodyPr>
          <a:lstStyle/>
          <a:p>
            <a:r>
              <a:rPr lang="el-GR" sz="2400" dirty="0">
                <a:solidFill>
                  <a:srgbClr val="FF0000"/>
                </a:solidFill>
                <a:latin typeface="Calibri" pitchFamily="34" charset="0"/>
                <a:cs typeface="Calibri" pitchFamily="34" charset="0"/>
              </a:rPr>
              <a:t>ΣΥΖΗΤΗΣΗ ΚΑΙ ΠΑΡΟΥΣΙΑΣΗ ΤΩΝ ΤΟΠΙΚΩΝ ΠΡΟΪΟΝΤΩΝ ΤΗΣ ΠΕΡΙΟΧΗΣ ΜΑΣ ΚΑΘΩΣ ΚΑΙ ΤΗΣ ΔΙΑΤΡΟΦΙΚΗΣ ΑΞΙΑ ΤΟΥΣ</a:t>
            </a:r>
            <a:endParaRPr lang="el-GR" sz="2400" b="1" dirty="0">
              <a:solidFill>
                <a:srgbClr val="FF0000"/>
              </a:solidFill>
              <a:latin typeface="Calibri" pitchFamily="34" charset="0"/>
              <a:cs typeface="Calibri" pitchFamily="34" charset="0"/>
            </a:endParaRPr>
          </a:p>
        </p:txBody>
      </p:sp>
      <p:pic>
        <p:nvPicPr>
          <p:cNvPr id="4" name="3 - Θέση περιεχομένου" descr="1738594429-03942.jpg"/>
          <p:cNvPicPr>
            <a:picLocks noGrp="1" noChangeAspect="1"/>
          </p:cNvPicPr>
          <p:nvPr>
            <p:ph idx="1"/>
          </p:nvPr>
        </p:nvPicPr>
        <p:blipFill>
          <a:blip r:embed="rId2" cstate="print"/>
          <a:srcRect l="7087" r="5669"/>
          <a:stretch>
            <a:fillRect/>
          </a:stretch>
        </p:blipFill>
        <p:spPr>
          <a:xfrm>
            <a:off x="1428728" y="1428736"/>
            <a:ext cx="1934026" cy="1440000"/>
          </a:xfrm>
          <a:prstGeom prst="rect">
            <a:avLst/>
          </a:prstGeom>
        </p:spPr>
      </p:pic>
      <p:pic>
        <p:nvPicPr>
          <p:cNvPr id="6" name="3 - Θέση περιεχομένου" descr="componibile-agrumi-300x300.jpg"/>
          <p:cNvPicPr>
            <a:picLocks noChangeAspect="1"/>
          </p:cNvPicPr>
          <p:nvPr/>
        </p:nvPicPr>
        <p:blipFill>
          <a:blip r:embed="rId3" cstate="print"/>
          <a:stretch>
            <a:fillRect/>
          </a:stretch>
        </p:blipFill>
        <p:spPr>
          <a:xfrm>
            <a:off x="3857620" y="1500174"/>
            <a:ext cx="1845004" cy="1440000"/>
          </a:xfrm>
          <a:prstGeom prst="rect">
            <a:avLst/>
          </a:prstGeom>
        </p:spPr>
      </p:pic>
      <p:pic>
        <p:nvPicPr>
          <p:cNvPr id="7" name="6 - Εικόνα" descr="honey-1.jpg"/>
          <p:cNvPicPr>
            <a:picLocks noChangeAspect="1"/>
          </p:cNvPicPr>
          <p:nvPr/>
        </p:nvPicPr>
        <p:blipFill>
          <a:blip r:embed="rId4" cstate="print"/>
          <a:stretch>
            <a:fillRect/>
          </a:stretch>
        </p:blipFill>
        <p:spPr>
          <a:xfrm>
            <a:off x="1547664" y="4797152"/>
            <a:ext cx="2076647" cy="1440000"/>
          </a:xfrm>
          <a:prstGeom prst="rect">
            <a:avLst/>
          </a:prstGeom>
        </p:spPr>
      </p:pic>
      <p:pic>
        <p:nvPicPr>
          <p:cNvPr id="8" name="7 - Εικόνα" descr="rodakina.jpg"/>
          <p:cNvPicPr>
            <a:picLocks noChangeAspect="1"/>
          </p:cNvPicPr>
          <p:nvPr/>
        </p:nvPicPr>
        <p:blipFill>
          <a:blip r:embed="rId5" cstate="print"/>
          <a:stretch>
            <a:fillRect/>
          </a:stretch>
        </p:blipFill>
        <p:spPr>
          <a:xfrm>
            <a:off x="6215074" y="1500174"/>
            <a:ext cx="1919999" cy="1440000"/>
          </a:xfrm>
          <a:prstGeom prst="rect">
            <a:avLst/>
          </a:prstGeom>
        </p:spPr>
      </p:pic>
      <p:pic>
        <p:nvPicPr>
          <p:cNvPr id="9" name="8 - Εικόνα" descr="53401-KREOPOLEIA-KREOPOLEIO-GLYFADA---I-NAXOS---PARADOSIAKA-TYRIA-GLYFADA---GLYKA-NAXOY-0222.jpg"/>
          <p:cNvPicPr>
            <a:picLocks noChangeAspect="1"/>
          </p:cNvPicPr>
          <p:nvPr/>
        </p:nvPicPr>
        <p:blipFill>
          <a:blip r:embed="rId6" cstate="print"/>
          <a:srcRect l="30472" r="4961"/>
          <a:stretch>
            <a:fillRect/>
          </a:stretch>
        </p:blipFill>
        <p:spPr>
          <a:xfrm>
            <a:off x="4355976" y="4797152"/>
            <a:ext cx="2138896" cy="1440000"/>
          </a:xfrm>
          <a:prstGeom prst="rect">
            <a:avLst/>
          </a:prstGeom>
        </p:spPr>
      </p:pic>
      <p:sp>
        <p:nvSpPr>
          <p:cNvPr id="11" name="10 - Ορθογώνιο"/>
          <p:cNvSpPr/>
          <p:nvPr/>
        </p:nvSpPr>
        <p:spPr>
          <a:xfrm>
            <a:off x="1357290" y="3000373"/>
            <a:ext cx="6929486" cy="1815882"/>
          </a:xfrm>
          <a:prstGeom prst="rect">
            <a:avLst/>
          </a:prstGeom>
        </p:spPr>
        <p:txBody>
          <a:bodyPr wrap="square">
            <a:spAutoFit/>
          </a:bodyPr>
          <a:lstStyle/>
          <a:p>
            <a:r>
              <a:rPr lang="el-GR" sz="1600" b="1" dirty="0">
                <a:latin typeface="Calibri" pitchFamily="34" charset="0"/>
                <a:cs typeface="Calibri" pitchFamily="34" charset="0"/>
              </a:rPr>
              <a:t>Μιλήσαμε για διάφορα τοπικά προϊόντα αλλά και για τις ωφέλειες  τους π.χ. Για τα καλά συστατικά του ελαιόλαδου της περιοχής μας  που συμβάλλουν στην καλή καρδιοαγγειακή υγεία και έχουν αντιφλεγμονώδεις ιδιότητες. Επίσης  για τα πολλά και διαφορετικά αγροτικά μας προϊόντα(πορτοκάλια, λεμόνια, λαχανικά </a:t>
            </a:r>
            <a:r>
              <a:rPr lang="el-GR" sz="1600" b="1" dirty="0" err="1">
                <a:latin typeface="Calibri" pitchFamily="34" charset="0"/>
                <a:cs typeface="Calibri" pitchFamily="34" charset="0"/>
              </a:rPr>
              <a:t>κ.α</a:t>
            </a:r>
            <a:r>
              <a:rPr lang="el-GR" sz="1600" b="1" dirty="0">
                <a:latin typeface="Calibri" pitchFamily="34" charset="0"/>
                <a:cs typeface="Calibri" pitchFamily="34" charset="0"/>
              </a:rPr>
              <a:t>) που έχουν πολλές και καλές βιταμίνες, για το μέλι καθώς και για τα γαλακτοκομικά μας προϊόντα που βοηθούν πολύ την υγεία μας. Τέλος αναφερθήκαμε στην Μεσογειακή διατροφή του τόπου μας.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892480" cy="976168"/>
          </a:xfrm>
        </p:spPr>
        <p:txBody>
          <a:bodyPr>
            <a:noAutofit/>
          </a:bodyPr>
          <a:lstStyle/>
          <a:p>
            <a:r>
              <a:rPr lang="el-GR" sz="2000" dirty="0">
                <a:solidFill>
                  <a:srgbClr val="FF0000"/>
                </a:solidFill>
                <a:latin typeface="Calibri" pitchFamily="34" charset="0"/>
                <a:cs typeface="Calibri" pitchFamily="34" charset="0"/>
              </a:rPr>
              <a:t>ΟΙ ΟΜΑΔΕΣ ΜΑΣ ΠΑΡΟΥΣΙΑΣΑΝ ΣΤΙΣ ΣΥΝΑΝΤΗΣΕΙΣ ΜΑΣ ΠΑΡΑΔΟΣΙΑΚΕΣ ΣΥΝΤΑΓΕΣ ΜΕ ΤΟΠΙΚΑ ΠΡΟΪΟΝΤΑ ΤΗΣ ΠΕΡΙΟΧΗΣ ΜΑΣ</a:t>
            </a:r>
            <a:endParaRPr lang="el-GR" sz="2000" b="1" dirty="0">
              <a:solidFill>
                <a:srgbClr val="FF0000"/>
              </a:solidFill>
              <a:latin typeface="Calibri" pitchFamily="34" charset="0"/>
              <a:cs typeface="Calibri" pitchFamily="34" charset="0"/>
            </a:endParaRPr>
          </a:p>
        </p:txBody>
      </p:sp>
      <p:sp>
        <p:nvSpPr>
          <p:cNvPr id="3" name="2 - Θέση περιεχομένου"/>
          <p:cNvSpPr>
            <a:spLocks noGrp="1"/>
          </p:cNvSpPr>
          <p:nvPr>
            <p:ph idx="1"/>
          </p:nvPr>
        </p:nvSpPr>
        <p:spPr>
          <a:xfrm>
            <a:off x="323528" y="908720"/>
            <a:ext cx="8538722" cy="6120680"/>
          </a:xfrm>
        </p:spPr>
        <p:txBody>
          <a:bodyPr>
            <a:normAutofit/>
          </a:bodyPr>
          <a:lstStyle/>
          <a:p>
            <a:pPr>
              <a:buNone/>
            </a:pPr>
            <a:endParaRPr lang="el-GR" dirty="0"/>
          </a:p>
          <a:p>
            <a:endParaRPr lang="el-GR" dirty="0"/>
          </a:p>
          <a:p>
            <a:endParaRPr lang="el-GR" dirty="0"/>
          </a:p>
          <a:p>
            <a:endParaRPr lang="el-GR" dirty="0"/>
          </a:p>
          <a:p>
            <a:pPr>
              <a:buNone/>
            </a:pPr>
            <a:endParaRPr lang="el-GR" dirty="0"/>
          </a:p>
          <a:p>
            <a:pPr>
              <a:buNone/>
            </a:pPr>
            <a:endParaRPr lang="el-GR" dirty="0"/>
          </a:p>
          <a:p>
            <a:pPr>
              <a:buNone/>
            </a:pPr>
            <a:endParaRPr lang="el-GR" dirty="0"/>
          </a:p>
          <a:p>
            <a:pPr>
              <a:buNone/>
            </a:pPr>
            <a:endParaRPr lang="el-GR" dirty="0"/>
          </a:p>
          <a:p>
            <a:pPr>
              <a:buNone/>
            </a:pPr>
            <a:endParaRPr lang="el-GR" dirty="0"/>
          </a:p>
          <a:p>
            <a:pPr>
              <a:buNone/>
            </a:pPr>
            <a:endParaRPr lang="el-GR" dirty="0"/>
          </a:p>
          <a:p>
            <a:pPr>
              <a:buNone/>
            </a:pPr>
            <a:r>
              <a:rPr lang="el-GR" sz="1700" b="1" dirty="0">
                <a:latin typeface="Calibri" pitchFamily="34" charset="0"/>
                <a:cs typeface="Calibri" pitchFamily="34" charset="0"/>
              </a:rPr>
              <a:t>     Η πρώτη ομάδα μας παρουσίασε τη διαδικασία παρασκευής μελομακάρονων και </a:t>
            </a:r>
            <a:r>
              <a:rPr lang="el-GR" sz="1700" b="1" dirty="0" err="1">
                <a:latin typeface="Calibri" pitchFamily="34" charset="0"/>
                <a:cs typeface="Calibri" pitchFamily="34" charset="0"/>
              </a:rPr>
              <a:t>πορτοκαλόπιτας</a:t>
            </a:r>
            <a:r>
              <a:rPr lang="el-GR" sz="1700" b="1" dirty="0">
                <a:latin typeface="Calibri" pitchFamily="34" charset="0"/>
                <a:cs typeface="Calibri" pitchFamily="34" charset="0"/>
              </a:rPr>
              <a:t> που έφτιαξαν στο σπίτι τους. Στη συνέχεια, μέσα σε μια ζεστή και γιορτινή χριστουγεννιάτικη ατμόσφαιρα, μας κέρασαν τα σπιτικά τους γλυκίσματα.</a:t>
            </a:r>
          </a:p>
          <a:p>
            <a:pPr>
              <a:buNone/>
            </a:pPr>
            <a:endParaRPr lang="el-GR" dirty="0"/>
          </a:p>
        </p:txBody>
      </p:sp>
      <p:pic>
        <p:nvPicPr>
          <p:cNvPr id="4" name="3 - Εικόνα" descr="ΣΟΥΓΛΑΣ- ΝΤΙΡΜΑ-ΡΗΓΟΠΟΥΛΟΣ-ΣΚΛΑΒΟΥΝΟΣ.jpg"/>
          <p:cNvPicPr>
            <a:picLocks noChangeAspect="1"/>
          </p:cNvPicPr>
          <p:nvPr/>
        </p:nvPicPr>
        <p:blipFill>
          <a:blip r:embed="rId2" cstate="print"/>
          <a:stretch>
            <a:fillRect/>
          </a:stretch>
        </p:blipFill>
        <p:spPr>
          <a:xfrm>
            <a:off x="1763688" y="2996952"/>
            <a:ext cx="3024336" cy="2268253"/>
          </a:xfrm>
          <a:prstGeom prst="rect">
            <a:avLst/>
          </a:prstGeom>
        </p:spPr>
      </p:pic>
      <p:pic>
        <p:nvPicPr>
          <p:cNvPr id="5" name="4 - Εικόνα" descr="μελομακάρονα.jpg"/>
          <p:cNvPicPr>
            <a:picLocks noChangeAspect="1"/>
          </p:cNvPicPr>
          <p:nvPr/>
        </p:nvPicPr>
        <p:blipFill>
          <a:blip r:embed="rId3" cstate="print"/>
          <a:stretch>
            <a:fillRect/>
          </a:stretch>
        </p:blipFill>
        <p:spPr>
          <a:xfrm>
            <a:off x="5148064" y="4077072"/>
            <a:ext cx="931472" cy="1008112"/>
          </a:xfrm>
          <a:prstGeom prst="rect">
            <a:avLst/>
          </a:prstGeom>
        </p:spPr>
      </p:pic>
      <p:pic>
        <p:nvPicPr>
          <p:cNvPr id="6" name="5 - Εικόνα" descr="πορτοκαλόπιτα.jpg"/>
          <p:cNvPicPr>
            <a:picLocks noChangeAspect="1"/>
          </p:cNvPicPr>
          <p:nvPr/>
        </p:nvPicPr>
        <p:blipFill>
          <a:blip r:embed="rId4" cstate="print"/>
          <a:stretch>
            <a:fillRect/>
          </a:stretch>
        </p:blipFill>
        <p:spPr>
          <a:xfrm flipV="1">
            <a:off x="5004048" y="3140968"/>
            <a:ext cx="1143008" cy="857256"/>
          </a:xfrm>
          <a:prstGeom prst="rect">
            <a:avLst/>
          </a:prstGeom>
        </p:spPr>
      </p:pic>
      <p:pic>
        <p:nvPicPr>
          <p:cNvPr id="7" name="6 - Εικόνα" descr="Screenshot_3.png"/>
          <p:cNvPicPr>
            <a:picLocks noChangeAspect="1"/>
          </p:cNvPicPr>
          <p:nvPr/>
        </p:nvPicPr>
        <p:blipFill>
          <a:blip r:embed="rId5" cstate="print"/>
          <a:stretch>
            <a:fillRect/>
          </a:stretch>
        </p:blipFill>
        <p:spPr>
          <a:xfrm>
            <a:off x="2555776" y="980728"/>
            <a:ext cx="3738433" cy="1937675"/>
          </a:xfrm>
          <a:prstGeom prst="rect">
            <a:avLst/>
          </a:prstGeom>
        </p:spPr>
      </p:pic>
      <mc:AlternateContent xmlns:mc="http://schemas.openxmlformats.org/markup-compatibility/2006">
        <mc:Choice xmlns:p14="http://schemas.microsoft.com/office/powerpoint/2010/main" Requires="p14">
          <p:contentPart p14:bwMode="auto" r:id="rId6">
            <p14:nvContentPartPr>
              <p14:cNvPr id="13" name="Γραφή 12">
                <a:extLst>
                  <a:ext uri="{FF2B5EF4-FFF2-40B4-BE49-F238E27FC236}">
                    <a16:creationId xmlns:a16="http://schemas.microsoft.com/office/drawing/2014/main" id="{95DBDDE7-4FF4-7CEB-A125-E68B1FC0C6F0}"/>
                  </a:ext>
                </a:extLst>
              </p14:cNvPr>
              <p14:cNvContentPartPr/>
              <p14:nvPr/>
            </p14:nvContentPartPr>
            <p14:xfrm>
              <a:off x="3062952" y="1664208"/>
              <a:ext cx="247320" cy="9360"/>
            </p14:xfrm>
          </p:contentPart>
        </mc:Choice>
        <mc:Fallback>
          <p:pic>
            <p:nvPicPr>
              <p:cNvPr id="13" name="Γραφή 12">
                <a:extLst>
                  <a:ext uri="{FF2B5EF4-FFF2-40B4-BE49-F238E27FC236}">
                    <a16:creationId xmlns:a16="http://schemas.microsoft.com/office/drawing/2014/main" id="{95DBDDE7-4FF4-7CEB-A125-E68B1FC0C6F0}"/>
                  </a:ext>
                </a:extLst>
              </p:cNvPr>
              <p:cNvPicPr/>
              <p:nvPr/>
            </p:nvPicPr>
            <p:blipFill>
              <a:blip r:embed="rId7"/>
              <a:stretch>
                <a:fillRect/>
              </a:stretch>
            </p:blipFill>
            <p:spPr>
              <a:xfrm>
                <a:off x="3026952" y="1628208"/>
                <a:ext cx="318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Γραφή 13">
                <a:extLst>
                  <a:ext uri="{FF2B5EF4-FFF2-40B4-BE49-F238E27FC236}">
                    <a16:creationId xmlns:a16="http://schemas.microsoft.com/office/drawing/2014/main" id="{96181087-6BA3-2E6F-7217-62F952AC0B69}"/>
                  </a:ext>
                </a:extLst>
              </p14:cNvPr>
              <p14:cNvContentPartPr/>
              <p14:nvPr/>
            </p14:nvContentPartPr>
            <p14:xfrm>
              <a:off x="5390712" y="1672488"/>
              <a:ext cx="288000" cy="83880"/>
            </p14:xfrm>
          </p:contentPart>
        </mc:Choice>
        <mc:Fallback>
          <p:pic>
            <p:nvPicPr>
              <p:cNvPr id="14" name="Γραφή 13">
                <a:extLst>
                  <a:ext uri="{FF2B5EF4-FFF2-40B4-BE49-F238E27FC236}">
                    <a16:creationId xmlns:a16="http://schemas.microsoft.com/office/drawing/2014/main" id="{96181087-6BA3-2E6F-7217-62F952AC0B69}"/>
                  </a:ext>
                </a:extLst>
              </p:cNvPr>
              <p:cNvPicPr/>
              <p:nvPr/>
            </p:nvPicPr>
            <p:blipFill>
              <a:blip r:embed="rId9"/>
              <a:stretch>
                <a:fillRect/>
              </a:stretch>
            </p:blipFill>
            <p:spPr>
              <a:xfrm>
                <a:off x="5355072" y="1636488"/>
                <a:ext cx="359640" cy="15552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image0.jpeg"/>
          <p:cNvPicPr>
            <a:picLocks noGrp="1" noChangeAspect="1"/>
          </p:cNvPicPr>
          <p:nvPr>
            <p:ph idx="1"/>
          </p:nvPr>
        </p:nvPicPr>
        <p:blipFill>
          <a:blip r:embed="rId2" cstate="print"/>
          <a:stretch>
            <a:fillRect/>
          </a:stretch>
        </p:blipFill>
        <p:spPr>
          <a:xfrm>
            <a:off x="3714744" y="500042"/>
            <a:ext cx="2348174" cy="2338390"/>
          </a:xfrm>
        </p:spPr>
      </p:pic>
      <p:sp>
        <p:nvSpPr>
          <p:cNvPr id="4" name="1 - Τίτλος"/>
          <p:cNvSpPr>
            <a:spLocks noGrp="1"/>
          </p:cNvSpPr>
          <p:nvPr>
            <p:ph type="title"/>
          </p:nvPr>
        </p:nvSpPr>
        <p:spPr>
          <a:xfrm>
            <a:off x="395536" y="142852"/>
            <a:ext cx="8531272" cy="296842"/>
          </a:xfrm>
        </p:spPr>
        <p:txBody>
          <a:bodyPr>
            <a:noAutofit/>
          </a:bodyPr>
          <a:lstStyle/>
          <a:p>
            <a:pPr algn="ctr"/>
            <a:r>
              <a:rPr lang="el-GR" sz="2000" b="1" dirty="0">
                <a:solidFill>
                  <a:srgbClr val="FF0000"/>
                </a:solidFill>
              </a:rPr>
              <a:t> ΠΑΡΟΥΣΙΑΣΗ ΠΑΡΟΔΟΣΙΑΚΩΝ ΣΥΝΤΑΓΩΝ</a:t>
            </a:r>
          </a:p>
        </p:txBody>
      </p:sp>
      <p:pic>
        <p:nvPicPr>
          <p:cNvPr id="6" name="5 - Εικόνα" descr="1.jpg"/>
          <p:cNvPicPr>
            <a:picLocks noChangeAspect="1"/>
          </p:cNvPicPr>
          <p:nvPr/>
        </p:nvPicPr>
        <p:blipFill>
          <a:blip r:embed="rId3" cstate="print"/>
          <a:stretch>
            <a:fillRect/>
          </a:stretch>
        </p:blipFill>
        <p:spPr>
          <a:xfrm>
            <a:off x="6286512" y="500042"/>
            <a:ext cx="2349000" cy="3132000"/>
          </a:xfrm>
          <a:prstGeom prst="rect">
            <a:avLst/>
          </a:prstGeom>
        </p:spPr>
      </p:pic>
      <p:pic>
        <p:nvPicPr>
          <p:cNvPr id="7" name="6 - Εικόνα" descr="2.jpg"/>
          <p:cNvPicPr>
            <a:picLocks noChangeAspect="1"/>
          </p:cNvPicPr>
          <p:nvPr/>
        </p:nvPicPr>
        <p:blipFill>
          <a:blip r:embed="rId4" cstate="print"/>
          <a:stretch>
            <a:fillRect/>
          </a:stretch>
        </p:blipFill>
        <p:spPr>
          <a:xfrm>
            <a:off x="1214414" y="500042"/>
            <a:ext cx="2357454" cy="3143272"/>
          </a:xfrm>
          <a:prstGeom prst="rect">
            <a:avLst/>
          </a:prstGeom>
        </p:spPr>
      </p:pic>
      <p:sp>
        <p:nvSpPr>
          <p:cNvPr id="11" name="10 - TextBox"/>
          <p:cNvSpPr txBox="1"/>
          <p:nvPr/>
        </p:nvSpPr>
        <p:spPr>
          <a:xfrm>
            <a:off x="3707904" y="3429001"/>
            <a:ext cx="5256584" cy="2308324"/>
          </a:xfrm>
          <a:prstGeom prst="rect">
            <a:avLst/>
          </a:prstGeom>
          <a:noFill/>
        </p:spPr>
        <p:txBody>
          <a:bodyPr wrap="square" rtlCol="0">
            <a:spAutoFit/>
          </a:bodyPr>
          <a:lstStyle/>
          <a:p>
            <a:endParaRPr lang="el-GR" sz="1400" b="1" dirty="0"/>
          </a:p>
          <a:p>
            <a:r>
              <a:rPr lang="el-GR" sz="1400" b="1" dirty="0">
                <a:latin typeface="Calibri" pitchFamily="34" charset="0"/>
                <a:cs typeface="Calibri" pitchFamily="34" charset="0"/>
              </a:rPr>
              <a:t>Στα πλαίσια του προγράμματος μας για τη Διατροφή , δυο ομάδες μαθητών συμμετείχαν με ενθουσιασμό στην κατασκευή παραδοσιακών γλυκισμάτων. Μελετώντας παλιές συνταγές και χρησιμοποιώντας αγνά υλικά, γνώρισαν τη διατροφική αξία της παραδοσιακής ελληνικής κουζίνας. Μέσα από τη βιωματική αυτή δραστηριότητα, ανέπτυξαν δεξιότητες συνεργασίας και κατανόησαν τη σημασία της ισορροπημένης διατροφής. </a:t>
            </a:r>
          </a:p>
          <a:p>
            <a:endParaRPr lang="el-GR" sz="1600" dirty="0">
              <a:latin typeface="Calibri" pitchFamily="34" charset="0"/>
              <a:cs typeface="Calibri" pitchFamily="34" charset="0"/>
            </a:endParaRPr>
          </a:p>
          <a:p>
            <a:endParaRPr lang="el-GR" sz="1600" b="1" dirty="0"/>
          </a:p>
        </p:txBody>
      </p:sp>
      <p:pic>
        <p:nvPicPr>
          <p:cNvPr id="12" name="11 - Εικόνα" descr="image0 (1).jpeg"/>
          <p:cNvPicPr>
            <a:picLocks noChangeAspect="1"/>
          </p:cNvPicPr>
          <p:nvPr/>
        </p:nvPicPr>
        <p:blipFill>
          <a:blip r:embed="rId5" cstate="print"/>
          <a:stretch>
            <a:fillRect/>
          </a:stretch>
        </p:blipFill>
        <p:spPr>
          <a:xfrm>
            <a:off x="971600" y="3643290"/>
            <a:ext cx="2671706" cy="2771820"/>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6">
            <p14:nvContentPartPr>
              <p14:cNvPr id="2" name="Γραφή 1">
                <a:extLst>
                  <a:ext uri="{FF2B5EF4-FFF2-40B4-BE49-F238E27FC236}">
                    <a16:creationId xmlns:a16="http://schemas.microsoft.com/office/drawing/2014/main" id="{861DF4AF-C67C-8E41-349E-F6826A306D07}"/>
                  </a:ext>
                </a:extLst>
              </p14:cNvPr>
              <p14:cNvContentPartPr/>
              <p14:nvPr/>
            </p14:nvContentPartPr>
            <p14:xfrm>
              <a:off x="2221992" y="1837656"/>
              <a:ext cx="360" cy="360"/>
            </p14:xfrm>
          </p:contentPart>
        </mc:Choice>
        <mc:Fallback>
          <p:pic>
            <p:nvPicPr>
              <p:cNvPr id="2" name="Γραφή 1">
                <a:extLst>
                  <a:ext uri="{FF2B5EF4-FFF2-40B4-BE49-F238E27FC236}">
                    <a16:creationId xmlns:a16="http://schemas.microsoft.com/office/drawing/2014/main" id="{861DF4AF-C67C-8E41-349E-F6826A306D07}"/>
                  </a:ext>
                </a:extLst>
              </p:cNvPr>
              <p:cNvPicPr/>
              <p:nvPr/>
            </p:nvPicPr>
            <p:blipFill>
              <a:blip r:embed="rId7"/>
              <a:stretch>
                <a:fillRect/>
              </a:stretch>
            </p:blipFill>
            <p:spPr>
              <a:xfrm>
                <a:off x="2217672" y="1833336"/>
                <a:ext cx="9000" cy="9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3" name="Γραφή 2">
                <a:extLst>
                  <a:ext uri="{FF2B5EF4-FFF2-40B4-BE49-F238E27FC236}">
                    <a16:creationId xmlns:a16="http://schemas.microsoft.com/office/drawing/2014/main" id="{E38916F4-F629-FA70-D44A-FAF881AD327D}"/>
                  </a:ext>
                </a:extLst>
              </p14:cNvPr>
              <p14:cNvContentPartPr/>
              <p14:nvPr/>
            </p14:nvContentPartPr>
            <p14:xfrm>
              <a:off x="2505312" y="1865016"/>
              <a:ext cx="360" cy="360"/>
            </p14:xfrm>
          </p:contentPart>
        </mc:Choice>
        <mc:Fallback>
          <p:pic>
            <p:nvPicPr>
              <p:cNvPr id="3" name="Γραφή 2">
                <a:extLst>
                  <a:ext uri="{FF2B5EF4-FFF2-40B4-BE49-F238E27FC236}">
                    <a16:creationId xmlns:a16="http://schemas.microsoft.com/office/drawing/2014/main" id="{E38916F4-F629-FA70-D44A-FAF881AD327D}"/>
                  </a:ext>
                </a:extLst>
              </p:cNvPr>
              <p:cNvPicPr/>
              <p:nvPr/>
            </p:nvPicPr>
            <p:blipFill>
              <a:blip r:embed="rId9"/>
              <a:stretch>
                <a:fillRect/>
              </a:stretch>
            </p:blipFill>
            <p:spPr>
              <a:xfrm>
                <a:off x="2500992" y="1860696"/>
                <a:ext cx="9000" cy="9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8" name="Γραφή 7">
                <a:extLst>
                  <a:ext uri="{FF2B5EF4-FFF2-40B4-BE49-F238E27FC236}">
                    <a16:creationId xmlns:a16="http://schemas.microsoft.com/office/drawing/2014/main" id="{844CBD47-6FE1-0522-B54B-7B57D4E92D5B}"/>
                  </a:ext>
                </a:extLst>
              </p14:cNvPr>
              <p14:cNvContentPartPr/>
              <p14:nvPr/>
            </p14:nvContentPartPr>
            <p14:xfrm>
              <a:off x="2797632" y="1819296"/>
              <a:ext cx="9720" cy="360"/>
            </p14:xfrm>
          </p:contentPart>
        </mc:Choice>
        <mc:Fallback>
          <p:pic>
            <p:nvPicPr>
              <p:cNvPr id="8" name="Γραφή 7">
                <a:extLst>
                  <a:ext uri="{FF2B5EF4-FFF2-40B4-BE49-F238E27FC236}">
                    <a16:creationId xmlns:a16="http://schemas.microsoft.com/office/drawing/2014/main" id="{844CBD47-6FE1-0522-B54B-7B57D4E92D5B}"/>
                  </a:ext>
                </a:extLst>
              </p:cNvPr>
              <p:cNvPicPr/>
              <p:nvPr/>
            </p:nvPicPr>
            <p:blipFill>
              <a:blip r:embed="rId11"/>
              <a:stretch>
                <a:fillRect/>
              </a:stretch>
            </p:blipFill>
            <p:spPr>
              <a:xfrm>
                <a:off x="2793312" y="1814976"/>
                <a:ext cx="18360" cy="900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76672"/>
            <a:ext cx="8640960" cy="643512"/>
          </a:xfrm>
        </p:spPr>
        <p:txBody>
          <a:bodyPr>
            <a:noAutofit/>
          </a:bodyPr>
          <a:lstStyle/>
          <a:p>
            <a:r>
              <a:rPr lang="el-GR" sz="2800" dirty="0">
                <a:solidFill>
                  <a:srgbClr val="FF0000"/>
                </a:solidFill>
                <a:latin typeface="Calibri" pitchFamily="34" charset="0"/>
                <a:cs typeface="Calibri" pitchFamily="34" charset="0"/>
              </a:rPr>
              <a:t>ΨΩΜΙ ΦΤΙΑΓΜΕΝΟ  ΑΠΟ ΤΟΥΣ ΜΑΘΗΤΕΣ ΣΤΟ ΣΧΟΛΕΙΟ</a:t>
            </a:r>
            <a:endParaRPr lang="el-GR" sz="2800" b="1" dirty="0">
              <a:solidFill>
                <a:srgbClr val="FF0000"/>
              </a:solidFill>
              <a:latin typeface="Calibri" pitchFamily="34" charset="0"/>
              <a:cs typeface="Calibri" pitchFamily="34" charset="0"/>
            </a:endParaRPr>
          </a:p>
        </p:txBody>
      </p:sp>
      <p:sp>
        <p:nvSpPr>
          <p:cNvPr id="3" name="2 - Θέση περιεχομένου"/>
          <p:cNvSpPr>
            <a:spLocks noGrp="1"/>
          </p:cNvSpPr>
          <p:nvPr>
            <p:ph idx="1"/>
          </p:nvPr>
        </p:nvSpPr>
        <p:spPr>
          <a:xfrm>
            <a:off x="323528" y="1124744"/>
            <a:ext cx="8538722" cy="5733256"/>
          </a:xfrm>
        </p:spPr>
        <p:txBody>
          <a:bodyPr>
            <a:normAutofit lnSpcReduction="10000"/>
          </a:bodyPr>
          <a:lstStyle/>
          <a:p>
            <a:pPr>
              <a:buNone/>
            </a:pPr>
            <a:endParaRPr lang="el-GR" dirty="0"/>
          </a:p>
          <a:p>
            <a:endParaRPr lang="el-GR" dirty="0"/>
          </a:p>
          <a:p>
            <a:endParaRPr lang="el-GR" dirty="0"/>
          </a:p>
          <a:p>
            <a:endParaRPr lang="el-GR" dirty="0"/>
          </a:p>
          <a:p>
            <a:pPr>
              <a:buNone/>
            </a:pPr>
            <a:endParaRPr lang="el-GR" dirty="0"/>
          </a:p>
          <a:p>
            <a:pPr>
              <a:buNone/>
            </a:pPr>
            <a:endParaRPr lang="el-GR" dirty="0"/>
          </a:p>
          <a:p>
            <a:pPr>
              <a:buNone/>
            </a:pPr>
            <a:endParaRPr lang="el-GR" dirty="0"/>
          </a:p>
          <a:p>
            <a:pPr>
              <a:buNone/>
            </a:pPr>
            <a:endParaRPr lang="el-GR" dirty="0"/>
          </a:p>
          <a:p>
            <a:pPr>
              <a:buNone/>
            </a:pPr>
            <a:endParaRPr lang="el-GR" dirty="0"/>
          </a:p>
          <a:p>
            <a:pPr>
              <a:buNone/>
            </a:pPr>
            <a:endParaRPr lang="el-GR" dirty="0"/>
          </a:p>
          <a:p>
            <a:pPr>
              <a:buNone/>
            </a:pPr>
            <a:endParaRPr lang="el-GR" dirty="0"/>
          </a:p>
          <a:p>
            <a:pPr>
              <a:buNone/>
            </a:pPr>
            <a:r>
              <a:rPr lang="el-GR" sz="2100" b="1" dirty="0"/>
              <a:t>      </a:t>
            </a:r>
          </a:p>
          <a:p>
            <a:pPr>
              <a:buNone/>
            </a:pPr>
            <a:r>
              <a:rPr lang="el-GR" sz="2100" b="1" dirty="0"/>
              <a:t>   </a:t>
            </a:r>
            <a:endParaRPr lang="el-GR" sz="1500" b="1" dirty="0">
              <a:latin typeface="Calibri" pitchFamily="34" charset="0"/>
              <a:cs typeface="Calibri" pitchFamily="34" charset="0"/>
            </a:endParaRPr>
          </a:p>
          <a:p>
            <a:pPr>
              <a:buNone/>
            </a:pPr>
            <a:endParaRPr lang="el-GR" dirty="0"/>
          </a:p>
        </p:txBody>
      </p:sp>
      <p:pic>
        <p:nvPicPr>
          <p:cNvPr id="4" name="3 - Εικόνα" descr="ΣΟΥΓΛΑΣ- ΝΤΙΡΜΑ-ΡΗΓΟΠΟΥΛΟΣ-ΣΚΛΑΒΟΥΝΟΣ.jpg"/>
          <p:cNvPicPr>
            <a:picLocks noChangeAspect="1"/>
          </p:cNvPicPr>
          <p:nvPr/>
        </p:nvPicPr>
        <p:blipFill>
          <a:blip r:embed="rId2" cstate="print"/>
          <a:srcRect t="50763" r="44021" b="7932"/>
          <a:stretch>
            <a:fillRect/>
          </a:stretch>
        </p:blipFill>
        <p:spPr>
          <a:xfrm>
            <a:off x="899592" y="1628800"/>
            <a:ext cx="3513371" cy="1944216"/>
          </a:xfrm>
          <a:prstGeom prst="rect">
            <a:avLst/>
          </a:prstGeom>
        </p:spPr>
      </p:pic>
      <p:sp>
        <p:nvSpPr>
          <p:cNvPr id="8" name="7 - Ορθογώνιο"/>
          <p:cNvSpPr/>
          <p:nvPr/>
        </p:nvSpPr>
        <p:spPr>
          <a:xfrm>
            <a:off x="1403648" y="3933056"/>
            <a:ext cx="6048672" cy="1477328"/>
          </a:xfrm>
          <a:prstGeom prst="rect">
            <a:avLst/>
          </a:prstGeom>
        </p:spPr>
        <p:txBody>
          <a:bodyPr wrap="square">
            <a:spAutoFit/>
          </a:bodyPr>
          <a:lstStyle/>
          <a:p>
            <a:r>
              <a:rPr lang="el-GR" b="1" dirty="0">
                <a:latin typeface="Calibri" pitchFamily="34" charset="0"/>
                <a:cs typeface="Calibri" pitchFamily="34" charset="0"/>
              </a:rPr>
              <a:t>Σε μια συνάντησή μας μάθαμε να ζυμώνουμε ψωμί . Κάποιοι μαθητές πήραν το ζυμάρι , το έψησαν στο σπίτι τους και την άλλη μέρα το έφεραν στο σχολείο όπου το μοίρασαν στους συμμαθητές τους με ορισμένα υγιεινά συνοδευτικά τρόφιμα.</a:t>
            </a:r>
            <a:endParaRPr lang="el-GR" dirty="0"/>
          </a:p>
        </p:txBody>
      </p:sp>
      <p:pic>
        <p:nvPicPr>
          <p:cNvPr id="9" name="8 - Εικόνα" descr="5.jpg"/>
          <p:cNvPicPr>
            <a:picLocks noChangeAspect="1"/>
          </p:cNvPicPr>
          <p:nvPr/>
        </p:nvPicPr>
        <p:blipFill>
          <a:blip r:embed="rId3" cstate="print"/>
          <a:stretch>
            <a:fillRect/>
          </a:stretch>
        </p:blipFill>
        <p:spPr>
          <a:xfrm>
            <a:off x="4427984" y="1628800"/>
            <a:ext cx="3989888" cy="194421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371</TotalTime>
  <Words>1408</Words>
  <Application>Microsoft Office PowerPoint</Application>
  <PresentationFormat>Προβολή στην οθόνη (4:3)</PresentationFormat>
  <Paragraphs>174</Paragraphs>
  <Slides>23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23</vt:i4>
      </vt:variant>
    </vt:vector>
  </HeadingPairs>
  <TitlesOfParts>
    <vt:vector size="28" baseType="lpstr">
      <vt:lpstr>Arial</vt:lpstr>
      <vt:lpstr>Calibri</vt:lpstr>
      <vt:lpstr>Verdana</vt:lpstr>
      <vt:lpstr>Wingdings 2</vt:lpstr>
      <vt:lpstr>Άποψη</vt:lpstr>
      <vt:lpstr>Παρουσίαση του PowerPoint</vt:lpstr>
      <vt:lpstr>                  ΤΙΤΛΟΣ ΠΡΟΓΡΑΜΜΑΤΟΣ:  « Τρώω υγιεινά! Ζω οικολογικά» </vt:lpstr>
      <vt:lpstr>ΠΑΓΚΟΣΜΙΑ ΗΜΕΡΑ ΔΙΑΤΡΟΦΗΣ</vt:lpstr>
      <vt:lpstr>ΕΙΚΑΣΤΙΚΕΣ ΠΑΡΟΥΣΙΑΣΕΙΣ ΓΙΑ ΤΗΝ ΗΜΕΡΑ ΔΙΑΤΡΟΦΗΣ ΜΕ ΤΗ ΔΗΜΙΟΥΡΓΙΑ ΜΙΑΣ ΔΙΑΤΡΟΦΙΚΗΣ ΠΥΡΑΜΙΔΑΣ</vt:lpstr>
      <vt:lpstr>ΕΠΙΣΚΕΨΗ ΣΤΟ Ε.Ε.Ε.Ε.Κ </vt:lpstr>
      <vt:lpstr>ΣΥΖΗΤΗΣΗ ΚΑΙ ΠΑΡΟΥΣΙΑΣΗ ΤΩΝ ΤΟΠΙΚΩΝ ΠΡΟΪΟΝΤΩΝ ΤΗΣ ΠΕΡΙΟΧΗΣ ΜΑΣ ΚΑΘΩΣ ΚΑΙ ΤΗΣ ΔΙΑΤΡΟΦΙΚΗΣ ΑΞΙΑ ΤΟΥΣ</vt:lpstr>
      <vt:lpstr>ΟΙ ΟΜΑΔΕΣ ΜΑΣ ΠΑΡΟΥΣΙΑΣΑΝ ΣΤΙΣ ΣΥΝΑΝΤΗΣΕΙΣ ΜΑΣ ΠΑΡΑΔΟΣΙΑΚΕΣ ΣΥΝΤΑΓΕΣ ΜΕ ΤΟΠΙΚΑ ΠΡΟΪΟΝΤΑ ΤΗΣ ΠΕΡΙΟΧΗΣ ΜΑΣ</vt:lpstr>
      <vt:lpstr> ΠΑΡΟΥΣΙΑΣΗ ΠΑΡΟΔΟΣΙΑΚΩΝ ΣΥΝΤΑΓΩΝ</vt:lpstr>
      <vt:lpstr>ΨΩΜΙ ΦΤΙΑΓΜΕΝΟ  ΑΠΟ ΤΟΥΣ ΜΑΘΗΤΕΣ ΣΤΟ ΣΧΟΛΕΙΟ</vt:lpstr>
      <vt:lpstr> ΠΑΡΟΥΣΙΑΣΗ ΠΑΡΟΔΟΣΙΑΚΩΝ ΣΥΝΤΑΓΩΝ</vt:lpstr>
      <vt:lpstr>Παρουσίαση του PowerPoint</vt:lpstr>
      <vt:lpstr>Παρουσίαση του PowerPoint</vt:lpstr>
      <vt:lpstr>ΠΑΡΟΥΣΙΑΣΗ ΒΙΩΜΑΤΙΚΟΥ ΣΕΜΙΝΑΡΙΟΥ ΓΙΑ ΤΗΝ ΠΝΙΓΜΟΝΗ </vt:lpstr>
      <vt:lpstr>"Πιστοποίηση μαθητών από την Ελληνική Ομάδα Διάσωσης Αργολίδας στο BLS (Basic Life Support)"  </vt:lpstr>
      <vt:lpstr>ΔΙΔΑΚΤΙΚΗ ΕΠΙΣΚΕΨΗ ΣΤΟ ΕΡΓΟΣΤΑΣΙΟ ΑΣΠΙΣ Α.Ε.</vt:lpstr>
      <vt:lpstr>«Νηστεία και Υγιεινή Διατροφή» </vt:lpstr>
      <vt:lpstr>Παρουσίαση του PowerPoint</vt:lpstr>
      <vt:lpstr>"Τρώω υγιεινά. Ζω οικολογικά"</vt:lpstr>
      <vt:lpstr>"Τρώω υγιεινά. Ζω οικολογικά"</vt:lpstr>
      <vt:lpstr>" Μικρές πράξεις περιβαλλοντικής συνείδησης "</vt:lpstr>
      <vt:lpstr>"Ανακυκλώνω για ένα καλύτερο αύριο"</vt:lpstr>
      <vt:lpstr>" ΕΚΔΡΟΜΗ ΣΤΗΝ ΙΘΑΚΗ"</vt:lpstr>
      <vt:lpstr>       ΣΤΟ ΠΡΟΓΡΑΜΜΑ ΣΥΜΜΕΤΕΙΧΑΝ ΟΙ ΜΑΘΗΤΕΣ: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ΠΑΓΚΟΣΜΙΑ ΗΜΕΡΑ ΔΙΑΤΡΟΦΗΣ</dc:title>
  <dc:creator>user</dc:creator>
  <cp:lastModifiedBy>user</cp:lastModifiedBy>
  <cp:revision>64</cp:revision>
  <dcterms:created xsi:type="dcterms:W3CDTF">2026-03-04T15:22:48Z</dcterms:created>
  <dcterms:modified xsi:type="dcterms:W3CDTF">2026-05-27T09:36:16Z</dcterms:modified>
</cp:coreProperties>
</file>