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9" r:id="rId4"/>
    <p:sldId id="260" r:id="rId5"/>
    <p:sldId id="261" r:id="rId6"/>
    <p:sldId id="262" r:id="rId7"/>
    <p:sldId id="264" r:id="rId8"/>
    <p:sldId id="263" r:id="rId9"/>
    <p:sldId id="265"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D677C-AF85-45FF-B7B9-A9290111BC88}" type="datetimeFigureOut">
              <a:rPr lang="el-GR" smtClean="0"/>
              <a:pPr/>
              <a:t>24/3/2020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FDCE9-7640-43BA-82C5-F180FD5C383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DBFDCE9-7640-43BA-82C5-F180FD5C383B}"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C7F341B2-B2CE-4A44-9B8C-B051369B8DB5}" type="datetimeFigureOut">
              <a:rPr lang="el-GR" smtClean="0"/>
              <a:pPr/>
              <a:t>24/3/2020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D0D29F3-0CCC-4282-A3E3-D42DAABCE0D3}"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7F341B2-B2CE-4A44-9B8C-B051369B8DB5}" type="datetimeFigureOut">
              <a:rPr lang="el-GR" smtClean="0"/>
              <a:pPr/>
              <a:t>24/3/2020</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D0D29F3-0CCC-4282-A3E3-D42DAABCE0D3}"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file:///C:\Users\owner\AppData\Local\Microsoft\Windows\Temporary%20Internet%20Files\Content.IE5\3GWWDEPU\24_&#924;&#945;&#961;,_17.34&#945;&#961;&#967;&#951;%5b1%5d.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file:///C:\Users\owner\AppData\Local\Microsoft\Windows\Temporary%20Internet%20Files\Content.IE5\3GWWDEPU\24_&#924;&#945;&#961;,_17.081%5b1%5d.mp3" TargetMode="External"/><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file:///C:\Users\owner\AppData\Local\Microsoft\Windows\Temporary%20Internet%20Files\Content.IE5\WNT4SY1C\24_&#924;&#945;&#961;,_17.41&#954;&#953;_&#945;&#962;_&#963;&#949;_&#913;%5b1%5d.mp3" TargetMode="External"/><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file:///C:\Users\owner\AppData\Local\Microsoft\Windows\Temporary%20Internet%20Files\Content.IE5\6B766JQC\24_&#924;&#945;&#961;,_17.113%5b1%5d.mp3" TargetMode="Externa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file:///C:\Users\owner\AppData\Local\Microsoft\Windows\Temporary%20Internet%20Files\Content.IE5\6B766JQC\24_&#924;&#945;&#961;,_17.46%5b1%5d.mp3" TargetMode="Externa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file:///C:\Users\owner\AppData\Local\Microsoft\Windows\Temporary%20Internet%20Files\Content.IE5\WNT4SY1C\24_&#924;&#945;&#961;,_17.186%5b1%5d.mp3" TargetMode="External"/><Relationship Id="rId5" Type="http://schemas.openxmlformats.org/officeDocument/2006/relationships/image" Target="../media/image4.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audio" Target="file:///C:\Users\owner\AppData\Local\Microsoft\Windows\Temporary%20Internet%20Files\Content.IE5\6B766JQC\24_&#924;&#945;&#961;,_17.197%5b1%5d.mp3" TargetMode="Externa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file:///C:\Users\owner\AppData\Local\Microsoft\Windows\Temporary%20Internet%20Files\Content.IE5\DKR3T09W\24_&#924;&#945;&#961;,_17.208%5b1%5d.mp3" TargetMode="Externa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7200" dirty="0" smtClean="0">
                <a:solidFill>
                  <a:srgbClr val="0070C0"/>
                </a:solidFill>
                <a:latin typeface="Cambria" pitchFamily="18" charset="0"/>
              </a:rPr>
              <a:t>25</a:t>
            </a:r>
            <a:r>
              <a:rPr lang="el-GR" sz="7200" baseline="30000" dirty="0" smtClean="0">
                <a:solidFill>
                  <a:srgbClr val="0070C0"/>
                </a:solidFill>
                <a:latin typeface="Cambria" pitchFamily="18" charset="0"/>
              </a:rPr>
              <a:t>η</a:t>
            </a:r>
            <a:r>
              <a:rPr lang="el-GR" sz="7200" dirty="0" smtClean="0">
                <a:solidFill>
                  <a:srgbClr val="0070C0"/>
                </a:solidFill>
                <a:latin typeface="Cambria" pitchFamily="18" charset="0"/>
              </a:rPr>
              <a:t> Μαρτίου1821</a:t>
            </a:r>
            <a:endParaRPr lang="el-GR" sz="7200" dirty="0">
              <a:solidFill>
                <a:srgbClr val="0070C0"/>
              </a:solidFill>
              <a:latin typeface="Cambria" pitchFamily="18" charset="0"/>
            </a:endParaRPr>
          </a:p>
        </p:txBody>
      </p:sp>
      <p:pic>
        <p:nvPicPr>
          <p:cNvPr id="8196" name="Picture 4" descr="Αποτέλεσμα εικόνας για 25ης μαρτίου ελληνικη σημαια ζωγραφικη"/>
          <p:cNvPicPr>
            <a:picLocks noChangeAspect="1" noChangeArrowheads="1"/>
          </p:cNvPicPr>
          <p:nvPr/>
        </p:nvPicPr>
        <p:blipFill>
          <a:blip r:embed="rId4"/>
          <a:srcRect/>
          <a:stretch>
            <a:fillRect/>
          </a:stretch>
        </p:blipFill>
        <p:spPr bwMode="auto">
          <a:xfrm>
            <a:off x="2357422" y="1928802"/>
            <a:ext cx="5500726" cy="3978859"/>
          </a:xfrm>
          <a:prstGeom prst="rect">
            <a:avLst/>
          </a:prstGeom>
          <a:noFill/>
        </p:spPr>
      </p:pic>
      <p:pic>
        <p:nvPicPr>
          <p:cNvPr id="5" name="24_Μαρ,_17.34αρχη[1].mp3">
            <a:hlinkClick r:id="" action="ppaction://media"/>
          </p:cNvPr>
          <p:cNvPicPr>
            <a:picLocks noRot="1" noChangeAspect="1"/>
          </p:cNvPicPr>
          <p:nvPr>
            <a:audioFile r:link="rId1"/>
          </p:nvPr>
        </p:nvPicPr>
        <p:blipFill>
          <a:blip r:embed="rId5"/>
          <a:stretch>
            <a:fillRect/>
          </a:stretch>
        </p:blipFill>
        <p:spPr>
          <a:xfrm>
            <a:off x="4929190" y="15716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1428728" y="285728"/>
            <a:ext cx="7498080" cy="1357322"/>
          </a:xfrm>
        </p:spPr>
        <p:txBody>
          <a:bodyPr>
            <a:normAutofit fontScale="90000"/>
          </a:bodyPr>
          <a:lstStyle/>
          <a:p>
            <a:pPr algn="just"/>
            <a:r>
              <a:rPr lang="el-GR" sz="2400" dirty="0" smtClean="0">
                <a:effectLst/>
              </a:rPr>
              <a:t>Οι έλληνες για 400 χρόνια ήταν σκλαβωμένοι από τους τούρκους. Την άνοιξη όμως του 1821 ήταν πλέον έτοιμοι να επαναστατήσουν για να διεκδικήσουν ξανά την ελευθερία τους. Το σύνθημα τους ήταν Ελευθερία ή Θάνατος.</a:t>
            </a:r>
            <a:endParaRPr lang="el-GR" sz="2400" dirty="0">
              <a:effectLst/>
            </a:endParaRPr>
          </a:p>
        </p:txBody>
      </p:sp>
      <p:pic>
        <p:nvPicPr>
          <p:cNvPr id="3" name="Picture 2" descr="http://3.bp.blogspot.com/-DVpHtvc3UeU/Ug-XHSx9qpI/AAAAAAAAKrQ/3TB7fY956eQ/s280/%25CE%2594%25CE%25B9%25CE%25B1%25CF%2586%25CE%25AC%25CE%25BD%25CE%25B5%25CE%25B9%25CE%25B15.JPG"/>
          <p:cNvPicPr>
            <a:picLocks noChangeAspect="1" noChangeArrowheads="1"/>
          </p:cNvPicPr>
          <p:nvPr/>
        </p:nvPicPr>
        <p:blipFill>
          <a:blip r:embed="rId4"/>
          <a:srcRect/>
          <a:stretch>
            <a:fillRect/>
          </a:stretch>
        </p:blipFill>
        <p:spPr bwMode="auto">
          <a:xfrm>
            <a:off x="2500298" y="2143116"/>
            <a:ext cx="4810176" cy="3607634"/>
          </a:xfrm>
          <a:prstGeom prst="rect">
            <a:avLst/>
          </a:prstGeom>
          <a:noFill/>
        </p:spPr>
      </p:pic>
      <p:pic>
        <p:nvPicPr>
          <p:cNvPr id="5" name="24_Μαρ,_17.081[1].mp3">
            <a:hlinkClick r:id="" action="ppaction://media"/>
          </p:cNvPr>
          <p:cNvPicPr>
            <a:picLocks noRot="1" noChangeAspect="1"/>
          </p:cNvPicPr>
          <p:nvPr>
            <a:audioFile r:link="rId1"/>
          </p:nvPr>
        </p:nvPicPr>
        <p:blipFill>
          <a:blip r:embed="rId5"/>
          <a:stretch>
            <a:fillRect/>
          </a:stretch>
        </p:blipFill>
        <p:spPr>
          <a:xfrm>
            <a:off x="8286776" y="1357298"/>
            <a:ext cx="304800" cy="3048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642918"/>
            <a:ext cx="7498080" cy="1285884"/>
          </a:xfrm>
        </p:spPr>
        <p:txBody>
          <a:bodyPr>
            <a:normAutofit fontScale="90000"/>
          </a:bodyPr>
          <a:lstStyle/>
          <a:p>
            <a:pPr algn="just"/>
            <a:r>
              <a:rPr lang="el-GR" sz="2000" dirty="0" smtClean="0">
                <a:effectLst/>
                <a:latin typeface="Calibri" pitchFamily="34" charset="0"/>
              </a:rPr>
              <a:t>Για να </a:t>
            </a:r>
            <a:r>
              <a:rPr lang="el-GR" sz="2200" dirty="0" smtClean="0">
                <a:effectLst/>
                <a:latin typeface="Calibri" pitchFamily="34" charset="0"/>
              </a:rPr>
              <a:t>φτάσει αυτή η ώρα της επανάστασης βοήθησαν αρκετοί έλληνες που ζούσαν σε άλλες χώρες. Ήταν έλληνες  μορφωμένοι, πλούσιοι που αγαπούσαν πολύ την πατρίδα τους κι ας μην ζούσαν σε αυτή. Τρεις έλληνες του εξωτερικού δημιούργησαν την Φιλική Εταιρεία. Στόχος τους ήταν να βοηθήσουν τους σκλαβωμένους έλληνες να ετοιμαστούν για τη στιγμή  που θα διεκδικούσαν την ελευθερία τους. </a:t>
            </a:r>
            <a:r>
              <a:rPr lang="el-GR" sz="2200" b="1" i="1" dirty="0" smtClean="0">
                <a:effectLst/>
                <a:latin typeface="Calibri" pitchFamily="34" charset="0"/>
              </a:rPr>
              <a:t>ΚΡΥΦΑ</a:t>
            </a:r>
            <a:r>
              <a:rPr lang="el-GR" sz="2200" dirty="0" smtClean="0">
                <a:effectLst/>
                <a:latin typeface="Calibri" pitchFamily="34" charset="0"/>
              </a:rPr>
              <a:t> λοιπόν για να μην τους σταματήσουν από το σημαντικό τους αυτό έργο μάζευαν βιβλία, χρήματα, αλλά και όπλα και τα έστελναν στην Ελλάδα </a:t>
            </a:r>
            <a:endParaRPr lang="el-GR" sz="2200" dirty="0"/>
          </a:p>
        </p:txBody>
      </p:sp>
      <p:pic>
        <p:nvPicPr>
          <p:cNvPr id="5122" name="Picture 2" descr="http://2.bp.blogspot.com/-EFDQs_Ykt2w/UyVGFpHosKI/AAAAAAAALdE/wvBzLL6wozA/s1600/%CE%A6%CE%99%CE%9B%CE%99%CE%9A%CE%97+%CE%95%CE%A4%CE%91%CE%99%CE%A1%CE%95%CE%99%CE%91+,+%CE%A0%CE%99%CE%9D%CE%91%CE%9A%CE%95%CE%A3+%CE%91%CE%9D%CE%91%CE%A6%CE%9F%CE%A1%CE%91%CE%A3_%CE%A3%CE%B5%CE%BB%CE%AF%CE%B4%CE%B1_2.jpg"/>
          <p:cNvPicPr>
            <a:picLocks noChangeAspect="1" noChangeArrowheads="1"/>
          </p:cNvPicPr>
          <p:nvPr/>
        </p:nvPicPr>
        <p:blipFill>
          <a:blip r:embed="rId4" cstate="print"/>
          <a:srcRect/>
          <a:stretch>
            <a:fillRect/>
          </a:stretch>
        </p:blipFill>
        <p:spPr bwMode="auto">
          <a:xfrm>
            <a:off x="3500430" y="2718130"/>
            <a:ext cx="2928958" cy="4139870"/>
          </a:xfrm>
          <a:prstGeom prst="rect">
            <a:avLst/>
          </a:prstGeom>
          <a:noFill/>
        </p:spPr>
      </p:pic>
      <p:pic>
        <p:nvPicPr>
          <p:cNvPr id="5" name="24_Μαρ,_17.41κι_ας_σε_Α[1].mp3">
            <a:hlinkClick r:id="" action="ppaction://media"/>
          </p:cNvPr>
          <p:cNvPicPr>
            <a:picLocks noRot="1" noChangeAspect="1"/>
          </p:cNvPicPr>
          <p:nvPr>
            <a:audioFile r:link="rId1"/>
          </p:nvPr>
        </p:nvPicPr>
        <p:blipFill>
          <a:blip r:embed="rId5"/>
          <a:stretch>
            <a:fillRect/>
          </a:stretch>
        </p:blipFill>
        <p:spPr>
          <a:xfrm>
            <a:off x="4714876" y="235743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just"/>
            <a:r>
              <a:rPr lang="el-GR" sz="2000" dirty="0" smtClean="0">
                <a:effectLst/>
                <a:latin typeface="Calibri" pitchFamily="34" charset="0"/>
              </a:rPr>
              <a:t>Πολύ σημαντικός ήταν κι Ρήγας Βελεστινλής ή αλλιώς Ρήγας Φεραίος που έγραψε ένα τραγούδι που αγάπησαν πολύ οι έλληνες και το τραγουδούσαν κάθε φορά που ήθελαν να πάρουν θάρρος, αλλά ακόμη και σήμερα στα σχολεία τα παιδιά το μαθαίνουν με μεγάλη ευκολία.</a:t>
            </a:r>
            <a:endParaRPr lang="el-GR" sz="2000" dirty="0">
              <a:effectLst/>
              <a:latin typeface="Calibri" pitchFamily="34" charset="0"/>
            </a:endParaRPr>
          </a:p>
        </p:txBody>
      </p:sp>
      <p:pic>
        <p:nvPicPr>
          <p:cNvPr id="4098" name="Picture 2" descr="Αποτέλεσμα εικόνας για ρηγας φεραιος"/>
          <p:cNvPicPr>
            <a:picLocks noChangeAspect="1" noChangeArrowheads="1"/>
          </p:cNvPicPr>
          <p:nvPr/>
        </p:nvPicPr>
        <p:blipFill>
          <a:blip r:embed="rId4"/>
          <a:srcRect/>
          <a:stretch>
            <a:fillRect/>
          </a:stretch>
        </p:blipFill>
        <p:spPr bwMode="auto">
          <a:xfrm>
            <a:off x="1785918" y="1857364"/>
            <a:ext cx="3198202" cy="3786214"/>
          </a:xfrm>
          <a:prstGeom prst="rect">
            <a:avLst/>
          </a:prstGeom>
          <a:noFill/>
        </p:spPr>
      </p:pic>
      <p:sp>
        <p:nvSpPr>
          <p:cNvPr id="4" name="3 - Κατακόρυφος πάπυρος"/>
          <p:cNvSpPr/>
          <p:nvPr/>
        </p:nvSpPr>
        <p:spPr>
          <a:xfrm>
            <a:off x="5143504" y="1500174"/>
            <a:ext cx="3571900" cy="5072098"/>
          </a:xfrm>
          <a:prstGeom prst="verticalScroll">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smtClean="0">
              <a:solidFill>
                <a:schemeClr val="tx1"/>
              </a:solidFill>
              <a:latin typeface="Calibri" pitchFamily="34" charset="0"/>
            </a:endParaRPr>
          </a:p>
          <a:p>
            <a:pPr algn="ctr"/>
            <a:endParaRPr lang="el-GR" sz="1200" dirty="0" smtClean="0">
              <a:solidFill>
                <a:schemeClr val="tx1"/>
              </a:solidFill>
              <a:latin typeface="Calibri" pitchFamily="34" charset="0"/>
            </a:endParaRPr>
          </a:p>
          <a:p>
            <a:pPr algn="ctr"/>
            <a:endParaRPr lang="el-GR" sz="1200" dirty="0" smtClean="0">
              <a:solidFill>
                <a:schemeClr val="tx1"/>
              </a:solidFill>
              <a:latin typeface="Calibri" pitchFamily="34" charset="0"/>
            </a:endParaRPr>
          </a:p>
          <a:p>
            <a:pPr algn="ctr"/>
            <a:endParaRPr lang="el-GR" sz="1200" dirty="0" smtClean="0">
              <a:solidFill>
                <a:schemeClr val="tx1"/>
              </a:solidFill>
              <a:latin typeface="Calibri" pitchFamily="34" charset="0"/>
            </a:endParaRPr>
          </a:p>
          <a:p>
            <a:pPr algn="ctr"/>
            <a:endParaRPr lang="el-GR" sz="1200" dirty="0" smtClean="0">
              <a:solidFill>
                <a:schemeClr val="tx1"/>
              </a:solidFill>
              <a:latin typeface="Calibri" pitchFamily="34" charset="0"/>
            </a:endParaRPr>
          </a:p>
          <a:p>
            <a:pPr algn="ctr"/>
            <a:r>
              <a:rPr lang="el-GR" sz="1200" dirty="0" smtClean="0">
                <a:solidFill>
                  <a:schemeClr val="tx1"/>
                </a:solidFill>
                <a:latin typeface="Calibri" pitchFamily="34" charset="0"/>
              </a:rPr>
              <a:t>Ως πότε παλληκάρια, θα ζούμε στα στενά, </a:t>
            </a:r>
            <a:br>
              <a:rPr lang="el-GR" sz="1200" dirty="0" smtClean="0">
                <a:solidFill>
                  <a:schemeClr val="tx1"/>
                </a:solidFill>
                <a:latin typeface="Calibri" pitchFamily="34" charset="0"/>
              </a:rPr>
            </a:br>
            <a:r>
              <a:rPr lang="el-GR" sz="1200" dirty="0" smtClean="0">
                <a:solidFill>
                  <a:schemeClr val="tx1"/>
                </a:solidFill>
                <a:latin typeface="Calibri" pitchFamily="34" charset="0"/>
              </a:rPr>
              <a:t>μονάχοι σαν λιοντάρια, στις ράχες στα βουνά;</a:t>
            </a:r>
            <a:r>
              <a:rPr lang="el-GR" dirty="0" smtClean="0">
                <a:solidFill>
                  <a:schemeClr val="tx1"/>
                </a:solidFill>
              </a:rPr>
              <a:t/>
            </a:r>
            <a:br>
              <a:rPr lang="el-GR" dirty="0" smtClean="0">
                <a:solidFill>
                  <a:schemeClr val="tx1"/>
                </a:solidFill>
              </a:rPr>
            </a:br>
            <a:r>
              <a:rPr lang="el-GR" sz="1200" dirty="0" smtClean="0">
                <a:solidFill>
                  <a:schemeClr val="tx1"/>
                </a:solidFill>
                <a:latin typeface="Calibri" pitchFamily="34" charset="0"/>
              </a:rPr>
              <a:t>Καλύτερα μιας ώρας ελεύθερη ζωή, </a:t>
            </a:r>
            <a:br>
              <a:rPr lang="el-GR" sz="1200" dirty="0" smtClean="0">
                <a:solidFill>
                  <a:schemeClr val="tx1"/>
                </a:solidFill>
                <a:latin typeface="Calibri" pitchFamily="34" charset="0"/>
              </a:rPr>
            </a:br>
            <a:r>
              <a:rPr lang="el-GR" sz="1200" dirty="0" smtClean="0">
                <a:solidFill>
                  <a:schemeClr val="tx1"/>
                </a:solidFill>
                <a:latin typeface="Calibri" pitchFamily="34" charset="0"/>
              </a:rPr>
              <a:t>παρά σαράντα χρόνια , σκλαβιά και φυλακή.</a:t>
            </a:r>
            <a:br>
              <a:rPr lang="el-GR" sz="1200" dirty="0" smtClean="0">
                <a:solidFill>
                  <a:schemeClr val="tx1"/>
                </a:solidFill>
                <a:latin typeface="Calibri" pitchFamily="34" charset="0"/>
              </a:rPr>
            </a:br>
            <a:r>
              <a:rPr lang="el-GR" sz="1200" dirty="0" smtClean="0">
                <a:solidFill>
                  <a:schemeClr val="tx1"/>
                </a:solidFill>
                <a:latin typeface="Calibri" pitchFamily="34" charset="0"/>
              </a:rPr>
              <a:t/>
            </a:r>
            <a:br>
              <a:rPr lang="el-GR" sz="1200" dirty="0" smtClean="0">
                <a:solidFill>
                  <a:schemeClr val="tx1"/>
                </a:solidFill>
                <a:latin typeface="Calibri" pitchFamily="34" charset="0"/>
              </a:rPr>
            </a:br>
            <a:r>
              <a:rPr lang="el-GR" sz="1200" dirty="0" smtClean="0">
                <a:solidFill>
                  <a:schemeClr val="tx1"/>
                </a:solidFill>
                <a:latin typeface="Calibri" pitchFamily="34" charset="0"/>
              </a:rPr>
              <a:t>Σπηλιές να κατοικούμε, να βλέπουμε κλαδιά, </a:t>
            </a:r>
            <a:br>
              <a:rPr lang="el-GR" sz="1200" dirty="0" smtClean="0">
                <a:solidFill>
                  <a:schemeClr val="tx1"/>
                </a:solidFill>
                <a:latin typeface="Calibri" pitchFamily="34" charset="0"/>
              </a:rPr>
            </a:br>
            <a:r>
              <a:rPr lang="el-GR" sz="1200" dirty="0" smtClean="0">
                <a:solidFill>
                  <a:schemeClr val="tx1"/>
                </a:solidFill>
                <a:latin typeface="Calibri" pitchFamily="34" charset="0"/>
              </a:rPr>
              <a:t>να </a:t>
            </a:r>
            <a:r>
              <a:rPr lang="el-GR" sz="1200" dirty="0" err="1" smtClean="0">
                <a:solidFill>
                  <a:schemeClr val="tx1"/>
                </a:solidFill>
                <a:latin typeface="Calibri" pitchFamily="34" charset="0"/>
              </a:rPr>
              <a:t>φεύγωμ</a:t>
            </a:r>
            <a:r>
              <a:rPr lang="el-GR" sz="1200" dirty="0" smtClean="0">
                <a:solidFill>
                  <a:schemeClr val="tx1"/>
                </a:solidFill>
                <a:latin typeface="Calibri" pitchFamily="34" charset="0"/>
              </a:rPr>
              <a:t>’ απ’ τον κόσμο, για την πικρή σκλαβιά;</a:t>
            </a:r>
            <a:br>
              <a:rPr lang="el-GR" sz="1200" dirty="0" smtClean="0">
                <a:solidFill>
                  <a:schemeClr val="tx1"/>
                </a:solidFill>
                <a:latin typeface="Calibri" pitchFamily="34" charset="0"/>
              </a:rPr>
            </a:br>
            <a:r>
              <a:rPr lang="el-GR" sz="1200" dirty="0" smtClean="0">
                <a:solidFill>
                  <a:schemeClr val="tx1"/>
                </a:solidFill>
                <a:latin typeface="Calibri" pitchFamily="34" charset="0"/>
              </a:rPr>
              <a:t> Καλύτερα μιας ώρας ελεύθερη ζωή, </a:t>
            </a:r>
            <a:br>
              <a:rPr lang="el-GR" sz="1200" dirty="0" smtClean="0">
                <a:solidFill>
                  <a:schemeClr val="tx1"/>
                </a:solidFill>
                <a:latin typeface="Calibri" pitchFamily="34" charset="0"/>
              </a:rPr>
            </a:br>
            <a:r>
              <a:rPr lang="el-GR" sz="1200" dirty="0" smtClean="0">
                <a:solidFill>
                  <a:schemeClr val="tx1"/>
                </a:solidFill>
                <a:latin typeface="Calibri" pitchFamily="34" charset="0"/>
              </a:rPr>
              <a:t>παρά σαράντα χρόνια , σκλαβιά και φυλακή.</a:t>
            </a:r>
          </a:p>
          <a:p>
            <a:pPr algn="ctr"/>
            <a:r>
              <a:rPr lang="el-GR" sz="1200" dirty="0" smtClean="0">
                <a:solidFill>
                  <a:schemeClr val="tx1"/>
                </a:solidFill>
                <a:latin typeface="Calibri" pitchFamily="34" charset="0"/>
              </a:rPr>
              <a:t> </a:t>
            </a:r>
            <a:br>
              <a:rPr lang="el-GR" sz="1200" dirty="0" smtClean="0">
                <a:solidFill>
                  <a:schemeClr val="tx1"/>
                </a:solidFill>
                <a:latin typeface="Calibri" pitchFamily="34" charset="0"/>
              </a:rPr>
            </a:br>
            <a:r>
              <a:rPr lang="el-GR" sz="1200" dirty="0" smtClean="0">
                <a:solidFill>
                  <a:schemeClr val="tx1"/>
                </a:solidFill>
                <a:latin typeface="Calibri" pitchFamily="34" charset="0"/>
              </a:rPr>
              <a:t>Να </a:t>
            </a:r>
            <a:r>
              <a:rPr lang="el-GR" sz="1200" dirty="0" err="1" smtClean="0">
                <a:solidFill>
                  <a:schemeClr val="tx1"/>
                </a:solidFill>
                <a:latin typeface="Calibri" pitchFamily="34" charset="0"/>
              </a:rPr>
              <a:t>χάνωμεν</a:t>
            </a:r>
            <a:r>
              <a:rPr lang="el-GR" sz="1200" dirty="0" smtClean="0">
                <a:solidFill>
                  <a:schemeClr val="tx1"/>
                </a:solidFill>
                <a:latin typeface="Calibri" pitchFamily="34" charset="0"/>
              </a:rPr>
              <a:t> αδέλφια, πατρίδα και γονείς, </a:t>
            </a:r>
            <a:br>
              <a:rPr lang="el-GR" sz="1200" dirty="0" smtClean="0">
                <a:solidFill>
                  <a:schemeClr val="tx1"/>
                </a:solidFill>
                <a:latin typeface="Calibri" pitchFamily="34" charset="0"/>
              </a:rPr>
            </a:br>
            <a:r>
              <a:rPr lang="el-GR" sz="1200" dirty="0" smtClean="0">
                <a:solidFill>
                  <a:schemeClr val="tx1"/>
                </a:solidFill>
                <a:latin typeface="Calibri" pitchFamily="34" charset="0"/>
              </a:rPr>
              <a:t>τους φίλους, τα παιδιά μας, κι όλους τους συγγενείς;</a:t>
            </a:r>
          </a:p>
          <a:p>
            <a:pPr algn="ctr"/>
            <a:r>
              <a:rPr lang="el-GR" sz="1200" dirty="0" smtClean="0">
                <a:solidFill>
                  <a:schemeClr val="tx1"/>
                </a:solidFill>
                <a:latin typeface="Calibri" pitchFamily="34" charset="0"/>
              </a:rPr>
              <a:t>Καλύτερα μιας ώρας ελεύθερη ζωή</a:t>
            </a:r>
          </a:p>
          <a:p>
            <a:pPr algn="ctr"/>
            <a:r>
              <a:rPr lang="el-GR" sz="1200" dirty="0" smtClean="0">
                <a:solidFill>
                  <a:schemeClr val="tx1"/>
                </a:solidFill>
                <a:latin typeface="Calibri" pitchFamily="34" charset="0"/>
              </a:rPr>
              <a:t>παρά σαράντα χρόνια σκλαβιά και φυλακή.</a:t>
            </a:r>
          </a:p>
          <a:p>
            <a:pPr algn="ctr"/>
            <a:r>
              <a:rPr lang="el-GR" sz="1200" dirty="0" smtClean="0">
                <a:solidFill>
                  <a:schemeClr val="tx1"/>
                </a:solidFill>
                <a:latin typeface="Calibri" pitchFamily="34" charset="0"/>
              </a:rPr>
              <a:t/>
            </a:r>
            <a:br>
              <a:rPr lang="el-GR" sz="1200" dirty="0" smtClean="0">
                <a:solidFill>
                  <a:schemeClr val="tx1"/>
                </a:solidFill>
                <a:latin typeface="Calibri" pitchFamily="34" charset="0"/>
              </a:rPr>
            </a:br>
            <a:r>
              <a:rPr lang="el-GR" dirty="0" smtClean="0"/>
              <a:t/>
            </a:r>
            <a:br>
              <a:rPr lang="el-GR" dirty="0" smtClean="0"/>
            </a:br>
            <a:r>
              <a:rPr lang="el-GR" dirty="0" smtClean="0"/>
              <a:t>,</a:t>
            </a:r>
          </a:p>
          <a:p>
            <a:pPr algn="ctr"/>
            <a:endParaRPr lang="el-GR" dirty="0"/>
          </a:p>
        </p:txBody>
      </p:sp>
      <p:pic>
        <p:nvPicPr>
          <p:cNvPr id="5" name="24_Μαρ,_17.113[1].mp3">
            <a:hlinkClick r:id="" action="ppaction://media"/>
          </p:cNvPr>
          <p:cNvPicPr>
            <a:picLocks noRot="1" noChangeAspect="1"/>
          </p:cNvPicPr>
          <p:nvPr>
            <a:audioFile r:link="rId1"/>
          </p:nvPr>
        </p:nvPicPr>
        <p:blipFill>
          <a:blip r:embed="rId6"/>
          <a:stretch>
            <a:fillRect/>
          </a:stretch>
        </p:blipFill>
        <p:spPr>
          <a:xfrm>
            <a:off x="2571736" y="128586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4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368730"/>
          </a:xfrm>
        </p:spPr>
        <p:txBody>
          <a:bodyPr>
            <a:normAutofit fontScale="90000"/>
          </a:bodyPr>
          <a:lstStyle/>
          <a:p>
            <a:pPr algn="just"/>
            <a:r>
              <a:rPr lang="el-GR" sz="2000" dirty="0" smtClean="0">
                <a:effectLst/>
              </a:rPr>
              <a:t>Τα ελληνόπουλα για να μάθουν γράμματα πήγαιναν  το βράδυ με πολλές προφυλάξεις στην εκκλησία του χωριού τους. Εκεί τους περίμενε ο Ιερέας και με πολλή προσοχή μη τους καταλάβουν και με τη βοήθεια των κεριών  διάβαζαν τα </a:t>
            </a:r>
            <a:r>
              <a:rPr lang="el-GR" sz="2000" dirty="0" smtClean="0">
                <a:effectLst/>
                <a:latin typeface="Calibri" pitchFamily="34" charset="0"/>
              </a:rPr>
              <a:t>βιβλία</a:t>
            </a:r>
            <a:r>
              <a:rPr lang="el-GR" sz="2000" dirty="0" smtClean="0">
                <a:effectLst/>
              </a:rPr>
              <a:t> τους, μάθαιναν για τη θρησκεία τους. Για να παίρνουν θάρρος όταν πήγαιναν στο σχολείο τους τραγουδούσαν το γνωστό μας τραγούδι «Φεγγαράκι μου λαμπρό»</a:t>
            </a:r>
            <a:endParaRPr lang="el-GR" sz="2000" dirty="0">
              <a:effectLst/>
            </a:endParaRPr>
          </a:p>
        </p:txBody>
      </p:sp>
      <p:pic>
        <p:nvPicPr>
          <p:cNvPr id="3078" name="Picture 6" descr="http://2.bp.blogspot.com/-aiQlWwPWmlc/UUhmX84KN9I/AAAAAAAAE4w/2lZnLeMjJ1I/s1600/Gizis%CE%A4%CE%9F+%CE%9A%CE%A1%CE%A5%CE%A6%CE%9F+%CE%A3%CE%A7%CE%9F%CE%9B%CE%95%CE%99%CE%9F-%CE%AE+%CE%A4%CE%9F+%CE%A3%CE%A7%CE%9F%CE%9B%CE%95%CE%99%CE%9F+%CE%A3%CE%A4%CE%91+%CE%A7%CE%A1%CE%9F%CE%9D%CE%99%CE%91+%CE%A4%CE%97%CE%A3+%CE%A4%CE%9F%CE%A5%CE%A1%CE%9A%CE%9F%CE%9A%CE%A1%CE%91%CE%A4%CE%99%CE%91%CE%A3+1885-1886.jpg"/>
          <p:cNvPicPr>
            <a:picLocks noChangeAspect="1" noChangeArrowheads="1"/>
          </p:cNvPicPr>
          <p:nvPr/>
        </p:nvPicPr>
        <p:blipFill>
          <a:blip r:embed="rId4"/>
          <a:srcRect/>
          <a:stretch>
            <a:fillRect/>
          </a:stretch>
        </p:blipFill>
        <p:spPr bwMode="auto">
          <a:xfrm>
            <a:off x="4857752" y="1928802"/>
            <a:ext cx="3810000" cy="2790825"/>
          </a:xfrm>
          <a:prstGeom prst="rect">
            <a:avLst/>
          </a:prstGeom>
          <a:noFill/>
        </p:spPr>
      </p:pic>
      <p:sp>
        <p:nvSpPr>
          <p:cNvPr id="7" name="6 - Ορθογώνιο"/>
          <p:cNvSpPr/>
          <p:nvPr/>
        </p:nvSpPr>
        <p:spPr>
          <a:xfrm>
            <a:off x="4929190" y="4857760"/>
            <a:ext cx="3714776" cy="3571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Νικόλαος </a:t>
            </a:r>
            <a:r>
              <a:rPr lang="el-GR" dirty="0" err="1" smtClean="0">
                <a:solidFill>
                  <a:schemeClr val="tx1"/>
                </a:solidFill>
              </a:rPr>
              <a:t>Γύζης</a:t>
            </a:r>
            <a:r>
              <a:rPr lang="el-GR" dirty="0" smtClean="0">
                <a:solidFill>
                  <a:schemeClr val="tx1"/>
                </a:solidFill>
              </a:rPr>
              <a:t>, Κρυφό σχολείο</a:t>
            </a:r>
            <a:endParaRPr lang="el-GR" dirty="0">
              <a:solidFill>
                <a:schemeClr val="tx1"/>
              </a:solidFill>
            </a:endParaRPr>
          </a:p>
        </p:txBody>
      </p:sp>
      <p:sp>
        <p:nvSpPr>
          <p:cNvPr id="8" name="7 - Κατακόρυφος πάπυρος"/>
          <p:cNvSpPr/>
          <p:nvPr/>
        </p:nvSpPr>
        <p:spPr>
          <a:xfrm>
            <a:off x="1142976" y="2143116"/>
            <a:ext cx="3571900" cy="4000528"/>
          </a:xfrm>
          <a:prstGeom prst="verticalScroll">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a:t>
            </a:r>
            <a:r>
              <a:rPr lang="el-GR" dirty="0" smtClean="0">
                <a:solidFill>
                  <a:srgbClr val="002060"/>
                </a:solidFill>
              </a:rPr>
              <a:t> Φεγγαράκι μου λαμπρό</a:t>
            </a:r>
            <a:br>
              <a:rPr lang="el-GR" dirty="0" smtClean="0">
                <a:solidFill>
                  <a:srgbClr val="002060"/>
                </a:solidFill>
              </a:rPr>
            </a:br>
            <a:r>
              <a:rPr lang="el-GR" dirty="0" smtClean="0">
                <a:solidFill>
                  <a:srgbClr val="002060"/>
                </a:solidFill>
              </a:rPr>
              <a:t>φέγγε μου να περπατώ</a:t>
            </a:r>
            <a:br>
              <a:rPr lang="el-GR" dirty="0" smtClean="0">
                <a:solidFill>
                  <a:srgbClr val="002060"/>
                </a:solidFill>
              </a:rPr>
            </a:br>
            <a:r>
              <a:rPr lang="el-GR" dirty="0" smtClean="0">
                <a:solidFill>
                  <a:srgbClr val="002060"/>
                </a:solidFill>
              </a:rPr>
              <a:t>να πηγαίνω στο σχολειό,</a:t>
            </a:r>
            <a:br>
              <a:rPr lang="el-GR" dirty="0" smtClean="0">
                <a:solidFill>
                  <a:srgbClr val="002060"/>
                </a:solidFill>
              </a:rPr>
            </a:br>
            <a:r>
              <a:rPr lang="el-GR" dirty="0" smtClean="0">
                <a:solidFill>
                  <a:srgbClr val="002060"/>
                </a:solidFill>
              </a:rPr>
              <a:t>να μαθαίνω γράμματα,</a:t>
            </a:r>
            <a:br>
              <a:rPr lang="el-GR" dirty="0" smtClean="0">
                <a:solidFill>
                  <a:srgbClr val="002060"/>
                </a:solidFill>
              </a:rPr>
            </a:br>
            <a:r>
              <a:rPr lang="el-GR" dirty="0" smtClean="0">
                <a:solidFill>
                  <a:srgbClr val="002060"/>
                </a:solidFill>
              </a:rPr>
              <a:t>γράμματα, σπουδάγματα,</a:t>
            </a:r>
            <a:br>
              <a:rPr lang="el-GR" dirty="0" smtClean="0">
                <a:solidFill>
                  <a:srgbClr val="002060"/>
                </a:solidFill>
              </a:rPr>
            </a:br>
            <a:r>
              <a:rPr lang="el-GR" dirty="0" smtClean="0">
                <a:solidFill>
                  <a:srgbClr val="002060"/>
                </a:solidFill>
              </a:rPr>
              <a:t>του Θεού τα πράγματα</a:t>
            </a:r>
            <a:endParaRPr lang="el-GR" dirty="0"/>
          </a:p>
        </p:txBody>
      </p:sp>
      <p:pic>
        <p:nvPicPr>
          <p:cNvPr id="11" name="24_Μαρ,_17.46[1].mp3">
            <a:hlinkClick r:id="" action="ppaction://media"/>
          </p:cNvPr>
          <p:cNvPicPr>
            <a:picLocks noRot="1" noChangeAspect="1"/>
          </p:cNvPicPr>
          <p:nvPr>
            <a:audioFile r:link="rId1"/>
          </p:nvPr>
        </p:nvPicPr>
        <p:blipFill>
          <a:blip r:embed="rId6"/>
          <a:stretch>
            <a:fillRect/>
          </a:stretch>
        </p:blipFill>
        <p:spPr>
          <a:xfrm>
            <a:off x="5143504" y="150017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1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effectLst/>
                <a:latin typeface="Calibri" pitchFamily="34" charset="0"/>
              </a:rPr>
              <a:t>Οι οπλαρχηγοί στις 25 Μαρτίου του 1821, γονάτισαν μπροστά στην ελληνική σημαία και ζήτησαν την ευλογία της Παναγίας, που εκείνη την ημέρα γιόρταζε(ΕΥΑΓΓΕΛΙΣΜΟΣ Της ΘΕΟΤΟΚΟΥ), πριν δώσουν τον όρκο τους και ξεκινήσει η επανάσταση .</a:t>
            </a:r>
            <a:endParaRPr lang="el-GR" sz="2000" dirty="0">
              <a:latin typeface="Calibri" pitchFamily="34" charset="0"/>
            </a:endParaRPr>
          </a:p>
        </p:txBody>
      </p:sp>
      <p:pic>
        <p:nvPicPr>
          <p:cNvPr id="2052" name="Picture 4" descr="http://3.bp.blogspot.com/-nlEnPIqV3nY/T18iZg4UvFI/AAAAAAAAGoE/R9CvcuaHdaM/s1600/1.bmp"/>
          <p:cNvPicPr>
            <a:picLocks noChangeAspect="1" noChangeArrowheads="1"/>
          </p:cNvPicPr>
          <p:nvPr/>
        </p:nvPicPr>
        <p:blipFill>
          <a:blip r:embed="rId4"/>
          <a:srcRect/>
          <a:stretch>
            <a:fillRect/>
          </a:stretch>
        </p:blipFill>
        <p:spPr bwMode="auto">
          <a:xfrm>
            <a:off x="2357422" y="1857364"/>
            <a:ext cx="4876800" cy="3495675"/>
          </a:xfrm>
          <a:prstGeom prst="rect">
            <a:avLst/>
          </a:prstGeom>
          <a:noFill/>
        </p:spPr>
      </p:pic>
      <p:pic>
        <p:nvPicPr>
          <p:cNvPr id="5" name="24_Μαρ,_17.186[1].mp3">
            <a:hlinkClick r:id="" action="ppaction://media"/>
          </p:cNvPr>
          <p:cNvPicPr>
            <a:picLocks noRot="1" noChangeAspect="1"/>
          </p:cNvPicPr>
          <p:nvPr>
            <a:audioFile r:link="rId1"/>
          </p:nvPr>
        </p:nvPicPr>
        <p:blipFill>
          <a:blip r:embed="rId5"/>
          <a:stretch>
            <a:fillRect/>
          </a:stretch>
        </p:blipFill>
        <p:spPr>
          <a:xfrm>
            <a:off x="4214810" y="121442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2000" dirty="0" smtClean="0">
                <a:effectLst/>
                <a:latin typeface="Calibri" pitchFamily="34" charset="0"/>
              </a:rPr>
              <a:t>Πολλοί είναι οι ήρωες της επανάστασης, που με πίστη και θάρρος έγιναν κλέφτες και αρματολοί. Στην αρχή   ξεκίνησαν με κλεφτοπόλεμο και στη συνέχεια με μάχες και ναυμαχίες.</a:t>
            </a:r>
            <a:endParaRPr lang="el-GR" sz="2000" dirty="0">
              <a:effectLst/>
              <a:latin typeface="Calibri" pitchFamily="34" charset="0"/>
            </a:endParaRPr>
          </a:p>
        </p:txBody>
      </p:sp>
      <p:pic>
        <p:nvPicPr>
          <p:cNvPr id="6" name="Picture 2" descr="http://1.bp.blogspot.com/-lKhd4YEYp0c/T18hvFujtmI/AAAAAAAAGn0/u-Zf9TzJuiI/s1600/ΗΡΩΕΣ+ΤΗΣ+ΕΠΑΝΑΣΤΑΣΗΣ+ΤΟΥ+1821_Σελίδα_1.jpg"/>
          <p:cNvPicPr>
            <a:picLocks noGrp="1" noChangeAspect="1" noChangeArrowheads="1"/>
          </p:cNvPicPr>
          <p:nvPr>
            <p:ph sz="half" idx="1"/>
          </p:nvPr>
        </p:nvPicPr>
        <p:blipFill>
          <a:blip r:embed="rId4" cstate="print"/>
          <a:srcRect/>
          <a:stretch>
            <a:fillRect/>
          </a:stretch>
        </p:blipFill>
        <p:spPr bwMode="auto">
          <a:xfrm>
            <a:off x="1613983" y="1524000"/>
            <a:ext cx="3299833" cy="4664075"/>
          </a:xfrm>
          <a:prstGeom prst="rect">
            <a:avLst/>
          </a:prstGeom>
          <a:noFill/>
        </p:spPr>
      </p:pic>
      <p:pic>
        <p:nvPicPr>
          <p:cNvPr id="7" name="Picture 2" descr="http://2.bp.blogspot.com/-Fb7iP8Tpy7U/T18hxC9NOpI/AAAAAAAAGn8/fwZRek78KAs/s1600/ΗΡΩΕΣ+ΤΗΣ+ΕΠΑΝΑΣΤΑΣΗΣ+ΤΟΥ+1821_Σελίδα_2.jpg"/>
          <p:cNvPicPr>
            <a:picLocks noGrp="1" noChangeAspect="1" noChangeArrowheads="1"/>
          </p:cNvPicPr>
          <p:nvPr>
            <p:ph sz="half" idx="2"/>
          </p:nvPr>
        </p:nvPicPr>
        <p:blipFill>
          <a:blip r:embed="rId5" cstate="print"/>
          <a:srcRect/>
          <a:stretch>
            <a:fillRect/>
          </a:stretch>
        </p:blipFill>
        <p:spPr bwMode="auto">
          <a:xfrm>
            <a:off x="5445531" y="1524000"/>
            <a:ext cx="3320238" cy="4664075"/>
          </a:xfrm>
          <a:prstGeom prst="rect">
            <a:avLst/>
          </a:prstGeom>
          <a:noFill/>
        </p:spPr>
      </p:pic>
      <p:pic>
        <p:nvPicPr>
          <p:cNvPr id="8" name="24_Μαρ,_17.197[1].mp3">
            <a:hlinkClick r:id="" action="ppaction://media"/>
          </p:cNvPr>
          <p:cNvPicPr>
            <a:picLocks noRot="1" noChangeAspect="1"/>
          </p:cNvPicPr>
          <p:nvPr>
            <a:audioFile r:link="rId1"/>
          </p:nvPr>
        </p:nvPicPr>
        <p:blipFill>
          <a:blip r:embed="rId6"/>
          <a:stretch>
            <a:fillRect/>
          </a:stretch>
        </p:blipFill>
        <p:spPr>
          <a:xfrm>
            <a:off x="7929586" y="92867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effectLst/>
              </a:rPr>
              <a:t>Έπειτα από πολλές μάχες, που σε άλλες κερδίζαμε ενώ σε άλλες χάναμε, έπειτα από πολλές θυσίες, η ΕΛΛΑΔΑ μας ελευθερώθηκε και </a:t>
            </a:r>
            <a:r>
              <a:rPr lang="el-GR" sz="2000" dirty="0" smtClean="0">
                <a:effectLst/>
                <a:latin typeface="Calibri" pitchFamily="34" charset="0"/>
              </a:rPr>
              <a:t>εμείς</a:t>
            </a:r>
            <a:r>
              <a:rPr lang="el-GR" sz="2000" dirty="0" smtClean="0">
                <a:effectLst/>
              </a:rPr>
              <a:t> χάρη σε αυτούς τους γενναίους άντρες και τις γενναίες γυναίκες σήμερα ζούμε ελεύθεροι σε μια δημοκρατική και όμορφη χώρα.</a:t>
            </a:r>
            <a:endParaRPr lang="el-GR" sz="2000" dirty="0">
              <a:effectLst/>
            </a:endParaRPr>
          </a:p>
        </p:txBody>
      </p:sp>
      <p:pic>
        <p:nvPicPr>
          <p:cNvPr id="1026" name="Picture 2" descr="http://1.bp.blogspot.com/-TPiPAgD8e8Q/UUhmXR3qsJI/AAAAAAAAE4o/ye6iDDdGmn0/s1600/''%CE%97+%CE%BC%CE%AC%CF%87%CE%B7+%CF%84%CE%B7%CF%82+%CE%91%CE%BB%CE%B1%CE%BC%CE%AC%CE%BD%CE%B1%CF%82'',+%CF%84%CE%BF%CF%85+%CE%91%CE%BB%CE%B5%CE%BE%CE%AC%CE%BD%CE%B4%CF%81%CE%BF%CF%85+%CE%97%CF%83%CE%B1%CE%90%CE%B1.+(%CE%91%CE%B8%CE%AE%CE%BD%CE%B1,+%CE%95%CE%B8%CE%BD%CE%B9%CE%BA%CF%8C+%CE%99%CF%83%CF%84%CE%BF%CF%81%CE%B9%CE%BA%CF%8C+%CE%9C%CE%BF%CF%85%CF%83%CE%B5%CE%AF%CE%BF)..jpg"/>
          <p:cNvPicPr>
            <a:picLocks noChangeAspect="1" noChangeArrowheads="1"/>
          </p:cNvPicPr>
          <p:nvPr/>
        </p:nvPicPr>
        <p:blipFill>
          <a:blip r:embed="rId4"/>
          <a:srcRect/>
          <a:stretch>
            <a:fillRect/>
          </a:stretch>
        </p:blipFill>
        <p:spPr bwMode="auto">
          <a:xfrm>
            <a:off x="1285852" y="1714488"/>
            <a:ext cx="3810000" cy="2667000"/>
          </a:xfrm>
          <a:prstGeom prst="rect">
            <a:avLst/>
          </a:prstGeom>
          <a:noFill/>
        </p:spPr>
      </p:pic>
      <p:pic>
        <p:nvPicPr>
          <p:cNvPr id="1028" name="Picture 4" descr="http://2.bp.blogspot.com/-4RTQc0CmkO4/UUhmcqK4Z4I/AAAAAAAAE6I/qXBRCbyyAwg/s1600/%CE%98%CE%B5%CE%BF%CE%B4%CF%89%CF%81%CE%BF%CF%82+%CE%92%CF%81%CF%85%CE%B6%CE%B1%CE%BA%CE%B7%CF%82+-+%CE%97+%CE%AD%CE%BE%CE%BF%CE%B4%CE%BF%CF%82+%CF%84%CE%BF%CF%85+%CE%9C%CE%B5%CF%83%CE%BF%CE%BB%CE%BF%CE%B3%CE%B3%CE%AF%CE%BF%CF%85,+1853.jpg"/>
          <p:cNvPicPr>
            <a:picLocks noChangeAspect="1" noChangeArrowheads="1"/>
          </p:cNvPicPr>
          <p:nvPr/>
        </p:nvPicPr>
        <p:blipFill>
          <a:blip r:embed="rId5"/>
          <a:srcRect/>
          <a:stretch>
            <a:fillRect/>
          </a:stretch>
        </p:blipFill>
        <p:spPr bwMode="auto">
          <a:xfrm>
            <a:off x="5572132" y="1714488"/>
            <a:ext cx="2819400" cy="3810000"/>
          </a:xfrm>
          <a:prstGeom prst="rect">
            <a:avLst/>
          </a:prstGeom>
          <a:noFill/>
        </p:spPr>
      </p:pic>
      <p:sp>
        <p:nvSpPr>
          <p:cNvPr id="5" name="4 - Ορθογώνιο"/>
          <p:cNvSpPr/>
          <p:nvPr/>
        </p:nvSpPr>
        <p:spPr>
          <a:xfrm>
            <a:off x="1285852" y="4572008"/>
            <a:ext cx="3786214" cy="3571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Αλέξανδρος Ησαΐας, Η μάχη στην Αλαμάνα</a:t>
            </a:r>
            <a:endParaRPr lang="el-GR" sz="1200" dirty="0">
              <a:solidFill>
                <a:schemeClr val="tx1"/>
              </a:solidFill>
            </a:endParaRPr>
          </a:p>
        </p:txBody>
      </p:sp>
      <p:sp>
        <p:nvSpPr>
          <p:cNvPr id="7" name="6 - Ορθογώνιο"/>
          <p:cNvSpPr/>
          <p:nvPr/>
        </p:nvSpPr>
        <p:spPr>
          <a:xfrm>
            <a:off x="5072066" y="5643578"/>
            <a:ext cx="3786214" cy="3571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Θεόδωρος Βρυζάκης, Η έξοδος του Μεσολογγίου</a:t>
            </a:r>
            <a:endParaRPr lang="el-GR" sz="1200" dirty="0">
              <a:solidFill>
                <a:schemeClr val="tx1"/>
              </a:solidFill>
            </a:endParaRPr>
          </a:p>
        </p:txBody>
      </p:sp>
      <p:pic>
        <p:nvPicPr>
          <p:cNvPr id="8" name="24_Μαρ,_17.208[1].mp3">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5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effectLst/>
                <a:latin typeface="Calibri" pitchFamily="34" charset="0"/>
              </a:rPr>
              <a:t>Τις εικόνες αντέγραψα από </a:t>
            </a:r>
            <a:r>
              <a:rPr lang="en-US" sz="2000" dirty="0" smtClean="0">
                <a:effectLst/>
                <a:latin typeface="Calibri" pitchFamily="34" charset="0"/>
              </a:rPr>
              <a:t>site  </a:t>
            </a:r>
            <a:r>
              <a:rPr lang="el-GR" sz="2000" dirty="0" smtClean="0">
                <a:effectLst/>
                <a:latin typeface="Calibri" pitchFamily="34" charset="0"/>
              </a:rPr>
              <a:t>συναδέλφων που παραθέτω παρακάτω θέλοντας </a:t>
            </a:r>
            <a:r>
              <a:rPr lang="el-GR" sz="2000" smtClean="0">
                <a:effectLst/>
                <a:latin typeface="Calibri" pitchFamily="34" charset="0"/>
              </a:rPr>
              <a:t>να τους </a:t>
            </a:r>
            <a:r>
              <a:rPr lang="el-GR" sz="2000" dirty="0" smtClean="0">
                <a:effectLst/>
                <a:latin typeface="Calibri" pitchFamily="34" charset="0"/>
              </a:rPr>
              <a:t>ευχαριστήσω αλλά και να μην καταχραστώ τη δουλειά τους.</a:t>
            </a:r>
            <a:endParaRPr lang="el-GR" sz="2000" dirty="0">
              <a:effectLst/>
              <a:latin typeface="Calibri" pitchFamily="34" charset="0"/>
            </a:endParaRPr>
          </a:p>
        </p:txBody>
      </p:sp>
      <p:sp>
        <p:nvSpPr>
          <p:cNvPr id="3" name="2 - Ορθογώνιο"/>
          <p:cNvSpPr/>
          <p:nvPr/>
        </p:nvSpPr>
        <p:spPr>
          <a:xfrm>
            <a:off x="1428728" y="2071679"/>
            <a:ext cx="7715272" cy="369332"/>
          </a:xfrm>
          <a:prstGeom prst="rect">
            <a:avLst/>
          </a:prstGeom>
        </p:spPr>
        <p:txBody>
          <a:bodyPr wrap="square">
            <a:spAutoFit/>
          </a:bodyPr>
          <a:lstStyle/>
          <a:p>
            <a:pPr>
              <a:buFont typeface="Wingdings" pitchFamily="2" charset="2"/>
              <a:buChar char="ü"/>
            </a:pPr>
            <a:r>
              <a:rPr lang="en-US" dirty="0" smtClean="0"/>
              <a:t>http://dreamskindergarten.blogspot.com/2012/03/blog-post_13.html</a:t>
            </a:r>
            <a:endParaRPr lang="el-GR" dirty="0"/>
          </a:p>
        </p:txBody>
      </p:sp>
      <p:sp>
        <p:nvSpPr>
          <p:cNvPr id="4" name="3 - Ορθογώνιο"/>
          <p:cNvSpPr/>
          <p:nvPr/>
        </p:nvSpPr>
        <p:spPr>
          <a:xfrm>
            <a:off x="1500166" y="2428868"/>
            <a:ext cx="7500990" cy="369332"/>
          </a:xfrm>
          <a:prstGeom prst="rect">
            <a:avLst/>
          </a:prstGeom>
        </p:spPr>
        <p:txBody>
          <a:bodyPr wrap="square">
            <a:spAutoFit/>
          </a:bodyPr>
          <a:lstStyle/>
          <a:p>
            <a:pPr>
              <a:buFont typeface="Wingdings" pitchFamily="2" charset="2"/>
              <a:buChar char="ü"/>
            </a:pPr>
            <a:r>
              <a:rPr lang="en-US" dirty="0" smtClean="0"/>
              <a:t>http://dreamkindergarten.blogspot.com/2014/03/blog-post_15.html?spref=pi</a:t>
            </a:r>
            <a:endParaRPr lang="el-GR" dirty="0"/>
          </a:p>
        </p:txBody>
      </p:sp>
      <p:sp>
        <p:nvSpPr>
          <p:cNvPr id="6" name="5 - Ορθογώνιο"/>
          <p:cNvSpPr/>
          <p:nvPr/>
        </p:nvSpPr>
        <p:spPr>
          <a:xfrm>
            <a:off x="1428728" y="2786058"/>
            <a:ext cx="7715272" cy="369332"/>
          </a:xfrm>
          <a:prstGeom prst="rect">
            <a:avLst/>
          </a:prstGeom>
        </p:spPr>
        <p:txBody>
          <a:bodyPr wrap="square">
            <a:spAutoFit/>
          </a:bodyPr>
          <a:lstStyle/>
          <a:p>
            <a:pPr>
              <a:buFont typeface="Wingdings" pitchFamily="2" charset="2"/>
              <a:buChar char="ü"/>
            </a:pPr>
            <a:r>
              <a:rPr lang="en-US" dirty="0" smtClean="0"/>
              <a:t>http://pythagoreionip.blogspot.com/2014/03/1821.html?m=1</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228</TotalTime>
  <Words>417</Words>
  <Application>Microsoft Office PowerPoint</Application>
  <PresentationFormat>Προβολή στην οθόνη (4:3)</PresentationFormat>
  <Paragraphs>27</Paragraphs>
  <Slides>9</Slides>
  <Notes>1</Notes>
  <HiddenSlides>0</HiddenSlides>
  <MMClips>8</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Ηλιοστάσιο</vt:lpstr>
      <vt:lpstr>25η Μαρτίου1821</vt:lpstr>
      <vt:lpstr>Οι έλληνες για 400 χρόνια ήταν σκλαβωμένοι από τους τούρκους. Την άνοιξη όμως του 1821 ήταν πλέον έτοιμοι να επαναστατήσουν για να διεκδικήσουν ξανά την ελευθερία τους. Το σύνθημα τους ήταν Ελευθερία ή Θάνατος.</vt:lpstr>
      <vt:lpstr>Για να φτάσει αυτή η ώρα της επανάστασης βοήθησαν αρκετοί έλληνες που ζούσαν σε άλλες χώρες. Ήταν έλληνες  μορφωμένοι, πλούσιοι που αγαπούσαν πολύ την πατρίδα τους κι ας μην ζούσαν σε αυτή. Τρεις έλληνες του εξωτερικού δημιούργησαν την Φιλική Εταιρεία. Στόχος τους ήταν να βοηθήσουν τους σκλαβωμένους έλληνες να ετοιμαστούν για τη στιγμή  που θα διεκδικούσαν την ελευθερία τους. ΚΡΥΦΑ λοιπόν για να μην τους σταματήσουν από το σημαντικό τους αυτό έργο μάζευαν βιβλία, χρήματα, αλλά και όπλα και τα έστελναν στην Ελλάδα </vt:lpstr>
      <vt:lpstr>Πολύ σημαντικός ήταν κι Ρήγας Βελεστινλής ή αλλιώς Ρήγας Φεραίος που έγραψε ένα τραγούδι που αγάπησαν πολύ οι έλληνες και το τραγουδούσαν κάθε φορά που ήθελαν να πάρουν θάρρος, αλλά ακόμη και σήμερα στα σχολεία τα παιδιά το μαθαίνουν με μεγάλη ευκολία.</vt:lpstr>
      <vt:lpstr>Τα ελληνόπουλα για να μάθουν γράμματα πήγαιναν  το βράδυ με πολλές προφυλάξεις στην εκκλησία του χωριού τους. Εκεί τους περίμενε ο Ιερέας και με πολλή προσοχή μη τους καταλάβουν και με τη βοήθεια των κεριών  διάβαζαν τα βιβλία τους, μάθαιναν για τη θρησκεία τους. Για να παίρνουν θάρρος όταν πήγαιναν στο σχολείο τους τραγουδούσαν το γνωστό μας τραγούδι «Φεγγαράκι μου λαμπρό»</vt:lpstr>
      <vt:lpstr>Οι οπλαρχηγοί στις 25 Μαρτίου του 1821, γονάτισαν μπροστά στην ελληνική σημαία και ζήτησαν την ευλογία της Παναγίας, που εκείνη την ημέρα γιόρταζε(ΕΥΑΓΓΕΛΙΣΜΟΣ Της ΘΕΟΤΟΚΟΥ), πριν δώσουν τον όρκο τους και ξεκινήσει η επανάσταση .</vt:lpstr>
      <vt:lpstr>Πολλοί είναι οι ήρωες της επανάστασης, που με πίστη και θάρρος έγιναν κλέφτες και αρματολοί. Στην αρχή   ξεκίνησαν με κλεφτοπόλεμο και στη συνέχεια με μάχες και ναυμαχίες.</vt:lpstr>
      <vt:lpstr>Έπειτα από πολλές μάχες, που σε άλλες κερδίζαμε ενώ σε άλλες χάναμε, έπειτα από πολλές θυσίες, η ΕΛΛΑΔΑ μας ελευθερώθηκε και εμείς χάρη σε αυτούς τους γενναίους άντρες και τις γενναίες γυναίκες σήμερα ζούμε ελεύθεροι σε μια δημοκρατική και όμορφη χώρα.</vt:lpstr>
      <vt:lpstr>Τις εικόνες αντέγραψα από site  συναδέλφων που παραθέτω παρακάτω θέλοντας να τους ευχαριστήσω αλλά και να μην καταχραστώ τη δουλειά τους.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25η Μαρτίου</dc:title>
  <dc:creator>owner</dc:creator>
  <cp:lastModifiedBy>owner</cp:lastModifiedBy>
  <cp:revision>28</cp:revision>
  <dcterms:created xsi:type="dcterms:W3CDTF">2020-03-24T06:34:45Z</dcterms:created>
  <dcterms:modified xsi:type="dcterms:W3CDTF">2020-03-24T17:30:59Z</dcterms:modified>
</cp:coreProperties>
</file>