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59" r:id="rId7"/>
    <p:sldId id="261" r:id="rId8"/>
    <p:sldId id="266" r:id="rId9"/>
    <p:sldId id="267" r:id="rId10"/>
    <p:sldId id="268" r:id="rId11"/>
    <p:sldId id="260" r:id="rId12"/>
    <p:sldId id="262" r:id="rId13"/>
    <p:sldId id="269" r:id="rId14"/>
    <p:sldId id="270" r:id="rId15"/>
    <p:sldId id="263"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8502AAE6-A765-4BF4-8806-822F44E86458}" type="datetimeFigureOut">
              <a:rPr lang="el-GR" smtClean="0"/>
              <a:t>25/11/2015</a:t>
            </a:fld>
            <a:endParaRPr lang="el-GR"/>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5BAADD89-E1ED-4778-A866-3C35949F781C}" type="slidenum">
              <a:rPr lang="el-GR" smtClean="0"/>
              <a:t>‹#›</a:t>
            </a:fld>
            <a:endParaRPr lang="el-GR"/>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8502AAE6-A765-4BF4-8806-822F44E86458}" type="datetimeFigureOut">
              <a:rPr lang="el-GR" smtClean="0"/>
              <a:t>25/11/2015</a:t>
            </a:fld>
            <a:endParaRPr lang="el-GR"/>
          </a:p>
        </p:txBody>
      </p:sp>
      <p:sp>
        <p:nvSpPr>
          <p:cNvPr id="5" name="4 - Θέση υποσέλιδου"/>
          <p:cNvSpPr>
            <a:spLocks noGrp="1"/>
          </p:cNvSpPr>
          <p:nvPr>
            <p:ph type="ftr" sz="quarter" idx="11"/>
          </p:nvPr>
        </p:nvSpPr>
        <p:spPr>
          <a:xfrm>
            <a:off x="2898648" y="6355080"/>
            <a:ext cx="3474720" cy="365760"/>
          </a:xfrm>
        </p:spPr>
        <p:txBody>
          <a:bodyPr/>
          <a:lstStyle/>
          <a:p>
            <a:endParaRPr lang="el-GR"/>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5BAADD89-E1ED-4778-A866-3C35949F781C}" type="slidenum">
              <a:rPr lang="el-GR" smtClean="0"/>
              <a:t>‹#›</a:t>
            </a:fld>
            <a:endParaRPr lang="el-GR"/>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502AAE6-A765-4BF4-8806-822F44E86458}" type="datetimeFigureOut">
              <a:rPr lang="el-GR" smtClean="0"/>
              <a:t>25/11/2015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AADD89-E1ED-4778-A866-3C35949F781C}" type="slidenum">
              <a:rPr lang="el-GR" smtClean="0"/>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502AAE6-A765-4BF4-8806-822F44E86458}" type="datetimeFigureOut">
              <a:rPr lang="el-GR" smtClean="0"/>
              <a:t>25/11/2015</a:t>
            </a:fld>
            <a:endParaRPr lang="el-GR"/>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BAADD89-E1ED-4778-A866-3C35949F781C}" type="slidenum">
              <a:rPr lang="el-GR" smtClean="0"/>
              <a:t>‹#›</a:t>
            </a:fld>
            <a:endParaRPr lang="el-GR"/>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Διόρθωση έκθεσης </a:t>
            </a:r>
            <a:endParaRPr lang="el-GR" dirty="0"/>
          </a:p>
        </p:txBody>
      </p:sp>
      <p:sp>
        <p:nvSpPr>
          <p:cNvPr id="3" name="2 - Υπότιτλος"/>
          <p:cNvSpPr>
            <a:spLocks noGrp="1"/>
          </p:cNvSpPr>
          <p:nvPr>
            <p:ph type="subTitle" idx="1"/>
          </p:nvPr>
        </p:nvSpPr>
        <p:spPr/>
        <p:txBody>
          <a:bodyPr>
            <a:normAutofit fontScale="85000" lnSpcReduction="10000"/>
          </a:bodyPr>
          <a:lstStyle/>
          <a:p>
            <a:r>
              <a:rPr lang="el-GR" dirty="0" smtClean="0"/>
              <a:t>Γραπτή παραγωγή σχετικά με τα αρκτικόλεξα και την λακωνικότητα</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Ποιος τίτλος μοιάζει πιο εύστοχος;;; </a:t>
            </a:r>
          </a:p>
        </p:txBody>
      </p:sp>
      <p:sp>
        <p:nvSpPr>
          <p:cNvPr id="3" name="2 - Θέση περιεχομένου"/>
          <p:cNvSpPr>
            <a:spLocks noGrp="1"/>
          </p:cNvSpPr>
          <p:nvPr>
            <p:ph sz="quarter" idx="1"/>
          </p:nvPr>
        </p:nvSpPr>
        <p:spPr>
          <a:xfrm>
            <a:off x="457200" y="1219200"/>
            <a:ext cx="5972188" cy="638164"/>
          </a:xfrm>
        </p:spPr>
        <p:txBody>
          <a:bodyPr>
            <a:normAutofit/>
          </a:bodyPr>
          <a:lstStyle/>
          <a:p>
            <a:r>
              <a:rPr lang="el-GR" sz="1600" b="1" dirty="0" smtClean="0"/>
              <a:t>Ο ΒΑΣΑΝΙΣΤΙΚΟΣ ΘΑΝΑΤΟΣ ΤΗΣ ΓΛΩΣΣΑΣ ΑΠΟ ΤΑ ΑΡΚΤΙΚΟΛΕΞΑ (Β.Θ.Γ.Α.Α.)</a:t>
            </a:r>
            <a:endParaRPr lang="el-GR" sz="1600" b="1" dirty="0"/>
          </a:p>
        </p:txBody>
      </p:sp>
      <p:sp>
        <p:nvSpPr>
          <p:cNvPr id="5" name="4 - TextBox"/>
          <p:cNvSpPr txBox="1"/>
          <p:nvPr/>
        </p:nvSpPr>
        <p:spPr>
          <a:xfrm>
            <a:off x="4429124" y="2428868"/>
            <a:ext cx="4062651" cy="369332"/>
          </a:xfrm>
          <a:prstGeom prst="rect">
            <a:avLst/>
          </a:prstGeom>
          <a:noFill/>
        </p:spPr>
        <p:txBody>
          <a:bodyPr vert="horz" wrap="square" rtlCol="0" anchor="ctr" anchorCtr="0">
            <a:spAutoFit/>
          </a:bodyPr>
          <a:lstStyle/>
          <a:p>
            <a:r>
              <a:rPr lang="el-GR" b="1" dirty="0" smtClean="0"/>
              <a:t>Δ.Ν.Τ.:</a:t>
            </a:r>
            <a:r>
              <a:rPr lang="en-US" b="1" dirty="0" smtClean="0"/>
              <a:t> </a:t>
            </a:r>
            <a:r>
              <a:rPr lang="el-GR" b="1" dirty="0" smtClean="0"/>
              <a:t>Δρόμος </a:t>
            </a:r>
            <a:r>
              <a:rPr lang="en-US" b="1" dirty="0" smtClean="0"/>
              <a:t>No Turning- back</a:t>
            </a:r>
            <a:endParaRPr lang="el-GR" b="1" dirty="0"/>
          </a:p>
        </p:txBody>
      </p:sp>
      <p:sp>
        <p:nvSpPr>
          <p:cNvPr id="6" name="5 - TextBox"/>
          <p:cNvSpPr txBox="1"/>
          <p:nvPr/>
        </p:nvSpPr>
        <p:spPr>
          <a:xfrm>
            <a:off x="1071538" y="2928934"/>
            <a:ext cx="3435812" cy="400110"/>
          </a:xfrm>
          <a:prstGeom prst="rect">
            <a:avLst/>
          </a:prstGeom>
          <a:noFill/>
        </p:spPr>
        <p:txBody>
          <a:bodyPr wrap="none" rtlCol="0">
            <a:spAutoFit/>
          </a:bodyPr>
          <a:lstStyle/>
          <a:p>
            <a:r>
              <a:rPr lang="el-GR" sz="2000" b="1" dirty="0" smtClean="0"/>
              <a:t>"Ακρωτηριασμός ή ευστοχία;"</a:t>
            </a:r>
            <a:endParaRPr lang="el-GR" sz="2000" b="1" dirty="0"/>
          </a:p>
        </p:txBody>
      </p:sp>
      <p:sp>
        <p:nvSpPr>
          <p:cNvPr id="7" name="6 - TextBox"/>
          <p:cNvSpPr txBox="1"/>
          <p:nvPr/>
        </p:nvSpPr>
        <p:spPr>
          <a:xfrm>
            <a:off x="785786" y="4500570"/>
            <a:ext cx="4786346" cy="369332"/>
          </a:xfrm>
          <a:prstGeom prst="rect">
            <a:avLst/>
          </a:prstGeom>
          <a:noFill/>
        </p:spPr>
        <p:txBody>
          <a:bodyPr wrap="square" rtlCol="0">
            <a:spAutoFit/>
          </a:bodyPr>
          <a:lstStyle/>
          <a:p>
            <a:pPr algn="just"/>
            <a:r>
              <a:rPr lang="el-GR" b="1" dirty="0" smtClean="0"/>
              <a:t>Η σημασία των αρκτικόλεξων στην ζωή μας</a:t>
            </a:r>
            <a:endParaRPr lang="el-GR" b="1" dirty="0"/>
          </a:p>
        </p:txBody>
      </p:sp>
      <p:sp>
        <p:nvSpPr>
          <p:cNvPr id="8" name="7 - TextBox"/>
          <p:cNvSpPr txBox="1"/>
          <p:nvPr/>
        </p:nvSpPr>
        <p:spPr>
          <a:xfrm>
            <a:off x="3500430" y="3643314"/>
            <a:ext cx="3286148" cy="369332"/>
          </a:xfrm>
          <a:prstGeom prst="rect">
            <a:avLst/>
          </a:prstGeom>
          <a:noFill/>
        </p:spPr>
        <p:txBody>
          <a:bodyPr wrap="square" rtlCol="0">
            <a:spAutoFit/>
          </a:bodyPr>
          <a:lstStyle/>
          <a:p>
            <a:r>
              <a:rPr lang="el-GR" b="1" dirty="0" smtClean="0"/>
              <a:t>"Πινακίδες Σταυρόλεξα"</a:t>
            </a:r>
            <a:endParaRPr lang="el-GR" b="1" dirty="0"/>
          </a:p>
        </p:txBody>
      </p:sp>
      <p:sp>
        <p:nvSpPr>
          <p:cNvPr id="9" name="8 - TextBox"/>
          <p:cNvSpPr txBox="1"/>
          <p:nvPr/>
        </p:nvSpPr>
        <p:spPr>
          <a:xfrm>
            <a:off x="2571736" y="5072074"/>
            <a:ext cx="2571768" cy="646331"/>
          </a:xfrm>
          <a:prstGeom prst="rect">
            <a:avLst/>
          </a:prstGeom>
          <a:noFill/>
        </p:spPr>
        <p:txBody>
          <a:bodyPr wrap="square" rtlCol="0">
            <a:spAutoFit/>
          </a:bodyPr>
          <a:lstStyle/>
          <a:p>
            <a:r>
              <a:rPr lang="el-GR" b="1" dirty="0" smtClean="0"/>
              <a:t>Η "εισβολή" των αρκτικόλεξων! </a:t>
            </a:r>
            <a:endParaRPr lang="el-GR" b="1" dirty="0"/>
          </a:p>
        </p:txBody>
      </p:sp>
      <p:sp>
        <p:nvSpPr>
          <p:cNvPr id="10" name="9 - TextBox"/>
          <p:cNvSpPr txBox="1"/>
          <p:nvPr/>
        </p:nvSpPr>
        <p:spPr>
          <a:xfrm>
            <a:off x="642910" y="5929330"/>
            <a:ext cx="4164153" cy="369332"/>
          </a:xfrm>
          <a:prstGeom prst="rect">
            <a:avLst/>
          </a:prstGeom>
          <a:noFill/>
        </p:spPr>
        <p:txBody>
          <a:bodyPr wrap="none" rtlCol="0">
            <a:spAutoFit/>
          </a:bodyPr>
          <a:lstStyle/>
          <a:p>
            <a:r>
              <a:rPr lang="el-GR" b="1" dirty="0" smtClean="0"/>
              <a:t>Έστω λίγα λόγια ... κι ας μην είναι σοφά! </a:t>
            </a:r>
            <a:endParaRPr lang="el-GR" b="1" dirty="0"/>
          </a:p>
        </p:txBody>
      </p:sp>
      <p:sp>
        <p:nvSpPr>
          <p:cNvPr id="11" name="10 - TextBox"/>
          <p:cNvSpPr txBox="1"/>
          <p:nvPr/>
        </p:nvSpPr>
        <p:spPr>
          <a:xfrm>
            <a:off x="4857720" y="4929198"/>
            <a:ext cx="4286280" cy="923330"/>
          </a:xfrm>
          <a:prstGeom prst="rect">
            <a:avLst/>
          </a:prstGeom>
          <a:noFill/>
        </p:spPr>
        <p:txBody>
          <a:bodyPr wrap="square" rtlCol="0">
            <a:spAutoFit/>
          </a:bodyPr>
          <a:lstStyle/>
          <a:p>
            <a:pPr algn="just"/>
            <a:r>
              <a:rPr lang="el-GR" b="1" dirty="0" smtClean="0"/>
              <a:t>" Μήπως τελικά η χρήση της λακωνικότητας είναι η λύση για την εξάλειψη των αρκτικόλεξων; </a:t>
            </a:r>
            <a:endParaRPr lang="el-G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b="1" i="1" dirty="0" smtClean="0"/>
              <a:t>Γ. κριτήρια γλωσσικά - εκφραστικά </a:t>
            </a:r>
            <a:r>
              <a:rPr lang="el-GR" i="1" dirty="0" smtClean="0"/>
              <a:t>(0-15 μονάδες)</a:t>
            </a:r>
            <a:endParaRPr lang="el-GR" dirty="0" smtClean="0"/>
          </a:p>
          <a:p>
            <a:pPr lvl="0"/>
            <a:r>
              <a:rPr lang="el-GR" dirty="0" smtClean="0"/>
              <a:t>Η ακρίβεια</a:t>
            </a:r>
          </a:p>
          <a:p>
            <a:pPr lvl="0"/>
            <a:r>
              <a:rPr lang="el-GR" dirty="0" smtClean="0"/>
              <a:t>Η σαφήνεια</a:t>
            </a:r>
          </a:p>
          <a:p>
            <a:pPr lvl="0"/>
            <a:r>
              <a:rPr lang="el-GR" dirty="0" smtClean="0"/>
              <a:t>Ο λεξιλογικός πλούτος</a:t>
            </a:r>
          </a:p>
          <a:p>
            <a:pPr lvl="0"/>
            <a:r>
              <a:rPr lang="el-GR" dirty="0" smtClean="0"/>
              <a:t>Η τήρηση των κανόνων γραμματικής και συντακτικού</a:t>
            </a:r>
          </a:p>
          <a:p>
            <a:pPr lvl="0"/>
            <a:r>
              <a:rPr lang="el-GR" dirty="0" smtClean="0"/>
              <a:t>Η σωστή χρήση των σημείων στίξης</a:t>
            </a:r>
          </a:p>
          <a:p>
            <a:pPr>
              <a:buNone/>
            </a:pPr>
            <a:endParaRPr lang="el-G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kifisiotikanea.files.wordpress.com/2012/12/mafalda.jpg"/>
          <p:cNvPicPr>
            <a:picLocks noChangeAspect="1" noChangeArrowheads="1"/>
          </p:cNvPicPr>
          <p:nvPr/>
        </p:nvPicPr>
        <p:blipFill>
          <a:blip r:embed="rId2"/>
          <a:srcRect/>
          <a:stretch>
            <a:fillRect/>
          </a:stretch>
        </p:blipFill>
        <p:spPr bwMode="auto">
          <a:xfrm>
            <a:off x="5838825" y="2857496"/>
            <a:ext cx="3305175" cy="3695701"/>
          </a:xfrm>
          <a:prstGeom prst="rect">
            <a:avLst/>
          </a:prstGeom>
          <a:noFill/>
        </p:spPr>
      </p:pic>
      <p:sp>
        <p:nvSpPr>
          <p:cNvPr id="2" name="1 - Τίτλος"/>
          <p:cNvSpPr>
            <a:spLocks noGrp="1"/>
          </p:cNvSpPr>
          <p:nvPr>
            <p:ph type="title"/>
          </p:nvPr>
        </p:nvSpPr>
        <p:spPr/>
        <p:txBody>
          <a:bodyPr/>
          <a:lstStyle/>
          <a:p>
            <a:r>
              <a:rPr lang="el-GR" dirty="0" smtClean="0"/>
              <a:t>Α</a:t>
            </a:r>
            <a:r>
              <a:rPr lang="el-GR" dirty="0" smtClean="0"/>
              <a:t>ποφύγετε τις συνεχείς επαναλήψεις !!!</a:t>
            </a:r>
            <a:endParaRPr lang="el-GR" dirty="0"/>
          </a:p>
        </p:txBody>
      </p:sp>
      <p:sp>
        <p:nvSpPr>
          <p:cNvPr id="3" name="2 - Θέση περιεχομένου"/>
          <p:cNvSpPr>
            <a:spLocks noGrp="1"/>
          </p:cNvSpPr>
          <p:nvPr>
            <p:ph sz="quarter" idx="1"/>
          </p:nvPr>
        </p:nvSpPr>
        <p:spPr>
          <a:xfrm>
            <a:off x="457200" y="1219200"/>
            <a:ext cx="6472254" cy="4937760"/>
          </a:xfrm>
        </p:spPr>
        <p:txBody>
          <a:bodyPr/>
          <a:lstStyle/>
          <a:p>
            <a:pPr algn="just"/>
            <a:r>
              <a:rPr lang="el-GR" sz="2000" dirty="0" smtClean="0"/>
              <a:t>...Στη σημερινή εποχή, </a:t>
            </a:r>
            <a:r>
              <a:rPr lang="el-GR" sz="2000" b="1" dirty="0" smtClean="0">
                <a:solidFill>
                  <a:srgbClr val="FF0000"/>
                </a:solidFill>
              </a:rPr>
              <a:t>για μας </a:t>
            </a:r>
            <a:r>
              <a:rPr lang="el-GR" sz="2000" dirty="0" smtClean="0"/>
              <a:t>τους νέους η </a:t>
            </a:r>
            <a:r>
              <a:rPr lang="el-GR" sz="2000" b="1" dirty="0" smtClean="0">
                <a:solidFill>
                  <a:srgbClr val="7030A0"/>
                </a:solidFill>
              </a:rPr>
              <a:t>χρήση</a:t>
            </a:r>
            <a:r>
              <a:rPr lang="el-GR" sz="2000" dirty="0" smtClean="0">
                <a:solidFill>
                  <a:srgbClr val="7030A0"/>
                </a:solidFill>
              </a:rPr>
              <a:t> </a:t>
            </a:r>
            <a:r>
              <a:rPr lang="el-GR" sz="2000" dirty="0" smtClean="0"/>
              <a:t>των </a:t>
            </a:r>
            <a:r>
              <a:rPr lang="el-GR" sz="2000" b="1" dirty="0" smtClean="0">
                <a:solidFill>
                  <a:srgbClr val="00B0F0"/>
                </a:solidFill>
              </a:rPr>
              <a:t>αρκτικόλεξων</a:t>
            </a:r>
            <a:r>
              <a:rPr lang="el-GR" sz="2000" dirty="0" smtClean="0"/>
              <a:t> στην </a:t>
            </a:r>
            <a:r>
              <a:rPr lang="el-GR" sz="2000" b="1" dirty="0" smtClean="0">
                <a:solidFill>
                  <a:srgbClr val="FF0000"/>
                </a:solidFill>
              </a:rPr>
              <a:t>ζωή μας </a:t>
            </a:r>
            <a:r>
              <a:rPr lang="el-GR" sz="2000" dirty="0" smtClean="0"/>
              <a:t>είναι πιο εύκολη. </a:t>
            </a:r>
            <a:r>
              <a:rPr lang="el-GR" sz="2000" b="1" dirty="0" smtClean="0">
                <a:solidFill>
                  <a:srgbClr val="7030A0"/>
                </a:solidFill>
              </a:rPr>
              <a:t>Χρησιμοποιούνται</a:t>
            </a:r>
            <a:r>
              <a:rPr lang="el-GR" sz="2000" dirty="0" smtClean="0"/>
              <a:t> </a:t>
            </a:r>
            <a:r>
              <a:rPr lang="el-GR" sz="2000" b="1" dirty="0" smtClean="0">
                <a:solidFill>
                  <a:srgbClr val="00B0F0"/>
                </a:solidFill>
              </a:rPr>
              <a:t>αρκτικόλεξ</a:t>
            </a:r>
            <a:r>
              <a:rPr lang="el-GR" sz="2000" dirty="0" smtClean="0">
                <a:solidFill>
                  <a:srgbClr val="00B0F0"/>
                </a:solidFill>
              </a:rPr>
              <a:t>α</a:t>
            </a:r>
            <a:r>
              <a:rPr lang="el-GR" sz="2000" dirty="0" smtClean="0"/>
              <a:t> όπως είναι η ΔΕΗ, ΟΤΕ , ΕΥΔΑΠ, δηλαδή με λίγα λόγια </a:t>
            </a:r>
            <a:r>
              <a:rPr lang="el-GR" sz="2000" dirty="0" smtClean="0">
                <a:solidFill>
                  <a:srgbClr val="00B0F0"/>
                </a:solidFill>
              </a:rPr>
              <a:t>α</a:t>
            </a:r>
            <a:r>
              <a:rPr lang="el-GR" sz="2000" b="1" dirty="0" smtClean="0">
                <a:solidFill>
                  <a:srgbClr val="00B0F0"/>
                </a:solidFill>
              </a:rPr>
              <a:t>ρκτικόλεξο</a:t>
            </a:r>
            <a:r>
              <a:rPr lang="el-GR" sz="2000" dirty="0" smtClean="0">
                <a:solidFill>
                  <a:schemeClr val="accent3">
                    <a:lumMod val="50000"/>
                  </a:schemeClr>
                </a:solidFill>
              </a:rPr>
              <a:t> </a:t>
            </a:r>
            <a:r>
              <a:rPr lang="el-GR" sz="2000" dirty="0" smtClean="0"/>
              <a:t>είναι ο σύντομος τρόπος που προέρχεται από τα αρχικά γράμματα και γράφεται πάντα με κεφαλαία. Με αυτό τον τρόπο </a:t>
            </a:r>
            <a:r>
              <a:rPr lang="el-GR" sz="2000" dirty="0" smtClean="0">
                <a:solidFill>
                  <a:srgbClr val="00B0F0"/>
                </a:solidFill>
              </a:rPr>
              <a:t>τα </a:t>
            </a:r>
            <a:r>
              <a:rPr lang="el-GR" sz="2000" b="1" dirty="0" smtClean="0">
                <a:solidFill>
                  <a:srgbClr val="00B0F0"/>
                </a:solidFill>
              </a:rPr>
              <a:t>αρκτικόλεξα</a:t>
            </a:r>
            <a:r>
              <a:rPr lang="el-GR" sz="2000" dirty="0" smtClean="0">
                <a:solidFill>
                  <a:srgbClr val="00B0F0"/>
                </a:solidFill>
              </a:rPr>
              <a:t> </a:t>
            </a:r>
            <a:r>
              <a:rPr lang="el-GR" sz="2000" dirty="0" smtClean="0"/>
              <a:t>έχουν συμβάλει </a:t>
            </a:r>
            <a:r>
              <a:rPr lang="el-GR" sz="2000" b="1" dirty="0" smtClean="0">
                <a:solidFill>
                  <a:srgbClr val="FF0000"/>
                </a:solidFill>
              </a:rPr>
              <a:t>στη ζωή μας </a:t>
            </a:r>
            <a:r>
              <a:rPr lang="el-GR" sz="2000" dirty="0" smtClean="0"/>
              <a:t>και κάνουν πιο εύκολη την επικοινωνία μεταξύ ατόμων.</a:t>
            </a:r>
            <a:endParaRPr lang="el-G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Σχολιάζουμε την έκφραση:</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 </a:t>
            </a:r>
            <a:r>
              <a:rPr lang="el-GR" dirty="0" smtClean="0"/>
              <a:t>     Αρκτικόλεξο είναι η συντόμευση διάφορων όρων, γράφοντας </a:t>
            </a:r>
            <a:r>
              <a:rPr lang="el-GR" u="sng" dirty="0" smtClean="0"/>
              <a:t>επιγραμματικά</a:t>
            </a:r>
            <a:r>
              <a:rPr lang="el-GR" dirty="0" smtClean="0"/>
              <a:t> και πάντα με κεφαλαία για εξοικονόμηση χώρου και χρόνου. Επομένως τα αρκτικόλεξα αυτομάτως γίνονται ιδανικά για </a:t>
            </a:r>
            <a:r>
              <a:rPr lang="el-GR" u="sng" dirty="0" smtClean="0"/>
              <a:t>κάθε σύγχρονη κοινωνία</a:t>
            </a:r>
            <a:r>
              <a:rPr lang="el-GR" dirty="0" smtClean="0"/>
              <a:t>, η οποία φυσικά </a:t>
            </a:r>
            <a:r>
              <a:rPr lang="el-GR" u="sng" dirty="0" smtClean="0"/>
              <a:t>θα φημίζεται </a:t>
            </a:r>
            <a:r>
              <a:rPr lang="el-GR" dirty="0" smtClean="0"/>
              <a:t>για </a:t>
            </a:r>
            <a:r>
              <a:rPr lang="el-GR" u="sng" dirty="0" smtClean="0"/>
              <a:t>τους πλήθος σε αριθμό </a:t>
            </a:r>
            <a:r>
              <a:rPr lang="el-GR" dirty="0" smtClean="0"/>
              <a:t>ομίλους, οργανισμούς, εταιρείες </a:t>
            </a:r>
            <a:r>
              <a:rPr lang="el-GR" u="sng" dirty="0" smtClean="0"/>
              <a:t>κ.λπ.</a:t>
            </a:r>
            <a:r>
              <a:rPr lang="el-GR" dirty="0" smtClean="0"/>
              <a:t> έχοντας ο καθένας τις δικές του αρμοδιότητες και ονομασίες </a:t>
            </a:r>
            <a:r>
              <a:rPr lang="el-GR" u="sng" dirty="0" smtClean="0"/>
              <a:t>άρα θα ήταν ανορθόδοξο να γράφονται παντού και να χρησιμοποιούνται σε καθημερινή βάση </a:t>
            </a:r>
            <a:r>
              <a:rPr lang="el-GR" dirty="0" smtClean="0"/>
              <a:t>αυτές </a:t>
            </a:r>
            <a:r>
              <a:rPr lang="el-GR" u="sng" dirty="0" smtClean="0"/>
              <a:t>"οι ονομασίες  τέρατα" </a:t>
            </a:r>
            <a:r>
              <a:rPr lang="el-GR"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Σχολιάζουμε την έκφραση:</a:t>
            </a:r>
            <a:endParaRPr lang="el-GR" dirty="0"/>
          </a:p>
        </p:txBody>
      </p:sp>
      <p:sp>
        <p:nvSpPr>
          <p:cNvPr id="3" name="2 - Θέση περιεχομένου"/>
          <p:cNvSpPr>
            <a:spLocks noGrp="1"/>
          </p:cNvSpPr>
          <p:nvPr>
            <p:ph sz="quarter" idx="1"/>
          </p:nvPr>
        </p:nvSpPr>
        <p:spPr/>
        <p:txBody>
          <a:bodyPr/>
          <a:lstStyle/>
          <a:p>
            <a:pPr algn="just"/>
            <a:r>
              <a:rPr lang="el-GR" dirty="0" smtClean="0"/>
              <a:t>Ταυτόχρονα κατ' αυτόν τον τρόπο θεωρούμε πως λύνουμε το πρόβλημα της δυσχέρειας στη κατανόηση της σημασίας τόσο  περίπλοκων  ονομασιών  και ορολογιών</a:t>
            </a:r>
            <a:r>
              <a:rPr lang="el-GR" i="1" dirty="0" smtClean="0"/>
              <a:t>.</a:t>
            </a:r>
            <a:r>
              <a:rPr lang="el-GR" dirty="0" smtClean="0"/>
              <a:t> </a:t>
            </a:r>
            <a:endParaRPr lang="el-GR" dirty="0" smtClean="0"/>
          </a:p>
          <a:p>
            <a:pPr algn="just"/>
            <a:r>
              <a:rPr lang="el-GR" dirty="0" smtClean="0"/>
              <a:t>... Αν ρωτήσετε όμως τι σημαίνει αυτή η λέξη, ελάχιστοι θα είναι σε θέση να απαντήσουν. Αυτό το γεγονός μας δημιουργεί την αίσθηση ότι είμαστε πρόβατα. Δηλαδή, κάνουμε ότι κάνει ο άλλος χωρίς να το σκεφτούμε. Αλλά αυτό θα φέρει μόνο αρνητικά.</a:t>
            </a:r>
          </a:p>
          <a:p>
            <a:pPr algn="just"/>
            <a:r>
              <a:rPr lang="el-GR" dirty="0" smtClean="0"/>
              <a:t>...κλείνοντας το μόνο που θα ήθελα να κάνω μέσα από αυτό το κείμενο, είναι να σας βάλω σε σκέψεις.</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Σχολιάζουμε </a:t>
            </a:r>
            <a:r>
              <a:rPr lang="el-GR" dirty="0" smtClean="0"/>
              <a:t>:</a:t>
            </a:r>
            <a:endParaRPr lang="el-GR" dirty="0"/>
          </a:p>
        </p:txBody>
      </p:sp>
      <p:sp>
        <p:nvSpPr>
          <p:cNvPr id="3" name="2 - Θέση περιεχομένου"/>
          <p:cNvSpPr>
            <a:spLocks noGrp="1"/>
          </p:cNvSpPr>
          <p:nvPr>
            <p:ph sz="quarter" idx="1"/>
          </p:nvPr>
        </p:nvSpPr>
        <p:spPr/>
        <p:txBody>
          <a:bodyPr/>
          <a:lstStyle/>
          <a:p>
            <a:pPr algn="just"/>
            <a:r>
              <a:rPr lang="el-GR" dirty="0" smtClean="0"/>
              <a:t>.... Εκτός αυτού, η γλώσσα μας είναι και η ιστορία μας η οποία κληρονομιά μας είναι απ' τις πιο "βαριές" σε όλο τον κόσμο. Παραποιώντας τον λόγο μας θα αλλάξουμε και την ιστορία μας με αποτέλεσμα δυστυχώς να χάσουμε ότι πολυτιμότερο έχουμε σαν χώρα που μας δίνει προσωπικότητα και κάποια ανωτερότητα απ' τους  άλλους λαούς....</a:t>
            </a:r>
            <a:endParaRPr lang="el-GR" dirty="0"/>
          </a:p>
        </p:txBody>
      </p:sp>
      <p:pic>
        <p:nvPicPr>
          <p:cNvPr id="20482" name="Picture 2" descr="http://www.loukini.gr/wp-content/uploads/2015/06/tomegalostoiximaeinainaelpizeis1.jpg"/>
          <p:cNvPicPr>
            <a:picLocks noChangeAspect="1" noChangeArrowheads="1"/>
          </p:cNvPicPr>
          <p:nvPr/>
        </p:nvPicPr>
        <p:blipFill>
          <a:blip r:embed="rId2"/>
          <a:srcRect/>
          <a:stretch>
            <a:fillRect/>
          </a:stretch>
        </p:blipFill>
        <p:spPr bwMode="auto">
          <a:xfrm>
            <a:off x="5072066" y="3857628"/>
            <a:ext cx="3405158" cy="234104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ευχαριστώ πολύ!</a:t>
            </a:r>
            <a:endParaRPr lang="el-GR" dirty="0"/>
          </a:p>
        </p:txBody>
      </p:sp>
      <p:pic>
        <p:nvPicPr>
          <p:cNvPr id="21506" name="Picture 2" descr="http://skepsou.gr/article_images/i-eksisosi-tis-epitixias.png"/>
          <p:cNvPicPr>
            <a:picLocks noChangeAspect="1" noChangeArrowheads="1"/>
          </p:cNvPicPr>
          <p:nvPr/>
        </p:nvPicPr>
        <p:blipFill>
          <a:blip r:embed="rId2"/>
          <a:srcRect/>
          <a:stretch>
            <a:fillRect/>
          </a:stretch>
        </p:blipFill>
        <p:spPr bwMode="auto">
          <a:xfrm>
            <a:off x="1857356" y="1714488"/>
            <a:ext cx="5429288" cy="40601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Θετικά στοιχεία σε μια έκθεση θεωρούνται:</a:t>
            </a:r>
            <a:endParaRPr lang="el-GR" dirty="0"/>
          </a:p>
        </p:txBody>
      </p:sp>
      <p:sp>
        <p:nvSpPr>
          <p:cNvPr id="3" name="2 - Θέση περιεχομένου"/>
          <p:cNvSpPr>
            <a:spLocks noGrp="1"/>
          </p:cNvSpPr>
          <p:nvPr>
            <p:ph sz="quarter" idx="1"/>
          </p:nvPr>
        </p:nvSpPr>
        <p:spPr/>
        <p:txBody>
          <a:bodyPr/>
          <a:lstStyle/>
          <a:p>
            <a:pPr>
              <a:buNone/>
            </a:pPr>
            <a:endParaRPr lang="el-GR" dirty="0" smtClean="0"/>
          </a:p>
          <a:p>
            <a:pPr>
              <a:buNone/>
            </a:pPr>
            <a:r>
              <a:rPr lang="el-GR" b="1" i="1" dirty="0" smtClean="0"/>
              <a:t>	Α</a:t>
            </a:r>
            <a:r>
              <a:rPr lang="el-GR" b="1" i="1" dirty="0" smtClean="0"/>
              <a:t>. κριτήρια περιεχομένου </a:t>
            </a:r>
            <a:r>
              <a:rPr lang="el-GR" i="1" dirty="0" smtClean="0"/>
              <a:t>(0-25 μονάδες)</a:t>
            </a:r>
            <a:endParaRPr lang="el-GR" dirty="0" smtClean="0"/>
          </a:p>
          <a:p>
            <a:pPr lvl="0"/>
            <a:r>
              <a:rPr lang="el-GR" dirty="0" smtClean="0"/>
              <a:t>Η ενότητα των ιδεών, σκέψεων και η άμεση σχέση τους με την κεντρική ιδέα του θέματος (αλλιώς το γραπτό θα είναι «εκτός θέματος».</a:t>
            </a:r>
          </a:p>
          <a:p>
            <a:pPr lvl="0"/>
            <a:r>
              <a:rPr lang="el-GR" dirty="0" smtClean="0"/>
              <a:t>Η πληρότητα, δηλαδή ο ικανοποιητικός βαθμός ιδεών/ σκέψεων και η επαρκής ανάπτυξή τους σε βάθος και πλάτος.</a:t>
            </a:r>
          </a:p>
          <a:p>
            <a:pPr lvl="0"/>
            <a:r>
              <a:rPr lang="el-GR" dirty="0" smtClean="0"/>
              <a:t>Η τεκμηρίωση, δηλαδή η πειστικότητα του κειμένου που πρέπει να στηρίζεται σε λογικά επιχειρήματα</a:t>
            </a:r>
            <a:r>
              <a:rPr lang="el-GR" dirty="0" smtClean="0"/>
              <a:t>.</a:t>
            </a:r>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990600"/>
          </a:xfrm>
        </p:spPr>
        <p:txBody>
          <a:bodyPr/>
          <a:lstStyle/>
          <a:p>
            <a:r>
              <a:rPr lang="el-GR" dirty="0" smtClean="0"/>
              <a:t>Εντοπίστε τα λάθη ως προς το περιεχόμενο: </a:t>
            </a:r>
            <a:endParaRPr lang="el-GR" dirty="0"/>
          </a:p>
        </p:txBody>
      </p:sp>
      <p:sp>
        <p:nvSpPr>
          <p:cNvPr id="3" name="2 - Θέση περιεχομένου"/>
          <p:cNvSpPr>
            <a:spLocks noGrp="1"/>
          </p:cNvSpPr>
          <p:nvPr>
            <p:ph sz="quarter" idx="1"/>
          </p:nvPr>
        </p:nvSpPr>
        <p:spPr>
          <a:xfrm>
            <a:off x="500034" y="1285860"/>
            <a:ext cx="8229600" cy="4937760"/>
          </a:xfrm>
        </p:spPr>
        <p:txBody>
          <a:bodyPr>
            <a:normAutofit fontScale="92500" lnSpcReduction="10000"/>
          </a:bodyPr>
          <a:lstStyle/>
          <a:p>
            <a:pPr algn="just">
              <a:buNone/>
            </a:pPr>
            <a:r>
              <a:rPr lang="el-GR" dirty="0" smtClean="0"/>
              <a:t>		…Με τη βραχυλογική χρήση του λόγου θα πετυχαίνουμε να περάσουμε το ζητούμενο μήνυμα στον δέκτη, χωρίς να την κατακλύσουμε με στοιχεία που δεν του είναι αναγκαία. Έτσι η επικοινωνία θα είναι πιο γρήγορη και εύστοχη.</a:t>
            </a:r>
          </a:p>
          <a:p>
            <a:pPr algn="just">
              <a:buNone/>
            </a:pPr>
            <a:r>
              <a:rPr lang="el-GR" dirty="0" smtClean="0"/>
              <a:t>	</a:t>
            </a:r>
            <a:r>
              <a:rPr lang="el-GR" dirty="0" smtClean="0"/>
              <a:t>	</a:t>
            </a:r>
            <a:r>
              <a:rPr lang="el-GR" i="1" dirty="0" smtClean="0"/>
              <a:t>Α</a:t>
            </a:r>
            <a:r>
              <a:rPr lang="el-GR" i="1" dirty="0" smtClean="0"/>
              <a:t>ς μην ξεχνάμε βέβαια πως με την επιγραμματικότητα, που από ένα σημείο και μετά θα έχει γίνει συνήθεια, θα σταματήσει η κοινωνία να έχει τόσο υλιστικό τρόπο ζωής. Με τον τρόπο αυτό οι ζωές μας θα είναι πιο λιτές και θα μας χαρακτηρίζει η απουσία της ανάγκης της χρήσης πραγμάτων που δεν είναι αναγκαία ή χρήσιμα. Θέτοντας το διαφορετικά η λακωνικότητα μπορεί να ωφελήσει μια κοινωνία με διάφορους τρόπους.</a:t>
            </a:r>
          </a:p>
          <a:p>
            <a:pPr algn="just">
              <a:buNone/>
            </a:pPr>
            <a:r>
              <a:rPr lang="el-GR" i="1" dirty="0" smtClean="0"/>
              <a:t>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357166"/>
            <a:ext cx="8401080" cy="571520"/>
          </a:xfrm>
        </p:spPr>
        <p:txBody>
          <a:bodyPr>
            <a:normAutofit fontScale="90000"/>
          </a:bodyPr>
          <a:lstStyle/>
          <a:p>
            <a:r>
              <a:rPr lang="el-GR" dirty="0" smtClean="0"/>
              <a:t>Σ</a:t>
            </a:r>
            <a:r>
              <a:rPr lang="el-GR" dirty="0" smtClean="0"/>
              <a:t>υγκρίνετε τις δύο παραγράφους που ακολουθούν: </a:t>
            </a:r>
            <a:endParaRPr lang="el-GR" dirty="0"/>
          </a:p>
        </p:txBody>
      </p:sp>
      <p:sp>
        <p:nvSpPr>
          <p:cNvPr id="4" name="3 - TextBox"/>
          <p:cNvSpPr txBox="1"/>
          <p:nvPr/>
        </p:nvSpPr>
        <p:spPr>
          <a:xfrm>
            <a:off x="714348" y="1285860"/>
            <a:ext cx="7643866" cy="5262979"/>
          </a:xfrm>
          <a:prstGeom prst="rect">
            <a:avLst/>
          </a:prstGeom>
          <a:noFill/>
        </p:spPr>
        <p:txBody>
          <a:bodyPr wrap="square" rtlCol="0">
            <a:spAutoFit/>
          </a:bodyPr>
          <a:lstStyle/>
          <a:p>
            <a:pPr algn="just"/>
            <a:r>
              <a:rPr lang="el-GR" dirty="0"/>
              <a:t>	</a:t>
            </a:r>
            <a:r>
              <a:rPr lang="el-GR" sz="2400" dirty="0" smtClean="0"/>
              <a:t>Τα αρκτικόλεξα ωστόσο, δεν εισήλθαν στην  κοινωνία μας εξαιτίας μόνο των άλλων κοινωνιών. υπήρχαν και υπάρχουν αρκετά οφέλη στη χρήση τους. Πρώτα πρώτα, εξοικονομείται χρόνος και χώρος χάρη σ' αυτά. Φανταστείτε αν αντί για ΔΕΗ λέγαμε Δημόσια Επιχείρηση Ηλεκτρισμού! Εκτός από τον χώρο που θα έπαιρνε σε μια σελίδα ή οπουδήποτε αλλού, θα ήταν επίσης αρκετά χρονοβόρο να πούμε όλη τη σημασία του αρκτικόλεξου. επίσης, ένα αρκτικόλεξο κερδίζει τον αναγνώστη. Με άλλα λόγια, ελάχιστοι θα ασχολούνταν με ένα θέμα που θα έπρεπε να πουν αντί για τρία ή τέσσερα γράμματα , ολόκληρη πρόταση. συνεπώς, με τα μέχρι στιγμής δεδομένα, θα μπορούσαμε να πούμε ότι τα αρκτικόλεξα είναι ευεργετικά για τη ζωή μας.</a:t>
            </a:r>
            <a:endParaRPr lang="el-G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4" name="3 - TextBox"/>
          <p:cNvSpPr txBox="1"/>
          <p:nvPr/>
        </p:nvSpPr>
        <p:spPr>
          <a:xfrm>
            <a:off x="500034" y="1285860"/>
            <a:ext cx="8215370" cy="5170646"/>
          </a:xfrm>
          <a:prstGeom prst="rect">
            <a:avLst/>
          </a:prstGeom>
          <a:noFill/>
        </p:spPr>
        <p:txBody>
          <a:bodyPr wrap="square" rtlCol="0">
            <a:spAutoFit/>
          </a:bodyPr>
          <a:lstStyle/>
          <a:p>
            <a:pPr algn="just"/>
            <a:r>
              <a:rPr lang="el-GR" dirty="0"/>
              <a:t>	</a:t>
            </a:r>
            <a:r>
              <a:rPr lang="el-GR" sz="2200" dirty="0" smtClean="0"/>
              <a:t>Οι παράγοντες που έχουν οδηγήσει στα παραπάνω είναι αρκετοί. αρχικά η ανάπτυξη της τεχνολογίας και των σύγχρονων μεθόδων εργασίας έχει επιφέρει κωδικοποίηση αλλά και πολλές καινούριες ορολογίες. επιπλέον η ανάγκη για εξοικονόμηση χώρου και χρόνου είναι πολύ μεγάλη και με τη χρήση των αρκτικόλεξων επιτυγχάνεται εύκολα και βοηθά ακόμα η συντόμευση των μηνυμάτων μέσω των κινητών και στην εξοικονόμηση χρημάτων. οι συνθήκες που δουλεύουν οι άνθρωποι είναι τέτοιες που δεν επιτρέπουν κάτι άλλο παρά μια τυποποιημένη και προδιαγραμμένη μορφή γλώσσας. Στην όξυνση του προβλήματος συντελούν επίσης οι δημοσιογράφοι και οι διαφημιστές, οι οποίοι χρησιμοποιώντας </a:t>
            </a:r>
            <a:r>
              <a:rPr lang="el-GR" sz="2200" dirty="0"/>
              <a:t>σ</a:t>
            </a:r>
            <a:r>
              <a:rPr lang="el-GR" sz="2200" dirty="0" smtClean="0"/>
              <a:t>υνθηματολογία για να προσεγγίσουν το κοινό γεμίζουν το λόγο τους με αρκτικόλεξα. τέλος ορισμένοι άνθρωποι πιστεύοντας ότι με αυτόν τον τρόπο επιδεικνύουν τη γλωσσική τους επάρκεια οδηγούνται στη βραχυγραφία.</a:t>
            </a:r>
            <a:endParaRPr lang="el-GR"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b="1" i="1" dirty="0" smtClean="0"/>
              <a:t>Β. κριτήρια διάρθρωσης/ δομής </a:t>
            </a:r>
            <a:r>
              <a:rPr lang="el-GR" i="1" dirty="0" smtClean="0"/>
              <a:t>(0-10 μονάδες)</a:t>
            </a:r>
            <a:endParaRPr lang="el-GR" dirty="0" smtClean="0"/>
          </a:p>
          <a:p>
            <a:pPr lvl="0"/>
            <a:r>
              <a:rPr lang="el-GR" dirty="0" smtClean="0"/>
              <a:t>Η λογική αλληλουχία των ιδεών/ σκέψεων</a:t>
            </a:r>
          </a:p>
          <a:p>
            <a:pPr lvl="0"/>
            <a:r>
              <a:rPr lang="el-GR" dirty="0" smtClean="0"/>
              <a:t>Η συνοχή προτάσεων, περιόδων, παραγράφων και μερών (πρόλογος, κύριο θέμα και επίλογος) του κειμένου.</a:t>
            </a:r>
          </a:p>
          <a:p>
            <a:pPr lvl="0"/>
            <a:r>
              <a:rPr lang="el-GR" dirty="0" smtClean="0"/>
              <a:t>Η κατάταξη των επιχειρημάτων σε κλιμακωτή μορφή (από το σπουδαιότερο)</a:t>
            </a:r>
          </a:p>
          <a:p>
            <a:pPr lvl="0"/>
            <a:r>
              <a:rPr lang="el-GR" dirty="0" smtClean="0"/>
              <a:t>Η σωστή διάκριση των παραγράφων</a:t>
            </a:r>
          </a:p>
          <a:p>
            <a:endParaRPr lang="el-GR" dirty="0"/>
          </a:p>
        </p:txBody>
      </p:sp>
      <p:pic>
        <p:nvPicPr>
          <p:cNvPr id="17410" name="Picture 2" descr="http://3.bp.blogspot.com/-tdFtqxa23W4/T8xOeje3bfI/AAAAAAAAAxw/nVTOPJ7ivBY/s1600/cartoon.jpg"/>
          <p:cNvPicPr>
            <a:picLocks noChangeAspect="1" noChangeArrowheads="1"/>
          </p:cNvPicPr>
          <p:nvPr/>
        </p:nvPicPr>
        <p:blipFill>
          <a:blip r:embed="rId2"/>
          <a:srcRect/>
          <a:stretch>
            <a:fillRect/>
          </a:stretch>
        </p:blipFill>
        <p:spPr bwMode="auto">
          <a:xfrm>
            <a:off x="5715000" y="4181475"/>
            <a:ext cx="3429000" cy="26765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epampatras.files.wordpress.com/2012/11/skeftomaigrafo.jpg"/>
          <p:cNvPicPr>
            <a:picLocks noChangeAspect="1" noChangeArrowheads="1"/>
          </p:cNvPicPr>
          <p:nvPr/>
        </p:nvPicPr>
        <p:blipFill>
          <a:blip r:embed="rId2"/>
          <a:srcRect/>
          <a:stretch>
            <a:fillRect/>
          </a:stretch>
        </p:blipFill>
        <p:spPr bwMode="auto">
          <a:xfrm>
            <a:off x="0" y="4638674"/>
            <a:ext cx="2057400" cy="2219326"/>
          </a:xfrm>
          <a:prstGeom prst="rect">
            <a:avLst/>
          </a:prstGeom>
          <a:noFill/>
        </p:spPr>
      </p:pic>
      <p:sp>
        <p:nvSpPr>
          <p:cNvPr id="2" name="1 - Τίτλος"/>
          <p:cNvSpPr>
            <a:spLocks noGrp="1"/>
          </p:cNvSpPr>
          <p:nvPr>
            <p:ph type="title"/>
          </p:nvPr>
        </p:nvSpPr>
        <p:spPr/>
        <p:txBody>
          <a:bodyPr>
            <a:normAutofit/>
          </a:bodyPr>
          <a:lstStyle/>
          <a:p>
            <a:r>
              <a:rPr lang="el-GR" dirty="0" smtClean="0"/>
              <a:t>Π</a:t>
            </a:r>
            <a:r>
              <a:rPr lang="el-GR" dirty="0" smtClean="0"/>
              <a:t>ώς θα σχολιάζατε τον ακόλουθο πρόλογο;</a:t>
            </a:r>
            <a:endParaRPr lang="el-GR" dirty="0"/>
          </a:p>
        </p:txBody>
      </p:sp>
      <p:sp>
        <p:nvSpPr>
          <p:cNvPr id="3" name="2 - Θέση περιεχομένου"/>
          <p:cNvSpPr>
            <a:spLocks noGrp="1"/>
          </p:cNvSpPr>
          <p:nvPr>
            <p:ph sz="quarter" idx="1"/>
          </p:nvPr>
        </p:nvSpPr>
        <p:spPr/>
        <p:txBody>
          <a:bodyPr>
            <a:normAutofit/>
          </a:bodyPr>
          <a:lstStyle/>
          <a:p>
            <a:pPr lvl="2" algn="just"/>
            <a:r>
              <a:rPr lang="el-GR" sz="2400" dirty="0" smtClean="0"/>
              <a:t>           Στις μέρες μας τα αρκτικόλεξα είναι ευρέως διαδεδομένα και η χρήση τους είναι σχεδόν καθημερινή. Πλέον τα αρκτικόλεξα προτιμούνται από πολλούς λόγω του ότι μέσω αυτών μπορούμε να πούμε πολυσύλλαβες  λέξεις ή πολλές λέξεις στο λιγότερο δυνατό χρόνο χωρίς να κουραστούμε ιδιαίτερα για να τις προφέρουμε. Τα αρκτικόλεξα μπορούν να χαρακτηρίσουν μια επιχείρηση όπως η ΔΕΗ ή μια οργάνωση όπως ο ΟΗΕ. Παρόλο που μπορεί να μην γνωρίζουμε τη σημασία των αρκτικόλεξων, τα χρησιμοποιούμε παντού.</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Ας συγκρίνουμε τους δύο επιλόγους που ακολουθούν:</a:t>
            </a:r>
            <a:endParaRPr lang="el-GR" dirty="0"/>
          </a:p>
        </p:txBody>
      </p:sp>
      <p:sp>
        <p:nvSpPr>
          <p:cNvPr id="3" name="2 - Θέση περιεχομένου"/>
          <p:cNvSpPr>
            <a:spLocks noGrp="1"/>
          </p:cNvSpPr>
          <p:nvPr>
            <p:ph sz="quarter" idx="1"/>
          </p:nvPr>
        </p:nvSpPr>
        <p:spPr/>
        <p:txBody>
          <a:bodyPr>
            <a:normAutofit fontScale="92500"/>
          </a:bodyPr>
          <a:lstStyle/>
          <a:p>
            <a:pPr algn="just"/>
            <a:r>
              <a:rPr lang="el-GR" dirty="0" smtClean="0"/>
              <a:t> </a:t>
            </a:r>
            <a:r>
              <a:rPr lang="el-GR" dirty="0" smtClean="0"/>
              <a:t>	Για </a:t>
            </a:r>
            <a:r>
              <a:rPr lang="el-GR" dirty="0" smtClean="0"/>
              <a:t>να συνοψίσουμε</a:t>
            </a:r>
            <a:r>
              <a:rPr lang="el-GR" dirty="0" smtClean="0"/>
              <a:t>, </a:t>
            </a:r>
            <a:r>
              <a:rPr lang="el-GR" dirty="0" smtClean="0"/>
              <a:t>η χρήση αρκτικόλεξων επιφέρει πολλά στη γλώσσα αλλά υπάρχει λύση για να τα αποφύγουμε και αυτή είναι η μύηση στην λακωνικότητα, η οποία εκτός του ότι θα μας αποφέρει επίλυση στο θέμα με τα αρκτικόλεξα είναι και μια αρετή που θα  μπορούσε να έχει ο καθένας μας. Άραγε εσύ έχεις επιτύχει αυτήν την αρετή;   </a:t>
            </a:r>
            <a:endParaRPr lang="el-GR" dirty="0" smtClean="0"/>
          </a:p>
          <a:p>
            <a:pPr algn="just"/>
            <a:r>
              <a:rPr lang="el-GR" dirty="0" smtClean="0"/>
              <a:t> </a:t>
            </a:r>
            <a:r>
              <a:rPr lang="el-GR" dirty="0" smtClean="0"/>
              <a:t>       Συμπερασματικά λοιπόν η χρήση των αρκτικόλεξων στην καθημερινότητα μας είναι μια αλήθεια η οποία ωστόσο μπορεί να αλλάξει. Αν κάθε πολίτης σκεφτεί τις αρνητικές συνέπειες που έχει στον ίδιο αλλά και στην γλώσσα του, τότε πολύ πιθανόν οι λέξεις να ξαναβρούν το νόημα τους και το φαινόμενο αυτό να μην είναι πλέον τόσο έντονο.</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ποια προβλήματα εντοπίζετε στην §; </a:t>
            </a:r>
            <a:endParaRPr lang="el-GR" dirty="0"/>
          </a:p>
        </p:txBody>
      </p:sp>
      <p:sp>
        <p:nvSpPr>
          <p:cNvPr id="3" name="2 - Θέση περιεχομένου"/>
          <p:cNvSpPr>
            <a:spLocks noGrp="1"/>
          </p:cNvSpPr>
          <p:nvPr>
            <p:ph sz="quarter" idx="1"/>
          </p:nvPr>
        </p:nvSpPr>
        <p:spPr/>
        <p:txBody>
          <a:bodyPr/>
          <a:lstStyle/>
          <a:p>
            <a:pPr algn="just"/>
            <a:r>
              <a:rPr lang="el-GR" dirty="0" smtClean="0"/>
              <a:t>        Καταρχάς, ζούμε σε μια κοινωνία που καθημερινά υπάρχει ένας βομβαρδισμός πληροφοριών και ιδιαίτερα στην Ελλάδα που δεχόμαστε συνεχώς πληθώρα μέτρων και οικονομικών εννοιών. Επομένως μας είναι αναγκαίο να μιλάμε και να εκφραζόμαστε με συντομία. Από την μια, είναι λογικό γιατί σκεφτείτε πόσο χρόνο θα κόστιζε στους παρουσιαστές των γεγονότων αν χρησιμοποιούσαν για παράδειγμα ολόκληρη την ονομασία για την ΕΥΔΑΠ και άλλων τέτοιων υπηρεσιών και θεσμών τα οποία είναι σημαντικά μέρη της καθημερινότητας. Από την άλλη πλευρά, όμως όλο αυτό το φαινόμενο επιφέρει και αρνητικές συνέπειες. </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200</TotalTime>
  <Words>706</Words>
  <Application>Microsoft Office PowerPoint</Application>
  <PresentationFormat>Προβολή στην οθόνη (4:3)</PresentationFormat>
  <Paragraphs>53</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Ρίζες</vt:lpstr>
      <vt:lpstr>Διόρθωση έκθεσης </vt:lpstr>
      <vt:lpstr>Θετικά στοιχεία σε μια έκθεση θεωρούνται:</vt:lpstr>
      <vt:lpstr>Εντοπίστε τα λάθη ως προς το περιεχόμενο: </vt:lpstr>
      <vt:lpstr>Συγκρίνετε τις δύο παραγράφους που ακολουθούν: </vt:lpstr>
      <vt:lpstr>Διαφάνεια 5</vt:lpstr>
      <vt:lpstr>Διαφάνεια 6</vt:lpstr>
      <vt:lpstr>Πώς θα σχολιάζατε τον ακόλουθο πρόλογο;</vt:lpstr>
      <vt:lpstr>Ας συγκρίνουμε τους δύο επιλόγους που ακολουθούν:</vt:lpstr>
      <vt:lpstr>ποια προβλήματα εντοπίζετε στην §; </vt:lpstr>
      <vt:lpstr>Ποιος τίτλος μοιάζει πιο εύστοχος;;; </vt:lpstr>
      <vt:lpstr>Διαφάνεια 11</vt:lpstr>
      <vt:lpstr>Αποφύγετε τις συνεχείς επαναλήψεις !!!</vt:lpstr>
      <vt:lpstr>Σχολιάζουμε την έκφραση:</vt:lpstr>
      <vt:lpstr>Σχολιάζουμε την έκφραση:</vt:lpstr>
      <vt:lpstr>Σχολιάζουμε :</vt:lpstr>
      <vt:lpstr>ευχαριστώ πολύ!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Διόρθωση έκθεσης</dc:title>
  <dc:creator>gmich</dc:creator>
  <cp:lastModifiedBy>gmich</cp:lastModifiedBy>
  <cp:revision>23</cp:revision>
  <dcterms:created xsi:type="dcterms:W3CDTF">2015-11-25T16:35:25Z</dcterms:created>
  <dcterms:modified xsi:type="dcterms:W3CDTF">2015-11-25T19:55:37Z</dcterms:modified>
</cp:coreProperties>
</file>