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notesMasterIdLst>
    <p:notesMasterId r:id="rId21"/>
  </p:notesMasterIdLst>
  <p:sldIdLst>
    <p:sldId id="284" r:id="rId2"/>
    <p:sldId id="257" r:id="rId3"/>
    <p:sldId id="285" r:id="rId4"/>
    <p:sldId id="258" r:id="rId5"/>
    <p:sldId id="259" r:id="rId6"/>
    <p:sldId id="260" r:id="rId7"/>
    <p:sldId id="261" r:id="rId8"/>
    <p:sldId id="286" r:id="rId9"/>
    <p:sldId id="287" r:id="rId10"/>
    <p:sldId id="288" r:id="rId11"/>
    <p:sldId id="289" r:id="rId12"/>
    <p:sldId id="290" r:id="rId13"/>
    <p:sldId id="291" r:id="rId14"/>
    <p:sldId id="292" r:id="rId15"/>
    <p:sldId id="293" r:id="rId16"/>
    <p:sldId id="294" r:id="rId17"/>
    <p:sldId id="295"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2"/>
    <p:restoredTop sz="93130"/>
  </p:normalViewPr>
  <p:slideViewPr>
    <p:cSldViewPr snapToGrid="0" snapToObjects="1">
      <p:cViewPr varScale="1">
        <p:scale>
          <a:sx n="107" d="100"/>
          <a:sy n="107" d="100"/>
        </p:scale>
        <p:origin x="336" y="160"/>
      </p:cViewPr>
      <p:guideLst/>
    </p:cSldViewPr>
  </p:slideViewPr>
  <p:notesTextViewPr>
    <p:cViewPr>
      <p:scale>
        <a:sx n="1" d="1"/>
        <a:sy n="1" d="1"/>
      </p:scale>
      <p:origin x="0" y="0"/>
    </p:cViewPr>
  </p:notesTextViewPr>
  <p:notesViewPr>
    <p:cSldViewPr snapToGrid="0" snapToObjects="1">
      <p:cViewPr varScale="1">
        <p:scale>
          <a:sx n="84" d="100"/>
          <a:sy n="84" d="100"/>
        </p:scale>
        <p:origin x="37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B3532-8D32-854E-80B7-3FACA71DCB62}" type="datetimeFigureOut">
              <a:rPr lang="el-GR" smtClean="0"/>
              <a:t>22/3/20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Στυλ κειμένου υποδείγματος
Δεύτερο επίπεδο
Τρίτο επίπεδο
Τέταρτο επίπεδο
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EB119-C444-0841-9D7A-F890FF3056B4}" type="slidenum">
              <a:rPr lang="el-GR" smtClean="0"/>
              <a:t>‹#›</a:t>
            </a:fld>
            <a:endParaRPr lang="el-GR"/>
          </a:p>
        </p:txBody>
      </p:sp>
    </p:spTree>
    <p:extLst>
      <p:ext uri="{BB962C8B-B14F-4D97-AF65-F5344CB8AC3E}">
        <p14:creationId xmlns:p14="http://schemas.microsoft.com/office/powerpoint/2010/main" val="351125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E642A7A-3546-1648-8825-C7A193C790CD}" type="datetime1">
              <a:rPr lang="el-GR" smtClean="0"/>
              <a:t>22/3/20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3744" y="3256695"/>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01184" y="3463426"/>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32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225D24C8-1F35-F548-93FC-4009205AD7B7}"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49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9DF229E4-EE50-BF45-A915-D9539A6A30DA}"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101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85585BEC-D53A-F242-8E58-9FE6305235A7}"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617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5A052A77-4F1F-7942-8FD5-ACE39843DEC1}"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967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2092A1F2-CC8A-0D4E-8CAE-DC4718362280}"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26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A67ACD96-6ECD-A749-AA09-CF3488DCE5A1}"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72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9E4E8740-BC24-4E4A-89BA-C374384E6C9C}"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3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43077551-AC4D-2246-95FB-2AC946B83D3E}"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a:extLst>
              <a:ext uri="{FF2B5EF4-FFF2-40B4-BE49-F238E27FC236}">
                <a16:creationId xmlns:a16="http://schemas.microsoft.com/office/drawing/2014/main" id="{85A6241A-700E-1C40-BEB1-A2CF629D825C}"/>
              </a:ext>
            </a:extLst>
          </p:cNvPr>
          <p:cNvSpPr txBox="1"/>
          <p:nvPr userDrawn="1"/>
        </p:nvSpPr>
        <p:spPr>
          <a:xfrm>
            <a:off x="215213" y="94738"/>
            <a:ext cx="2097049" cy="276999"/>
          </a:xfrm>
          <a:prstGeom prst="rect">
            <a:avLst/>
          </a:prstGeom>
          <a:noFill/>
        </p:spPr>
        <p:txBody>
          <a:bodyPr wrap="none" rtlCol="0">
            <a:spAutoFit/>
          </a:bodyPr>
          <a:lstStyle/>
          <a:p>
            <a:r>
              <a:rPr lang="el-GR" sz="1200" b="0" i="1" dirty="0">
                <a:effectLst>
                  <a:outerShdw blurRad="38100" dist="38100" dir="2700000" algn="tl">
                    <a:srgbClr val="000000">
                      <a:alpha val="43137"/>
                    </a:srgbClr>
                  </a:outerShdw>
                </a:effectLst>
              </a:rPr>
              <a:t>ΜΑΤΣΙΑΝΟΥΔΗΣ ΓΕΩΡΓΙΟΣ</a:t>
            </a:r>
          </a:p>
        </p:txBody>
      </p:sp>
      <p:sp>
        <p:nvSpPr>
          <p:cNvPr id="10" name="TextBox 9">
            <a:extLst>
              <a:ext uri="{FF2B5EF4-FFF2-40B4-BE49-F238E27FC236}">
                <a16:creationId xmlns:a16="http://schemas.microsoft.com/office/drawing/2014/main" id="{BC382C15-254C-1E4A-8B71-83B4A3E21FE7}"/>
              </a:ext>
            </a:extLst>
          </p:cNvPr>
          <p:cNvSpPr txBox="1"/>
          <p:nvPr userDrawn="1"/>
        </p:nvSpPr>
        <p:spPr>
          <a:xfrm>
            <a:off x="10302054" y="80168"/>
            <a:ext cx="1200970" cy="276999"/>
          </a:xfrm>
          <a:prstGeom prst="rect">
            <a:avLst/>
          </a:prstGeom>
          <a:noFill/>
        </p:spPr>
        <p:txBody>
          <a:bodyPr wrap="none" rtlCol="0">
            <a:spAutoFit/>
          </a:bodyPr>
          <a:lstStyle/>
          <a:p>
            <a:r>
              <a:rPr lang="el-GR" sz="1200" b="0" i="1" dirty="0">
                <a:effectLst>
                  <a:outerShdw blurRad="38100" dist="38100" dir="2700000" algn="tl">
                    <a:srgbClr val="000000">
                      <a:alpha val="43137"/>
                    </a:srgbClr>
                  </a:outerShdw>
                </a:effectLst>
              </a:rPr>
              <a:t>ΔΙΕΚ ΑΙΓΑΛΕΩ</a:t>
            </a:r>
          </a:p>
        </p:txBody>
      </p:sp>
    </p:spTree>
    <p:extLst>
      <p:ext uri="{BB962C8B-B14F-4D97-AF65-F5344CB8AC3E}">
        <p14:creationId xmlns:p14="http://schemas.microsoft.com/office/powerpoint/2010/main" val="187762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10"/>
          </p:nvPr>
        </p:nvSpPr>
        <p:spPr/>
        <p:txBody>
          <a:bodyPr/>
          <a:lstStyle/>
          <a:p>
            <a:fld id="{9970010A-2152-B94E-985E-49622575F46F}" type="datetime1">
              <a:rPr lang="el-GR" smtClean="0"/>
              <a:t>22/3/20</a:t>
            </a:fld>
            <a:endParaRPr lang="en-US" dirty="0"/>
          </a:p>
        </p:txBody>
      </p:sp>
      <p:sp>
        <p:nvSpPr>
          <p:cNvPr id="5" name="Footer Placeholder 4"/>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68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694E9260-40E4-794E-AF8B-DB0AE6824E6F}"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60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7" name="Date Placeholder 6"/>
          <p:cNvSpPr>
            <a:spLocks noGrp="1"/>
          </p:cNvSpPr>
          <p:nvPr>
            <p:ph type="dt" sz="half" idx="10"/>
          </p:nvPr>
        </p:nvSpPr>
        <p:spPr/>
        <p:txBody>
          <a:bodyPr/>
          <a:lstStyle/>
          <a:p>
            <a:fld id="{59E0ACAC-894E-5044-8CE2-5BD8E8A952F3}" type="datetime1">
              <a:rPr lang="el-GR" smtClean="0"/>
              <a:t>22/3/20</a:t>
            </a:fld>
            <a:endParaRPr lang="en-US" dirty="0"/>
          </a:p>
        </p:txBody>
      </p:sp>
      <p:sp>
        <p:nvSpPr>
          <p:cNvPr id="8" name="Footer Placeholder 7"/>
          <p:cNvSpPr>
            <a:spLocks noGrp="1"/>
          </p:cNvSpPr>
          <p:nvPr>
            <p:ph type="ftr" sz="quarter" idx="11"/>
          </p:nvPr>
        </p:nvSpPr>
        <p:spPr/>
        <p:txBody>
          <a:bodyPr/>
          <a:lstStyle/>
          <a:p>
            <a:r>
              <a:rPr lang="el-GR"/>
              <a:t>ΜΑΤΣΙΑΝΟΥΔΗΣ ΓΕΩΡΓΙΟΣ                                                                        ΔΙΕΚ ΑΙΓΑΛΕΩ</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02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26387C5-76DA-FC4F-992F-05217C78AC1C}" type="datetime1">
              <a:rPr lang="el-GR" smtClean="0"/>
              <a:t>22/3/20</a:t>
            </a:fld>
            <a:endParaRPr lang="en-US" dirty="0"/>
          </a:p>
        </p:txBody>
      </p:sp>
      <p:sp>
        <p:nvSpPr>
          <p:cNvPr id="4" name="Footer Placeholder 3"/>
          <p:cNvSpPr>
            <a:spLocks noGrp="1"/>
          </p:cNvSpPr>
          <p:nvPr>
            <p:ph type="ftr" sz="quarter" idx="11"/>
          </p:nvPr>
        </p:nvSpPr>
        <p:spPr/>
        <p:txBody>
          <a:bodyPr/>
          <a:lstStyle/>
          <a:p>
            <a:r>
              <a:rPr lang="el-GR"/>
              <a:t>ΜΑΤΣΙΑΝΟΥΔΗΣ ΓΕΩΡΓΙΟΣ                                                                        ΔΙΕΚ ΑΙΓΑΛΕΩ</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86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73736-5529-2740-86BF-C4603CEF5EB8}" type="datetime1">
              <a:rPr lang="el-GR" smtClean="0"/>
              <a:t>22/3/20</a:t>
            </a:fld>
            <a:endParaRPr lang="en-US" dirty="0"/>
          </a:p>
        </p:txBody>
      </p:sp>
      <p:sp>
        <p:nvSpPr>
          <p:cNvPr id="3" name="Footer Placeholder 2"/>
          <p:cNvSpPr>
            <a:spLocks noGrp="1"/>
          </p:cNvSpPr>
          <p:nvPr>
            <p:ph type="ftr" sz="quarter" idx="11"/>
          </p:nvPr>
        </p:nvSpPr>
        <p:spPr/>
        <p:txBody>
          <a:bodyPr/>
          <a:lstStyle/>
          <a:p>
            <a:r>
              <a:rPr lang="el-GR"/>
              <a:t>ΜΑΤΣΙΑΝΟΥΔΗΣ ΓΕΩΡΓΙΟΣ                                                                        ΔΙΕΚ ΑΙΓΑΛΕΩ</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831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94FECA3E-5BD4-4B40-A4D0-90CD3421BBB9}"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044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
Δεύτερο επίπεδο
Τρίτο επίπεδο
Τέταρτο επίπεδο
Πέμπτο επίπεδο</a:t>
            </a:r>
            <a:endParaRPr lang="en-US" dirty="0"/>
          </a:p>
        </p:txBody>
      </p:sp>
      <p:sp>
        <p:nvSpPr>
          <p:cNvPr id="5" name="Date Placeholder 4"/>
          <p:cNvSpPr>
            <a:spLocks noGrp="1"/>
          </p:cNvSpPr>
          <p:nvPr>
            <p:ph type="dt" sz="half" idx="10"/>
          </p:nvPr>
        </p:nvSpPr>
        <p:spPr/>
        <p:txBody>
          <a:bodyPr/>
          <a:lstStyle/>
          <a:p>
            <a:fld id="{7ED13F83-6EF5-AB48-9CB7-B857C96CAA16}" type="datetime1">
              <a:rPr lang="el-GR" smtClean="0"/>
              <a:t>22/3/20</a:t>
            </a:fld>
            <a:endParaRPr lang="en-US" dirty="0"/>
          </a:p>
        </p:txBody>
      </p:sp>
      <p:sp>
        <p:nvSpPr>
          <p:cNvPr id="6" name="Footer Placeholder 5"/>
          <p:cNvSpPr>
            <a:spLocks noGrp="1"/>
          </p:cNvSpPr>
          <p:nvPr>
            <p:ph type="ftr" sz="quarter" idx="11"/>
          </p:nvPr>
        </p:nvSpPr>
        <p:spPr/>
        <p:txBody>
          <a:bodyPr/>
          <a:lstStyle/>
          <a:p>
            <a:r>
              <a:rPr lang="el-GR"/>
              <a:t>ΜΑΤΣΙΑΝΟΥΔΗΣ ΓΕΩΡΓΙΟΣ                                                                        ΔΙΕΚ ΑΙΓΑΛΕΩ</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819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
Δεύτερο επίπεδο
Τρίτο επίπεδο
Τέταρτο επίπεδο
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643432D-CE80-7C41-848E-5B7AD1B8EC42}" type="datetime1">
              <a:rPr lang="el-GR" smtClean="0"/>
              <a:t>22/3/20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98682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B%CE%BF%CE%B3%CE%B9%CF%83%CE%BC%CE%B9%CE%BA%CF%8C" TargetMode="External"/><Relationship Id="rId2" Type="http://schemas.openxmlformats.org/officeDocument/2006/relationships/hyperlink" Target="https://el.wikipedia.org/wiki/%CE%A5%CE%BB%CE%B9%CE%BA%CF%8C_%CF%85%CF%80%CE%BF%CE%BB%CE%BF%CE%B3%CE%B9%CF%83%CF%84%CE%AE"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5AD50-8115-B04A-832A-8567C69EDC7D}"/>
              </a:ext>
            </a:extLst>
          </p:cNvPr>
          <p:cNvSpPr>
            <a:spLocks noGrp="1"/>
          </p:cNvSpPr>
          <p:nvPr>
            <p:ph type="ctrTitle"/>
          </p:nvPr>
        </p:nvSpPr>
        <p:spPr>
          <a:xfrm>
            <a:off x="4178300" y="2791612"/>
            <a:ext cx="3835399" cy="1036939"/>
          </a:xfrm>
        </p:spPr>
        <p:txBody>
          <a:bodyPr/>
          <a:lstStyle/>
          <a:p>
            <a:r>
              <a:rPr lang="el-GR" b="1" dirty="0"/>
              <a:t>ΔΟΜΗ Η/Υ</a:t>
            </a:r>
          </a:p>
        </p:txBody>
      </p:sp>
      <p:sp>
        <p:nvSpPr>
          <p:cNvPr id="3" name="Υπότιτλος 2">
            <a:extLst>
              <a:ext uri="{FF2B5EF4-FFF2-40B4-BE49-F238E27FC236}">
                <a16:creationId xmlns:a16="http://schemas.microsoft.com/office/drawing/2014/main" id="{8B2B1A98-0D8F-DB46-B1C2-F7FAD9782C9A}"/>
              </a:ext>
            </a:extLst>
          </p:cNvPr>
          <p:cNvSpPr>
            <a:spLocks noGrp="1"/>
          </p:cNvSpPr>
          <p:nvPr>
            <p:ph type="subTitle" idx="1"/>
          </p:nvPr>
        </p:nvSpPr>
        <p:spPr>
          <a:xfrm>
            <a:off x="4353099" y="3930151"/>
            <a:ext cx="3485799" cy="1126283"/>
          </a:xfrm>
        </p:spPr>
        <p:txBody>
          <a:bodyPr/>
          <a:lstStyle/>
          <a:p>
            <a:pPr algn="ctr"/>
            <a:r>
              <a:rPr lang="el-GR" dirty="0"/>
              <a:t>ΚΕΦΑΛΑΙΟ 1</a:t>
            </a:r>
          </a:p>
        </p:txBody>
      </p:sp>
      <p:sp>
        <p:nvSpPr>
          <p:cNvPr id="4" name="Θέση αριθμού διαφάνειας 3">
            <a:extLst>
              <a:ext uri="{FF2B5EF4-FFF2-40B4-BE49-F238E27FC236}">
                <a16:creationId xmlns:a16="http://schemas.microsoft.com/office/drawing/2014/main" id="{4A2CDB34-9A36-6743-B676-D0456E2B3D0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extBox 5">
            <a:extLst>
              <a:ext uri="{FF2B5EF4-FFF2-40B4-BE49-F238E27FC236}">
                <a16:creationId xmlns:a16="http://schemas.microsoft.com/office/drawing/2014/main" id="{295B2600-DBF7-4E4F-BB06-966B205AAD4A}"/>
              </a:ext>
            </a:extLst>
          </p:cNvPr>
          <p:cNvSpPr txBox="1"/>
          <p:nvPr/>
        </p:nvSpPr>
        <p:spPr>
          <a:xfrm>
            <a:off x="4567377" y="5633945"/>
            <a:ext cx="3057247" cy="646331"/>
          </a:xfrm>
          <a:prstGeom prst="rect">
            <a:avLst/>
          </a:prstGeom>
          <a:noFill/>
        </p:spPr>
        <p:txBody>
          <a:bodyPr wrap="none" rtlCol="0">
            <a:spAutoFit/>
          </a:bodyPr>
          <a:lstStyle/>
          <a:p>
            <a:pPr algn="ctr"/>
            <a:r>
              <a:rPr lang="el-GR" b="1" dirty="0"/>
              <a:t>ΜΑΤΣΙΑΝΟΥΔΗΣ ΓΕΩΡΓΙΟΣ</a:t>
            </a:r>
          </a:p>
          <a:p>
            <a:pPr algn="ctr"/>
            <a:r>
              <a:rPr lang="el-GR" b="1" dirty="0"/>
              <a:t>ΠΕ86</a:t>
            </a:r>
          </a:p>
        </p:txBody>
      </p:sp>
    </p:spTree>
    <p:extLst>
      <p:ext uri="{BB962C8B-B14F-4D97-AF65-F5344CB8AC3E}">
        <p14:creationId xmlns:p14="http://schemas.microsoft.com/office/powerpoint/2010/main" val="403065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F15D1D8-D489-4D4E-BC20-282F417C6ABB}"/>
              </a:ext>
            </a:extLst>
          </p:cNvPr>
          <p:cNvSpPr>
            <a:spLocks noGrp="1"/>
          </p:cNvSpPr>
          <p:nvPr>
            <p:ph type="title"/>
          </p:nvPr>
        </p:nvSpPr>
        <p:spPr>
          <a:xfrm>
            <a:off x="1640156" y="611410"/>
            <a:ext cx="8911687" cy="1280890"/>
          </a:xfrm>
        </p:spPr>
        <p:txBody>
          <a:bodyPr/>
          <a:lstStyle/>
          <a:p>
            <a:r>
              <a:rPr lang="el-GR" dirty="0"/>
              <a:t>Επίπεδα ιεραρχίας</a:t>
            </a:r>
          </a:p>
        </p:txBody>
      </p:sp>
      <p:graphicFrame>
        <p:nvGraphicFramePr>
          <p:cNvPr id="5" name="Θέση περιεχομένου 4">
            <a:extLst>
              <a:ext uri="{FF2B5EF4-FFF2-40B4-BE49-F238E27FC236}">
                <a16:creationId xmlns:a16="http://schemas.microsoft.com/office/drawing/2014/main" id="{F5161633-9D07-BB4A-BDEA-E8BD251EB331}"/>
              </a:ext>
            </a:extLst>
          </p:cNvPr>
          <p:cNvGraphicFramePr>
            <a:graphicFrameLocks noGrp="1"/>
          </p:cNvGraphicFramePr>
          <p:nvPr>
            <p:ph idx="1"/>
            <p:extLst>
              <p:ext uri="{D42A27DB-BD31-4B8C-83A1-F6EECF244321}">
                <p14:modId xmlns:p14="http://schemas.microsoft.com/office/powerpoint/2010/main" val="3030287027"/>
              </p:ext>
            </p:extLst>
          </p:nvPr>
        </p:nvGraphicFramePr>
        <p:xfrm>
          <a:off x="1554843" y="1358900"/>
          <a:ext cx="9784669" cy="5232400"/>
        </p:xfrm>
        <a:graphic>
          <a:graphicData uri="http://schemas.openxmlformats.org/drawingml/2006/table">
            <a:tbl>
              <a:tblPr>
                <a:tableStyleId>{D113A9D2-9D6B-4929-AA2D-F23B5EE8CBE7}</a:tableStyleId>
              </a:tblPr>
              <a:tblGrid>
                <a:gridCol w="849087">
                  <a:extLst>
                    <a:ext uri="{9D8B030D-6E8A-4147-A177-3AD203B41FA5}">
                      <a16:colId xmlns:a16="http://schemas.microsoft.com/office/drawing/2014/main" val="281338922"/>
                    </a:ext>
                  </a:extLst>
                </a:gridCol>
                <a:gridCol w="8935582">
                  <a:extLst>
                    <a:ext uri="{9D8B030D-6E8A-4147-A177-3AD203B41FA5}">
                      <a16:colId xmlns:a16="http://schemas.microsoft.com/office/drawing/2014/main" val="2328500747"/>
                    </a:ext>
                  </a:extLst>
                </a:gridCol>
              </a:tblGrid>
              <a:tr h="1876172">
                <a:tc>
                  <a:txBody>
                    <a:bodyPr/>
                    <a:lstStyle/>
                    <a:p>
                      <a:pPr algn="ctr" fontAlgn="t"/>
                      <a:r>
                        <a:rPr lang="el-GR" sz="1600" b="1" dirty="0">
                          <a:solidFill>
                            <a:schemeClr val="bg1"/>
                          </a:solidFill>
                          <a:effectLst/>
                          <a:latin typeface="Century Gothic" panose="020B0502020202020204" pitchFamily="34" charset="0"/>
                        </a:rPr>
                        <a:t>1</a:t>
                      </a:r>
                      <a:endParaRPr lang="el-GR" sz="1600" b="1" i="1" dirty="0">
                        <a:solidFill>
                          <a:schemeClr val="bg1"/>
                        </a:solidFill>
                        <a:effectLst/>
                        <a:latin typeface="Century Gothic" panose="020B0502020202020204" pitchFamily="34" charset="0"/>
                      </a:endParaRPr>
                    </a:p>
                  </a:txBody>
                  <a:tcPr marL="29232" marR="30450" marT="30450" marB="30450" anchor="ctr"/>
                </a:tc>
                <a:tc>
                  <a:txBody>
                    <a:bodyPr/>
                    <a:lstStyle/>
                    <a:p>
                      <a:pPr algn="just"/>
                      <a:r>
                        <a:rPr lang="el-GR" sz="1600" dirty="0">
                          <a:effectLst/>
                          <a:latin typeface="Century Gothic" panose="020B0502020202020204" pitchFamily="34" charset="0"/>
                        </a:rPr>
                        <a:t>Το επίπεδο 1, αυτό των πυλών (</a:t>
                      </a:r>
                      <a:r>
                        <a:rPr lang="el-GR" sz="1600" dirty="0" err="1">
                          <a:effectLst/>
                          <a:latin typeface="Century Gothic" panose="020B0502020202020204" pitchFamily="34" charset="0"/>
                        </a:rPr>
                        <a:t>gates</a:t>
                      </a:r>
                      <a:r>
                        <a:rPr lang="el-GR" sz="1600" dirty="0">
                          <a:effectLst/>
                          <a:latin typeface="Century Gothic" panose="020B0502020202020204" pitchFamily="34" charset="0"/>
                        </a:rPr>
                        <a:t>), είναι το χαμηλότερο επίπεδο στην ιεραρχία. Στο επίπεδο αυτό οι βασικές λειτουργίες επιτελούνται από στοιχειώδη λογικά κυκλώματα όπως καταχωρητές, μνήμες, ελεγκτές λογικών κυκλωμάτων κλπ.</a:t>
                      </a:r>
                    </a:p>
                    <a:p>
                      <a:pPr algn="just"/>
                      <a:r>
                        <a:rPr lang="el-GR" sz="1600" dirty="0">
                          <a:effectLst/>
                          <a:latin typeface="Century Gothic" panose="020B0502020202020204" pitchFamily="34" charset="0"/>
                        </a:rPr>
                        <a:t>Στο επίπεδο 1 υπάρχουν οι βασικές δομικές μονάδες από τις οποίες συντίθεται ένα υπολογιστικό σύστημα και ονομάζονται λογικά κυκλώματα (</a:t>
                      </a:r>
                      <a:r>
                        <a:rPr lang="el-GR" sz="1600" dirty="0" err="1">
                          <a:effectLst/>
                          <a:latin typeface="Century Gothic" panose="020B0502020202020204" pitchFamily="34" charset="0"/>
                        </a:rPr>
                        <a:t>logical</a:t>
                      </a:r>
                      <a:r>
                        <a:rPr lang="el-GR" sz="1600" dirty="0">
                          <a:effectLst/>
                          <a:latin typeface="Century Gothic" panose="020B0502020202020204" pitchFamily="34" charset="0"/>
                        </a:rPr>
                        <a:t> </a:t>
                      </a:r>
                      <a:r>
                        <a:rPr lang="el-GR" sz="1600" dirty="0" err="1">
                          <a:effectLst/>
                          <a:latin typeface="Century Gothic" panose="020B0502020202020204" pitchFamily="34" charset="0"/>
                        </a:rPr>
                        <a:t>circuits</a:t>
                      </a:r>
                      <a:r>
                        <a:rPr lang="el-GR" sz="1600" dirty="0">
                          <a:effectLst/>
                          <a:latin typeface="Century Gothic" panose="020B0502020202020204" pitchFamily="34" charset="0"/>
                        </a:rPr>
                        <a:t>), δηλαδή οι λογικές πύλες, τα </a:t>
                      </a:r>
                      <a:r>
                        <a:rPr lang="el-GR" sz="1600" dirty="0" err="1">
                          <a:effectLst/>
                          <a:latin typeface="Century Gothic" panose="020B0502020202020204" pitchFamily="34" charset="0"/>
                        </a:rPr>
                        <a:t>flip-flops</a:t>
                      </a:r>
                      <a:r>
                        <a:rPr lang="el-GR" sz="1600" dirty="0">
                          <a:effectLst/>
                          <a:latin typeface="Century Gothic" panose="020B0502020202020204" pitchFamily="34" charset="0"/>
                        </a:rPr>
                        <a:t>, οι καταχωρητές κ.ά.</a:t>
                      </a:r>
                    </a:p>
                  </a:txBody>
                  <a:tcPr marL="29232" marR="30450" marT="30450" marB="30450" anchor="ctr"/>
                </a:tc>
                <a:extLst>
                  <a:ext uri="{0D108BD9-81ED-4DB2-BD59-A6C34878D82A}">
                    <a16:rowId xmlns:a16="http://schemas.microsoft.com/office/drawing/2014/main" val="3727831452"/>
                  </a:ext>
                </a:extLst>
              </a:tr>
              <a:tr h="1327962">
                <a:tc>
                  <a:txBody>
                    <a:bodyPr/>
                    <a:lstStyle/>
                    <a:p>
                      <a:pPr algn="ctr" fontAlgn="t"/>
                      <a:r>
                        <a:rPr lang="el-GR" sz="1600" b="1">
                          <a:solidFill>
                            <a:schemeClr val="bg1"/>
                          </a:solidFill>
                          <a:effectLst/>
                          <a:latin typeface="Century Gothic" panose="020B0502020202020204" pitchFamily="34" charset="0"/>
                        </a:rPr>
                        <a:t>2</a:t>
                      </a:r>
                      <a:endParaRPr lang="el-GR" sz="1600" b="1" i="1">
                        <a:solidFill>
                          <a:schemeClr val="bg1"/>
                        </a:solidFill>
                        <a:effectLst/>
                        <a:latin typeface="Century Gothic" panose="020B0502020202020204" pitchFamily="34" charset="0"/>
                      </a:endParaRPr>
                    </a:p>
                  </a:txBody>
                  <a:tcPr marL="29232" marR="30450" marT="30450" marB="30450" anchor="ctr"/>
                </a:tc>
                <a:tc>
                  <a:txBody>
                    <a:bodyPr/>
                    <a:lstStyle/>
                    <a:p>
                      <a:pPr algn="just"/>
                      <a:r>
                        <a:rPr lang="el-GR" sz="1600" dirty="0">
                          <a:effectLst/>
                          <a:latin typeface="Century Gothic" panose="020B0502020202020204" pitchFamily="34" charset="0"/>
                        </a:rPr>
                        <a:t>Το επίπεδο 2 αφορά τις στοιχειώδεις </a:t>
                      </a:r>
                      <a:r>
                        <a:rPr lang="el-GR" sz="1600" dirty="0" err="1">
                          <a:effectLst/>
                          <a:latin typeface="Century Gothic" panose="020B0502020202020204" pitchFamily="34" charset="0"/>
                        </a:rPr>
                        <a:t>μικρολειτουργίες</a:t>
                      </a:r>
                      <a:r>
                        <a:rPr lang="el-GR" sz="1600" dirty="0">
                          <a:effectLst/>
                          <a:latin typeface="Century Gothic" panose="020B0502020202020204" pitchFamily="34" charset="0"/>
                        </a:rPr>
                        <a:t> (</a:t>
                      </a:r>
                      <a:r>
                        <a:rPr lang="el-GR" sz="1600" dirty="0" err="1">
                          <a:effectLst/>
                          <a:latin typeface="Century Gothic" panose="020B0502020202020204" pitchFamily="34" charset="0"/>
                        </a:rPr>
                        <a:t>microoperations</a:t>
                      </a:r>
                      <a:r>
                        <a:rPr lang="el-GR" sz="1600" dirty="0">
                          <a:effectLst/>
                          <a:latin typeface="Century Gothic" panose="020B0502020202020204" pitchFamily="34" charset="0"/>
                        </a:rPr>
                        <a:t>) που επιτελούνται στο υπολογιστικό σύστημα (π.χ. μεταφορά πληροφοριών). Για την υλοποίηση των </a:t>
                      </a:r>
                      <a:r>
                        <a:rPr lang="el-GR" sz="1600" dirty="0" err="1">
                          <a:effectLst/>
                          <a:latin typeface="Century Gothic" panose="020B0502020202020204" pitchFamily="34" charset="0"/>
                        </a:rPr>
                        <a:t>μικρολειτουργιών</a:t>
                      </a:r>
                      <a:r>
                        <a:rPr lang="el-GR" sz="1600" dirty="0">
                          <a:effectLst/>
                          <a:latin typeface="Century Gothic" panose="020B0502020202020204" pitchFamily="34" charset="0"/>
                        </a:rPr>
                        <a:t> απαιτείται η ύπαρξη των βασικών κυκλωμάτων του επιπέδου 1.</a:t>
                      </a:r>
                    </a:p>
                  </a:txBody>
                  <a:tcPr marL="29232" marR="30450" marT="30450" marB="30450" anchor="ctr"/>
                </a:tc>
                <a:extLst>
                  <a:ext uri="{0D108BD9-81ED-4DB2-BD59-A6C34878D82A}">
                    <a16:rowId xmlns:a16="http://schemas.microsoft.com/office/drawing/2014/main" val="4158298673"/>
                  </a:ext>
                </a:extLst>
              </a:tr>
              <a:tr h="1014133">
                <a:tc>
                  <a:txBody>
                    <a:bodyPr/>
                    <a:lstStyle/>
                    <a:p>
                      <a:pPr algn="ctr" fontAlgn="t"/>
                      <a:r>
                        <a:rPr lang="el-GR" sz="1600" b="1" dirty="0">
                          <a:solidFill>
                            <a:schemeClr val="bg1"/>
                          </a:solidFill>
                          <a:effectLst/>
                          <a:latin typeface="Century Gothic" panose="020B0502020202020204" pitchFamily="34" charset="0"/>
                        </a:rPr>
                        <a:t>3</a:t>
                      </a:r>
                      <a:endParaRPr lang="el-GR" sz="1600" b="1" i="1" dirty="0">
                        <a:solidFill>
                          <a:schemeClr val="bg1"/>
                        </a:solidFill>
                        <a:effectLst/>
                        <a:latin typeface="Century Gothic" panose="020B0502020202020204" pitchFamily="34" charset="0"/>
                      </a:endParaRPr>
                    </a:p>
                  </a:txBody>
                  <a:tcPr marL="29232" marR="30450" marT="30450" marB="30450" anchor="ctr"/>
                </a:tc>
                <a:tc>
                  <a:txBody>
                    <a:bodyPr/>
                    <a:lstStyle/>
                    <a:p>
                      <a:pPr algn="just"/>
                      <a:r>
                        <a:rPr lang="el-GR" sz="1600" dirty="0">
                          <a:effectLst/>
                          <a:latin typeface="Century Gothic" panose="020B0502020202020204" pitchFamily="34" charset="0"/>
                        </a:rPr>
                        <a:t>Το επίπεδο 3 αφορά τη διαδικασία της ανάκλησης από τη μνήμη και της εκτέλεσης εντολών γλώσσας μηχανής. Για τη διαδικασία αυτή χρησιμοποιούνται οι </a:t>
                      </a:r>
                      <a:r>
                        <a:rPr lang="el-GR" sz="1600" dirty="0" err="1">
                          <a:effectLst/>
                          <a:latin typeface="Century Gothic" panose="020B0502020202020204" pitchFamily="34" charset="0"/>
                        </a:rPr>
                        <a:t>μικρολειτουργίες</a:t>
                      </a:r>
                      <a:r>
                        <a:rPr lang="el-GR" sz="1600" dirty="0">
                          <a:effectLst/>
                          <a:latin typeface="Century Gothic" panose="020B0502020202020204" pitchFamily="34" charset="0"/>
                        </a:rPr>
                        <a:t> του επιπέδου 2.</a:t>
                      </a:r>
                    </a:p>
                  </a:txBody>
                  <a:tcPr marL="29232" marR="30450" marT="30450" marB="30450" anchor="ctr"/>
                </a:tc>
                <a:extLst>
                  <a:ext uri="{0D108BD9-81ED-4DB2-BD59-A6C34878D82A}">
                    <a16:rowId xmlns:a16="http://schemas.microsoft.com/office/drawing/2014/main" val="3305515126"/>
                  </a:ext>
                </a:extLst>
              </a:tr>
              <a:tr h="1014133">
                <a:tc>
                  <a:txBody>
                    <a:bodyPr/>
                    <a:lstStyle/>
                    <a:p>
                      <a:pPr algn="ctr" fontAlgn="t"/>
                      <a:r>
                        <a:rPr lang="en-US" sz="1600" b="1" i="1" dirty="0">
                          <a:solidFill>
                            <a:schemeClr val="bg1"/>
                          </a:solidFill>
                          <a:effectLst/>
                          <a:latin typeface="Century Gothic" panose="020B0502020202020204" pitchFamily="34" charset="0"/>
                        </a:rPr>
                        <a:t>4 5 6</a:t>
                      </a:r>
                      <a:endParaRPr lang="el-GR" sz="1600" b="1" i="1" dirty="0">
                        <a:solidFill>
                          <a:schemeClr val="bg1"/>
                        </a:solidFill>
                        <a:effectLst/>
                        <a:latin typeface="Century Gothic" panose="020B0502020202020204" pitchFamily="34" charset="0"/>
                      </a:endParaRPr>
                    </a:p>
                  </a:txBody>
                  <a:tcPr marL="29232" marR="30450" marT="30450" marB="30450" anchor="ctr"/>
                </a:tc>
                <a:tc>
                  <a:txBody>
                    <a:bodyPr/>
                    <a:lstStyle/>
                    <a:p>
                      <a:pPr algn="just"/>
                      <a:r>
                        <a:rPr lang="el-GR" sz="1600" b="0" i="0" kern="1200" dirty="0">
                          <a:solidFill>
                            <a:schemeClr val="lt1"/>
                          </a:solidFill>
                          <a:effectLst/>
                          <a:latin typeface="Century Gothic" panose="020B0502020202020204" pitchFamily="34" charset="0"/>
                          <a:ea typeface="+mn-ea"/>
                          <a:cs typeface="+mn-cs"/>
                        </a:rPr>
                        <a:t>Τα επίπεδα </a:t>
                      </a:r>
                      <a:r>
                        <a:rPr lang="el-GR" sz="1600" b="1" i="0" kern="1200" dirty="0">
                          <a:solidFill>
                            <a:schemeClr val="lt1"/>
                          </a:solidFill>
                          <a:effectLst/>
                          <a:latin typeface="Century Gothic" panose="020B0502020202020204" pitchFamily="34" charset="0"/>
                          <a:ea typeface="+mn-ea"/>
                          <a:cs typeface="+mn-cs"/>
                        </a:rPr>
                        <a:t>4, 5 και 6</a:t>
                      </a:r>
                      <a:r>
                        <a:rPr lang="el-GR" sz="1600" b="0" i="0" kern="1200" dirty="0">
                          <a:solidFill>
                            <a:schemeClr val="lt1"/>
                          </a:solidFill>
                          <a:effectLst/>
                          <a:latin typeface="Century Gothic" panose="020B0502020202020204" pitchFamily="34" charset="0"/>
                          <a:ea typeface="+mn-ea"/>
                          <a:cs typeface="+mn-cs"/>
                        </a:rPr>
                        <a:t> περιλαμβάνουν το λογισμικό, δηλαδή το λειτουργικό σύστημα, τις γλώσσες υψηλού επιπέδου και τα προγράμματα εφαρμογής, αντίστοιχα.</a:t>
                      </a:r>
                      <a:endParaRPr lang="el-GR" sz="1600" dirty="0">
                        <a:effectLst/>
                        <a:latin typeface="Century Gothic" panose="020B0502020202020204" pitchFamily="34" charset="0"/>
                      </a:endParaRPr>
                    </a:p>
                  </a:txBody>
                  <a:tcPr marL="29232" marR="30450" marT="30450" marB="30450" anchor="ctr"/>
                </a:tc>
                <a:extLst>
                  <a:ext uri="{0D108BD9-81ED-4DB2-BD59-A6C34878D82A}">
                    <a16:rowId xmlns:a16="http://schemas.microsoft.com/office/drawing/2014/main" val="53270356"/>
                  </a:ext>
                </a:extLst>
              </a:tr>
            </a:tbl>
          </a:graphicData>
        </a:graphic>
      </p:graphicFrame>
      <p:sp>
        <p:nvSpPr>
          <p:cNvPr id="2" name="Θέση αριθμού διαφάνειας 1">
            <a:extLst>
              <a:ext uri="{FF2B5EF4-FFF2-40B4-BE49-F238E27FC236}">
                <a16:creationId xmlns:a16="http://schemas.microsoft.com/office/drawing/2014/main" id="{B40D55E9-CB1C-5D47-9E84-BF164E05F0C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Rectangle 1">
            <a:extLst>
              <a:ext uri="{FF2B5EF4-FFF2-40B4-BE49-F238E27FC236}">
                <a16:creationId xmlns:a16="http://schemas.microsoft.com/office/drawing/2014/main" id="{9E1A86F0-6088-494D-AC13-71F0299F7809}"/>
              </a:ext>
            </a:extLst>
          </p:cNvPr>
          <p:cNvSpPr>
            <a:spLocks noChangeArrowheads="1"/>
          </p:cNvSpPr>
          <p:nvPr/>
        </p:nvSpPr>
        <p:spPr bwMode="auto">
          <a:xfrm>
            <a:off x="-56932584" y="151656"/>
            <a:ext cx="1157719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rgbClr val="000000"/>
                </a:solidFill>
                <a:effectLst/>
                <a:latin typeface="Arial" panose="020B0604020202020204" pitchFamily="34" charset="0"/>
              </a:rPr>
              <a:t>Τα επίπεδα 1, 2 και 3 που βλέπουμε στο προηγούμενο σχήμα αφορούν το υλικό του υπολογιστικού συστήματος.</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78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75BD79-D32E-5E4B-ACA5-BB064DC9D27D}"/>
              </a:ext>
            </a:extLst>
          </p:cNvPr>
          <p:cNvSpPr>
            <a:spLocks noGrp="1"/>
          </p:cNvSpPr>
          <p:nvPr>
            <p:ph type="title"/>
          </p:nvPr>
        </p:nvSpPr>
        <p:spPr>
          <a:xfrm>
            <a:off x="1589625" y="652162"/>
            <a:ext cx="10437275" cy="1280890"/>
          </a:xfrm>
        </p:spPr>
        <p:txBody>
          <a:bodyPr>
            <a:normAutofit/>
          </a:bodyPr>
          <a:lstStyle/>
          <a:p>
            <a:r>
              <a:rPr lang="el-GR" sz="3200" dirty="0"/>
              <a:t>Ιστορική εξέλιξη των υπολογιστικών συστημάτων</a:t>
            </a:r>
          </a:p>
        </p:txBody>
      </p:sp>
      <p:sp>
        <p:nvSpPr>
          <p:cNvPr id="3" name="Θέση περιεχομένου 2">
            <a:extLst>
              <a:ext uri="{FF2B5EF4-FFF2-40B4-BE49-F238E27FC236}">
                <a16:creationId xmlns:a16="http://schemas.microsoft.com/office/drawing/2014/main" id="{594F1413-0500-354A-BCF4-F091C5D8C9C7}"/>
              </a:ext>
            </a:extLst>
          </p:cNvPr>
          <p:cNvSpPr>
            <a:spLocks noGrp="1"/>
          </p:cNvSpPr>
          <p:nvPr>
            <p:ph idx="1"/>
          </p:nvPr>
        </p:nvSpPr>
        <p:spPr>
          <a:xfrm>
            <a:off x="1589625" y="1397000"/>
            <a:ext cx="10437276" cy="5461000"/>
          </a:xfrm>
        </p:spPr>
        <p:txBody>
          <a:bodyPr>
            <a:normAutofit/>
          </a:bodyPr>
          <a:lstStyle/>
          <a:p>
            <a:pPr algn="just">
              <a:lnSpc>
                <a:spcPct val="150000"/>
              </a:lnSpc>
            </a:pPr>
            <a:r>
              <a:rPr lang="el-GR" sz="1400" dirty="0"/>
              <a:t>Τις θεωρητικές βάσεις των υπολογιστών έθεσε πρώτος ο μαθηματικός J. </a:t>
            </a:r>
            <a:r>
              <a:rPr lang="el-GR" sz="1400" dirty="0" err="1"/>
              <a:t>Von</a:t>
            </a:r>
            <a:r>
              <a:rPr lang="el-GR" sz="1400" dirty="0"/>
              <a:t> </a:t>
            </a:r>
            <a:r>
              <a:rPr lang="el-GR" sz="1400" dirty="0" err="1"/>
              <a:t>Neumann</a:t>
            </a:r>
            <a:r>
              <a:rPr lang="el-GR" sz="1400" dirty="0"/>
              <a:t> (1945). Προς τιμή του, μία μεγάλη κατηγορία υπολογιστών ονομάζονται </a:t>
            </a:r>
            <a:r>
              <a:rPr lang="el-GR" sz="1400" i="1" dirty="0"/>
              <a:t>υπολογιστές τύπου </a:t>
            </a:r>
            <a:r>
              <a:rPr lang="el-GR" sz="1400" i="1" dirty="0" err="1"/>
              <a:t>Von</a:t>
            </a:r>
            <a:r>
              <a:rPr lang="el-GR" sz="1400" i="1" dirty="0"/>
              <a:t> </a:t>
            </a:r>
            <a:r>
              <a:rPr lang="el-GR" sz="1400" i="1" dirty="0" err="1"/>
              <a:t>Neumann</a:t>
            </a:r>
            <a:r>
              <a:rPr lang="el-GR" sz="1400" dirty="0"/>
              <a:t> </a:t>
            </a:r>
            <a:endParaRPr lang="en-US" sz="1400" dirty="0"/>
          </a:p>
          <a:p>
            <a:pPr algn="just">
              <a:lnSpc>
                <a:spcPct val="150000"/>
              </a:lnSpc>
            </a:pPr>
            <a:r>
              <a:rPr lang="el-GR" sz="1400" dirty="0"/>
              <a:t>Τα συστήματα της </a:t>
            </a:r>
            <a:r>
              <a:rPr lang="el-GR" sz="1400" b="1" i="1" dirty="0">
                <a:solidFill>
                  <a:srgbClr val="C00000"/>
                </a:solidFill>
              </a:rPr>
              <a:t>πρώτης γενιάς</a:t>
            </a:r>
            <a:r>
              <a:rPr lang="el-GR" sz="1400" dirty="0"/>
              <a:t> (1946-1953) χρησιμοποιούσαν ως βασικές δομικές μονάδες ηλεκτρονικές λυχνίες. O πρώτος ηλεκτρονικός υπολογιστής ήταν ο ENIAC (</a:t>
            </a:r>
            <a:r>
              <a:rPr lang="el-GR" sz="1400" dirty="0" err="1"/>
              <a:t>Electronic</a:t>
            </a:r>
            <a:r>
              <a:rPr lang="el-GR" sz="1400" dirty="0"/>
              <a:t> </a:t>
            </a:r>
            <a:r>
              <a:rPr lang="el-GR" sz="1400" dirty="0" err="1"/>
              <a:t>Numerical</a:t>
            </a:r>
            <a:r>
              <a:rPr lang="el-GR" sz="1400" dirty="0"/>
              <a:t> </a:t>
            </a:r>
            <a:r>
              <a:rPr lang="el-GR" sz="1400" dirty="0" err="1"/>
              <a:t>Integrator</a:t>
            </a:r>
            <a:r>
              <a:rPr lang="el-GR" sz="1400" dirty="0"/>
              <a:t> And Computer), που κατασκευάστηκε το 1946 στο Πανεπιστήμιο της </a:t>
            </a:r>
            <a:r>
              <a:rPr lang="el-GR" sz="1400" dirty="0" err="1"/>
              <a:t>Πενσυλβάνιας</a:t>
            </a:r>
            <a:r>
              <a:rPr lang="el-GR" sz="1400" dirty="0"/>
              <a:t>. Αντιπροσωπευτικός υπολογιστής αυτής της γενιάς είναι ο ΙΒΜ 701. Οι υπολογιστές της πρώτης γενιάς προγραμματίζονταν απευθείας σε γλώσσα μηχανής. Το γεγονός αυτό, σε συνδυασμό με το υψηλό τους κόστος και τη χαμηλή τους ταχύτητα, έθετε σοβαρούς περιορισμούς στην ευρεία χρήση τους.</a:t>
            </a:r>
            <a:endParaRPr lang="el-GR" sz="1400" b="1" dirty="0"/>
          </a:p>
          <a:p>
            <a:pPr algn="just">
              <a:lnSpc>
                <a:spcPct val="150000"/>
              </a:lnSpc>
            </a:pPr>
            <a:r>
              <a:rPr lang="el-GR" sz="1400" dirty="0"/>
              <a:t>Τα συστήματα </a:t>
            </a:r>
            <a:r>
              <a:rPr lang="el-GR" sz="1400" b="1" i="1" dirty="0">
                <a:solidFill>
                  <a:srgbClr val="C00000"/>
                </a:solidFill>
              </a:rPr>
              <a:t>δεύτερης γενιάς</a:t>
            </a:r>
            <a:r>
              <a:rPr lang="el-GR" sz="1400" dirty="0"/>
              <a:t> (1952-1963) χρησιμοποιούσαν ως βασικές δομικές μονάδες </a:t>
            </a:r>
            <a:r>
              <a:rPr lang="el-GR" sz="1400" dirty="0" err="1"/>
              <a:t>κρυσταλλοτριόδους</a:t>
            </a:r>
            <a:r>
              <a:rPr lang="el-GR" sz="1400" dirty="0"/>
              <a:t> (</a:t>
            </a:r>
            <a:r>
              <a:rPr lang="el-GR" sz="1400" dirty="0" err="1"/>
              <a:t>Transistors</a:t>
            </a:r>
            <a:r>
              <a:rPr lang="el-GR" sz="1400" dirty="0"/>
              <a:t>). Ο υπολογιστής TRADIC που κατασκευάστηκε το 1954 στα εργαστήρια της </a:t>
            </a:r>
            <a:r>
              <a:rPr lang="el-GR" sz="1400" dirty="0" err="1"/>
              <a:t>Bell</a:t>
            </a:r>
            <a:r>
              <a:rPr lang="el-GR" sz="1400" dirty="0"/>
              <a:t>, ήταν ο πρώτος υπολογιστής αυτής της γενιάς. Τα τυπωμένα κυκλώματα, οι μνήμες μαγνητικών δακτυλίων, οι συμβολικές γλώσσες, οι γλώσσες υψηλού επιπέδου όπως η FORTRAN, η ALGOL και η COBOL, τα λειτουργικά συστήματα ομαδικής επεξεργασίας κλπ. ήταν τα κύρια χαρακτηριστικά αυτής της γενιάς.</a:t>
            </a:r>
          </a:p>
        </p:txBody>
      </p:sp>
      <p:sp>
        <p:nvSpPr>
          <p:cNvPr id="4" name="Θέση αριθμού διαφάνειας 3">
            <a:extLst>
              <a:ext uri="{FF2B5EF4-FFF2-40B4-BE49-F238E27FC236}">
                <a16:creationId xmlns:a16="http://schemas.microsoft.com/office/drawing/2014/main" id="{170989BA-E18D-8543-9A89-123AB2930CA4}"/>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Εικόνα 5">
            <a:extLst>
              <a:ext uri="{FF2B5EF4-FFF2-40B4-BE49-F238E27FC236}">
                <a16:creationId xmlns:a16="http://schemas.microsoft.com/office/drawing/2014/main" id="{9D02A0F9-41B7-154B-AF8F-6AE4279A94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2525490"/>
            <a:ext cx="2082800" cy="1041400"/>
          </a:xfrm>
          <a:prstGeom prst="rect">
            <a:avLst/>
          </a:prstGeom>
        </p:spPr>
      </p:pic>
      <p:pic>
        <p:nvPicPr>
          <p:cNvPr id="8" name="Εικόνα 7">
            <a:extLst>
              <a:ext uri="{FF2B5EF4-FFF2-40B4-BE49-F238E27FC236}">
                <a16:creationId xmlns:a16="http://schemas.microsoft.com/office/drawing/2014/main" id="{547EDB80-3CC0-9A40-B496-159AADB7288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95" y="4621973"/>
            <a:ext cx="2082800" cy="1041400"/>
          </a:xfrm>
          <a:prstGeom prst="rect">
            <a:avLst/>
          </a:prstGeom>
        </p:spPr>
      </p:pic>
    </p:spTree>
    <p:extLst>
      <p:ext uri="{BB962C8B-B14F-4D97-AF65-F5344CB8AC3E}">
        <p14:creationId xmlns:p14="http://schemas.microsoft.com/office/powerpoint/2010/main" val="38752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5D012D1-0170-B646-BF6E-A12F9AB7115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Τίτλος 1">
            <a:extLst>
              <a:ext uri="{FF2B5EF4-FFF2-40B4-BE49-F238E27FC236}">
                <a16:creationId xmlns:a16="http://schemas.microsoft.com/office/drawing/2014/main" id="{5C36BE20-E997-2C47-A2C5-EC9015FF5A9D}"/>
              </a:ext>
            </a:extLst>
          </p:cNvPr>
          <p:cNvSpPr>
            <a:spLocks noGrp="1"/>
          </p:cNvSpPr>
          <p:nvPr>
            <p:ph type="title"/>
          </p:nvPr>
        </p:nvSpPr>
        <p:spPr>
          <a:xfrm>
            <a:off x="1589625" y="652162"/>
            <a:ext cx="10437275" cy="1280890"/>
          </a:xfrm>
        </p:spPr>
        <p:txBody>
          <a:bodyPr>
            <a:normAutofit/>
          </a:bodyPr>
          <a:lstStyle/>
          <a:p>
            <a:r>
              <a:rPr lang="el-GR" sz="3200" dirty="0"/>
              <a:t>Ιστορική εξέλιξη των υπολογιστικών συστημάτων</a:t>
            </a:r>
          </a:p>
        </p:txBody>
      </p:sp>
      <p:sp>
        <p:nvSpPr>
          <p:cNvPr id="10" name="Θέση περιεχομένου 9">
            <a:extLst>
              <a:ext uri="{FF2B5EF4-FFF2-40B4-BE49-F238E27FC236}">
                <a16:creationId xmlns:a16="http://schemas.microsoft.com/office/drawing/2014/main" id="{BA39A129-AC61-FC46-9CA1-50E16E643C85}"/>
              </a:ext>
            </a:extLst>
          </p:cNvPr>
          <p:cNvSpPr>
            <a:spLocks noGrp="1"/>
          </p:cNvSpPr>
          <p:nvPr>
            <p:ph idx="1"/>
          </p:nvPr>
        </p:nvSpPr>
        <p:spPr>
          <a:xfrm>
            <a:off x="1589625" y="1422400"/>
            <a:ext cx="10437275" cy="5435600"/>
          </a:xfrm>
        </p:spPr>
        <p:txBody>
          <a:bodyPr>
            <a:normAutofit fontScale="85000" lnSpcReduction="10000"/>
          </a:bodyPr>
          <a:lstStyle/>
          <a:p>
            <a:pPr algn="just">
              <a:lnSpc>
                <a:spcPct val="150000"/>
              </a:lnSpc>
            </a:pPr>
            <a:r>
              <a:rPr lang="el-GR" dirty="0"/>
              <a:t>Στα συστήματα </a:t>
            </a:r>
            <a:r>
              <a:rPr lang="el-GR" b="1" i="1" dirty="0">
                <a:solidFill>
                  <a:srgbClr val="C00000"/>
                </a:solidFill>
              </a:rPr>
              <a:t>τρίτης γενιάς</a:t>
            </a:r>
            <a:r>
              <a:rPr lang="el-GR" dirty="0"/>
              <a:t> (1962-1975) χρησιμοποιήθηκαν ως βασικές δομικές μονάδες τα ολοκληρωμένα κυκλώματα μικρής κλίμακας ολοκλήρωσης (SSI) και μέσης κλίμακας ολοκλήρωσης (MSI). Μνήμες </a:t>
            </a:r>
            <a:r>
              <a:rPr lang="el-GR" dirty="0" err="1"/>
              <a:t>ημαγωγών</a:t>
            </a:r>
            <a:r>
              <a:rPr lang="el-GR" dirty="0"/>
              <a:t>, εικονικές μνήμες, γλώσσες προγραμματισμού υψηλού επιπέδου με «έξυπνους» μεταφραστές, λειτουργικά συστήματα </a:t>
            </a:r>
            <a:r>
              <a:rPr lang="el-GR" dirty="0" err="1"/>
              <a:t>πολυπρογραμματισμού</a:t>
            </a:r>
            <a:r>
              <a:rPr lang="el-GR" dirty="0"/>
              <a:t> και καταμερισμού χρόνου κλπ. ήταν τα κύρια χαρακτηριστικά αυτής της γενιάς. Οι CDC-7600, IBM 360/91, </a:t>
            </a:r>
            <a:r>
              <a:rPr lang="el-GR" dirty="0" err="1"/>
              <a:t>IIliac</a:t>
            </a:r>
            <a:r>
              <a:rPr lang="el-GR" dirty="0"/>
              <a:t> IV κλπ. είναι χαρακτηριστικοί τύποι υπολογιστών της γενιάς αυτής. Την ίδια εποχή εμφανίζονται και οι μίνι-υπολογιστές.</a:t>
            </a:r>
          </a:p>
          <a:p>
            <a:pPr algn="just">
              <a:lnSpc>
                <a:spcPct val="150000"/>
              </a:lnSpc>
            </a:pPr>
            <a:r>
              <a:rPr lang="el-GR" dirty="0"/>
              <a:t>Τα συστήματα </a:t>
            </a:r>
            <a:r>
              <a:rPr lang="el-GR" b="1" i="1" dirty="0">
                <a:solidFill>
                  <a:srgbClr val="C00000"/>
                </a:solidFill>
              </a:rPr>
              <a:t>τέταρτης γενιάς</a:t>
            </a:r>
            <a:r>
              <a:rPr lang="el-GR" dirty="0"/>
              <a:t> (1972-σήμερα) χρησιμοποιούν ως βασικές δομικές μονάδες ολοκληρωμένα κυκλώματα μεγάλης και πολύ μεγάλης κλίμακας ολοκλήρωσης (LSI και VLSI) . Τα χαρακτηριστικά των συστημάτων της τρίτης γενιάς έχουν βελτιωθεί και έχουν χρησιμοποιηθεί αρχιτεκτονικές αγωγού, πολυεπεξεργασίας, μητρώου κλπ. για την κατασκευή </a:t>
            </a:r>
            <a:r>
              <a:rPr lang="el-GR" dirty="0" err="1"/>
              <a:t>υπερυπολογιστών</a:t>
            </a:r>
            <a:r>
              <a:rPr lang="el-GR" dirty="0"/>
              <a:t> (</a:t>
            </a:r>
            <a:r>
              <a:rPr lang="el-GR" dirty="0" err="1"/>
              <a:t>Supercomputers</a:t>
            </a:r>
            <a:r>
              <a:rPr lang="el-GR" dirty="0"/>
              <a:t>), όπως ο </a:t>
            </a:r>
            <a:r>
              <a:rPr lang="el-GR" dirty="0" err="1"/>
              <a:t>Cray</a:t>
            </a:r>
            <a:r>
              <a:rPr lang="el-GR" dirty="0"/>
              <a:t> T3-E, ο MPP κλπ. Την ίδια εποχή εμφανίζονται και οι μικροϋπολογιστές.</a:t>
            </a:r>
          </a:p>
          <a:p>
            <a:pPr algn="just">
              <a:lnSpc>
                <a:spcPct val="150000"/>
              </a:lnSpc>
            </a:pPr>
            <a:r>
              <a:rPr lang="el-GR" dirty="0"/>
              <a:t>Τα συστήματα </a:t>
            </a:r>
            <a:r>
              <a:rPr lang="el-GR" b="1" i="1" dirty="0">
                <a:solidFill>
                  <a:srgbClr val="C00000"/>
                </a:solidFill>
              </a:rPr>
              <a:t>πέμπτης γενιάς</a:t>
            </a:r>
            <a:r>
              <a:rPr lang="el-GR" dirty="0"/>
              <a:t>, τα οποία δεν έχουν διαδοθεί ευρέως, χρησιμοποιούν ολοκληρωμένα κυκλώματα πολύ μεγάλης κλίμακας ολοκλήρωσης (VLSI) και έχουν δύο βασικούς στόχους. Ο πρώτος είναι η επίτευξη στο μέγιστο δυνατό βαθμό της παράλληλης επεξεργασίας (για την αύξηση της ταχύτητας επεξεργασίας). Ο δεύτερος είναι η ανάπτυξη «έξυπνων» υπολογιστικών συστημάτων, με την ενσωμάτωση τεχνικών που χρησιμοποιούνται στον κλάδο της τεχνητής νοημοσύνης.</a:t>
            </a:r>
          </a:p>
        </p:txBody>
      </p:sp>
      <p:pic>
        <p:nvPicPr>
          <p:cNvPr id="12" name="Εικόνα 11">
            <a:extLst>
              <a:ext uri="{FF2B5EF4-FFF2-40B4-BE49-F238E27FC236}">
                <a16:creationId xmlns:a16="http://schemas.microsoft.com/office/drawing/2014/main" id="{4B8F3FBC-9A5E-3C4E-B9E4-DB025E6F54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95" y="1898776"/>
            <a:ext cx="2082800" cy="1041400"/>
          </a:xfrm>
          <a:prstGeom prst="rect">
            <a:avLst/>
          </a:prstGeom>
        </p:spPr>
      </p:pic>
      <p:pic>
        <p:nvPicPr>
          <p:cNvPr id="14" name="Εικόνα 13">
            <a:extLst>
              <a:ext uri="{FF2B5EF4-FFF2-40B4-BE49-F238E27FC236}">
                <a16:creationId xmlns:a16="http://schemas.microsoft.com/office/drawing/2014/main" id="{EF978132-CA91-FC4F-818A-22E17F01A19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400" y="3870388"/>
            <a:ext cx="2082800" cy="1041400"/>
          </a:xfrm>
          <a:prstGeom prst="rect">
            <a:avLst/>
          </a:prstGeom>
        </p:spPr>
      </p:pic>
      <p:pic>
        <p:nvPicPr>
          <p:cNvPr id="16" name="Εικόνα 15">
            <a:extLst>
              <a:ext uri="{FF2B5EF4-FFF2-40B4-BE49-F238E27FC236}">
                <a16:creationId xmlns:a16="http://schemas.microsoft.com/office/drawing/2014/main" id="{AC63F1B5-9530-2C49-B4A6-5B6B83AE30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8895" y="5669326"/>
            <a:ext cx="2082800" cy="1041400"/>
          </a:xfrm>
          <a:prstGeom prst="rect">
            <a:avLst/>
          </a:prstGeom>
        </p:spPr>
      </p:pic>
    </p:spTree>
    <p:extLst>
      <p:ext uri="{BB962C8B-B14F-4D97-AF65-F5344CB8AC3E}">
        <p14:creationId xmlns:p14="http://schemas.microsoft.com/office/powerpoint/2010/main" val="357777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3D2C2-11BE-B04C-BB55-D6527B001299}"/>
              </a:ext>
            </a:extLst>
          </p:cNvPr>
          <p:cNvSpPr>
            <a:spLocks noGrp="1"/>
          </p:cNvSpPr>
          <p:nvPr>
            <p:ph type="title"/>
          </p:nvPr>
        </p:nvSpPr>
        <p:spPr>
          <a:xfrm>
            <a:off x="1638301" y="624110"/>
            <a:ext cx="9866312" cy="1280890"/>
          </a:xfrm>
        </p:spPr>
        <p:txBody>
          <a:bodyPr>
            <a:normAutofit/>
          </a:bodyPr>
          <a:lstStyle/>
          <a:p>
            <a:r>
              <a:rPr lang="el-GR" dirty="0"/>
              <a:t>Κατηγορίες υπολογιστικών συστημάτων</a:t>
            </a:r>
          </a:p>
        </p:txBody>
      </p:sp>
      <p:sp>
        <p:nvSpPr>
          <p:cNvPr id="3" name="Θέση περιεχομένου 2">
            <a:extLst>
              <a:ext uri="{FF2B5EF4-FFF2-40B4-BE49-F238E27FC236}">
                <a16:creationId xmlns:a16="http://schemas.microsoft.com/office/drawing/2014/main" id="{4DE26CDE-9E7D-8543-A197-D561CA329266}"/>
              </a:ext>
            </a:extLst>
          </p:cNvPr>
          <p:cNvSpPr>
            <a:spLocks noGrp="1"/>
          </p:cNvSpPr>
          <p:nvPr>
            <p:ph idx="1"/>
          </p:nvPr>
        </p:nvSpPr>
        <p:spPr>
          <a:xfrm>
            <a:off x="1638300" y="1460500"/>
            <a:ext cx="10452100" cy="5397500"/>
          </a:xfrm>
        </p:spPr>
        <p:txBody>
          <a:bodyPr>
            <a:normAutofit/>
          </a:bodyPr>
          <a:lstStyle/>
          <a:p>
            <a:pPr marL="0" indent="0" algn="just">
              <a:lnSpc>
                <a:spcPct val="160000"/>
              </a:lnSpc>
              <a:buNone/>
            </a:pPr>
            <a:r>
              <a:rPr lang="el-GR" dirty="0"/>
              <a:t>Με βάση το μέγεθος, την ταχύτητα και την τιμή τους, τα υπολογιστικά συστήματα μπορούν να κατηγοριοποιηθούν ως εξής:</a:t>
            </a:r>
          </a:p>
          <a:p>
            <a:pPr algn="just">
              <a:lnSpc>
                <a:spcPct val="160000"/>
              </a:lnSpc>
            </a:pPr>
            <a:r>
              <a:rPr lang="el-GR" b="1" dirty="0" err="1">
                <a:solidFill>
                  <a:srgbClr val="C00000"/>
                </a:solidFill>
              </a:rPr>
              <a:t>Υπερυπολογιστές</a:t>
            </a:r>
            <a:r>
              <a:rPr lang="el-GR" b="1" dirty="0">
                <a:solidFill>
                  <a:srgbClr val="C00000"/>
                </a:solidFill>
              </a:rPr>
              <a:t> (</a:t>
            </a:r>
            <a:r>
              <a:rPr lang="en" b="1" dirty="0">
                <a:solidFill>
                  <a:srgbClr val="C00000"/>
                </a:solidFill>
              </a:rPr>
              <a:t>Supercomputers)</a:t>
            </a:r>
            <a:endParaRPr lang="el-GR" b="1" dirty="0">
              <a:solidFill>
                <a:srgbClr val="C00000"/>
              </a:solidFill>
            </a:endParaRPr>
          </a:p>
          <a:p>
            <a:pPr algn="just">
              <a:lnSpc>
                <a:spcPct val="160000"/>
              </a:lnSpc>
            </a:pPr>
            <a:r>
              <a:rPr lang="el-GR" b="1" dirty="0">
                <a:solidFill>
                  <a:srgbClr val="C00000"/>
                </a:solidFill>
              </a:rPr>
              <a:t>Μεγάλοι Υπολογιστές (</a:t>
            </a:r>
            <a:r>
              <a:rPr lang="en" b="1" dirty="0">
                <a:solidFill>
                  <a:srgbClr val="C00000"/>
                </a:solidFill>
              </a:rPr>
              <a:t>Mainframes) </a:t>
            </a:r>
            <a:endParaRPr lang="el-GR" b="1" dirty="0">
              <a:solidFill>
                <a:srgbClr val="C00000"/>
              </a:solidFill>
            </a:endParaRPr>
          </a:p>
          <a:p>
            <a:pPr algn="just">
              <a:lnSpc>
                <a:spcPct val="160000"/>
              </a:lnSpc>
            </a:pPr>
            <a:r>
              <a:rPr lang="el-GR" b="1" dirty="0">
                <a:solidFill>
                  <a:srgbClr val="C00000"/>
                </a:solidFill>
              </a:rPr>
              <a:t>Προσωπικοί Υπολογιστές (</a:t>
            </a:r>
            <a:r>
              <a:rPr lang="en" b="1" dirty="0">
                <a:solidFill>
                  <a:srgbClr val="C00000"/>
                </a:solidFill>
              </a:rPr>
              <a:t>Personal Computers)</a:t>
            </a:r>
            <a:endParaRPr lang="el-GR" b="1" dirty="0">
              <a:solidFill>
                <a:srgbClr val="C00000"/>
              </a:solidFill>
            </a:endParaRPr>
          </a:p>
        </p:txBody>
      </p:sp>
      <p:sp>
        <p:nvSpPr>
          <p:cNvPr id="4" name="Θέση αριθμού διαφάνειας 3">
            <a:extLst>
              <a:ext uri="{FF2B5EF4-FFF2-40B4-BE49-F238E27FC236}">
                <a16:creationId xmlns:a16="http://schemas.microsoft.com/office/drawing/2014/main" id="{695D6600-FA4C-764B-B8C8-CFC286DB9BE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88604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4BCA1D-31E7-1048-B477-7A049E6A5756}"/>
              </a:ext>
            </a:extLst>
          </p:cNvPr>
          <p:cNvSpPr>
            <a:spLocks noGrp="1"/>
          </p:cNvSpPr>
          <p:nvPr>
            <p:ph idx="1"/>
          </p:nvPr>
        </p:nvSpPr>
        <p:spPr>
          <a:xfrm>
            <a:off x="1752600" y="1384300"/>
            <a:ext cx="10223500" cy="175260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50000"/>
              </a:lnSpc>
              <a:buNone/>
            </a:pPr>
            <a:r>
              <a:rPr lang="el-GR" dirty="0"/>
              <a:t>Υπολογιστές που εκτελούν πολύπλοκους υπολογισμούς σε τεράστιες ποσότητες δεδομένων σε πολύ μικρό χρονικό διάστημα. Τους συναντάμε συνήθως σε ερευνητικά και διαστημικά κέντρα, πανεπιστήμια, διεθνή κέντρα πρόγνωσης καιρού και γενικά όπου χρειάζεται πολύπλοκη επεξεργασία μεγάλου όγκου δεδομένων.</a:t>
            </a:r>
          </a:p>
        </p:txBody>
      </p:sp>
      <p:sp>
        <p:nvSpPr>
          <p:cNvPr id="4" name="Θέση αριθμού διαφάνειας 3">
            <a:extLst>
              <a:ext uri="{FF2B5EF4-FFF2-40B4-BE49-F238E27FC236}">
                <a16:creationId xmlns:a16="http://schemas.microsoft.com/office/drawing/2014/main" id="{AB360366-C2CA-E54D-A6F4-018EDAFA1C6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Τίτλος 1">
            <a:extLst>
              <a:ext uri="{FF2B5EF4-FFF2-40B4-BE49-F238E27FC236}">
                <a16:creationId xmlns:a16="http://schemas.microsoft.com/office/drawing/2014/main" id="{1B498EC5-F5E9-904B-8EA4-A6EEEB07122B}"/>
              </a:ext>
            </a:extLst>
          </p:cNvPr>
          <p:cNvSpPr>
            <a:spLocks noGrp="1"/>
          </p:cNvSpPr>
          <p:nvPr>
            <p:ph type="title"/>
          </p:nvPr>
        </p:nvSpPr>
        <p:spPr>
          <a:xfrm>
            <a:off x="1638301" y="624110"/>
            <a:ext cx="9866312" cy="861790"/>
          </a:xfrm>
        </p:spPr>
        <p:txBody>
          <a:bodyPr>
            <a:normAutofit/>
          </a:bodyPr>
          <a:lstStyle/>
          <a:p>
            <a:r>
              <a:rPr lang="el-GR" dirty="0" err="1"/>
              <a:t>Υπερυπολογιστές</a:t>
            </a:r>
            <a:r>
              <a:rPr lang="el-GR" dirty="0"/>
              <a:t> (</a:t>
            </a:r>
            <a:r>
              <a:rPr lang="el-GR" dirty="0" err="1"/>
              <a:t>Supercomputers</a:t>
            </a:r>
            <a:r>
              <a:rPr lang="el-GR" dirty="0"/>
              <a:t>)</a:t>
            </a:r>
          </a:p>
        </p:txBody>
      </p:sp>
      <p:pic>
        <p:nvPicPr>
          <p:cNvPr id="6" name="Εικόνα 5">
            <a:extLst>
              <a:ext uri="{FF2B5EF4-FFF2-40B4-BE49-F238E27FC236}">
                <a16:creationId xmlns:a16="http://schemas.microsoft.com/office/drawing/2014/main" id="{143DCCAC-B601-AA46-B382-88DB1BEA948D}"/>
              </a:ext>
            </a:extLst>
          </p:cNvPr>
          <p:cNvPicPr>
            <a:picLocks noChangeAspect="1"/>
          </p:cNvPicPr>
          <p:nvPr/>
        </p:nvPicPr>
        <p:blipFill>
          <a:blip r:embed="rId2"/>
          <a:stretch>
            <a:fillRect/>
          </a:stretch>
        </p:blipFill>
        <p:spPr>
          <a:xfrm>
            <a:off x="3281588" y="3238500"/>
            <a:ext cx="6319612" cy="3505200"/>
          </a:xfrm>
          <a:prstGeom prst="rect">
            <a:avLst/>
          </a:prstGeom>
        </p:spPr>
      </p:pic>
    </p:spTree>
    <p:extLst>
      <p:ext uri="{BB962C8B-B14F-4D97-AF65-F5344CB8AC3E}">
        <p14:creationId xmlns:p14="http://schemas.microsoft.com/office/powerpoint/2010/main" val="155513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F6D54-5690-7F49-B021-8D7EC67B863B}"/>
              </a:ext>
            </a:extLst>
          </p:cNvPr>
          <p:cNvSpPr>
            <a:spLocks noGrp="1"/>
          </p:cNvSpPr>
          <p:nvPr>
            <p:ph type="title"/>
          </p:nvPr>
        </p:nvSpPr>
        <p:spPr>
          <a:xfrm>
            <a:off x="1525856" y="512462"/>
            <a:ext cx="8911687" cy="1280890"/>
          </a:xfrm>
        </p:spPr>
        <p:txBody>
          <a:bodyPr/>
          <a:lstStyle/>
          <a:p>
            <a:r>
              <a:rPr lang="el-GR" dirty="0"/>
              <a:t>Μεγάλοι Υπολογιστές </a:t>
            </a:r>
            <a:br>
              <a:rPr lang="en-US" dirty="0"/>
            </a:br>
            <a:r>
              <a:rPr lang="el-GR" dirty="0"/>
              <a:t>(</a:t>
            </a:r>
            <a:r>
              <a:rPr lang="el-GR" dirty="0" err="1"/>
              <a:t>Mainframes</a:t>
            </a:r>
            <a:r>
              <a:rPr lang="el-GR" dirty="0"/>
              <a:t>)</a:t>
            </a:r>
          </a:p>
        </p:txBody>
      </p:sp>
      <p:sp>
        <p:nvSpPr>
          <p:cNvPr id="3" name="Θέση περιεχομένου 2">
            <a:extLst>
              <a:ext uri="{FF2B5EF4-FFF2-40B4-BE49-F238E27FC236}">
                <a16:creationId xmlns:a16="http://schemas.microsoft.com/office/drawing/2014/main" id="{87A8A601-BDBF-594D-B424-10BC5DFDCF01}"/>
              </a:ext>
            </a:extLst>
          </p:cNvPr>
          <p:cNvSpPr>
            <a:spLocks noGrp="1"/>
          </p:cNvSpPr>
          <p:nvPr>
            <p:ph idx="1"/>
          </p:nvPr>
        </p:nvSpPr>
        <p:spPr>
          <a:xfrm>
            <a:off x="1375913" y="1717989"/>
            <a:ext cx="5537200" cy="5140011"/>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p>
            <a:pPr marL="0" indent="0" algn="just">
              <a:lnSpc>
                <a:spcPct val="150000"/>
              </a:lnSpc>
              <a:buNone/>
            </a:pPr>
            <a:r>
              <a:rPr lang="el-GR" dirty="0"/>
              <a:t>Αποτελούν ισχυρά συστήματα και μπορούν να υποστηρίξουν εκατοντάδες χρήστες «συγχρόνως». Απαιτούν συνήθως δαπανηρό περιβάλλον υποστήριξης, δηλαδή κλιματισμό, ειδικές αίθουσες κλπ. </a:t>
            </a:r>
            <a:r>
              <a:rPr lang="el-GR" dirty="0">
                <a:solidFill>
                  <a:schemeClr val="dk1"/>
                </a:solidFill>
              </a:rPr>
              <a:t>Φτιαγμένοι για να εξυπηρετούν ταυτόχρονα πολλούς χρήστες οι οποίοι συνδέονται με το μεγάλο υπολογιστή χρησιμοποιώντας τις δικές τους μονάδες εισόδου και εξόδου (πληκτρολόγιο, οθόνη κλπ.). Τους συναντάμε συνήθως στα κεντρικά γραφεία τραπεζών, υπηρεσιών και μεγάλων εταιριών αλλά και στα εργαστήρια πληροφορικής πανεπιστημίων.</a:t>
            </a:r>
          </a:p>
        </p:txBody>
      </p:sp>
      <p:sp>
        <p:nvSpPr>
          <p:cNvPr id="4" name="Θέση αριθμού διαφάνειας 3">
            <a:extLst>
              <a:ext uri="{FF2B5EF4-FFF2-40B4-BE49-F238E27FC236}">
                <a16:creationId xmlns:a16="http://schemas.microsoft.com/office/drawing/2014/main" id="{C395DB7D-BC0E-9049-B1C3-CAE9EB138FD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Εικόνα 4">
            <a:extLst>
              <a:ext uri="{FF2B5EF4-FFF2-40B4-BE49-F238E27FC236}">
                <a16:creationId xmlns:a16="http://schemas.microsoft.com/office/drawing/2014/main" id="{CCCE3B7F-5848-2045-8585-933711140A4B}"/>
              </a:ext>
            </a:extLst>
          </p:cNvPr>
          <p:cNvPicPr>
            <a:picLocks noChangeAspect="1"/>
          </p:cNvPicPr>
          <p:nvPr/>
        </p:nvPicPr>
        <p:blipFill rotWithShape="1">
          <a:blip r:embed="rId2"/>
          <a:srcRect l="24839" t="7963" r="1228" b="3148"/>
          <a:stretch/>
        </p:blipFill>
        <p:spPr>
          <a:xfrm>
            <a:off x="7588250" y="0"/>
            <a:ext cx="4455844" cy="4021415"/>
          </a:xfrm>
          <a:prstGeom prst="rect">
            <a:avLst/>
          </a:prstGeom>
        </p:spPr>
      </p:pic>
      <p:pic>
        <p:nvPicPr>
          <p:cNvPr id="7" name="Εικόνα 6">
            <a:extLst>
              <a:ext uri="{FF2B5EF4-FFF2-40B4-BE49-F238E27FC236}">
                <a16:creationId xmlns:a16="http://schemas.microsoft.com/office/drawing/2014/main" id="{B92014A6-1258-C344-9634-061F0C527E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27972" y="4316190"/>
            <a:ext cx="4146528" cy="2364010"/>
          </a:xfrm>
          <a:prstGeom prst="rect">
            <a:avLst/>
          </a:prstGeom>
        </p:spPr>
      </p:pic>
    </p:spTree>
    <p:extLst>
      <p:ext uri="{BB962C8B-B14F-4D97-AF65-F5344CB8AC3E}">
        <p14:creationId xmlns:p14="http://schemas.microsoft.com/office/powerpoint/2010/main" val="67625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7DB21-97A3-0747-9243-84B92C154B38}"/>
              </a:ext>
            </a:extLst>
          </p:cNvPr>
          <p:cNvSpPr>
            <a:spLocks noGrp="1"/>
          </p:cNvSpPr>
          <p:nvPr>
            <p:ph type="title"/>
          </p:nvPr>
        </p:nvSpPr>
        <p:spPr>
          <a:xfrm>
            <a:off x="1651001" y="624110"/>
            <a:ext cx="9853612" cy="1280890"/>
          </a:xfrm>
        </p:spPr>
        <p:txBody>
          <a:bodyPr/>
          <a:lstStyle/>
          <a:p>
            <a:r>
              <a:rPr lang="el-GR" dirty="0"/>
              <a:t>Προσωπικοί Υπολογιστές (</a:t>
            </a:r>
            <a:r>
              <a:rPr lang="el-GR" dirty="0" err="1"/>
              <a:t>Personal</a:t>
            </a:r>
            <a:r>
              <a:rPr lang="el-GR" dirty="0"/>
              <a:t> Computers)</a:t>
            </a:r>
          </a:p>
        </p:txBody>
      </p:sp>
      <p:sp>
        <p:nvSpPr>
          <p:cNvPr id="3" name="Θέση περιεχομένου 2">
            <a:extLst>
              <a:ext uri="{FF2B5EF4-FFF2-40B4-BE49-F238E27FC236}">
                <a16:creationId xmlns:a16="http://schemas.microsoft.com/office/drawing/2014/main" id="{3BAA5B7F-5E32-1246-96B8-B2E94574C210}"/>
              </a:ext>
            </a:extLst>
          </p:cNvPr>
          <p:cNvSpPr>
            <a:spLocks noGrp="1"/>
          </p:cNvSpPr>
          <p:nvPr>
            <p:ph idx="1"/>
          </p:nvPr>
        </p:nvSpPr>
        <p:spPr>
          <a:xfrm>
            <a:off x="254000" y="1905000"/>
            <a:ext cx="11722100" cy="271780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50000"/>
              </a:lnSpc>
              <a:buNone/>
            </a:pPr>
            <a:r>
              <a:rPr lang="el-GR" sz="1400" dirty="0"/>
              <a:t>Ηλεκτρονικοί Υπολογιστές που χρησιμοποιούνται από ένα χρήστη κάθε στιγμή. Προορίζονται για προσωπική χρήση. Υπάρχουν αρκετά είδη Προσωπικών Υπολογιστών: </a:t>
            </a:r>
            <a:endParaRPr lang="en-US" sz="1400" dirty="0"/>
          </a:p>
          <a:p>
            <a:pPr algn="just">
              <a:lnSpc>
                <a:spcPct val="150000"/>
              </a:lnSpc>
              <a:buFont typeface="Wingdings" pitchFamily="2" charset="2"/>
              <a:buChar char="q"/>
            </a:pPr>
            <a:r>
              <a:rPr lang="el-GR" sz="1400" b="1" dirty="0">
                <a:solidFill>
                  <a:srgbClr val="C00000"/>
                </a:solidFill>
              </a:rPr>
              <a:t>Επιτραπέζιοι Υπολογιστές (</a:t>
            </a:r>
            <a:r>
              <a:rPr lang="el-GR" sz="1400" b="1" dirty="0" err="1">
                <a:solidFill>
                  <a:srgbClr val="C00000"/>
                </a:solidFill>
              </a:rPr>
              <a:t>desktops</a:t>
            </a:r>
            <a:r>
              <a:rPr lang="el-GR" sz="1400" b="1" dirty="0">
                <a:solidFill>
                  <a:srgbClr val="C00000"/>
                </a:solidFill>
              </a:rPr>
              <a:t>) </a:t>
            </a:r>
            <a:endParaRPr lang="en-US" sz="1400" b="1" dirty="0">
              <a:solidFill>
                <a:srgbClr val="C00000"/>
              </a:solidFill>
            </a:endParaRPr>
          </a:p>
          <a:p>
            <a:pPr algn="just">
              <a:lnSpc>
                <a:spcPct val="150000"/>
              </a:lnSpc>
              <a:buFont typeface="Wingdings" pitchFamily="2" charset="2"/>
              <a:buChar char="q"/>
            </a:pPr>
            <a:r>
              <a:rPr lang="el-GR" sz="1400" b="1" dirty="0">
                <a:solidFill>
                  <a:srgbClr val="C00000"/>
                </a:solidFill>
              </a:rPr>
              <a:t>Φορητοί Υπολογιστές (</a:t>
            </a:r>
            <a:r>
              <a:rPr lang="el-GR" sz="1400" b="1" dirty="0" err="1">
                <a:solidFill>
                  <a:srgbClr val="C00000"/>
                </a:solidFill>
              </a:rPr>
              <a:t>notebooks</a:t>
            </a:r>
            <a:r>
              <a:rPr lang="el-GR" sz="1400" b="1" dirty="0">
                <a:solidFill>
                  <a:srgbClr val="C00000"/>
                </a:solidFill>
              </a:rPr>
              <a:t> ή </a:t>
            </a:r>
            <a:r>
              <a:rPr lang="el-GR" sz="1400" b="1" dirty="0" err="1">
                <a:solidFill>
                  <a:srgbClr val="C00000"/>
                </a:solidFill>
              </a:rPr>
              <a:t>laptops</a:t>
            </a:r>
            <a:r>
              <a:rPr lang="el-GR" sz="1400" b="1" dirty="0">
                <a:solidFill>
                  <a:srgbClr val="C00000"/>
                </a:solidFill>
              </a:rPr>
              <a:t>) </a:t>
            </a:r>
            <a:endParaRPr lang="en-US" sz="1400" b="1" dirty="0">
              <a:solidFill>
                <a:srgbClr val="C00000"/>
              </a:solidFill>
            </a:endParaRPr>
          </a:p>
          <a:p>
            <a:pPr algn="just">
              <a:lnSpc>
                <a:spcPct val="150000"/>
              </a:lnSpc>
              <a:buFont typeface="Wingdings" pitchFamily="2" charset="2"/>
              <a:buChar char="q"/>
            </a:pPr>
            <a:r>
              <a:rPr lang="el-GR" sz="1400" b="1" dirty="0">
                <a:solidFill>
                  <a:srgbClr val="C00000"/>
                </a:solidFill>
              </a:rPr>
              <a:t>Υπολογιστές παλάμης (</a:t>
            </a:r>
            <a:r>
              <a:rPr lang="el-GR" sz="1400" b="1" dirty="0" err="1">
                <a:solidFill>
                  <a:srgbClr val="C00000"/>
                </a:solidFill>
              </a:rPr>
              <a:t>palmtops</a:t>
            </a:r>
            <a:r>
              <a:rPr lang="el-GR" sz="1400" b="1" dirty="0">
                <a:solidFill>
                  <a:srgbClr val="C00000"/>
                </a:solidFill>
              </a:rPr>
              <a:t>, PDA) </a:t>
            </a:r>
            <a:endParaRPr lang="en-US" sz="1400" b="1" dirty="0">
              <a:solidFill>
                <a:srgbClr val="C00000"/>
              </a:solidFill>
            </a:endParaRPr>
          </a:p>
          <a:p>
            <a:pPr algn="just">
              <a:lnSpc>
                <a:spcPct val="150000"/>
              </a:lnSpc>
              <a:buFont typeface="Wingdings" pitchFamily="2" charset="2"/>
              <a:buChar char="q"/>
            </a:pPr>
            <a:r>
              <a:rPr lang="el-GR" sz="1400" b="1" dirty="0" err="1">
                <a:solidFill>
                  <a:srgbClr val="C00000"/>
                </a:solidFill>
              </a:rPr>
              <a:t>Tablet</a:t>
            </a:r>
            <a:endParaRPr lang="el-GR" sz="1400" b="1" dirty="0">
              <a:solidFill>
                <a:srgbClr val="C00000"/>
              </a:solidFill>
            </a:endParaRPr>
          </a:p>
        </p:txBody>
      </p:sp>
      <p:sp>
        <p:nvSpPr>
          <p:cNvPr id="4" name="Θέση αριθμού διαφάνειας 3">
            <a:extLst>
              <a:ext uri="{FF2B5EF4-FFF2-40B4-BE49-F238E27FC236}">
                <a16:creationId xmlns:a16="http://schemas.microsoft.com/office/drawing/2014/main" id="{3AF496B9-00B5-174C-9DB1-BFD82396AAA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Εικόνα 5">
            <a:extLst>
              <a:ext uri="{FF2B5EF4-FFF2-40B4-BE49-F238E27FC236}">
                <a16:creationId xmlns:a16="http://schemas.microsoft.com/office/drawing/2014/main" id="{BCBE107B-692A-624F-A36E-755A00DF0D13}"/>
              </a:ext>
            </a:extLst>
          </p:cNvPr>
          <p:cNvPicPr>
            <a:picLocks noChangeAspect="1"/>
          </p:cNvPicPr>
          <p:nvPr/>
        </p:nvPicPr>
        <p:blipFill rotWithShape="1">
          <a:blip r:embed="rId2">
            <a:clrChange>
              <a:clrFrom>
                <a:srgbClr val="FFFFFF"/>
              </a:clrFrom>
              <a:clrTo>
                <a:srgbClr val="FFFFFF">
                  <a:alpha val="0"/>
                </a:srgbClr>
              </a:clrTo>
            </a:clrChange>
          </a:blip>
          <a:srcRect t="26368" b="-57"/>
          <a:stretch/>
        </p:blipFill>
        <p:spPr>
          <a:xfrm>
            <a:off x="1975795" y="4864100"/>
            <a:ext cx="8781105" cy="1993900"/>
          </a:xfrm>
          <a:prstGeom prst="rect">
            <a:avLst/>
          </a:prstGeom>
        </p:spPr>
      </p:pic>
    </p:spTree>
    <p:extLst>
      <p:ext uri="{BB962C8B-B14F-4D97-AF65-F5344CB8AC3E}">
        <p14:creationId xmlns:p14="http://schemas.microsoft.com/office/powerpoint/2010/main" val="314477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392DF1-C088-E34F-8F77-12D6D67078D6}"/>
              </a:ext>
            </a:extLst>
          </p:cNvPr>
          <p:cNvSpPr>
            <a:spLocks noGrp="1"/>
          </p:cNvSpPr>
          <p:nvPr>
            <p:ph type="title"/>
          </p:nvPr>
        </p:nvSpPr>
        <p:spPr>
          <a:xfrm>
            <a:off x="1638301" y="624110"/>
            <a:ext cx="9866312" cy="1280890"/>
          </a:xfrm>
        </p:spPr>
        <p:txBody>
          <a:bodyPr/>
          <a:lstStyle/>
          <a:p>
            <a:r>
              <a:rPr lang="el-GR" dirty="0"/>
              <a:t>Άλλοι Υπολογιστές</a:t>
            </a:r>
          </a:p>
        </p:txBody>
      </p:sp>
      <p:sp>
        <p:nvSpPr>
          <p:cNvPr id="3" name="Θέση περιεχομένου 2">
            <a:extLst>
              <a:ext uri="{FF2B5EF4-FFF2-40B4-BE49-F238E27FC236}">
                <a16:creationId xmlns:a16="http://schemas.microsoft.com/office/drawing/2014/main" id="{F02FFE8F-6B81-E544-B4F3-202E6B339ED0}"/>
              </a:ext>
            </a:extLst>
          </p:cNvPr>
          <p:cNvSpPr>
            <a:spLocks noGrp="1"/>
          </p:cNvSpPr>
          <p:nvPr>
            <p:ph idx="1"/>
          </p:nvPr>
        </p:nvSpPr>
        <p:spPr>
          <a:xfrm>
            <a:off x="1638301" y="1552889"/>
            <a:ext cx="10250488" cy="1545911"/>
          </a:xfrm>
        </p:spPr>
        <p:style>
          <a:lnRef idx="2">
            <a:schemeClr val="accent1"/>
          </a:lnRef>
          <a:fillRef idx="1">
            <a:schemeClr val="lt1"/>
          </a:fillRef>
          <a:effectRef idx="0">
            <a:schemeClr val="accent1"/>
          </a:effectRef>
          <a:fontRef idx="minor">
            <a:schemeClr val="dk1"/>
          </a:fontRef>
        </p:style>
        <p:txBody>
          <a:bodyPr/>
          <a:lstStyle/>
          <a:p>
            <a:pPr marL="0" indent="0" algn="just">
              <a:lnSpc>
                <a:spcPct val="150000"/>
              </a:lnSpc>
              <a:buNone/>
            </a:pPr>
            <a:r>
              <a:rPr lang="el-GR" dirty="0"/>
              <a:t>Υπάρχουν υπολογιστές οι οποίοι είναι ενσωματωμένοι σε άλλες συσκευές όπως πχ. </a:t>
            </a:r>
            <a:r>
              <a:rPr lang="el-GR" dirty="0" err="1"/>
              <a:t>παιχνιδομηχανές</a:t>
            </a:r>
            <a:r>
              <a:rPr lang="el-GR" dirty="0"/>
              <a:t>, συστήματα πλοήγησης (GPS), ψηφιακές βιντεοκάμερες και φωτογραφικές, ταμειακές μηχανές, ιατρικά μηχανήματα κ.α.</a:t>
            </a:r>
          </a:p>
        </p:txBody>
      </p:sp>
      <p:sp>
        <p:nvSpPr>
          <p:cNvPr id="4" name="Θέση αριθμού διαφάνειας 3">
            <a:extLst>
              <a:ext uri="{FF2B5EF4-FFF2-40B4-BE49-F238E27FC236}">
                <a16:creationId xmlns:a16="http://schemas.microsoft.com/office/drawing/2014/main" id="{E8AF680E-D2DE-4C4D-99A0-7276813F3EB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Εικόνα 5">
            <a:extLst>
              <a:ext uri="{FF2B5EF4-FFF2-40B4-BE49-F238E27FC236}">
                <a16:creationId xmlns:a16="http://schemas.microsoft.com/office/drawing/2014/main" id="{F78E6B17-F10D-E545-9DDA-29E7B406CAA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5549" y="3759201"/>
            <a:ext cx="8070851" cy="2139262"/>
          </a:xfrm>
          <a:prstGeom prst="rect">
            <a:avLst/>
          </a:prstGeom>
        </p:spPr>
      </p:pic>
    </p:spTree>
    <p:extLst>
      <p:ext uri="{BB962C8B-B14F-4D97-AF65-F5344CB8AC3E}">
        <p14:creationId xmlns:p14="http://schemas.microsoft.com/office/powerpoint/2010/main" val="130398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5499B-877A-1B4E-BB74-F2A9F9DA6AF7}"/>
              </a:ext>
            </a:extLst>
          </p:cNvPr>
          <p:cNvSpPr>
            <a:spLocks noGrp="1"/>
          </p:cNvSpPr>
          <p:nvPr>
            <p:ph type="title"/>
          </p:nvPr>
        </p:nvSpPr>
        <p:spPr>
          <a:xfrm>
            <a:off x="1640156" y="662210"/>
            <a:ext cx="8911687" cy="1280890"/>
          </a:xfrm>
        </p:spPr>
        <p:txBody>
          <a:bodyPr/>
          <a:lstStyle/>
          <a:p>
            <a:r>
              <a:rPr lang="el-GR" dirty="0"/>
              <a:t>Οικογένεια Υπολογιστών</a:t>
            </a:r>
          </a:p>
        </p:txBody>
      </p:sp>
      <p:sp>
        <p:nvSpPr>
          <p:cNvPr id="3" name="Θέση περιεχομένου 2">
            <a:extLst>
              <a:ext uri="{FF2B5EF4-FFF2-40B4-BE49-F238E27FC236}">
                <a16:creationId xmlns:a16="http://schemas.microsoft.com/office/drawing/2014/main" id="{CDBFC56F-F7AE-4943-8D2A-8FA3214EA206}"/>
              </a:ext>
            </a:extLst>
          </p:cNvPr>
          <p:cNvSpPr>
            <a:spLocks noGrp="1"/>
          </p:cNvSpPr>
          <p:nvPr>
            <p:ph idx="1"/>
          </p:nvPr>
        </p:nvSpPr>
        <p:spPr>
          <a:xfrm>
            <a:off x="531812" y="1661375"/>
            <a:ext cx="11406187" cy="5196625"/>
          </a:xfrm>
        </p:spPr>
        <p:txBody>
          <a:bodyPr>
            <a:normAutofit fontScale="85000" lnSpcReduction="10000"/>
          </a:bodyPr>
          <a:lstStyle/>
          <a:p>
            <a:pPr algn="just">
              <a:lnSpc>
                <a:spcPct val="170000"/>
              </a:lnSpc>
            </a:pPr>
            <a:r>
              <a:rPr lang="el-GR" sz="1600" dirty="0"/>
              <a:t>Το κύριο χαρακτηριστικό της οικογένειας υπολογιστών είναι ότι το λογισμικό που είναι γραμμένο για κάποιο υπολογιστή της οικογένειας θα εκτελείται σωστά, αν και συνήθως με διαφορετική ταχύτητα, σε κάθε  άλλο μέλος της οικογένειας.</a:t>
            </a:r>
          </a:p>
          <a:p>
            <a:pPr algn="just">
              <a:lnSpc>
                <a:spcPct val="170000"/>
              </a:lnSpc>
            </a:pPr>
            <a:r>
              <a:rPr lang="el-GR" sz="1600" dirty="0"/>
              <a:t> Όλοι οι υπολογιστές μιας οικογένειας έχουν την ίδια αρχιτεκτονική σε επίπεδο εντολών γλώσσας μηχανής . </a:t>
            </a:r>
          </a:p>
          <a:p>
            <a:pPr algn="just">
              <a:lnSpc>
                <a:spcPct val="170000"/>
              </a:lnSpc>
            </a:pPr>
            <a:r>
              <a:rPr lang="el-GR" sz="1600" dirty="0"/>
              <a:t>Οι υπολογιστές που ανήκουν σε μία οικογένεια μπορούν να έχουν διαφορετική δομή ή και διαφορετική οργάνωση ή και διαφορετική υλοποίηση, επομένως η ταχύτητα εκτέλεσης προγραμμάτων και η τιμή αγοράς τους μπορεί να διαφέρει σημαντικά.</a:t>
            </a:r>
          </a:p>
          <a:p>
            <a:pPr algn="just">
              <a:lnSpc>
                <a:spcPct val="170000"/>
              </a:lnSpc>
            </a:pPr>
            <a:r>
              <a:rPr lang="el-GR" sz="1600" dirty="0"/>
              <a:t>Μερικές φορές στα χαρακτηριστικά μιας αρχιτεκτονικής προστίθενται και κάποια νέα χωρίς να αφαιρεθεί κάποιο από τα υπάρχοντα. Για παράδειγμα μπορεί να προστεθούν κάποιες νέες εντολές ή και κάποιοι νέοι τρόποι καθορισμού διευθύνσεων της μνήμης χωρίς να αφαιρεθεί κάποιος από τους ήδη υπάρχοντες. Σε αυτή την περίπτωση τα προγράμματα τα οποία εκτελούνταν σε υπολογιστές που υλοποιούσαν την παλαιά αρχιτεκτονική μπορούν να εκτελεστούν και σε υπολογιστές που υλοποιούν τη νέα αρχιτεκτονική χωρίς να μπορεί να συμβεί και το αντίθετο. Σε αυτή την περίπτωση λέμε ότι επεκτείναμε την αρχιτεκτονική με ένα συμβατό τρόπο (</a:t>
            </a:r>
            <a:r>
              <a:rPr lang="el-GR" sz="1600" dirty="0" err="1"/>
              <a:t>backwards</a:t>
            </a:r>
            <a:r>
              <a:rPr lang="el-GR" sz="1600" dirty="0"/>
              <a:t> </a:t>
            </a:r>
            <a:r>
              <a:rPr lang="el-GR" sz="1600" dirty="0" err="1"/>
              <a:t>compatibility</a:t>
            </a:r>
            <a:r>
              <a:rPr lang="el-GR" sz="1600" dirty="0"/>
              <a:t>)</a:t>
            </a:r>
          </a:p>
          <a:p>
            <a:pPr algn="just">
              <a:lnSpc>
                <a:spcPct val="170000"/>
              </a:lnSpc>
            </a:pPr>
            <a:r>
              <a:rPr lang="el-GR" sz="1600" dirty="0"/>
              <a:t>Ως παράδειγμα αναφέρουμε την αρχιτεκτονική </a:t>
            </a:r>
            <a:r>
              <a:rPr lang="en-US" sz="1600" dirty="0"/>
              <a:t>PA-2.0</a:t>
            </a:r>
            <a:r>
              <a:rPr lang="el-GR" sz="1600" dirty="0"/>
              <a:t> της </a:t>
            </a:r>
            <a:r>
              <a:rPr lang="en-US" sz="1600" dirty="0"/>
              <a:t>H</a:t>
            </a:r>
            <a:r>
              <a:rPr lang="el-GR" sz="1600" dirty="0" err="1"/>
              <a:t>ewlett</a:t>
            </a:r>
            <a:r>
              <a:rPr lang="el-GR" sz="1600" dirty="0"/>
              <a:t>-</a:t>
            </a:r>
            <a:r>
              <a:rPr lang="en-US" sz="1600" dirty="0"/>
              <a:t>P</a:t>
            </a:r>
            <a:r>
              <a:rPr lang="el-GR" sz="1600" dirty="0" err="1"/>
              <a:t>ackard</a:t>
            </a:r>
            <a:r>
              <a:rPr lang="el-GR" sz="1600" dirty="0"/>
              <a:t> που είναι μία επέκταση της αρχιτεκτονικής </a:t>
            </a:r>
            <a:r>
              <a:rPr lang="en-US" sz="1600" dirty="0"/>
              <a:t>PA-RISC.</a:t>
            </a:r>
            <a:endParaRPr lang="el-GR" sz="1600" dirty="0"/>
          </a:p>
        </p:txBody>
      </p:sp>
      <p:sp>
        <p:nvSpPr>
          <p:cNvPr id="6" name="Θέση αριθμού διαφάνειας 5">
            <a:extLst>
              <a:ext uri="{FF2B5EF4-FFF2-40B4-BE49-F238E27FC236}">
                <a16:creationId xmlns:a16="http://schemas.microsoft.com/office/drawing/2014/main" id="{E8A03CE7-C78F-924A-8783-3604D0A034F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5353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5A7A5F-D0AA-CC49-866B-2354CB2CFF78}"/>
              </a:ext>
            </a:extLst>
          </p:cNvPr>
          <p:cNvSpPr>
            <a:spLocks noGrp="1"/>
          </p:cNvSpPr>
          <p:nvPr>
            <p:ph idx="1"/>
          </p:nvPr>
        </p:nvSpPr>
        <p:spPr>
          <a:xfrm>
            <a:off x="239712" y="1521195"/>
            <a:ext cx="3555892" cy="4328890"/>
          </a:xfrm>
        </p:spPr>
        <p:txBody>
          <a:bodyPr>
            <a:normAutofit/>
          </a:bodyPr>
          <a:lstStyle/>
          <a:p>
            <a:pPr marL="0" indent="0">
              <a:lnSpc>
                <a:spcPct val="150000"/>
              </a:lnSpc>
              <a:buNone/>
            </a:pPr>
            <a:r>
              <a:rPr lang="el-GR" sz="1600" dirty="0"/>
              <a:t>Ένας υπολογιστής αποτελείται από:</a:t>
            </a:r>
          </a:p>
          <a:p>
            <a:pPr>
              <a:lnSpc>
                <a:spcPct val="150000"/>
              </a:lnSpc>
            </a:pPr>
            <a:r>
              <a:rPr lang="el-GR" sz="1600" dirty="0"/>
              <a:t>την </a:t>
            </a:r>
            <a:r>
              <a:rPr lang="el-GR" sz="1600" b="1" dirty="0"/>
              <a:t>ΚΕΝΤΡΙΚΗ ΜΟΝΑΔΑ ΕΠΕΞΕΡΓΑΣΙΑΣ (ΚΜΕ)</a:t>
            </a:r>
            <a:r>
              <a:rPr lang="el-GR" sz="1600" dirty="0"/>
              <a:t>, </a:t>
            </a:r>
          </a:p>
          <a:p>
            <a:pPr>
              <a:lnSpc>
                <a:spcPct val="150000"/>
              </a:lnSpc>
            </a:pPr>
            <a:r>
              <a:rPr lang="el-GR" sz="1600" dirty="0"/>
              <a:t>τη </a:t>
            </a:r>
            <a:r>
              <a:rPr lang="el-GR" sz="1600" b="1" dirty="0"/>
              <a:t>ΜΝΗΜΗ</a:t>
            </a:r>
            <a:r>
              <a:rPr lang="el-GR" sz="1600" dirty="0"/>
              <a:t>, </a:t>
            </a:r>
          </a:p>
          <a:p>
            <a:pPr>
              <a:lnSpc>
                <a:spcPct val="150000"/>
              </a:lnSpc>
            </a:pPr>
            <a:r>
              <a:rPr lang="el-GR" sz="1600" dirty="0"/>
              <a:t>τις </a:t>
            </a:r>
            <a:r>
              <a:rPr lang="el-GR" sz="1600" b="1" dirty="0"/>
              <a:t>ΜΟΝΑΔΕΣ ΕΙΣΟΔΟΥ/ΕΞΟΔΟΥ </a:t>
            </a:r>
            <a:endParaRPr lang="el-GR" sz="1600" dirty="0"/>
          </a:p>
          <a:p>
            <a:pPr>
              <a:lnSpc>
                <a:spcPct val="150000"/>
              </a:lnSpc>
            </a:pPr>
            <a:r>
              <a:rPr lang="el-GR" sz="1600" dirty="0"/>
              <a:t>το </a:t>
            </a:r>
            <a:r>
              <a:rPr lang="el-GR" sz="1600" b="1" dirty="0"/>
              <a:t>ΣΥΣΤΗΜΑ ΔΙΑΣΥΝΔΕΣΗΣ ΤΩΝ ΜΟΝΑΔΩΝ</a:t>
            </a:r>
          </a:p>
        </p:txBody>
      </p:sp>
      <p:sp>
        <p:nvSpPr>
          <p:cNvPr id="6" name="Θέση αριθμού διαφάνειας 5">
            <a:extLst>
              <a:ext uri="{FF2B5EF4-FFF2-40B4-BE49-F238E27FC236}">
                <a16:creationId xmlns:a16="http://schemas.microsoft.com/office/drawing/2014/main" id="{45E25C81-FB42-9E4A-A8EB-66552EDF791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4" name="Θέση περιεχομένου 12">
            <a:extLst>
              <a:ext uri="{FF2B5EF4-FFF2-40B4-BE49-F238E27FC236}">
                <a16:creationId xmlns:a16="http://schemas.microsoft.com/office/drawing/2014/main" id="{BB39BE55-DADC-6A48-A2BE-2B7817F6F4DD}"/>
              </a:ext>
            </a:extLst>
          </p:cNvPr>
          <p:cNvPicPr>
            <a:picLocks noChangeAspect="1"/>
          </p:cNvPicPr>
          <p:nvPr/>
        </p:nvPicPr>
        <p:blipFill rotWithShape="1">
          <a:blip r:embed="rId2"/>
          <a:srcRect l="19885" t="2676" r="18778"/>
          <a:stretch/>
        </p:blipFill>
        <p:spPr>
          <a:xfrm rot="5400000">
            <a:off x="5417402" y="-395795"/>
            <a:ext cx="5225595" cy="8291395"/>
          </a:xfrm>
          <a:prstGeom prst="rect">
            <a:avLst/>
          </a:prstGeom>
        </p:spPr>
      </p:pic>
      <p:sp>
        <p:nvSpPr>
          <p:cNvPr id="5" name="Τίτλος 1">
            <a:extLst>
              <a:ext uri="{FF2B5EF4-FFF2-40B4-BE49-F238E27FC236}">
                <a16:creationId xmlns:a16="http://schemas.microsoft.com/office/drawing/2014/main" id="{00C91A4F-5357-A244-BA94-40F4B2D1D9BF}"/>
              </a:ext>
            </a:extLst>
          </p:cNvPr>
          <p:cNvSpPr>
            <a:spLocks noGrp="1"/>
          </p:cNvSpPr>
          <p:nvPr>
            <p:ph type="title"/>
          </p:nvPr>
        </p:nvSpPr>
        <p:spPr>
          <a:xfrm>
            <a:off x="1638301" y="624110"/>
            <a:ext cx="9866312" cy="861790"/>
          </a:xfrm>
        </p:spPr>
        <p:txBody>
          <a:bodyPr>
            <a:normAutofit/>
          </a:bodyPr>
          <a:lstStyle/>
          <a:p>
            <a:r>
              <a:rPr lang="el-GR" dirty="0" err="1"/>
              <a:t>Δομ</a:t>
            </a:r>
            <a:r>
              <a:rPr lang="en-US" dirty="0" err="1"/>
              <a:t>ή</a:t>
            </a:r>
            <a:r>
              <a:rPr lang="el-GR" dirty="0"/>
              <a:t> Η/Υ</a:t>
            </a:r>
          </a:p>
        </p:txBody>
      </p:sp>
    </p:spTree>
    <p:extLst>
      <p:ext uri="{BB962C8B-B14F-4D97-AF65-F5344CB8AC3E}">
        <p14:creationId xmlns:p14="http://schemas.microsoft.com/office/powerpoint/2010/main" val="133916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52460-2193-A24B-9F08-F6DEB5B74783}"/>
              </a:ext>
            </a:extLst>
          </p:cNvPr>
          <p:cNvSpPr>
            <a:spLocks noGrp="1"/>
          </p:cNvSpPr>
          <p:nvPr>
            <p:ph type="title"/>
          </p:nvPr>
        </p:nvSpPr>
        <p:spPr>
          <a:xfrm>
            <a:off x="1705513" y="625920"/>
            <a:ext cx="8911687" cy="1280890"/>
          </a:xfrm>
        </p:spPr>
        <p:txBody>
          <a:bodyPr/>
          <a:lstStyle/>
          <a:p>
            <a:r>
              <a:rPr lang="el-GR" dirty="0"/>
              <a:t>Υπολογιστικό Σύστημα</a:t>
            </a:r>
          </a:p>
        </p:txBody>
      </p:sp>
      <p:sp>
        <p:nvSpPr>
          <p:cNvPr id="3" name="Θέση περιεχομένου 2">
            <a:extLst>
              <a:ext uri="{FF2B5EF4-FFF2-40B4-BE49-F238E27FC236}">
                <a16:creationId xmlns:a16="http://schemas.microsoft.com/office/drawing/2014/main" id="{BDF1B721-A20F-7E4B-8F38-692FE2B1A82F}"/>
              </a:ext>
            </a:extLst>
          </p:cNvPr>
          <p:cNvSpPr>
            <a:spLocks noGrp="1"/>
          </p:cNvSpPr>
          <p:nvPr>
            <p:ph idx="1"/>
          </p:nvPr>
        </p:nvSpPr>
        <p:spPr>
          <a:xfrm>
            <a:off x="237588" y="1409699"/>
            <a:ext cx="5759922" cy="5299519"/>
          </a:xfrm>
        </p:spPr>
        <p:txBody>
          <a:bodyPr>
            <a:normAutofit fontScale="92500" lnSpcReduction="10000"/>
          </a:bodyPr>
          <a:lstStyle/>
          <a:p>
            <a:pPr algn="just">
              <a:lnSpc>
                <a:spcPct val="150000"/>
              </a:lnSpc>
            </a:pPr>
            <a:r>
              <a:rPr lang="el-GR" sz="1600" b="1" dirty="0"/>
              <a:t>Υπολογιστικό σύστημα</a:t>
            </a:r>
            <a:r>
              <a:rPr lang="el-GR" sz="1600" dirty="0"/>
              <a:t> λέγεται μία πλήρης υπολογιστική συσκευή, συμπεριλαμβανομένου του </a:t>
            </a:r>
            <a:r>
              <a:rPr lang="el-GR" sz="1600" dirty="0">
                <a:hlinkClick r:id="rId2" tooltip="Υλικό υπολογιστή">
                  <a:extLst>
                    <a:ext uri="{A12FA001-AC4F-418D-AE19-62706E023703}">
                      <ahyp:hlinkClr xmlns:ahyp="http://schemas.microsoft.com/office/drawing/2018/hyperlinkcolor" val="tx"/>
                    </a:ext>
                  </a:extLst>
                </a:hlinkClick>
              </a:rPr>
              <a:t>υλικού</a:t>
            </a:r>
            <a:r>
              <a:rPr lang="el-GR" sz="1600" dirty="0"/>
              <a:t> (</a:t>
            </a:r>
            <a:r>
              <a:rPr lang="en-US" sz="1600" b="1" dirty="0"/>
              <a:t>hardware</a:t>
            </a:r>
            <a:r>
              <a:rPr lang="el-GR" sz="1600" dirty="0"/>
              <a:t>)  και του </a:t>
            </a:r>
            <a:r>
              <a:rPr lang="el-GR" sz="1600" dirty="0">
                <a:solidFill>
                  <a:schemeClr val="tx1"/>
                </a:solidFill>
                <a:hlinkClick r:id="rId3" tooltip="Λογισμικό">
                  <a:extLst>
                    <a:ext uri="{A12FA001-AC4F-418D-AE19-62706E023703}">
                      <ahyp:hlinkClr xmlns:ahyp="http://schemas.microsoft.com/office/drawing/2018/hyperlinkcolor" val="tx"/>
                    </a:ext>
                  </a:extLst>
                </a:hlinkClick>
              </a:rPr>
              <a:t>λογισμικού</a:t>
            </a:r>
            <a:r>
              <a:rPr lang="el-GR" sz="1600" dirty="0"/>
              <a:t> της (</a:t>
            </a:r>
            <a:r>
              <a:rPr lang="el-GR" sz="1600" b="1" dirty="0"/>
              <a:t>software</a:t>
            </a:r>
            <a:r>
              <a:rPr lang="en-US" sz="1600" dirty="0"/>
              <a:t>)</a:t>
            </a:r>
            <a:r>
              <a:rPr lang="el-GR" sz="1600" dirty="0"/>
              <a:t>. </a:t>
            </a:r>
          </a:p>
          <a:p>
            <a:pPr algn="just">
              <a:lnSpc>
                <a:spcPct val="150000"/>
              </a:lnSpc>
            </a:pPr>
            <a:r>
              <a:rPr lang="el-GR" sz="1600" dirty="0"/>
              <a:t>Ο υπολογιστής είναι ένα σύστημα επεξεργασίας πληροφοριών που παίρνει ως είσοδο δεδομένα και πληροφορία που καθορίζει το είδος επεξεργασίας που θα λάβει χώρα </a:t>
            </a:r>
            <a:r>
              <a:rPr lang="en-US" sz="1600" dirty="0"/>
              <a:t>(</a:t>
            </a:r>
            <a:r>
              <a:rPr lang="el-GR" sz="1600" dirty="0"/>
              <a:t>προγράμματα</a:t>
            </a:r>
            <a:r>
              <a:rPr lang="en-US" sz="1600" dirty="0"/>
              <a:t>)</a:t>
            </a:r>
            <a:r>
              <a:rPr lang="el-GR" sz="1600" dirty="0"/>
              <a:t> και παράγει ως έξοδο τα αποτελέσματα της επεξεργασίας</a:t>
            </a:r>
            <a:r>
              <a:rPr lang="en-US" sz="1600" dirty="0"/>
              <a:t>.</a:t>
            </a:r>
          </a:p>
          <a:p>
            <a:pPr algn="just">
              <a:lnSpc>
                <a:spcPct val="150000"/>
              </a:lnSpc>
            </a:pPr>
            <a:r>
              <a:rPr lang="en-US" sz="1600" dirty="0"/>
              <a:t>T</a:t>
            </a:r>
            <a:r>
              <a:rPr lang="el-GR" sz="1600" dirty="0"/>
              <a:t>α προγράμματα είναι μία ακολουθία εντολών που περιγράφονται χρησιμοποιώντας μία συγκεκριμένη γλώσσα. Όπως μία φυσική γλώσσα, για παράδειγμα η Ελληνική, έτσι και η γλώσσα που χρησιμοποιούμε για να γράφουμε προγράμματα έχει τη δική της γραμματική και το δικό της συντακτικό. Υπάρχουν περισσότερες από μία γλώσσες συγγραφής προγραμμάτων.</a:t>
            </a:r>
            <a:endParaRPr lang="en-US" sz="1600" dirty="0"/>
          </a:p>
        </p:txBody>
      </p:sp>
      <p:sp>
        <p:nvSpPr>
          <p:cNvPr id="6" name="Θέση αριθμού διαφάνειας 5">
            <a:extLst>
              <a:ext uri="{FF2B5EF4-FFF2-40B4-BE49-F238E27FC236}">
                <a16:creationId xmlns:a16="http://schemas.microsoft.com/office/drawing/2014/main" id="{C217C7DA-7DE8-7940-AAC5-F7E6F726A41B}"/>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4" name="Εικόνα 3">
            <a:extLst>
              <a:ext uri="{FF2B5EF4-FFF2-40B4-BE49-F238E27FC236}">
                <a16:creationId xmlns:a16="http://schemas.microsoft.com/office/drawing/2014/main" id="{CD40E27E-2EA5-FA46-953D-51CCDD2F4209}"/>
              </a:ext>
            </a:extLst>
          </p:cNvPr>
          <p:cNvPicPr>
            <a:picLocks noChangeAspect="1"/>
          </p:cNvPicPr>
          <p:nvPr/>
        </p:nvPicPr>
        <p:blipFill rotWithShape="1">
          <a:blip r:embed="rId4"/>
          <a:srcRect l="10714"/>
          <a:stretch/>
        </p:blipFill>
        <p:spPr>
          <a:xfrm>
            <a:off x="5997509" y="1409699"/>
            <a:ext cx="6194491" cy="5208810"/>
          </a:xfrm>
          <a:prstGeom prst="rect">
            <a:avLst/>
          </a:prstGeom>
        </p:spPr>
      </p:pic>
    </p:spTree>
    <p:extLst>
      <p:ext uri="{BB962C8B-B14F-4D97-AF65-F5344CB8AC3E}">
        <p14:creationId xmlns:p14="http://schemas.microsoft.com/office/powerpoint/2010/main" val="77769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05ACF-107F-034F-8CE5-4D042F95A88D}"/>
              </a:ext>
            </a:extLst>
          </p:cNvPr>
          <p:cNvSpPr>
            <a:spLocks noGrp="1"/>
          </p:cNvSpPr>
          <p:nvPr>
            <p:ph type="title"/>
          </p:nvPr>
        </p:nvSpPr>
        <p:spPr>
          <a:xfrm>
            <a:off x="1619250" y="477100"/>
            <a:ext cx="8911687" cy="1280890"/>
          </a:xfrm>
        </p:spPr>
        <p:txBody>
          <a:bodyPr>
            <a:normAutofit/>
          </a:bodyPr>
          <a:lstStyle/>
          <a:p>
            <a:pPr>
              <a:lnSpc>
                <a:spcPct val="150000"/>
              </a:lnSpc>
            </a:pPr>
            <a:r>
              <a:rPr lang="el-GR" dirty="0"/>
              <a:t>Υπολογιστικό Σύστημα</a:t>
            </a:r>
            <a:endParaRPr lang="el-GR" dirty="0">
              <a:latin typeface="Century Gothic" panose="020B0502020202020204" pitchFamily="34" charset="0"/>
            </a:endParaRPr>
          </a:p>
        </p:txBody>
      </p:sp>
      <p:sp>
        <p:nvSpPr>
          <p:cNvPr id="4" name="Θέση αριθμού διαφάνειας 3">
            <a:extLst>
              <a:ext uri="{FF2B5EF4-FFF2-40B4-BE49-F238E27FC236}">
                <a16:creationId xmlns:a16="http://schemas.microsoft.com/office/drawing/2014/main" id="{3BD357CF-F9EB-6D4E-89E0-56A13A47DF7A}"/>
              </a:ext>
            </a:extLst>
          </p:cNvPr>
          <p:cNvSpPr>
            <a:spLocks noGrp="1"/>
          </p:cNvSpPr>
          <p:nvPr>
            <p:ph type="sldNum" sz="quarter" idx="12"/>
          </p:nvPr>
        </p:nvSpPr>
        <p:spPr/>
        <p:txBody>
          <a:bodyPr/>
          <a:lstStyle/>
          <a:p>
            <a:pPr>
              <a:lnSpc>
                <a:spcPct val="150000"/>
              </a:lnSpc>
            </a:pPr>
            <a:fld id="{D57F1E4F-1CFF-5643-939E-217C01CDF565}" type="slidenum">
              <a:rPr lang="en-US" sz="1400" smtClean="0">
                <a:latin typeface="Century Gothic" panose="020B0502020202020204" pitchFamily="34" charset="0"/>
              </a:rPr>
              <a:pPr>
                <a:lnSpc>
                  <a:spcPct val="150000"/>
                </a:lnSpc>
              </a:pPr>
              <a:t>3</a:t>
            </a:fld>
            <a:endParaRPr lang="en-US" sz="1400" dirty="0">
              <a:latin typeface="Century Gothic" panose="020B0502020202020204" pitchFamily="34" charset="0"/>
            </a:endParaRPr>
          </a:p>
        </p:txBody>
      </p:sp>
      <p:sp>
        <p:nvSpPr>
          <p:cNvPr id="11" name="Rectangle 3">
            <a:extLst>
              <a:ext uri="{FF2B5EF4-FFF2-40B4-BE49-F238E27FC236}">
                <a16:creationId xmlns:a16="http://schemas.microsoft.com/office/drawing/2014/main" id="{CE50D5BF-0649-A242-9EA9-972DC3D71620}"/>
              </a:ext>
            </a:extLst>
          </p:cNvPr>
          <p:cNvSpPr>
            <a:spLocks noChangeArrowheads="1"/>
          </p:cNvSpPr>
          <p:nvPr/>
        </p:nvSpPr>
        <p:spPr bwMode="auto">
          <a:xfrm>
            <a:off x="4232275" y="1781580"/>
            <a:ext cx="184731" cy="69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br>
              <a:rPr kumimoji="0" lang="el-GR" altLang="el-GR" sz="1400" b="0" i="0" u="none" strike="noStrike" cap="none" normalizeH="0" baseline="0">
                <a:ln>
                  <a:noFill/>
                </a:ln>
                <a:solidFill>
                  <a:schemeClr val="tx1"/>
                </a:solidFill>
                <a:effectLst/>
                <a:latin typeface="Century Gothic" panose="020B0502020202020204" pitchFamily="34" charset="0"/>
              </a:rPr>
            </a:br>
            <a:endParaRPr kumimoji="0" lang="el-GR" altLang="el-GR" sz="1400" b="0" i="0" u="none" strike="noStrike" cap="none" normalizeH="0" baseline="0">
              <a:ln>
                <a:noFill/>
              </a:ln>
              <a:solidFill>
                <a:schemeClr val="tx1"/>
              </a:solidFill>
              <a:effectLst/>
              <a:latin typeface="Century Gothic" panose="020B0502020202020204" pitchFamily="34" charset="0"/>
            </a:endParaRPr>
          </a:p>
        </p:txBody>
      </p:sp>
      <p:sp>
        <p:nvSpPr>
          <p:cNvPr id="13" name="Θέση περιεχομένου 12">
            <a:extLst>
              <a:ext uri="{FF2B5EF4-FFF2-40B4-BE49-F238E27FC236}">
                <a16:creationId xmlns:a16="http://schemas.microsoft.com/office/drawing/2014/main" id="{50997FF0-87B7-E940-97F9-4BE53A8CD039}"/>
              </a:ext>
            </a:extLst>
          </p:cNvPr>
          <p:cNvSpPr>
            <a:spLocks noGrp="1"/>
          </p:cNvSpPr>
          <p:nvPr>
            <p:ph idx="1"/>
          </p:nvPr>
        </p:nvSpPr>
        <p:spPr>
          <a:xfrm>
            <a:off x="1311579" y="1641193"/>
            <a:ext cx="10023242" cy="559182"/>
          </a:xfrm>
        </p:spPr>
        <p:txBody>
          <a:bodyPr>
            <a:normAutofit/>
          </a:bodyPr>
          <a:lstStyle/>
          <a:p>
            <a:pPr algn="just" fontAlgn="ctr">
              <a:lnSpc>
                <a:spcPct val="150000"/>
              </a:lnSpc>
            </a:pPr>
            <a:r>
              <a:rPr lang="el-GR" sz="1600" dirty="0">
                <a:latin typeface="Century Gothic" panose="020B0502020202020204" pitchFamily="34" charset="0"/>
              </a:rPr>
              <a:t>Κάθε υπολογιστικό σύστημα αποτελείται από το </a:t>
            </a:r>
            <a:r>
              <a:rPr lang="el-GR" sz="1600" b="1" dirty="0">
                <a:latin typeface="Century Gothic" panose="020B0502020202020204" pitchFamily="34" charset="0"/>
              </a:rPr>
              <a:t>υλικό</a:t>
            </a:r>
            <a:r>
              <a:rPr lang="el-GR" sz="1600" dirty="0">
                <a:latin typeface="Century Gothic" panose="020B0502020202020204" pitchFamily="34" charset="0"/>
              </a:rPr>
              <a:t> (</a:t>
            </a:r>
            <a:r>
              <a:rPr lang="el-GR" sz="1600" b="1" dirty="0" err="1">
                <a:latin typeface="Century Gothic" panose="020B0502020202020204" pitchFamily="34" charset="0"/>
              </a:rPr>
              <a:t>hardware</a:t>
            </a:r>
            <a:r>
              <a:rPr lang="el-GR" sz="1600" dirty="0">
                <a:latin typeface="Century Gothic" panose="020B0502020202020204" pitchFamily="34" charset="0"/>
              </a:rPr>
              <a:t>) και το </a:t>
            </a:r>
            <a:r>
              <a:rPr lang="el-GR" sz="1600" b="1" dirty="0">
                <a:latin typeface="Century Gothic" panose="020B0502020202020204" pitchFamily="34" charset="0"/>
              </a:rPr>
              <a:t>λογισμικό</a:t>
            </a:r>
            <a:r>
              <a:rPr lang="el-GR" sz="1600" dirty="0">
                <a:latin typeface="Century Gothic" panose="020B0502020202020204" pitchFamily="34" charset="0"/>
              </a:rPr>
              <a:t> (</a:t>
            </a:r>
            <a:r>
              <a:rPr lang="el-GR" sz="1600" b="1" dirty="0">
                <a:latin typeface="Century Gothic" panose="020B0502020202020204" pitchFamily="34" charset="0"/>
              </a:rPr>
              <a:t>software</a:t>
            </a:r>
            <a:r>
              <a:rPr lang="el-GR" sz="1600" dirty="0">
                <a:latin typeface="Century Gothic" panose="020B0502020202020204" pitchFamily="34" charset="0"/>
              </a:rPr>
              <a:t>).</a:t>
            </a:r>
          </a:p>
        </p:txBody>
      </p:sp>
      <p:sp>
        <p:nvSpPr>
          <p:cNvPr id="14" name="TextBox 13">
            <a:extLst>
              <a:ext uri="{FF2B5EF4-FFF2-40B4-BE49-F238E27FC236}">
                <a16:creationId xmlns:a16="http://schemas.microsoft.com/office/drawing/2014/main" id="{C6022BE9-A483-7043-BD2B-67FFFC796530}"/>
              </a:ext>
            </a:extLst>
          </p:cNvPr>
          <p:cNvSpPr txBox="1"/>
          <p:nvPr/>
        </p:nvSpPr>
        <p:spPr>
          <a:xfrm>
            <a:off x="1393371" y="2467856"/>
            <a:ext cx="9941450" cy="7841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lnSpc>
                <a:spcPct val="150000"/>
              </a:lnSpc>
            </a:pPr>
            <a:r>
              <a:rPr lang="el-GR" sz="1600" dirty="0">
                <a:latin typeface="Century Gothic" panose="020B0502020202020204" pitchFamily="34" charset="0"/>
              </a:rPr>
              <a:t>Το </a:t>
            </a:r>
            <a:r>
              <a:rPr lang="el-GR" sz="1600" i="1" dirty="0">
                <a:latin typeface="Century Gothic" panose="020B0502020202020204" pitchFamily="34" charset="0"/>
              </a:rPr>
              <a:t>υλικό</a:t>
            </a:r>
            <a:r>
              <a:rPr lang="el-GR" sz="1600" dirty="0">
                <a:latin typeface="Century Gothic" panose="020B0502020202020204" pitchFamily="34" charset="0"/>
              </a:rPr>
              <a:t> (</a:t>
            </a:r>
            <a:r>
              <a:rPr lang="el-GR" sz="1600" dirty="0" err="1">
                <a:latin typeface="Century Gothic" panose="020B0502020202020204" pitchFamily="34" charset="0"/>
              </a:rPr>
              <a:t>hardware</a:t>
            </a:r>
            <a:r>
              <a:rPr lang="el-GR" sz="1600" dirty="0">
                <a:latin typeface="Century Gothic" panose="020B0502020202020204" pitchFamily="34" charset="0"/>
              </a:rPr>
              <a:t>) του υπολογιστή είναι το σύνολο των συσκευών που απαρτίζουν το υπολογιστικό σύστημα.</a:t>
            </a:r>
          </a:p>
        </p:txBody>
      </p:sp>
      <p:sp>
        <p:nvSpPr>
          <p:cNvPr id="16" name="TextBox 15">
            <a:extLst>
              <a:ext uri="{FF2B5EF4-FFF2-40B4-BE49-F238E27FC236}">
                <a16:creationId xmlns:a16="http://schemas.microsoft.com/office/drawing/2014/main" id="{5F26A843-8A4E-DF4A-9F5C-29FD4E971C90}"/>
              </a:ext>
            </a:extLst>
          </p:cNvPr>
          <p:cNvSpPr txBox="1"/>
          <p:nvPr/>
        </p:nvSpPr>
        <p:spPr>
          <a:xfrm>
            <a:off x="1393371" y="3380619"/>
            <a:ext cx="9941450" cy="830997"/>
          </a:xfrm>
          <a:prstGeom prst="rect">
            <a:avLst/>
          </a:prstGeom>
          <a:noFill/>
        </p:spPr>
        <p:txBody>
          <a:bodyPr wrap="square" rtlCol="0">
            <a:spAutoFit/>
          </a:bodyPr>
          <a:lstStyle/>
          <a:p>
            <a:pPr algn="just" fontAlgn="ctr">
              <a:lnSpc>
                <a:spcPct val="150000"/>
              </a:lnSpc>
            </a:pPr>
            <a:r>
              <a:rPr lang="el-GR" sz="1600" dirty="0">
                <a:latin typeface="Century Gothic" panose="020B0502020202020204" pitchFamily="34" charset="0"/>
              </a:rPr>
              <a:t>Το υλικό λοιπόν περιλαμβάνει τα ολοκληρωμένα κυκλώματα του υπολογιστή, τους δίσκους, τους εκτυπωτές, την οθόνη κλπ.</a:t>
            </a:r>
          </a:p>
        </p:txBody>
      </p:sp>
      <p:sp>
        <p:nvSpPr>
          <p:cNvPr id="15" name="TextBox 14">
            <a:extLst>
              <a:ext uri="{FF2B5EF4-FFF2-40B4-BE49-F238E27FC236}">
                <a16:creationId xmlns:a16="http://schemas.microsoft.com/office/drawing/2014/main" id="{4BFA1078-218F-2846-8B64-1F2FC62D9301}"/>
              </a:ext>
            </a:extLst>
          </p:cNvPr>
          <p:cNvSpPr txBox="1"/>
          <p:nvPr/>
        </p:nvSpPr>
        <p:spPr>
          <a:xfrm>
            <a:off x="1393371" y="4395147"/>
            <a:ext cx="9941450" cy="7841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lnSpc>
                <a:spcPct val="150000"/>
              </a:lnSpc>
            </a:pPr>
            <a:r>
              <a:rPr lang="el-GR" sz="1600" dirty="0">
                <a:latin typeface="Century Gothic" panose="020B0502020202020204" pitchFamily="34" charset="0"/>
              </a:rPr>
              <a:t>Το </a:t>
            </a:r>
            <a:r>
              <a:rPr lang="el-GR" sz="1600" i="1" dirty="0">
                <a:latin typeface="Century Gothic" panose="020B0502020202020204" pitchFamily="34" charset="0"/>
              </a:rPr>
              <a:t>λογισμικό</a:t>
            </a:r>
            <a:r>
              <a:rPr lang="el-GR" sz="1600" dirty="0">
                <a:latin typeface="Century Gothic" panose="020B0502020202020204" pitchFamily="34" charset="0"/>
              </a:rPr>
              <a:t> (software) ορίζεται ως το σύνολο των προγραμμάτων, τα οποία μπορούν να εκτελεσθούν από το υπολογιστικό σύστημα.</a:t>
            </a:r>
          </a:p>
        </p:txBody>
      </p:sp>
      <p:sp>
        <p:nvSpPr>
          <p:cNvPr id="17" name="TextBox 16">
            <a:extLst>
              <a:ext uri="{FF2B5EF4-FFF2-40B4-BE49-F238E27FC236}">
                <a16:creationId xmlns:a16="http://schemas.microsoft.com/office/drawing/2014/main" id="{5A83CFDD-8AC6-3D48-A79F-79AA96429D88}"/>
              </a:ext>
            </a:extLst>
          </p:cNvPr>
          <p:cNvSpPr txBox="1"/>
          <p:nvPr/>
        </p:nvSpPr>
        <p:spPr>
          <a:xfrm>
            <a:off x="1393371" y="5511800"/>
            <a:ext cx="9941451" cy="1153457"/>
          </a:xfrm>
          <a:prstGeom prst="rect">
            <a:avLst/>
          </a:prstGeom>
          <a:noFill/>
        </p:spPr>
        <p:txBody>
          <a:bodyPr wrap="square" rtlCol="0">
            <a:spAutoFit/>
          </a:bodyPr>
          <a:lstStyle/>
          <a:p>
            <a:pPr algn="just">
              <a:lnSpc>
                <a:spcPct val="150000"/>
              </a:lnSpc>
            </a:pPr>
            <a:r>
              <a:rPr lang="el-GR" sz="1600" dirty="0"/>
              <a:t>Αν και τα προγράμματα μπορεί να είναι αποθηκευμένα σε μέσα όπως οι δίσκοι, εντούτοις το λογισμικό δεν ταυτίζεται με τα μέσα αυτά, αλλά με τις εντολές που είναι αποθηκευμένες στα μέσα και συνιστούν τα προγράμματα.</a:t>
            </a:r>
          </a:p>
        </p:txBody>
      </p:sp>
    </p:spTree>
    <p:extLst>
      <p:ext uri="{BB962C8B-B14F-4D97-AF65-F5344CB8AC3E}">
        <p14:creationId xmlns:p14="http://schemas.microsoft.com/office/powerpoint/2010/main" val="96578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6179F3-C010-E74A-89B5-DAC2A4449EF7}"/>
              </a:ext>
            </a:extLst>
          </p:cNvPr>
          <p:cNvSpPr>
            <a:spLocks noGrp="1"/>
          </p:cNvSpPr>
          <p:nvPr>
            <p:ph type="title"/>
          </p:nvPr>
        </p:nvSpPr>
        <p:spPr>
          <a:xfrm>
            <a:off x="1642013" y="674910"/>
            <a:ext cx="8911687" cy="1280890"/>
          </a:xfrm>
        </p:spPr>
        <p:txBody>
          <a:bodyPr/>
          <a:lstStyle/>
          <a:p>
            <a:r>
              <a:rPr lang="el-GR" dirty="0"/>
              <a:t>Υλικό και Λογισμικό</a:t>
            </a:r>
          </a:p>
        </p:txBody>
      </p:sp>
      <p:sp>
        <p:nvSpPr>
          <p:cNvPr id="3" name="Θέση περιεχομένου 2">
            <a:extLst>
              <a:ext uri="{FF2B5EF4-FFF2-40B4-BE49-F238E27FC236}">
                <a16:creationId xmlns:a16="http://schemas.microsoft.com/office/drawing/2014/main" id="{B6BA62ED-C74E-DE44-8151-A13EE5551D98}"/>
              </a:ext>
            </a:extLst>
          </p:cNvPr>
          <p:cNvSpPr>
            <a:spLocks noGrp="1"/>
          </p:cNvSpPr>
          <p:nvPr>
            <p:ph idx="1"/>
          </p:nvPr>
        </p:nvSpPr>
        <p:spPr>
          <a:xfrm>
            <a:off x="1638300" y="1694872"/>
            <a:ext cx="8915400" cy="5347855"/>
          </a:xfrm>
        </p:spPr>
        <p:txBody>
          <a:bodyPr>
            <a:normAutofit/>
          </a:bodyPr>
          <a:lstStyle/>
          <a:p>
            <a:pPr algn="just">
              <a:lnSpc>
                <a:spcPct val="150000"/>
              </a:lnSpc>
            </a:pPr>
            <a:r>
              <a:rPr lang="el-GR" dirty="0"/>
              <a:t>Μπορούμε να διακρίνουμε τρεις κατηγορίες λογισμικού.</a:t>
            </a:r>
          </a:p>
          <a:p>
            <a:pPr lvl="1" algn="just">
              <a:lnSpc>
                <a:spcPct val="150000"/>
              </a:lnSpc>
              <a:buFont typeface="Courier New" panose="02070309020205020404" pitchFamily="49" charset="0"/>
              <a:buChar char="o"/>
            </a:pPr>
            <a:r>
              <a:rPr lang="el-GR" dirty="0"/>
              <a:t>το </a:t>
            </a:r>
            <a:r>
              <a:rPr lang="el-GR" b="1" dirty="0"/>
              <a:t>λογισμικό του συστήματος </a:t>
            </a:r>
            <a:r>
              <a:rPr lang="el-GR" dirty="0"/>
              <a:t>(</a:t>
            </a:r>
            <a:r>
              <a:rPr lang="en-US" dirty="0"/>
              <a:t>s</a:t>
            </a:r>
            <a:r>
              <a:rPr lang="el-GR" dirty="0" err="1"/>
              <a:t>ystem</a:t>
            </a:r>
            <a:r>
              <a:rPr lang="el-GR" dirty="0"/>
              <a:t> software) </a:t>
            </a:r>
            <a:endParaRPr lang="en-US" dirty="0"/>
          </a:p>
          <a:p>
            <a:pPr lvl="1" algn="just">
              <a:lnSpc>
                <a:spcPct val="150000"/>
              </a:lnSpc>
              <a:buFont typeface="Courier New" panose="02070309020205020404" pitchFamily="49" charset="0"/>
              <a:buChar char="o"/>
            </a:pPr>
            <a:r>
              <a:rPr lang="el-GR" dirty="0"/>
              <a:t>το </a:t>
            </a:r>
            <a:r>
              <a:rPr lang="el-GR" b="1" dirty="0"/>
              <a:t>διαγνωστικό λογισμικό </a:t>
            </a:r>
            <a:r>
              <a:rPr lang="en-US" dirty="0"/>
              <a:t>(</a:t>
            </a:r>
            <a:r>
              <a:rPr lang="el-GR" dirty="0" err="1"/>
              <a:t>diagnostic</a:t>
            </a:r>
            <a:r>
              <a:rPr lang="en-US" dirty="0"/>
              <a:t> </a:t>
            </a:r>
            <a:r>
              <a:rPr lang="el-GR" dirty="0"/>
              <a:t>software</a:t>
            </a:r>
            <a:r>
              <a:rPr lang="en-US" dirty="0"/>
              <a:t>)</a:t>
            </a:r>
          </a:p>
          <a:p>
            <a:pPr lvl="1" algn="just">
              <a:lnSpc>
                <a:spcPct val="150000"/>
              </a:lnSpc>
              <a:buFont typeface="Courier New" panose="02070309020205020404" pitchFamily="49" charset="0"/>
              <a:buChar char="o"/>
            </a:pPr>
            <a:r>
              <a:rPr lang="el-GR" dirty="0"/>
              <a:t>το </a:t>
            </a:r>
            <a:r>
              <a:rPr lang="el-GR" b="1" dirty="0"/>
              <a:t>λογισμικό εφαρμογών </a:t>
            </a:r>
            <a:r>
              <a:rPr lang="en-US" dirty="0"/>
              <a:t>(</a:t>
            </a:r>
            <a:r>
              <a:rPr lang="el-GR" dirty="0" err="1"/>
              <a:t>application</a:t>
            </a:r>
            <a:r>
              <a:rPr lang="el-GR" dirty="0"/>
              <a:t> software)</a:t>
            </a:r>
          </a:p>
        </p:txBody>
      </p:sp>
      <p:sp>
        <p:nvSpPr>
          <p:cNvPr id="6" name="Θέση αριθμού διαφάνειας 5">
            <a:extLst>
              <a:ext uri="{FF2B5EF4-FFF2-40B4-BE49-F238E27FC236}">
                <a16:creationId xmlns:a16="http://schemas.microsoft.com/office/drawing/2014/main" id="{EBB9763E-BDD1-BE41-951C-3AE0F25DFC7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894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59666-0502-F347-A107-AF4A888B2E64}"/>
              </a:ext>
            </a:extLst>
          </p:cNvPr>
          <p:cNvSpPr>
            <a:spLocks noGrp="1"/>
          </p:cNvSpPr>
          <p:nvPr>
            <p:ph type="title"/>
          </p:nvPr>
        </p:nvSpPr>
        <p:spPr>
          <a:xfrm>
            <a:off x="1640156" y="667653"/>
            <a:ext cx="8911687" cy="1280890"/>
          </a:xfrm>
        </p:spPr>
        <p:txBody>
          <a:bodyPr/>
          <a:lstStyle/>
          <a:p>
            <a:r>
              <a:rPr lang="el-GR" dirty="0"/>
              <a:t>Λογισμικό Συστήματος</a:t>
            </a:r>
          </a:p>
        </p:txBody>
      </p:sp>
      <p:sp>
        <p:nvSpPr>
          <p:cNvPr id="3" name="Θέση περιεχομένου 2">
            <a:extLst>
              <a:ext uri="{FF2B5EF4-FFF2-40B4-BE49-F238E27FC236}">
                <a16:creationId xmlns:a16="http://schemas.microsoft.com/office/drawing/2014/main" id="{2A4B9EFB-0E90-DE48-9193-B56D0279B5CC}"/>
              </a:ext>
            </a:extLst>
          </p:cNvPr>
          <p:cNvSpPr>
            <a:spLocks noGrp="1"/>
          </p:cNvSpPr>
          <p:nvPr>
            <p:ph idx="1"/>
          </p:nvPr>
        </p:nvSpPr>
        <p:spPr>
          <a:xfrm>
            <a:off x="1415143" y="1447800"/>
            <a:ext cx="10700657" cy="5588000"/>
          </a:xfrm>
        </p:spPr>
        <p:txBody>
          <a:bodyPr>
            <a:normAutofit fontScale="85000" lnSpcReduction="20000"/>
          </a:bodyPr>
          <a:lstStyle/>
          <a:p>
            <a:pPr algn="just">
              <a:lnSpc>
                <a:spcPct val="160000"/>
              </a:lnSpc>
            </a:pPr>
            <a:r>
              <a:rPr lang="el-GR" dirty="0"/>
              <a:t>Το λογισμικό του συστήματος διαχειρίζεται και κατανέμει τους πόρους του συστήματος και προσφέρει στον προγραμματιστή τα αναγκαία εργαλεία για τη συγγραφή των προγραμμάτων.</a:t>
            </a:r>
          </a:p>
          <a:p>
            <a:pPr algn="just">
              <a:lnSpc>
                <a:spcPct val="160000"/>
              </a:lnSpc>
            </a:pPr>
            <a:r>
              <a:rPr lang="el-GR" dirty="0"/>
              <a:t>Αποτελείται από:</a:t>
            </a:r>
          </a:p>
          <a:p>
            <a:pPr lvl="1" algn="just">
              <a:lnSpc>
                <a:spcPct val="160000"/>
              </a:lnSpc>
              <a:buFont typeface="Courier New" panose="02070309020205020404" pitchFamily="49" charset="0"/>
              <a:buChar char="o"/>
            </a:pPr>
            <a:r>
              <a:rPr lang="el-GR" b="1" dirty="0"/>
              <a:t>Λειτουργικό Σύστημα </a:t>
            </a:r>
            <a:r>
              <a:rPr lang="el-GR" dirty="0"/>
              <a:t>(</a:t>
            </a:r>
            <a:r>
              <a:rPr lang="en-US" dirty="0"/>
              <a:t>Operating</a:t>
            </a:r>
            <a:r>
              <a:rPr lang="el-GR" dirty="0"/>
              <a:t> </a:t>
            </a:r>
            <a:r>
              <a:rPr lang="el-GR" dirty="0" err="1"/>
              <a:t>System</a:t>
            </a:r>
            <a:r>
              <a:rPr lang="en-US" dirty="0"/>
              <a:t>). </a:t>
            </a:r>
            <a:r>
              <a:rPr lang="el-GR" dirty="0"/>
              <a:t>Το λειτουργικό σύστημα είναι υπεύθυνο για την καλύτερη κατανομή και εκμετάλλευση του υλικού, όπως επίσης και για τη φιλικότερη εμφάνιση του υπολογιστή στο χρήστη.</a:t>
            </a:r>
          </a:p>
          <a:p>
            <a:pPr lvl="1" algn="just">
              <a:lnSpc>
                <a:spcPct val="160000"/>
              </a:lnSpc>
              <a:buFont typeface="Courier New" panose="02070309020205020404" pitchFamily="49" charset="0"/>
              <a:buChar char="o"/>
            </a:pPr>
            <a:r>
              <a:rPr lang="el-GR" b="1" dirty="0"/>
              <a:t>Βοηθητικά προγράμματα </a:t>
            </a:r>
            <a:r>
              <a:rPr lang="el-GR" dirty="0"/>
              <a:t>(</a:t>
            </a:r>
            <a:r>
              <a:rPr lang="el-GR" dirty="0" err="1"/>
              <a:t>utility</a:t>
            </a:r>
            <a:r>
              <a:rPr lang="el-GR" dirty="0"/>
              <a:t> </a:t>
            </a:r>
            <a:r>
              <a:rPr lang="el-GR" dirty="0" err="1"/>
              <a:t>program</a:t>
            </a:r>
            <a:r>
              <a:rPr lang="en-US" dirty="0"/>
              <a:t>s</a:t>
            </a:r>
            <a:r>
              <a:rPr lang="el-GR" dirty="0"/>
              <a:t>)</a:t>
            </a:r>
            <a:r>
              <a:rPr lang="en-US" dirty="0"/>
              <a:t>.</a:t>
            </a:r>
            <a:r>
              <a:rPr lang="el-GR" dirty="0"/>
              <a:t> Από τα πιο γνωστά προγράμματα που ανήκουν στην κατηγορία αυτή είναι:</a:t>
            </a:r>
          </a:p>
          <a:p>
            <a:pPr lvl="2" algn="just">
              <a:lnSpc>
                <a:spcPct val="160000"/>
              </a:lnSpc>
              <a:buFont typeface="Wingdings" pitchFamily="2" charset="2"/>
              <a:buChar char="q"/>
            </a:pPr>
            <a:r>
              <a:rPr lang="el-GR" sz="1600" dirty="0"/>
              <a:t>Προγράμματα που δίνουν τη δυνατότητα στο χρήστη να δημιουργήσει νέα αρχεία ή να σβήσει ήδη υπάρχοντα, να αντιγράψει αρχεία από μία θέση σε κάποια άλλη θέση του συστήματος αρχείων κ.λπ. Ως παράδειγμα αναφέρουμε το πρόγραμμα Explorer των </a:t>
            </a:r>
            <a:r>
              <a:rPr lang="el-GR" sz="1600" dirty="0" err="1"/>
              <a:t>windows</a:t>
            </a:r>
            <a:r>
              <a:rPr lang="el-GR" sz="1600" dirty="0"/>
              <a:t>.</a:t>
            </a:r>
          </a:p>
          <a:p>
            <a:pPr lvl="2" algn="just">
              <a:lnSpc>
                <a:spcPct val="160000"/>
              </a:lnSpc>
              <a:buFont typeface="Wingdings" pitchFamily="2" charset="2"/>
              <a:buChar char="q"/>
            </a:pPr>
            <a:r>
              <a:rPr lang="el-GR" sz="1600" dirty="0"/>
              <a:t>Τα προγράμματα που βοηθάνε τον προγραμματιστή να γράψει, τροποποιήσει και αποθηκεύσει προγράμματα και δεδομένα χρησιμοποιώντας το πληκτρολόγιο και την οθόνη (</a:t>
            </a:r>
            <a:r>
              <a:rPr lang="el-GR" sz="1600" dirty="0" err="1"/>
              <a:t>editors</a:t>
            </a:r>
            <a:r>
              <a:rPr lang="el-GR" sz="1600" dirty="0"/>
              <a:t>).</a:t>
            </a:r>
          </a:p>
          <a:p>
            <a:pPr lvl="2" algn="just">
              <a:lnSpc>
                <a:spcPct val="160000"/>
              </a:lnSpc>
              <a:buFont typeface="Wingdings" pitchFamily="2" charset="2"/>
              <a:buChar char="q"/>
            </a:pPr>
            <a:r>
              <a:rPr lang="el-GR" sz="1600" dirty="0"/>
              <a:t>Τα προγράμματα βιβλιοθήκης (</a:t>
            </a:r>
            <a:r>
              <a:rPr lang="en-US" sz="1600" dirty="0"/>
              <a:t>l</a:t>
            </a:r>
            <a:r>
              <a:rPr lang="el-GR" sz="1600" dirty="0" err="1"/>
              <a:t>ibrary</a:t>
            </a:r>
            <a:r>
              <a:rPr lang="el-GR" sz="1600" dirty="0"/>
              <a:t> </a:t>
            </a:r>
            <a:r>
              <a:rPr lang="el-GR" sz="1600" dirty="0" err="1"/>
              <a:t>routine</a:t>
            </a:r>
            <a:r>
              <a:rPr lang="en-US" sz="1600" dirty="0"/>
              <a:t>s)</a:t>
            </a:r>
            <a:r>
              <a:rPr lang="el-GR" sz="1600" dirty="0"/>
              <a:t>. Εδώ περιλαμβάνονται προγράμματα ταξινόμησης των εγγράφων ενός αρχείου, υπολογισμού κλασικών αριθμητικών συναρτήσεων κ.λπ.</a:t>
            </a:r>
          </a:p>
          <a:p>
            <a:pPr lvl="2" algn="just">
              <a:lnSpc>
                <a:spcPct val="160000"/>
              </a:lnSpc>
              <a:buFont typeface="Wingdings" pitchFamily="2" charset="2"/>
              <a:buChar char="q"/>
            </a:pPr>
            <a:r>
              <a:rPr lang="el-GR" sz="1600" dirty="0"/>
              <a:t>Οι μεταφραστές (</a:t>
            </a:r>
            <a:r>
              <a:rPr lang="el-GR" sz="1600" dirty="0" err="1"/>
              <a:t>translators</a:t>
            </a:r>
            <a:r>
              <a:rPr lang="el-GR" sz="1600" dirty="0"/>
              <a:t>) και οι διερμηνείς (</a:t>
            </a:r>
            <a:r>
              <a:rPr lang="el-GR" sz="1600" dirty="0" err="1"/>
              <a:t>interpreters</a:t>
            </a:r>
            <a:r>
              <a:rPr lang="el-GR" sz="1600" dirty="0"/>
              <a:t>).</a:t>
            </a:r>
          </a:p>
        </p:txBody>
      </p:sp>
      <p:sp>
        <p:nvSpPr>
          <p:cNvPr id="6" name="Θέση αριθμού διαφάνειας 5">
            <a:extLst>
              <a:ext uri="{FF2B5EF4-FFF2-40B4-BE49-F238E27FC236}">
                <a16:creationId xmlns:a16="http://schemas.microsoft.com/office/drawing/2014/main" id="{8AA607F6-34E4-A249-9CC0-A263685D40C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7312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3123E8-EFE8-E84C-B38E-5A4DE8BB4225}"/>
              </a:ext>
            </a:extLst>
          </p:cNvPr>
          <p:cNvSpPr>
            <a:spLocks noGrp="1"/>
          </p:cNvSpPr>
          <p:nvPr>
            <p:ph type="title"/>
          </p:nvPr>
        </p:nvSpPr>
        <p:spPr>
          <a:xfrm>
            <a:off x="1640156" y="687333"/>
            <a:ext cx="8911687" cy="1280890"/>
          </a:xfrm>
        </p:spPr>
        <p:txBody>
          <a:bodyPr/>
          <a:lstStyle/>
          <a:p>
            <a:r>
              <a:rPr lang="el-GR" dirty="0"/>
              <a:t>Διαγνωστικό Λογισμικό</a:t>
            </a:r>
          </a:p>
        </p:txBody>
      </p:sp>
      <p:sp>
        <p:nvSpPr>
          <p:cNvPr id="3" name="Θέση περιεχομένου 2">
            <a:extLst>
              <a:ext uri="{FF2B5EF4-FFF2-40B4-BE49-F238E27FC236}">
                <a16:creationId xmlns:a16="http://schemas.microsoft.com/office/drawing/2014/main" id="{6552D156-82D8-F74B-BCB4-3E83DA731BFC}"/>
              </a:ext>
            </a:extLst>
          </p:cNvPr>
          <p:cNvSpPr>
            <a:spLocks noGrp="1"/>
          </p:cNvSpPr>
          <p:nvPr>
            <p:ph idx="1"/>
          </p:nvPr>
        </p:nvSpPr>
        <p:spPr>
          <a:xfrm>
            <a:off x="1436914" y="1752600"/>
            <a:ext cx="10067698" cy="3777622"/>
          </a:xfrm>
        </p:spPr>
        <p:txBody>
          <a:bodyPr>
            <a:noAutofit/>
          </a:bodyPr>
          <a:lstStyle/>
          <a:p>
            <a:pPr algn="just">
              <a:lnSpc>
                <a:spcPct val="160000"/>
              </a:lnSpc>
            </a:pPr>
            <a:r>
              <a:rPr lang="el-GR" dirty="0"/>
              <a:t>Το </a:t>
            </a:r>
            <a:r>
              <a:rPr lang="el-GR" b="1" dirty="0"/>
              <a:t>διαγνωστικό λογισμικό </a:t>
            </a:r>
            <a:r>
              <a:rPr lang="el-GR" dirty="0"/>
              <a:t>αποτελείται από ένα σύνολο προγραμμάτων που με τη χρήση τους μπορούμε να ελέγξουμε την ορθή λειτουργία των διαφόρων μονάδων του υπολογιστικού συστήματος. </a:t>
            </a:r>
          </a:p>
          <a:p>
            <a:pPr algn="just">
              <a:lnSpc>
                <a:spcPct val="160000"/>
              </a:lnSpc>
            </a:pPr>
            <a:r>
              <a:rPr lang="el-GR" dirty="0"/>
              <a:t>Το διαγνωστικό λογισμικό βοηθάει στη γρήγορη ανίχνευση και τον εντοπισμό της θέσης εμφάνισης βλαβών. </a:t>
            </a:r>
          </a:p>
          <a:p>
            <a:pPr algn="just">
              <a:lnSpc>
                <a:spcPct val="160000"/>
              </a:lnSpc>
            </a:pPr>
            <a:r>
              <a:rPr lang="el-GR" dirty="0"/>
              <a:t>Η αύξηση του κόστους παροχής υπηρεσιών αλλά και το κόστος που συνεπάγεται η αδυναμία χρήσης του υπολογιστή μας λόγω βλάβης, οδηγεί σε αύξηση των απαιτήσεων ανάπτυξης υπολογιστικών συστημάτων στα οποία η διάγνωση βλαβών και η συντήρησή τους να γίνεται εύκολα. </a:t>
            </a:r>
          </a:p>
          <a:p>
            <a:pPr algn="just">
              <a:lnSpc>
                <a:spcPct val="160000"/>
              </a:lnSpc>
            </a:pPr>
            <a:r>
              <a:rPr lang="el-GR" dirty="0"/>
              <a:t>Επομένως η σπουδαιότητα του διαγνωστικού λογισμικού συνεχώς αυξάνεται.</a:t>
            </a:r>
          </a:p>
        </p:txBody>
      </p:sp>
      <p:sp>
        <p:nvSpPr>
          <p:cNvPr id="6" name="Θέση αριθμού διαφάνειας 5">
            <a:extLst>
              <a:ext uri="{FF2B5EF4-FFF2-40B4-BE49-F238E27FC236}">
                <a16:creationId xmlns:a16="http://schemas.microsoft.com/office/drawing/2014/main" id="{63A586D5-FD12-5349-BA11-0DBDC39E7A4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7274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A39C9-7CDA-924D-B3FC-A90A8FCD5B8A}"/>
              </a:ext>
            </a:extLst>
          </p:cNvPr>
          <p:cNvSpPr>
            <a:spLocks noGrp="1"/>
          </p:cNvSpPr>
          <p:nvPr>
            <p:ph type="title"/>
          </p:nvPr>
        </p:nvSpPr>
        <p:spPr>
          <a:xfrm>
            <a:off x="1754725" y="689424"/>
            <a:ext cx="8911687" cy="1280890"/>
          </a:xfrm>
        </p:spPr>
        <p:txBody>
          <a:bodyPr/>
          <a:lstStyle/>
          <a:p>
            <a:r>
              <a:rPr lang="el-GR" dirty="0"/>
              <a:t>Λογισμικό Εφαρμογών</a:t>
            </a:r>
          </a:p>
        </p:txBody>
      </p:sp>
      <p:sp>
        <p:nvSpPr>
          <p:cNvPr id="3" name="Θέση περιεχομένου 2">
            <a:extLst>
              <a:ext uri="{FF2B5EF4-FFF2-40B4-BE49-F238E27FC236}">
                <a16:creationId xmlns:a16="http://schemas.microsoft.com/office/drawing/2014/main" id="{140886CA-BD81-E14B-A818-B2193EC100CC}"/>
              </a:ext>
            </a:extLst>
          </p:cNvPr>
          <p:cNvSpPr>
            <a:spLocks noGrp="1"/>
          </p:cNvSpPr>
          <p:nvPr>
            <p:ph idx="1"/>
          </p:nvPr>
        </p:nvSpPr>
        <p:spPr>
          <a:xfrm>
            <a:off x="1652814" y="1651000"/>
            <a:ext cx="9839098" cy="4343400"/>
          </a:xfrm>
        </p:spPr>
        <p:txBody>
          <a:bodyPr>
            <a:noAutofit/>
          </a:bodyPr>
          <a:lstStyle/>
          <a:p>
            <a:pPr algn="just">
              <a:lnSpc>
                <a:spcPct val="150000"/>
              </a:lnSpc>
            </a:pPr>
            <a:r>
              <a:rPr lang="el-GR" dirty="0"/>
              <a:t>Το </a:t>
            </a:r>
            <a:r>
              <a:rPr lang="el-GR" b="1" dirty="0"/>
              <a:t>λογισμικό των εφαρμογών</a:t>
            </a:r>
            <a:r>
              <a:rPr lang="el-GR" dirty="0"/>
              <a:t> είναι τα προγράμματα που γράφονται για να καλύψουν τις ειδικές ανάγκες των χρηστών και καθορίζουν τον τρόπο που θα χρησιμοποιηθεί ο υπολογιστής για την επίλυση συγκεκριμένων υπολογιστικών προβλημάτων.</a:t>
            </a:r>
            <a:endParaRPr lang="en-US" dirty="0"/>
          </a:p>
          <a:p>
            <a:pPr algn="just">
              <a:lnSpc>
                <a:spcPct val="150000"/>
              </a:lnSpc>
            </a:pPr>
            <a:r>
              <a:rPr lang="el-GR" dirty="0"/>
              <a:t>Ως παραδείγματα μπορούμε να αναφέρουμε τα Συστήματα Διαχείρισης Βάσεων Δεδομένων</a:t>
            </a:r>
            <a:r>
              <a:rPr lang="en-US" dirty="0"/>
              <a:t> (Data Base Management Systems)</a:t>
            </a:r>
            <a:r>
              <a:rPr lang="el-GR" dirty="0"/>
              <a:t>, τα λογιστικά φύλλα, τα προγράμματα που προσφέρονται για σχεδίαση με τη βοήθεια του υπολογιστή (</a:t>
            </a:r>
            <a:r>
              <a:rPr lang="en-US" dirty="0"/>
              <a:t>Computer Aided Design)</a:t>
            </a:r>
            <a:r>
              <a:rPr lang="el-GR" dirty="0"/>
              <a:t>, τις εφαρμογές πολυμέσων και τις δικτυακές εφαρμογές.</a:t>
            </a:r>
          </a:p>
        </p:txBody>
      </p:sp>
      <p:sp>
        <p:nvSpPr>
          <p:cNvPr id="6" name="Θέση αριθμού διαφάνειας 5">
            <a:extLst>
              <a:ext uri="{FF2B5EF4-FFF2-40B4-BE49-F238E27FC236}">
                <a16:creationId xmlns:a16="http://schemas.microsoft.com/office/drawing/2014/main" id="{500E603F-8DD9-474D-9B72-5FBF9E68FDB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71079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6683A2-2063-CC45-B188-AFD60B68440A}"/>
              </a:ext>
            </a:extLst>
          </p:cNvPr>
          <p:cNvSpPr>
            <a:spLocks noGrp="1"/>
          </p:cNvSpPr>
          <p:nvPr>
            <p:ph type="title"/>
          </p:nvPr>
        </p:nvSpPr>
        <p:spPr>
          <a:xfrm>
            <a:off x="1687287" y="624110"/>
            <a:ext cx="9817326" cy="1280890"/>
          </a:xfrm>
        </p:spPr>
        <p:txBody>
          <a:bodyPr>
            <a:normAutofit/>
          </a:bodyPr>
          <a:lstStyle/>
          <a:p>
            <a:r>
              <a:rPr lang="el-GR" dirty="0"/>
              <a:t>Ιεραρχική οργάνωση των υπολογιστικών συστημάτων</a:t>
            </a:r>
          </a:p>
        </p:txBody>
      </p:sp>
      <p:sp>
        <p:nvSpPr>
          <p:cNvPr id="3" name="Θέση περιεχομένου 2">
            <a:extLst>
              <a:ext uri="{FF2B5EF4-FFF2-40B4-BE49-F238E27FC236}">
                <a16:creationId xmlns:a16="http://schemas.microsoft.com/office/drawing/2014/main" id="{D746D311-0153-F64D-A7C1-8EE165041302}"/>
              </a:ext>
            </a:extLst>
          </p:cNvPr>
          <p:cNvSpPr>
            <a:spLocks noGrp="1"/>
          </p:cNvSpPr>
          <p:nvPr>
            <p:ph idx="1"/>
          </p:nvPr>
        </p:nvSpPr>
        <p:spPr>
          <a:xfrm>
            <a:off x="1687286" y="2133600"/>
            <a:ext cx="9817326" cy="4279900"/>
          </a:xfrm>
        </p:spPr>
        <p:txBody>
          <a:bodyPr>
            <a:normAutofit/>
          </a:bodyPr>
          <a:lstStyle/>
          <a:p>
            <a:pPr algn="just">
              <a:lnSpc>
                <a:spcPct val="150000"/>
              </a:lnSpc>
            </a:pPr>
            <a:r>
              <a:rPr lang="el-GR" sz="1600" dirty="0"/>
              <a:t>Τα υπολογιστικά συστήματα χαρακτηρίζονται από πολυπλοκότητα και ιεραρχική οργάνωση.</a:t>
            </a:r>
          </a:p>
          <a:p>
            <a:pPr algn="just">
              <a:lnSpc>
                <a:spcPct val="150000"/>
              </a:lnSpc>
            </a:pPr>
            <a:r>
              <a:rPr lang="el-GR" sz="1600" dirty="0"/>
              <a:t>Η </a:t>
            </a:r>
            <a:r>
              <a:rPr lang="el-GR" sz="1600" b="1" dirty="0"/>
              <a:t>πολυπλοκότητα</a:t>
            </a:r>
            <a:r>
              <a:rPr lang="el-GR" sz="1600" dirty="0"/>
              <a:t> των υπολογιστικών συστημάτων οφείλεται στο ότι αποτελούνται</a:t>
            </a:r>
            <a:br>
              <a:rPr lang="el-GR" sz="1600" dirty="0"/>
            </a:br>
            <a:r>
              <a:rPr lang="el-GR" sz="1600" dirty="0"/>
              <a:t>από πολλά μέρη, τα οποία </a:t>
            </a:r>
            <a:r>
              <a:rPr lang="el-GR" sz="1600" dirty="0" err="1"/>
              <a:t>αλληλεπιδρούν</a:t>
            </a:r>
            <a:r>
              <a:rPr lang="el-GR" sz="1600" dirty="0"/>
              <a:t> δυναμικά μεταξύ τους.</a:t>
            </a:r>
          </a:p>
          <a:p>
            <a:pPr algn="just">
              <a:lnSpc>
                <a:spcPct val="150000"/>
              </a:lnSpc>
            </a:pPr>
            <a:r>
              <a:rPr lang="el-GR" sz="1600" dirty="0"/>
              <a:t>Η </a:t>
            </a:r>
            <a:r>
              <a:rPr lang="el-GR" sz="1600" b="1" dirty="0"/>
              <a:t>ιεραρχική οργάνωση</a:t>
            </a:r>
            <a:r>
              <a:rPr lang="el-GR" sz="1600" dirty="0"/>
              <a:t> των υπολογιστικών συστημάτων είναι απαραίτητη εξαιτίας της πολυπλοκότητας αυτής. Τα τμήματα του υπολογιστικού συστήματος κατανέμονται σε οργανωτικά «επίπεδα». Η λειτουργία κάθε επιπέδου στηρίζεται στη λειτουργία των χαμηλότερων επιπέδων, και με τη σειρά του κάθε επίπεδο βοηθά στη λειτουργία των ανωτέρων του επιπέδων. Κάθε ένα από τα επίπεδα μπορεί να σχεδιαστεί, να υλοποιηθεί, να μελετηθεί και να κατανοηθεί ανεξάρτητα από τα υπόλοιπα.</a:t>
            </a:r>
          </a:p>
        </p:txBody>
      </p:sp>
      <p:sp>
        <p:nvSpPr>
          <p:cNvPr id="4" name="Θέση αριθμού διαφάνειας 3">
            <a:extLst>
              <a:ext uri="{FF2B5EF4-FFF2-40B4-BE49-F238E27FC236}">
                <a16:creationId xmlns:a16="http://schemas.microsoft.com/office/drawing/2014/main" id="{AA0379EF-E4A0-6747-B6DA-78F67B84255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0111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D73C599-4F6E-E44C-A69C-B0097291056E}"/>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Θέση περιεχομένου 4">
            <a:extLst>
              <a:ext uri="{FF2B5EF4-FFF2-40B4-BE49-F238E27FC236}">
                <a16:creationId xmlns:a16="http://schemas.microsoft.com/office/drawing/2014/main" id="{CB6C6BD0-4B05-D145-B672-0559F13FD5CD}"/>
              </a:ext>
            </a:extLst>
          </p:cNvPr>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2362074" y="239486"/>
            <a:ext cx="7358867" cy="6281057"/>
          </a:xfrm>
          <a:prstGeom prst="rect">
            <a:avLst/>
          </a:prstGeom>
        </p:spPr>
      </p:pic>
      <p:sp>
        <p:nvSpPr>
          <p:cNvPr id="6" name="TextBox 5">
            <a:extLst>
              <a:ext uri="{FF2B5EF4-FFF2-40B4-BE49-F238E27FC236}">
                <a16:creationId xmlns:a16="http://schemas.microsoft.com/office/drawing/2014/main" id="{E12BB514-A0D9-0C48-A626-11175B509EFF}"/>
              </a:ext>
            </a:extLst>
          </p:cNvPr>
          <p:cNvSpPr txBox="1"/>
          <p:nvPr/>
        </p:nvSpPr>
        <p:spPr>
          <a:xfrm>
            <a:off x="2603500" y="6449237"/>
            <a:ext cx="6455613" cy="338554"/>
          </a:xfrm>
          <a:prstGeom prst="rect">
            <a:avLst/>
          </a:prstGeom>
          <a:noFill/>
        </p:spPr>
        <p:txBody>
          <a:bodyPr wrap="none" rtlCol="0">
            <a:spAutoFit/>
          </a:bodyPr>
          <a:lstStyle/>
          <a:p>
            <a:r>
              <a:rPr lang="el-GR" sz="1600" i="1" dirty="0"/>
              <a:t>Ανάλυση ενός υπολογιστικού συστήματος σε επίπεδα ιεραρχίας</a:t>
            </a:r>
          </a:p>
        </p:txBody>
      </p:sp>
    </p:spTree>
    <p:extLst>
      <p:ext uri="{BB962C8B-B14F-4D97-AF65-F5344CB8AC3E}">
        <p14:creationId xmlns:p14="http://schemas.microsoft.com/office/powerpoint/2010/main" val="4168754190"/>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{5E77A9EB-2688-294F-B79E-3E5D9A3C9CC6}tf16401369</Template>
  <TotalTime>7691</TotalTime>
  <Words>993</Words>
  <Application>Microsoft Macintosh PowerPoint</Application>
  <PresentationFormat>Ευρεία οθόνη</PresentationFormat>
  <Paragraphs>109</Paragraphs>
  <Slides>19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Arial</vt:lpstr>
      <vt:lpstr>Calibri</vt:lpstr>
      <vt:lpstr>Century Gothic</vt:lpstr>
      <vt:lpstr>Courier New</vt:lpstr>
      <vt:lpstr>Wingdings</vt:lpstr>
      <vt:lpstr>Wingdings 3</vt:lpstr>
      <vt:lpstr>Θρόισμα</vt:lpstr>
      <vt:lpstr>ΔΟΜΗ Η/Υ</vt:lpstr>
      <vt:lpstr>Υπολογιστικό Σύστημα</vt:lpstr>
      <vt:lpstr>Υπολογιστικό Σύστημα</vt:lpstr>
      <vt:lpstr>Υλικό και Λογισμικό</vt:lpstr>
      <vt:lpstr>Λογισμικό Συστήματος</vt:lpstr>
      <vt:lpstr>Διαγνωστικό Λογισμικό</vt:lpstr>
      <vt:lpstr>Λογισμικό Εφαρμογών</vt:lpstr>
      <vt:lpstr>Ιεραρχική οργάνωση των υπολογιστικών συστημάτων</vt:lpstr>
      <vt:lpstr>Παρουσίαση του PowerPoint</vt:lpstr>
      <vt:lpstr>Επίπεδα ιεραρχίας</vt:lpstr>
      <vt:lpstr>Ιστορική εξέλιξη των υπολογιστικών συστημάτων</vt:lpstr>
      <vt:lpstr>Ιστορική εξέλιξη των υπολογιστικών συστημάτων</vt:lpstr>
      <vt:lpstr>Κατηγορίες υπολογιστικών συστημάτων</vt:lpstr>
      <vt:lpstr>Υπερυπολογιστές (Supercomputers)</vt:lpstr>
      <vt:lpstr>Μεγάλοι Υπολογιστές  (Mainframes)</vt:lpstr>
      <vt:lpstr>Προσωπικοί Υπολογιστές (Personal Computers)</vt:lpstr>
      <vt:lpstr>Άλλοι Υπολογιστές</vt:lpstr>
      <vt:lpstr>Οικογένεια Υπολογιστών</vt:lpstr>
      <vt:lpstr>Δομή Η/Υ</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Υλικό και Λογισμικό</dc:title>
  <dc:subject/>
  <dc:creator>Microsoft Office User</dc:creator>
  <cp:keywords/>
  <dc:description/>
  <cp:lastModifiedBy>Γιώργος Ματσιανούδης</cp:lastModifiedBy>
  <cp:revision>66</cp:revision>
  <cp:lastPrinted>2020-03-04T10:03:05Z</cp:lastPrinted>
  <dcterms:created xsi:type="dcterms:W3CDTF">2020-02-25T20:34:55Z</dcterms:created>
  <dcterms:modified xsi:type="dcterms:W3CDTF">2020-03-22T13:10:22Z</dcterms:modified>
  <cp:category/>
</cp:coreProperties>
</file>