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5"/>
  </p:notesMasterIdLst>
  <p:sldIdLst>
    <p:sldId id="256" r:id="rId2"/>
    <p:sldId id="263" r:id="rId3"/>
    <p:sldId id="257" r:id="rId4"/>
    <p:sldId id="258" r:id="rId5"/>
    <p:sldId id="264" r:id="rId6"/>
    <p:sldId id="265" r:id="rId7"/>
    <p:sldId id="259" r:id="rId8"/>
    <p:sldId id="260" r:id="rId9"/>
    <p:sldId id="261" r:id="rId10"/>
    <p:sldId id="266" r:id="rId11"/>
    <p:sldId id="267" r:id="rId12"/>
    <p:sldId id="268"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A59AF4-38EE-428D-B8B9-FC3DD3454FCB}" type="datetimeFigureOut">
              <a:rPr lang="el-GR" smtClean="0"/>
              <a:t>24/4/2017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C5FF52-E362-4841-BD33-44340D31BB57}"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DC5FF52-E362-4841-BD33-44340D31BB57}" type="slidenum">
              <a:rPr lang="el-GR" smtClean="0"/>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7588C731-5B75-4AB7-915F-3C58BFDFA00F}" type="datetimeFigureOut">
              <a:rPr lang="el-GR" smtClean="0"/>
              <a:pPr/>
              <a:t>24/4/2017</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D4ACCDE-2A8A-41F4-B007-95DC092303FB}" type="slidenum">
              <a:rPr lang="el-GR" smtClean="0"/>
              <a:pPr/>
              <a:t>‹#›</a:t>
            </a:fld>
            <a:endParaRPr lang="el-GR"/>
          </a:p>
        </p:txBody>
      </p:sp>
    </p:spTree>
  </p:cSld>
  <p:clrMapOvr>
    <a:masterClrMapping/>
  </p:clrMapOvr>
  <p:transition>
    <p:wheel spokes="2"/>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588C731-5B75-4AB7-915F-3C58BFDFA00F}" type="datetimeFigureOut">
              <a:rPr lang="el-GR" smtClean="0"/>
              <a:pPr/>
              <a:t>24/4/2017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4ACCDE-2A8A-41F4-B007-95DC092303FB}" type="slidenum">
              <a:rPr lang="el-GR" smtClean="0"/>
              <a:pPr/>
              <a:t>‹#›</a:t>
            </a:fld>
            <a:endParaRPr lang="el-GR"/>
          </a:p>
        </p:txBody>
      </p:sp>
    </p:spTree>
  </p:cSld>
  <p:clrMapOvr>
    <a:masterClrMapping/>
  </p:clrMapOvr>
  <p:transition>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588C731-5B75-4AB7-915F-3C58BFDFA00F}" type="datetimeFigureOut">
              <a:rPr lang="el-GR" smtClean="0"/>
              <a:pPr/>
              <a:t>24/4/2017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4ACCDE-2A8A-41F4-B007-95DC092303FB}" type="slidenum">
              <a:rPr lang="el-GR" smtClean="0"/>
              <a:pPr/>
              <a:t>‹#›</a:t>
            </a:fld>
            <a:endParaRPr lang="el-GR"/>
          </a:p>
        </p:txBody>
      </p:sp>
    </p:spTree>
  </p:cSld>
  <p:clrMapOvr>
    <a:masterClrMapping/>
  </p:clrMapOvr>
  <p:transition>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588C731-5B75-4AB7-915F-3C58BFDFA00F}" type="datetimeFigureOut">
              <a:rPr lang="el-GR" smtClean="0"/>
              <a:pPr/>
              <a:t>24/4/2017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4ACCDE-2A8A-41F4-B007-95DC092303FB}" type="slidenum">
              <a:rPr lang="el-GR" smtClean="0"/>
              <a:pPr/>
              <a:t>‹#›</a:t>
            </a:fld>
            <a:endParaRPr lang="el-GR"/>
          </a:p>
        </p:txBody>
      </p:sp>
    </p:spTree>
  </p:cSld>
  <p:clrMapOvr>
    <a:masterClrMapping/>
  </p:clrMapOvr>
  <p:transition>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588C731-5B75-4AB7-915F-3C58BFDFA00F}" type="datetimeFigureOut">
              <a:rPr lang="el-GR" smtClean="0"/>
              <a:pPr/>
              <a:t>24/4/2017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4ACCDE-2A8A-41F4-B007-95DC092303FB}" type="slidenum">
              <a:rPr lang="el-GR" smtClean="0"/>
              <a:pPr/>
              <a:t>‹#›</a:t>
            </a:fld>
            <a:endParaRPr lang="el-GR"/>
          </a:p>
        </p:txBody>
      </p:sp>
    </p:spTree>
  </p:cSld>
  <p:clrMapOvr>
    <a:masterClrMapping/>
  </p:clrMapOvr>
  <p:transition>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588C731-5B75-4AB7-915F-3C58BFDFA00F}" type="datetimeFigureOut">
              <a:rPr lang="el-GR" smtClean="0"/>
              <a:pPr/>
              <a:t>24/4/2017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4ACCDE-2A8A-41F4-B007-95DC092303FB}" type="slidenum">
              <a:rPr lang="el-GR" smtClean="0"/>
              <a:pPr/>
              <a:t>‹#›</a:t>
            </a:fld>
            <a:endParaRPr lang="el-GR"/>
          </a:p>
        </p:txBody>
      </p:sp>
    </p:spTree>
  </p:cSld>
  <p:clrMapOvr>
    <a:masterClrMapping/>
  </p:clrMapOvr>
  <p:transition>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7588C731-5B75-4AB7-915F-3C58BFDFA00F}" type="datetimeFigureOut">
              <a:rPr lang="el-GR" smtClean="0"/>
              <a:pPr/>
              <a:t>24/4/2017</a:t>
            </a:fld>
            <a:endParaRPr lang="el-GR"/>
          </a:p>
        </p:txBody>
      </p:sp>
      <p:sp>
        <p:nvSpPr>
          <p:cNvPr id="27" name="26 - Θέση αριθμού διαφάνειας"/>
          <p:cNvSpPr>
            <a:spLocks noGrp="1"/>
          </p:cNvSpPr>
          <p:nvPr>
            <p:ph type="sldNum" sz="quarter" idx="11"/>
          </p:nvPr>
        </p:nvSpPr>
        <p:spPr/>
        <p:txBody>
          <a:bodyPr rtlCol="0"/>
          <a:lstStyle/>
          <a:p>
            <a:fld id="{3D4ACCDE-2A8A-41F4-B007-95DC092303FB}"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transition>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7588C731-5B75-4AB7-915F-3C58BFDFA00F}" type="datetimeFigureOut">
              <a:rPr lang="el-GR" smtClean="0"/>
              <a:pPr/>
              <a:t>24/4/2017</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3D4ACCDE-2A8A-41F4-B007-95DC092303FB}" type="slidenum">
              <a:rPr lang="el-GR" smtClean="0"/>
              <a:pPr/>
              <a:t>‹#›</a:t>
            </a:fld>
            <a:endParaRPr lang="el-GR"/>
          </a:p>
        </p:txBody>
      </p:sp>
    </p:spTree>
  </p:cSld>
  <p:clrMapOvr>
    <a:masterClrMapping/>
  </p:clrMapOvr>
  <p:transition>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588C731-5B75-4AB7-915F-3C58BFDFA00F}" type="datetimeFigureOut">
              <a:rPr lang="el-GR" smtClean="0"/>
              <a:pPr/>
              <a:t>24/4/2017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4ACCDE-2A8A-41F4-B007-95DC092303FB}" type="slidenum">
              <a:rPr lang="el-GR" smtClean="0"/>
              <a:pPr/>
              <a:t>‹#›</a:t>
            </a:fld>
            <a:endParaRPr lang="el-GR"/>
          </a:p>
        </p:txBody>
      </p:sp>
    </p:spTree>
  </p:cSld>
  <p:clrMapOvr>
    <a:masterClrMapping/>
  </p:clrMapOvr>
  <p:transition>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588C731-5B75-4AB7-915F-3C58BFDFA00F}" type="datetimeFigureOut">
              <a:rPr lang="el-GR" smtClean="0"/>
              <a:pPr/>
              <a:t>24/4/2017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4ACCDE-2A8A-41F4-B007-95DC092303FB}" type="slidenum">
              <a:rPr lang="el-GR" smtClean="0"/>
              <a:pPr/>
              <a:t>‹#›</a:t>
            </a:fld>
            <a:endParaRPr lang="el-GR"/>
          </a:p>
        </p:txBody>
      </p:sp>
    </p:spTree>
  </p:cSld>
  <p:clrMapOvr>
    <a:masterClrMapping/>
  </p:clrMapOvr>
  <p:transition>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588C731-5B75-4AB7-915F-3C58BFDFA00F}" type="datetimeFigureOut">
              <a:rPr lang="el-GR" smtClean="0"/>
              <a:pPr/>
              <a:t>24/4/2017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4ACCDE-2A8A-41F4-B007-95DC092303FB}" type="slidenum">
              <a:rPr lang="el-GR" smtClean="0"/>
              <a:pPr/>
              <a:t>‹#›</a:t>
            </a:fld>
            <a:endParaRPr lang="el-GR"/>
          </a:p>
        </p:txBody>
      </p:sp>
    </p:spTree>
  </p:cSld>
  <p:clrMapOvr>
    <a:masterClrMapping/>
  </p:clrMapOvr>
  <p:transition>
    <p:wheel spokes="2"/>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588C731-5B75-4AB7-915F-3C58BFDFA00F}" type="datetimeFigureOut">
              <a:rPr lang="el-GR" smtClean="0"/>
              <a:pPr/>
              <a:t>24/4/2017</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D4ACCDE-2A8A-41F4-B007-95DC092303F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wheel spokes="2"/>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presentation/d/1ON1Rh62BArZvDw3VEllgU0WpCML4LjXMyLLMmg0RiTk/edit?hl=el" TargetMode="External"/><Relationship Id="rId2" Type="http://schemas.openxmlformats.org/officeDocument/2006/relationships/hyperlink" Target="https://www.scribd.com/doc/6991544/%CE%95%CF%81%CE%B3%CE%B1%CF%83%CE%AF%CE%B1-%CF%8C%CE%BE%CE%B9%CE%BD%CE%B7-%CE%B2%CF%81%CE%BF%CF%87%CE%A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όξινη βροχή </a:t>
            </a:r>
            <a:endParaRPr lang="el-GR" dirty="0"/>
          </a:p>
        </p:txBody>
      </p:sp>
      <p:sp>
        <p:nvSpPr>
          <p:cNvPr id="3" name="2 - Υπότιτλος"/>
          <p:cNvSpPr>
            <a:spLocks noGrp="1"/>
          </p:cNvSpPr>
          <p:nvPr>
            <p:ph type="subTitle" idx="1"/>
          </p:nvPr>
        </p:nvSpPr>
        <p:spPr/>
        <p:txBody>
          <a:bodyPr/>
          <a:lstStyle/>
          <a:p>
            <a:r>
              <a:rPr lang="el-GR" dirty="0" smtClean="0">
                <a:latin typeface="Calibri" pitchFamily="34" charset="0"/>
                <a:cs typeface="Calibri" pitchFamily="34" charset="0"/>
              </a:rPr>
              <a:t>Τι ακριβώς είναι ,ποιά είναι τα αίτια,</a:t>
            </a:r>
          </a:p>
          <a:p>
            <a:r>
              <a:rPr lang="el-GR" dirty="0" smtClean="0">
                <a:latin typeface="Calibri" pitchFamily="34" charset="0"/>
                <a:cs typeface="Calibri" pitchFamily="34" charset="0"/>
              </a:rPr>
              <a:t>οι επιπτώσεις και πως μπορούμε να την αντιμετωπίσουμε;</a:t>
            </a:r>
            <a:endParaRPr lang="el-GR" dirty="0">
              <a:latin typeface="Calibri" pitchFamily="34" charset="0"/>
              <a:cs typeface="Calibri" pitchFamily="34" charset="0"/>
            </a:endParaRPr>
          </a:p>
        </p:txBody>
      </p:sp>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642910" y="571480"/>
            <a:ext cx="8143932" cy="5262979"/>
          </a:xfrm>
          <a:prstGeom prst="rect">
            <a:avLst/>
          </a:prstGeom>
          <a:noFill/>
        </p:spPr>
        <p:txBody>
          <a:bodyPr wrap="square" rtlCol="0">
            <a:spAutoFit/>
          </a:bodyPr>
          <a:lstStyle/>
          <a:p>
            <a:endParaRPr lang="el-GR" sz="2400" dirty="0" smtClean="0">
              <a:latin typeface="Calibri" pitchFamily="34" charset="0"/>
              <a:cs typeface="Calibri" pitchFamily="34" charset="0"/>
            </a:endParaRPr>
          </a:p>
          <a:p>
            <a:r>
              <a:rPr lang="el-GR" sz="2400" dirty="0" smtClean="0">
                <a:latin typeface="Calibri" pitchFamily="34" charset="0"/>
                <a:cs typeface="Calibri" pitchFamily="34" charset="0"/>
              </a:rPr>
              <a:t>Τρόποι </a:t>
            </a:r>
            <a:r>
              <a:rPr lang="el-GR" sz="2400" dirty="0" smtClean="0">
                <a:latin typeface="Calibri" pitchFamily="34" charset="0"/>
                <a:cs typeface="Calibri" pitchFamily="34" charset="0"/>
              </a:rPr>
              <a:t>αντιμετώπισης:</a:t>
            </a:r>
          </a:p>
          <a:p>
            <a:endParaRPr lang="el-GR" dirty="0" smtClean="0">
              <a:latin typeface="Calibri" pitchFamily="34" charset="0"/>
              <a:cs typeface="Calibri" pitchFamily="34" charset="0"/>
            </a:endParaRPr>
          </a:p>
          <a:p>
            <a:r>
              <a:rPr lang="el-GR" dirty="0" smtClean="0">
                <a:latin typeface="Calibri" pitchFamily="34" charset="0"/>
                <a:cs typeface="Calibri" pitchFamily="34" charset="0"/>
              </a:rPr>
              <a:t>Η αντιμετώπιση των αρνητικών επιπτώσεων της όξινης βροχής επιτυγχάνεται με:</a:t>
            </a:r>
          </a:p>
          <a:p>
            <a:pPr>
              <a:buFont typeface="Wingdings" pitchFamily="2" charset="2"/>
              <a:buChar char="Ø"/>
            </a:pPr>
            <a:r>
              <a:rPr lang="el-GR" dirty="0" smtClean="0">
                <a:latin typeface="Calibri" pitchFamily="34" charset="0"/>
                <a:cs typeface="Calibri" pitchFamily="34" charset="0"/>
              </a:rPr>
              <a:t>προσθήκη βάσης, όπως το υδροξείδιο του ασβεστίου, </a:t>
            </a:r>
            <a:r>
              <a:rPr lang="el-GR" dirty="0" err="1" smtClean="0">
                <a:latin typeface="Calibri" pitchFamily="34" charset="0"/>
                <a:cs typeface="Calibri" pitchFamily="34" charset="0"/>
              </a:rPr>
              <a:t>Ca</a:t>
            </a:r>
            <a:r>
              <a:rPr lang="el-GR" dirty="0" smtClean="0">
                <a:latin typeface="Calibri" pitchFamily="34" charset="0"/>
                <a:cs typeface="Calibri" pitchFamily="34" charset="0"/>
              </a:rPr>
              <a:t>(OH)2, εξουδετερώνονται τα οξέα που βρίσκονται στα ποτάμια, τις λίμνες και τα εδάφη</a:t>
            </a:r>
          </a:p>
          <a:p>
            <a:pPr>
              <a:buFont typeface="Wingdings" pitchFamily="2" charset="2"/>
              <a:buChar char="Ø"/>
            </a:pPr>
            <a:r>
              <a:rPr lang="el-GR" dirty="0" err="1" smtClean="0">
                <a:latin typeface="Calibri" pitchFamily="34" charset="0"/>
                <a:cs typeface="Calibri" pitchFamily="34" charset="0"/>
              </a:rPr>
              <a:t>αποθείωση</a:t>
            </a:r>
            <a:r>
              <a:rPr lang="el-GR" dirty="0" smtClean="0">
                <a:latin typeface="Calibri" pitchFamily="34" charset="0"/>
                <a:cs typeface="Calibri" pitchFamily="34" charset="0"/>
              </a:rPr>
              <a:t>, δηλαδή απομάκρυνση του θείου (S), από τα καύσιμα που περιέχουν θείο. Τέτοια καύσιμα είναι οι γαιάνθρακες και το ακατέργαστο πετρέλαιο</a:t>
            </a:r>
          </a:p>
          <a:p>
            <a:pPr>
              <a:buFont typeface="Wingdings" pitchFamily="2" charset="2"/>
              <a:buChar char="Ø"/>
            </a:pPr>
            <a:r>
              <a:rPr lang="el-GR" dirty="0" smtClean="0">
                <a:latin typeface="Calibri" pitchFamily="34" charset="0"/>
                <a:cs typeface="Calibri" pitchFamily="34" charset="0"/>
              </a:rPr>
              <a:t>τοποθέτηση </a:t>
            </a:r>
            <a:r>
              <a:rPr lang="el-GR" dirty="0" smtClean="0">
                <a:latin typeface="Calibri" pitchFamily="34" charset="0"/>
                <a:cs typeface="Calibri" pitchFamily="34" charset="0"/>
              </a:rPr>
              <a:t>ειδικών φίλτρων στις καμινάδες των εργοστασίων, για να δεσμεύονται οι ρύποι (πχ SO2)πριν απελευθερωθούν στην ατμόσφαιρα</a:t>
            </a:r>
          </a:p>
          <a:p>
            <a:pPr>
              <a:buFont typeface="Wingdings" pitchFamily="2" charset="2"/>
              <a:buChar char="Ø"/>
            </a:pPr>
            <a:r>
              <a:rPr lang="el-GR" dirty="0" smtClean="0">
                <a:latin typeface="Calibri" pitchFamily="34" charset="0"/>
                <a:cs typeface="Calibri" pitchFamily="34" charset="0"/>
              </a:rPr>
              <a:t>τοποθέτηση </a:t>
            </a:r>
            <a:r>
              <a:rPr lang="el-GR" dirty="0" smtClean="0">
                <a:latin typeface="Calibri" pitchFamily="34" charset="0"/>
                <a:cs typeface="Calibri" pitchFamily="34" charset="0"/>
              </a:rPr>
              <a:t>καταλυτών στις εξατμίσεις των αυτοκινήτων για την μετατροπή των ρύπων (πχ ΝO2) σε ουσίες πιο φιλικές προς το περιβάλλον</a:t>
            </a:r>
          </a:p>
          <a:p>
            <a:pPr>
              <a:buFont typeface="Wingdings" pitchFamily="2" charset="2"/>
              <a:buChar char="Ø"/>
            </a:pPr>
            <a:r>
              <a:rPr lang="el-GR" dirty="0" smtClean="0">
                <a:latin typeface="Calibri" pitchFamily="34" charset="0"/>
                <a:cs typeface="Calibri" pitchFamily="34" charset="0"/>
              </a:rPr>
              <a:t>την εξοικονόμηση ενέργειας. Για παράδειγμα, μπορούμε να μην αφήνουμε σε λειτουργία ηλεκτρικές συσκευές που δεν χρειαζόμαστε, να σβήνουμε τα φώτα κ.ά.</a:t>
            </a:r>
          </a:p>
          <a:p>
            <a:pPr>
              <a:buFont typeface="Wingdings" pitchFamily="2" charset="2"/>
              <a:buChar char="Ø"/>
            </a:pPr>
            <a:r>
              <a:rPr lang="el-GR" dirty="0" smtClean="0">
                <a:latin typeface="Calibri" pitchFamily="34" charset="0"/>
                <a:cs typeface="Calibri" pitchFamily="34" charset="0"/>
              </a:rPr>
              <a:t>τη </a:t>
            </a:r>
            <a:r>
              <a:rPr lang="el-GR" dirty="0" smtClean="0">
                <a:latin typeface="Calibri" pitchFamily="34" charset="0"/>
                <a:cs typeface="Calibri" pitchFamily="34" charset="0"/>
              </a:rPr>
              <a:t>χρήση Εναλλακτικών Πηγών Ενέργειας (ΑΠΕ), όπως η Ηλιακή ενέργεια, η Αιολική ενέργεια, η υδάτινη </a:t>
            </a:r>
            <a:r>
              <a:rPr lang="el-GR" dirty="0" err="1" smtClean="0">
                <a:latin typeface="Calibri" pitchFamily="34" charset="0"/>
                <a:cs typeface="Calibri" pitchFamily="34" charset="0"/>
              </a:rPr>
              <a:t>ενέργεια,η</a:t>
            </a:r>
            <a:r>
              <a:rPr lang="el-GR" dirty="0" smtClean="0">
                <a:latin typeface="Calibri" pitchFamily="34" charset="0"/>
                <a:cs typeface="Calibri" pitchFamily="34" charset="0"/>
              </a:rPr>
              <a:t> βιομάζα, κ.ά.</a:t>
            </a:r>
          </a:p>
          <a:p>
            <a:pPr>
              <a:buFont typeface="Wingdings" pitchFamily="2" charset="2"/>
              <a:buChar char="Ø"/>
            </a:pPr>
            <a:r>
              <a:rPr lang="el-GR" dirty="0" smtClean="0">
                <a:latin typeface="Calibri" pitchFamily="34" charset="0"/>
                <a:cs typeface="Calibri" pitchFamily="34" charset="0"/>
              </a:rPr>
              <a:t>περιορισμό των άσκοπων μετακινήσεων και χρήση μεταφορικών μέσων φιλικών προς το περιβάλλον (πόδια, ποδήλατο, υβριδικά αυτοκίνητα, κ.ά.) </a:t>
            </a:r>
            <a:endParaRPr lang="el-GR" dirty="0">
              <a:latin typeface="Calibri" pitchFamily="34" charset="0"/>
              <a:cs typeface="Calibri" pitchFamily="34" charset="0"/>
            </a:endParaRPr>
          </a:p>
        </p:txBody>
      </p:sp>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Αποτέλεσμα εικόνας για οξινη βροχη"/>
          <p:cNvPicPr>
            <a:picLocks noChangeAspect="1" noChangeArrowheads="1"/>
          </p:cNvPicPr>
          <p:nvPr/>
        </p:nvPicPr>
        <p:blipFill>
          <a:blip r:embed="rId2"/>
          <a:srcRect/>
          <a:stretch>
            <a:fillRect/>
          </a:stretch>
        </p:blipFill>
        <p:spPr bwMode="auto">
          <a:xfrm rot="344453">
            <a:off x="7530607" y="4663300"/>
            <a:ext cx="1785950" cy="2110669"/>
          </a:xfrm>
          <a:prstGeom prst="rect">
            <a:avLst/>
          </a:prstGeom>
          <a:noFill/>
        </p:spPr>
      </p:pic>
      <p:sp>
        <p:nvSpPr>
          <p:cNvPr id="4" name="3 - TextBox"/>
          <p:cNvSpPr txBox="1"/>
          <p:nvPr/>
        </p:nvSpPr>
        <p:spPr>
          <a:xfrm>
            <a:off x="142844" y="571480"/>
            <a:ext cx="8286776" cy="5909310"/>
          </a:xfrm>
          <a:prstGeom prst="rect">
            <a:avLst/>
          </a:prstGeom>
          <a:noFill/>
        </p:spPr>
        <p:txBody>
          <a:bodyPr wrap="square" rtlCol="0">
            <a:spAutoFit/>
          </a:bodyPr>
          <a:lstStyle/>
          <a:p>
            <a:r>
              <a:rPr lang="el-GR" dirty="0" smtClean="0"/>
              <a:t> </a:t>
            </a:r>
          </a:p>
          <a:p>
            <a:r>
              <a:rPr lang="el-GR" dirty="0" smtClean="0"/>
              <a:t> </a:t>
            </a:r>
            <a:r>
              <a:rPr lang="el-GR" dirty="0" smtClean="0">
                <a:latin typeface="Calibri" pitchFamily="34" charset="0"/>
                <a:cs typeface="Calibri" pitchFamily="34" charset="0"/>
              </a:rPr>
              <a:t>Μπορούμε όλοι να συνεισφέρουμε απευθείας με το να «συγκρατούμε» την ενέργεια, μιας και στην παραγωγή ενέργειας ανήκει το μεγαλύτερο ποσοστό του προβλήματος της απόθεσης οξέων. Για παράδειγμα, αυτά που μπορεί ο καθένας να κάνει είναι:</a:t>
            </a:r>
          </a:p>
          <a:p>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   Να κλείνει τα φώτα, τον υπολογιστή ή άλλες συσκευές όταν δεν είναι απαραίτητο να λειτουργούν</a:t>
            </a:r>
          </a:p>
          <a:p>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Να χρησιμοποιεί ηλεκτρικές συσκευές μόνο όταν τις χρειάζεται </a:t>
            </a:r>
          </a:p>
          <a:p>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 Να έχει τον θερμοστάτη στους 20oC τον χειμώνα και στους 23oC το καλοκαίρι. </a:t>
            </a:r>
          </a:p>
          <a:p>
            <a:pPr marL="342900" indent="-342900">
              <a:buFont typeface="Wingdings" pitchFamily="2" charset="2"/>
              <a:buChar char="Ø"/>
            </a:pPr>
            <a:endParaRPr lang="el-GR" dirty="0" smtClean="0">
              <a:latin typeface="Calibri" pitchFamily="34" charset="0"/>
              <a:cs typeface="Calibri" pitchFamily="34" charset="0"/>
            </a:endParaRPr>
          </a:p>
          <a:p>
            <a:pPr marL="342900" indent="-342900" algn="just">
              <a:buFont typeface="Wingdings" pitchFamily="2" charset="2"/>
              <a:buChar char="Ø"/>
            </a:pPr>
            <a:r>
              <a:rPr lang="el-GR" dirty="0" smtClean="0">
                <a:latin typeface="Calibri" pitchFamily="34" charset="0"/>
                <a:cs typeface="Calibri" pitchFamily="34" charset="0"/>
              </a:rPr>
              <a:t>Να μονώσει το σπίτι του όσο καλύτερα μπορεί </a:t>
            </a:r>
          </a:p>
          <a:p>
            <a:pPr>
              <a:buFont typeface="Wingdings" pitchFamily="2" charset="2"/>
              <a:buChar char="Ø"/>
            </a:pPr>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 Να χρησιμοποιεί τα μέσα μαζικής μεταφοράς όσο πιο συχνά μπορεί ή ακόμη καλύτερα να περπατάει ή να χρησιμοποιεί ποδήλατο</a:t>
            </a:r>
          </a:p>
          <a:p>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 Να αγοράσει αυτοκίνητο με χαμηλές εκπομπές οξειδίων του αζώτου και να το διατηρεί σε καλή κατάσταση</a:t>
            </a:r>
          </a:p>
          <a:p>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 Να είναι καλά ενημερωμένος</a:t>
            </a:r>
            <a:endParaRPr lang="el-GR" dirty="0">
              <a:latin typeface="Calibri" pitchFamily="34" charset="0"/>
              <a:cs typeface="Calibri" pitchFamily="34" charset="0"/>
            </a:endParaRPr>
          </a:p>
        </p:txBody>
      </p:sp>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714356"/>
            <a:ext cx="8215370" cy="5447645"/>
          </a:xfrm>
          <a:prstGeom prst="rect">
            <a:avLst/>
          </a:prstGeom>
          <a:noFill/>
        </p:spPr>
        <p:txBody>
          <a:bodyPr wrap="square" rtlCol="0">
            <a:spAutoFit/>
          </a:bodyPr>
          <a:lstStyle/>
          <a:p>
            <a:r>
              <a:rPr lang="el-GR" sz="2400" dirty="0" smtClean="0">
                <a:latin typeface="Calibri" pitchFamily="34" charset="0"/>
                <a:cs typeface="Calibri" pitchFamily="34" charset="0"/>
              </a:rPr>
              <a:t>Βιβλιογραφία</a:t>
            </a:r>
          </a:p>
          <a:p>
            <a:pPr>
              <a:buFont typeface="Wingdings" pitchFamily="2" charset="2"/>
              <a:buChar char="Ø"/>
            </a:pPr>
            <a:endParaRPr lang="el-GR" dirty="0" smtClean="0">
              <a:latin typeface="Calibri" pitchFamily="34" charset="0"/>
              <a:cs typeface="Calibri" pitchFamily="34" charset="0"/>
            </a:endParaRPr>
          </a:p>
          <a:p>
            <a:pPr>
              <a:buFont typeface="Wingdings" pitchFamily="2" charset="2"/>
              <a:buChar char="Ø"/>
            </a:pPr>
            <a:r>
              <a:rPr lang="el-GR" dirty="0" err="1" smtClean="0">
                <a:latin typeface="Calibri" pitchFamily="34" charset="0"/>
                <a:cs typeface="Calibri" pitchFamily="34" charset="0"/>
              </a:rPr>
              <a:t>Βικιπαίδεια</a:t>
            </a:r>
            <a:r>
              <a:rPr lang="el-GR" dirty="0" smtClean="0">
                <a:latin typeface="Calibri" pitchFamily="34" charset="0"/>
                <a:cs typeface="Calibri" pitchFamily="34" charset="0"/>
              </a:rPr>
              <a:t> </a:t>
            </a:r>
            <a:r>
              <a:rPr lang="en-US" dirty="0" smtClean="0">
                <a:latin typeface="Calibri" pitchFamily="34" charset="0"/>
                <a:cs typeface="Calibri" pitchFamily="34" charset="0"/>
              </a:rPr>
              <a:t>https://el.wikipedia.org/wiki/%CE%8C%CE%BE%CE%B9%CE%BD%CE%B7_%CE%B2%CF%81%CE%BF%CF%87%CE%AE</a:t>
            </a:r>
            <a:r>
              <a:rPr lang="el-GR" dirty="0" smtClean="0">
                <a:latin typeface="Calibri" pitchFamily="34" charset="0"/>
                <a:cs typeface="Calibri" pitchFamily="34" charset="0"/>
              </a:rPr>
              <a:t>  </a:t>
            </a:r>
          </a:p>
          <a:p>
            <a:pPr>
              <a:buFont typeface="Wingdings" pitchFamily="2" charset="2"/>
              <a:buChar char="Ø"/>
            </a:pPr>
            <a:r>
              <a:rPr lang="en-US" dirty="0" err="1" smtClean="0">
                <a:latin typeface="Calibri" pitchFamily="34" charset="0"/>
                <a:cs typeface="Calibri" pitchFamily="34" charset="0"/>
              </a:rPr>
              <a:t>Scribd</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2"/>
              </a:rPr>
              <a:t>https://www.scribd.com/doc/6991544/%CE%95%CF%81%CE%B3%CE%B1%CF%83%CE%AF%CE%B1-%CF%8C%CE%BE%CE%B9%CE%BD%CE%B7-%CE%B2%CF%81%CE%BF%CF%87%CE%AE</a:t>
            </a:r>
            <a:endParaRPr lang="en-US" dirty="0" smtClean="0">
              <a:latin typeface="Calibri" pitchFamily="34" charset="0"/>
              <a:cs typeface="Calibri" pitchFamily="34" charset="0"/>
            </a:endParaRPr>
          </a:p>
          <a:p>
            <a:pPr>
              <a:buFont typeface="Wingdings" pitchFamily="2" charset="2"/>
              <a:buChar char="Ø"/>
            </a:pPr>
            <a:r>
              <a:rPr lang="en-US" dirty="0" err="1" smtClean="0">
                <a:latin typeface="Calibri" pitchFamily="34" charset="0"/>
                <a:cs typeface="Calibri" pitchFamily="34" charset="0"/>
              </a:rPr>
              <a:t>Ppt</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3"/>
              </a:rPr>
              <a:t>https://docs.google.com/presentation/d/1ON1Rh62BArZvDw3VEllgU0WpCML4LjXMyLLMmg0RiTk/edit?hl=el#slide=id.p31</a:t>
            </a:r>
            <a:endParaRPr lang="en-US" dirty="0" smtClean="0">
              <a:latin typeface="Calibri" pitchFamily="34" charset="0"/>
              <a:cs typeface="Calibri" pitchFamily="34" charset="0"/>
            </a:endParaRPr>
          </a:p>
          <a:p>
            <a:pPr>
              <a:buFont typeface="Wingdings" pitchFamily="2" charset="2"/>
              <a:buChar char="Ø"/>
            </a:pPr>
            <a:r>
              <a:rPr lang="en-US" dirty="0" smtClean="0">
                <a:latin typeface="Calibri" pitchFamily="34" charset="0"/>
                <a:cs typeface="Calibri" pitchFamily="34" charset="0"/>
              </a:rPr>
              <a:t>Internet Chemistry Teaching </a:t>
            </a:r>
            <a:endParaRPr lang="en-US" b="1" dirty="0">
              <a:latin typeface="Calibri" pitchFamily="34" charset="0"/>
              <a:cs typeface="Calibri" pitchFamily="34" charset="0"/>
            </a:endParaRPr>
          </a:p>
          <a:p>
            <a:r>
              <a:rPr lang="en-US" dirty="0" smtClean="0">
                <a:latin typeface="Calibri" pitchFamily="34" charset="0"/>
                <a:cs typeface="Calibri" pitchFamily="34" charset="0"/>
              </a:rPr>
              <a:t>https://chemnet.wordpress.com/tag/%CE%95%CF%80%CE%B9%CF%80%CF%84%CF%8E%CF%83%CE%B5%CE%B9%CF%82-%CF%84%CE%B7%CF%82-%CF%8C%CE%BE%CE%B9%CE%BD%CE%B7%CF%82-%CE%B2%CF%81%CE%BF%CF%87%CE%AE%CF%82/</a:t>
            </a:r>
            <a:endParaRPr lang="en-US" dirty="0">
              <a:latin typeface="Calibri" pitchFamily="34" charset="0"/>
              <a:cs typeface="Calibri" pitchFamily="34" charset="0"/>
            </a:endParaRPr>
          </a:p>
          <a:p>
            <a:pPr>
              <a:buFont typeface="Wingdings" pitchFamily="2" charset="2"/>
              <a:buChar char="Ø"/>
            </a:pPr>
            <a:endParaRPr lang="en-US" dirty="0" smtClean="0">
              <a:latin typeface="Calibri" pitchFamily="34" charset="0"/>
              <a:cs typeface="Calibri" pitchFamily="34" charset="0"/>
            </a:endParaRPr>
          </a:p>
          <a:p>
            <a:endParaRPr lang="el-GR" dirty="0">
              <a:latin typeface="Calibri" pitchFamily="34" charset="0"/>
              <a:cs typeface="Calibri" pitchFamily="34" charset="0"/>
            </a:endParaRPr>
          </a:p>
        </p:txBody>
      </p:sp>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85786" y="1785926"/>
            <a:ext cx="5929354" cy="923330"/>
          </a:xfrm>
          <a:prstGeom prst="rect">
            <a:avLst/>
          </a:prstGeom>
          <a:noFill/>
        </p:spPr>
        <p:txBody>
          <a:bodyPr wrap="square" rtlCol="0">
            <a:spAutoFit/>
          </a:bodyPr>
          <a:lstStyle/>
          <a:p>
            <a:r>
              <a:rPr lang="el-GR" dirty="0" smtClean="0">
                <a:latin typeface="Calibri" pitchFamily="34" charset="0"/>
                <a:cs typeface="Calibri" pitchFamily="34" charset="0"/>
              </a:rPr>
              <a:t>Για το μάθημα της Χημείας</a:t>
            </a:r>
          </a:p>
          <a:p>
            <a:r>
              <a:rPr lang="el-GR" dirty="0" smtClean="0">
                <a:latin typeface="Calibri" pitchFamily="34" charset="0"/>
                <a:cs typeface="Calibri" pitchFamily="34" charset="0"/>
              </a:rPr>
              <a:t>Πωλίνα </a:t>
            </a:r>
            <a:r>
              <a:rPr lang="el-GR" dirty="0" err="1" smtClean="0">
                <a:latin typeface="Calibri" pitchFamily="34" charset="0"/>
                <a:cs typeface="Calibri" pitchFamily="34" charset="0"/>
              </a:rPr>
              <a:t>Φάκου</a:t>
            </a:r>
            <a:r>
              <a:rPr lang="el-GR" dirty="0" smtClean="0">
                <a:latin typeface="Calibri" pitchFamily="34" charset="0"/>
                <a:cs typeface="Calibri" pitchFamily="34" charset="0"/>
              </a:rPr>
              <a:t> </a:t>
            </a:r>
          </a:p>
          <a:p>
            <a:endParaRPr lang="el-GR" dirty="0"/>
          </a:p>
        </p:txBody>
      </p:sp>
      <p:pic>
        <p:nvPicPr>
          <p:cNvPr id="24578" name="Picture 2" descr="Αποτέλεσμα εικόνας για οξινη βροχη"/>
          <p:cNvPicPr>
            <a:picLocks noChangeAspect="1" noChangeArrowheads="1"/>
          </p:cNvPicPr>
          <p:nvPr/>
        </p:nvPicPr>
        <p:blipFill>
          <a:blip r:embed="rId2"/>
          <a:srcRect/>
          <a:stretch>
            <a:fillRect/>
          </a:stretch>
        </p:blipFill>
        <p:spPr bwMode="auto">
          <a:xfrm>
            <a:off x="3714744" y="3214686"/>
            <a:ext cx="4341428" cy="2038355"/>
          </a:xfrm>
          <a:prstGeom prst="rect">
            <a:avLst/>
          </a:prstGeom>
          <a:noFill/>
        </p:spPr>
      </p:pic>
      <p:sp>
        <p:nvSpPr>
          <p:cNvPr id="4" name="3 - TextBox"/>
          <p:cNvSpPr txBox="1"/>
          <p:nvPr/>
        </p:nvSpPr>
        <p:spPr>
          <a:xfrm>
            <a:off x="285720" y="5214950"/>
            <a:ext cx="4214842" cy="369332"/>
          </a:xfrm>
          <a:prstGeom prst="rect">
            <a:avLst/>
          </a:prstGeom>
          <a:noFill/>
        </p:spPr>
        <p:txBody>
          <a:bodyPr wrap="square" rtlCol="0">
            <a:spAutoFit/>
          </a:bodyPr>
          <a:lstStyle/>
          <a:p>
            <a:r>
              <a:rPr lang="el-GR" dirty="0" smtClean="0">
                <a:latin typeface="Calibri" pitchFamily="34" charset="0"/>
                <a:cs typeface="Calibri" pitchFamily="34" charset="0"/>
              </a:rPr>
              <a:t>Σας ευχαριστώ για την προσοχή σας!!! </a:t>
            </a:r>
            <a:endParaRPr lang="el-GR" dirty="0">
              <a:latin typeface="Calibri" pitchFamily="34" charset="0"/>
              <a:cs typeface="Calibri" pitchFamily="34" charset="0"/>
            </a:endParaRPr>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1000108"/>
            <a:ext cx="7000924" cy="3539430"/>
          </a:xfrm>
          <a:prstGeom prst="rect">
            <a:avLst/>
          </a:prstGeom>
          <a:noFill/>
        </p:spPr>
        <p:txBody>
          <a:bodyPr wrap="square" rtlCol="0">
            <a:spAutoFit/>
          </a:bodyPr>
          <a:lstStyle/>
          <a:p>
            <a:r>
              <a:rPr lang="el-GR" sz="2400" dirty="0" smtClean="0">
                <a:latin typeface="Calibri" pitchFamily="34" charset="0"/>
                <a:cs typeface="Calibri" pitchFamily="34" charset="0"/>
              </a:rPr>
              <a:t>Περιεχόμενα:</a:t>
            </a:r>
          </a:p>
          <a:p>
            <a:endParaRPr lang="el-GR" sz="2000" dirty="0" smtClean="0">
              <a:latin typeface="Calibri" pitchFamily="34" charset="0"/>
              <a:cs typeface="Calibri" pitchFamily="34" charset="0"/>
            </a:endParaRPr>
          </a:p>
          <a:p>
            <a:pPr>
              <a:buFont typeface="Wingdings" pitchFamily="2" charset="2"/>
              <a:buChar char="Ø"/>
            </a:pPr>
            <a:r>
              <a:rPr lang="el-GR" sz="2000" dirty="0" smtClean="0">
                <a:latin typeface="Calibri" pitchFamily="34" charset="0"/>
                <a:cs typeface="Calibri" pitchFamily="34" charset="0"/>
              </a:rPr>
              <a:t>Ορισμός της όξινης βροχής </a:t>
            </a:r>
          </a:p>
          <a:p>
            <a:pPr>
              <a:buFont typeface="Wingdings" pitchFamily="2" charset="2"/>
              <a:buChar char="Ø"/>
            </a:pPr>
            <a:endParaRPr lang="el-GR" sz="2000" dirty="0" smtClean="0">
              <a:latin typeface="Calibri" pitchFamily="34" charset="0"/>
              <a:cs typeface="Calibri" pitchFamily="34" charset="0"/>
            </a:endParaRPr>
          </a:p>
          <a:p>
            <a:pPr>
              <a:buFont typeface="Wingdings" pitchFamily="2" charset="2"/>
              <a:buChar char="Ø"/>
            </a:pPr>
            <a:r>
              <a:rPr lang="el-GR" sz="2000" dirty="0" smtClean="0">
                <a:latin typeface="Calibri" pitchFamily="34" charset="0"/>
                <a:cs typeface="Calibri" pitchFamily="34" charset="0"/>
              </a:rPr>
              <a:t>Αίτια</a:t>
            </a:r>
            <a:endParaRPr lang="el-GR" sz="2000" dirty="0" smtClean="0">
              <a:latin typeface="Calibri" pitchFamily="34" charset="0"/>
              <a:cs typeface="Calibri" pitchFamily="34" charset="0"/>
            </a:endParaRPr>
          </a:p>
          <a:p>
            <a:pPr>
              <a:buFont typeface="Wingdings" pitchFamily="2" charset="2"/>
              <a:buChar char="Ø"/>
            </a:pPr>
            <a:endParaRPr lang="el-GR" sz="2000" dirty="0" smtClean="0">
              <a:latin typeface="Calibri" pitchFamily="34" charset="0"/>
              <a:cs typeface="Calibri" pitchFamily="34" charset="0"/>
            </a:endParaRPr>
          </a:p>
          <a:p>
            <a:pPr>
              <a:buFont typeface="Wingdings" pitchFamily="2" charset="2"/>
              <a:buChar char="Ø"/>
            </a:pPr>
            <a:r>
              <a:rPr lang="el-GR" sz="2000" dirty="0" smtClean="0">
                <a:latin typeface="Calibri" pitchFamily="34" charset="0"/>
                <a:cs typeface="Calibri" pitchFamily="34" charset="0"/>
              </a:rPr>
              <a:t>Επιπτώσεις </a:t>
            </a:r>
            <a:endParaRPr lang="el-GR" sz="2000" dirty="0" smtClean="0">
              <a:latin typeface="Calibri" pitchFamily="34" charset="0"/>
              <a:cs typeface="Calibri" pitchFamily="34" charset="0"/>
            </a:endParaRPr>
          </a:p>
          <a:p>
            <a:pPr>
              <a:buFont typeface="Wingdings" pitchFamily="2" charset="2"/>
              <a:buChar char="Ø"/>
            </a:pPr>
            <a:endParaRPr lang="el-GR" sz="2000" dirty="0" smtClean="0">
              <a:latin typeface="Calibri" pitchFamily="34" charset="0"/>
              <a:cs typeface="Calibri" pitchFamily="34" charset="0"/>
            </a:endParaRPr>
          </a:p>
          <a:p>
            <a:pPr>
              <a:buFont typeface="Wingdings" pitchFamily="2" charset="2"/>
              <a:buChar char="Ø"/>
            </a:pPr>
            <a:r>
              <a:rPr lang="el-GR" sz="2000" dirty="0" smtClean="0">
                <a:latin typeface="Calibri" pitchFamily="34" charset="0"/>
                <a:cs typeface="Calibri" pitchFamily="34" charset="0"/>
              </a:rPr>
              <a:t>Τρόποι </a:t>
            </a:r>
            <a:r>
              <a:rPr lang="el-GR" sz="2000" dirty="0" smtClean="0">
                <a:latin typeface="Calibri" pitchFamily="34" charset="0"/>
                <a:cs typeface="Calibri" pitchFamily="34" charset="0"/>
              </a:rPr>
              <a:t>αντιμετώπισης</a:t>
            </a:r>
          </a:p>
          <a:p>
            <a:pPr>
              <a:buFont typeface="Wingdings" pitchFamily="2" charset="2"/>
              <a:buChar char="Ø"/>
            </a:pPr>
            <a:endParaRPr lang="el-GR" sz="2000" dirty="0" smtClean="0">
              <a:latin typeface="Calibri" pitchFamily="34" charset="0"/>
              <a:cs typeface="Calibri" pitchFamily="34" charset="0"/>
            </a:endParaRPr>
          </a:p>
          <a:p>
            <a:pPr>
              <a:buFont typeface="Wingdings" pitchFamily="2" charset="2"/>
              <a:buChar char="Ø"/>
            </a:pPr>
            <a:r>
              <a:rPr lang="el-GR" sz="2000" dirty="0" smtClean="0">
                <a:latin typeface="Calibri" pitchFamily="34" charset="0"/>
                <a:cs typeface="Calibri" pitchFamily="34" charset="0"/>
              </a:rPr>
              <a:t>Βιβλιογραφία       </a:t>
            </a:r>
            <a:endParaRPr lang="el-GR" sz="2000" dirty="0">
              <a:latin typeface="Calibri" pitchFamily="34" charset="0"/>
              <a:cs typeface="Calibri" pitchFamily="34" charset="0"/>
            </a:endParaRPr>
          </a:p>
        </p:txBody>
      </p:sp>
      <p:pic>
        <p:nvPicPr>
          <p:cNvPr id="1026" name="Picture 2" descr="Αποτέλεσμα εικόνας για οξινη βροχη"/>
          <p:cNvPicPr>
            <a:picLocks noChangeAspect="1" noChangeArrowheads="1"/>
          </p:cNvPicPr>
          <p:nvPr/>
        </p:nvPicPr>
        <p:blipFill>
          <a:blip r:embed="rId3"/>
          <a:srcRect/>
          <a:stretch>
            <a:fillRect/>
          </a:stretch>
        </p:blipFill>
        <p:spPr bwMode="auto">
          <a:xfrm rot="150129">
            <a:off x="4630656" y="2621395"/>
            <a:ext cx="3571900" cy="3818807"/>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714356"/>
            <a:ext cx="8072494" cy="2123658"/>
          </a:xfrm>
          <a:prstGeom prst="rect">
            <a:avLst/>
          </a:prstGeom>
          <a:noFill/>
        </p:spPr>
        <p:txBody>
          <a:bodyPr wrap="square" rtlCol="0">
            <a:spAutoFit/>
          </a:bodyPr>
          <a:lstStyle/>
          <a:p>
            <a:r>
              <a:rPr lang="el-GR" sz="2400" dirty="0" smtClean="0">
                <a:latin typeface="Calibri" pitchFamily="34" charset="0"/>
                <a:cs typeface="Calibri" pitchFamily="34" charset="0"/>
              </a:rPr>
              <a:t>Ορισμός</a:t>
            </a:r>
          </a:p>
          <a:p>
            <a:r>
              <a:rPr lang="el-GR" dirty="0" smtClean="0">
                <a:latin typeface="Calibri" pitchFamily="34" charset="0"/>
                <a:cs typeface="Calibri" pitchFamily="34" charset="0"/>
              </a:rPr>
              <a:t>Όξινη Βροχή ονομάζουμε οτιδήποτε πέφτει από τον ουρανό πάνω στον πλανήτη μας, η βροχή, το χιόνι, η υγρασία κλπ και που είναι αφύσικα όξινη .Είναι η βροχή που έχει μικρότερο </a:t>
            </a:r>
            <a:r>
              <a:rPr lang="el-GR" dirty="0" err="1" smtClean="0">
                <a:latin typeface="Calibri" pitchFamily="34" charset="0"/>
                <a:cs typeface="Calibri" pitchFamily="34" charset="0"/>
              </a:rPr>
              <a:t>pH</a:t>
            </a:r>
            <a:r>
              <a:rPr lang="el-GR" dirty="0" smtClean="0">
                <a:latin typeface="Calibri" pitchFamily="34" charset="0"/>
                <a:cs typeface="Calibri" pitchFamily="34" charset="0"/>
              </a:rPr>
              <a:t> από την κανονική βροχή. Ο όρος όξινη βροχή αναφέρεται στην παρουσία σε αυτήν όξινων διαλυμένων ρύπων, δηλαδή ουσιών (αερίων ή μη) που δεν αποτελούν φυσιολογικά χαρακτηριστικά της καθαρής ατμόσφαιρας, αλλά είναι προϊόντα ανθρώπινης δραστηριότητας ή άλλων ρυπογόνων αιτιών.</a:t>
            </a:r>
          </a:p>
        </p:txBody>
      </p:sp>
      <p:sp>
        <p:nvSpPr>
          <p:cNvPr id="3" name="2 - TextBox"/>
          <p:cNvSpPr txBox="1"/>
          <p:nvPr/>
        </p:nvSpPr>
        <p:spPr>
          <a:xfrm>
            <a:off x="357158" y="2643182"/>
            <a:ext cx="6429420" cy="3970318"/>
          </a:xfrm>
          <a:prstGeom prst="rect">
            <a:avLst/>
          </a:prstGeom>
          <a:noFill/>
        </p:spPr>
        <p:txBody>
          <a:bodyPr wrap="square" rtlCol="0">
            <a:spAutoFit/>
          </a:bodyPr>
          <a:lstStyle/>
          <a:p>
            <a:endParaRPr lang="el-GR" u="sng" dirty="0" smtClean="0">
              <a:latin typeface="Calibri" pitchFamily="34" charset="0"/>
              <a:cs typeface="Calibri" pitchFamily="34" charset="0"/>
            </a:endParaRPr>
          </a:p>
          <a:p>
            <a:r>
              <a:rPr lang="el-GR" u="sng" dirty="0" smtClean="0">
                <a:latin typeface="Calibri" pitchFamily="34" charset="0"/>
                <a:cs typeface="Calibri" pitchFamily="34" charset="0"/>
              </a:rPr>
              <a:t>Κανονική βροχή</a:t>
            </a:r>
          </a:p>
          <a:p>
            <a:r>
              <a:rPr lang="el-GR" dirty="0" smtClean="0">
                <a:latin typeface="Calibri" pitchFamily="34" charset="0"/>
                <a:cs typeface="Calibri" pitchFamily="34" charset="0"/>
              </a:rPr>
              <a:t>Το καθαρό νερό(Η2Ο) έχει </a:t>
            </a:r>
            <a:r>
              <a:rPr lang="el-GR" dirty="0" err="1" smtClean="0">
                <a:latin typeface="Calibri" pitchFamily="34" charset="0"/>
                <a:cs typeface="Calibri" pitchFamily="34" charset="0"/>
              </a:rPr>
              <a:t>pH</a:t>
            </a:r>
            <a:r>
              <a:rPr lang="el-GR" dirty="0" smtClean="0">
                <a:latin typeface="Calibri" pitchFamily="34" charset="0"/>
                <a:cs typeface="Calibri" pitchFamily="34" charset="0"/>
              </a:rPr>
              <a:t> 7 και είναι ουδέτερο. Εν τούτοις, η κανονική βροχή έχει </a:t>
            </a:r>
            <a:r>
              <a:rPr lang="el-GR" dirty="0" err="1" smtClean="0">
                <a:latin typeface="Calibri" pitchFamily="34" charset="0"/>
                <a:cs typeface="Calibri" pitchFamily="34" charset="0"/>
              </a:rPr>
              <a:t>pH</a:t>
            </a:r>
            <a:r>
              <a:rPr lang="el-GR" dirty="0" smtClean="0">
                <a:latin typeface="Calibri" pitchFamily="34" charset="0"/>
                <a:cs typeface="Calibri" pitchFamily="34" charset="0"/>
              </a:rPr>
              <a:t> 6 και είναι ελαφρώς όξινη. Αυτό οφείλεται στην φυσιολογική ύπαρξη διοξειδίου του άνθρακα (CO2) στην ατμόσφαιρα, το οποίο αντιδρά με το νερό και παράγεται ανθρακικό οξύ (Η2CO3).</a:t>
            </a:r>
          </a:p>
          <a:p>
            <a:endParaRPr lang="el-GR" dirty="0" smtClean="0">
              <a:latin typeface="Calibri" pitchFamily="34" charset="0"/>
              <a:cs typeface="Calibri" pitchFamily="34" charset="0"/>
            </a:endParaRPr>
          </a:p>
          <a:p>
            <a:r>
              <a:rPr lang="el-GR" dirty="0" smtClean="0">
                <a:latin typeface="Calibri" pitchFamily="34" charset="0"/>
                <a:cs typeface="Calibri" pitchFamily="34" charset="0"/>
              </a:rPr>
              <a:t>CO2 + H2O → H2CO3</a:t>
            </a:r>
          </a:p>
          <a:p>
            <a:endParaRPr lang="el-GR" u="sng" dirty="0" smtClean="0">
              <a:latin typeface="Calibri" pitchFamily="34" charset="0"/>
              <a:cs typeface="Calibri" pitchFamily="34" charset="0"/>
            </a:endParaRPr>
          </a:p>
          <a:p>
            <a:r>
              <a:rPr lang="el-GR" u="sng" dirty="0" smtClean="0">
                <a:latin typeface="Calibri" pitchFamily="34" charset="0"/>
                <a:cs typeface="Calibri" pitchFamily="34" charset="0"/>
              </a:rPr>
              <a:t>Όξινη βροχή</a:t>
            </a:r>
          </a:p>
          <a:p>
            <a:r>
              <a:rPr lang="el-GR" dirty="0" smtClean="0">
                <a:latin typeface="Calibri" pitchFamily="34" charset="0"/>
                <a:cs typeface="Calibri" pitchFamily="34" charset="0"/>
              </a:rPr>
              <a:t>Η όξινη βροχή έχει </a:t>
            </a:r>
            <a:r>
              <a:rPr lang="el-GR" dirty="0" err="1" smtClean="0">
                <a:latin typeface="Calibri" pitchFamily="34" charset="0"/>
                <a:cs typeface="Calibri" pitchFamily="34" charset="0"/>
              </a:rPr>
              <a:t>pH</a:t>
            </a:r>
            <a:r>
              <a:rPr lang="el-GR" dirty="0" smtClean="0">
                <a:latin typeface="Calibri" pitchFamily="34" charset="0"/>
                <a:cs typeface="Calibri" pitchFamily="34" charset="0"/>
              </a:rPr>
              <a:t> από 2 (όξινη) έως 5 (λίγο όξινη). Οι κυριότεροι ρύποι που προκαλούν την όξινη βροχή είναι το διοξείδιο του θείου (SO2) και τα οξείδια του αζώτου (</a:t>
            </a:r>
            <a:r>
              <a:rPr lang="el-GR" dirty="0" err="1" smtClean="0">
                <a:latin typeface="Calibri" pitchFamily="34" charset="0"/>
                <a:cs typeface="Calibri" pitchFamily="34" charset="0"/>
              </a:rPr>
              <a:t>N</a:t>
            </a:r>
            <a:r>
              <a:rPr lang="el-GR" dirty="0" err="1">
                <a:latin typeface="Calibri" pitchFamily="34" charset="0"/>
                <a:cs typeface="Calibri" pitchFamily="34" charset="0"/>
              </a:rPr>
              <a:t>Ο</a:t>
            </a:r>
            <a:r>
              <a:rPr lang="el-GR" dirty="0" err="1" smtClean="0">
                <a:latin typeface="Calibri" pitchFamily="34" charset="0"/>
                <a:cs typeface="Calibri" pitchFamily="34" charset="0"/>
              </a:rPr>
              <a:t>x</a:t>
            </a:r>
            <a:r>
              <a:rPr lang="el-GR" dirty="0" smtClean="0">
                <a:latin typeface="Calibri" pitchFamily="34" charset="0"/>
                <a:cs typeface="Calibri" pitchFamily="34" charset="0"/>
              </a:rPr>
              <a:t>).</a:t>
            </a:r>
            <a:endParaRPr lang="el-GR" dirty="0">
              <a:latin typeface="Calibri" pitchFamily="34" charset="0"/>
              <a:cs typeface="Calibri" pitchFamily="34" charset="0"/>
            </a:endParaRPr>
          </a:p>
        </p:txBody>
      </p:sp>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42844" y="642918"/>
            <a:ext cx="9144064" cy="6001643"/>
          </a:xfrm>
          <a:prstGeom prst="rect">
            <a:avLst/>
          </a:prstGeom>
          <a:noFill/>
        </p:spPr>
        <p:txBody>
          <a:bodyPr wrap="square" rtlCol="0">
            <a:spAutoFit/>
          </a:bodyPr>
          <a:lstStyle/>
          <a:p>
            <a:r>
              <a:rPr lang="el-GR" sz="2400" dirty="0" smtClean="0">
                <a:latin typeface="Calibri" pitchFamily="34" charset="0"/>
                <a:cs typeface="Calibri" pitchFamily="34" charset="0"/>
              </a:rPr>
              <a:t>Αίτια </a:t>
            </a:r>
          </a:p>
          <a:p>
            <a:r>
              <a:rPr lang="el-GR" dirty="0" smtClean="0">
                <a:latin typeface="Calibri" pitchFamily="34" charset="0"/>
                <a:cs typeface="Calibri" pitchFamily="34" charset="0"/>
              </a:rPr>
              <a:t>Η κύρια αιτία δημιουργίας της όξινης βροχής είναι η αντίδραση του διοξειδίου του θείου (SO2) και των οξειδίων του αζώτου με τους υδρογονάνθρακες στα σύννεφα. Η όξινη βροχή δημιουργείται όταν αυτά τα αέρια αντιδρούν στην ατμόσφαιρα με νερό, οξυγόνο και άλλες χημικές ενώσεις σχηματίζοντας διάφορες όξινες ενώσεις, όπως θειικό και νιτρικό οξύ. </a:t>
            </a:r>
          </a:p>
          <a:p>
            <a:endParaRPr lang="el-GR" dirty="0" smtClean="0">
              <a:latin typeface="Calibri" pitchFamily="34" charset="0"/>
              <a:cs typeface="Calibri" pitchFamily="34" charset="0"/>
            </a:endParaRPr>
          </a:p>
          <a:p>
            <a:r>
              <a:rPr lang="el-GR" dirty="0" smtClean="0">
                <a:latin typeface="Calibri" pitchFamily="34" charset="0"/>
                <a:cs typeface="Calibri" pitchFamily="34" charset="0"/>
              </a:rPr>
              <a:t>Η ηλιακή ακτινοβολία δρα καταλυτικά, αυξάνοντας το ποσοστό αυτών των αντιδράσεων. Επειδή τα διάφορα καυσαέρια ορυκτών καυσίμων, όπως το πετρέλαιο και οι γαιάνθρακες, περιέχουν συχνά (όξινα) οξείδια του θείου και του αζώτου, μεταξύ άλλων, παράγεται όξινη βροχή που περιέχει σε διάλυση τα αντίστοιχα οξέα </a:t>
            </a:r>
          </a:p>
          <a:p>
            <a:r>
              <a:rPr lang="el-GR" dirty="0" smtClean="0">
                <a:latin typeface="Calibri" pitchFamily="34" charset="0"/>
                <a:cs typeface="Calibri" pitchFamily="34" charset="0"/>
              </a:rPr>
              <a:t>Τα αέρια αυτά προέρχονται κυρίως  από :</a:t>
            </a:r>
          </a:p>
          <a:p>
            <a:pPr>
              <a:buFont typeface="Wingdings" pitchFamily="2" charset="2"/>
              <a:buChar char="§"/>
            </a:pPr>
            <a:r>
              <a:rPr lang="el-GR" dirty="0" smtClean="0">
                <a:latin typeface="Calibri" pitchFamily="34" charset="0"/>
                <a:cs typeface="Calibri" pitchFamily="34" charset="0"/>
              </a:rPr>
              <a:t>Καύση ορυκτών καυσίμων</a:t>
            </a:r>
          </a:p>
          <a:p>
            <a:pPr>
              <a:buFont typeface="Wingdings" pitchFamily="2" charset="2"/>
              <a:buChar char="§"/>
            </a:pPr>
            <a:r>
              <a:rPr lang="el-GR" dirty="0" smtClean="0">
                <a:latin typeface="Calibri" pitchFamily="34" charset="0"/>
                <a:cs typeface="Calibri" pitchFamily="34" charset="0"/>
              </a:rPr>
              <a:t>Ηφαιστειακή δραστηριότητα</a:t>
            </a:r>
          </a:p>
          <a:p>
            <a:pPr>
              <a:buFont typeface="Wingdings" pitchFamily="2" charset="2"/>
              <a:buChar char="§"/>
            </a:pPr>
            <a:r>
              <a:rPr lang="el-GR" dirty="0" smtClean="0">
                <a:latin typeface="Calibri" pitchFamily="34" charset="0"/>
                <a:cs typeface="Calibri" pitchFamily="34" charset="0"/>
              </a:rPr>
              <a:t>Πυρκαγιές</a:t>
            </a:r>
          </a:p>
          <a:p>
            <a:pPr>
              <a:buFont typeface="Wingdings" pitchFamily="2" charset="2"/>
              <a:buChar char="§"/>
            </a:pPr>
            <a:r>
              <a:rPr lang="el-GR" dirty="0" smtClean="0">
                <a:latin typeface="Calibri" pitchFamily="34" charset="0"/>
                <a:cs typeface="Calibri" pitchFamily="34" charset="0"/>
              </a:rPr>
              <a:t>Βιολογικές δραστηριότητες: Μια σειρά βιοχημικών διεργασιών παράγει </a:t>
            </a:r>
            <a:r>
              <a:rPr lang="el-GR" dirty="0" err="1" smtClean="0">
                <a:latin typeface="Calibri" pitchFamily="34" charset="0"/>
                <a:cs typeface="Calibri" pitchFamily="34" charset="0"/>
              </a:rPr>
              <a:t>διμεθυλοθειαιθέρας</a:t>
            </a:r>
            <a:r>
              <a:rPr lang="el-GR" dirty="0" smtClean="0">
                <a:latin typeface="Calibri" pitchFamily="34" charset="0"/>
                <a:cs typeface="Calibri" pitchFamily="34" charset="0"/>
              </a:rPr>
              <a:t> (CH3SCH3), που τελικά οξειδώνεται προς SO2. και CO2.</a:t>
            </a:r>
          </a:p>
          <a:p>
            <a:pPr>
              <a:buFont typeface="Wingdings" pitchFamily="2" charset="2"/>
              <a:buChar char="§"/>
            </a:pPr>
            <a:r>
              <a:rPr lang="el-GR" dirty="0" smtClean="0">
                <a:latin typeface="Calibri" pitchFamily="34" charset="0"/>
                <a:cs typeface="Calibri" pitchFamily="34" charset="0"/>
              </a:rPr>
              <a:t>Τήξη όξινου πάγου: Μέρος των </a:t>
            </a:r>
            <a:r>
              <a:rPr lang="el-GR" dirty="0" err="1" smtClean="0">
                <a:latin typeface="Calibri" pitchFamily="34" charset="0"/>
                <a:cs typeface="Calibri" pitchFamily="34" charset="0"/>
              </a:rPr>
              <a:t>παγοκαλυμμάτων</a:t>
            </a:r>
            <a:r>
              <a:rPr lang="el-GR" dirty="0" smtClean="0">
                <a:latin typeface="Calibri" pitchFamily="34" charset="0"/>
                <a:cs typeface="Calibri" pitchFamily="34" charset="0"/>
              </a:rPr>
              <a:t> που τήκονται λόγω του φαινόμενου του θερμοκηπίου περιείχαν διαλυμένα όξινα αέρια, προερχόμενα κυρίως από την εντονότερη ηφαιστειακή δραστηριότητα της εποχής που δημιουργήθηκαν.</a:t>
            </a:r>
          </a:p>
          <a:p>
            <a:endParaRPr lang="el-GR" dirty="0" smtClean="0">
              <a:latin typeface="Calibri" pitchFamily="34" charset="0"/>
              <a:cs typeface="Calibri" pitchFamily="34" charset="0"/>
            </a:endParaRPr>
          </a:p>
          <a:p>
            <a:r>
              <a:rPr lang="el-GR" dirty="0" smtClean="0">
                <a:latin typeface="Calibri" pitchFamily="34" charset="0"/>
                <a:cs typeface="Calibri" pitchFamily="34" charset="0"/>
              </a:rPr>
              <a:t>Παρατηρείται  ότι ο κύριος παράγοντας είναι οι ανθρώπινες δραστηριότητες.</a:t>
            </a:r>
            <a:endParaRPr lang="el-GR" dirty="0">
              <a:latin typeface="Calibri" pitchFamily="34" charset="0"/>
              <a:cs typeface="Calibri" pitchFamily="34" charset="0"/>
            </a:endParaRPr>
          </a:p>
        </p:txBody>
      </p:sp>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642918"/>
            <a:ext cx="8358246" cy="5632311"/>
          </a:xfrm>
          <a:prstGeom prst="rect">
            <a:avLst/>
          </a:prstGeom>
          <a:noFill/>
        </p:spPr>
        <p:txBody>
          <a:bodyPr wrap="square" rtlCol="0">
            <a:spAutoFit/>
          </a:bodyPr>
          <a:lstStyle/>
          <a:p>
            <a:r>
              <a:rPr lang="el-GR" u="sng" dirty="0" smtClean="0">
                <a:latin typeface="Calibri" pitchFamily="34" charset="0"/>
                <a:cs typeface="Calibri" pitchFamily="34" charset="0"/>
              </a:rPr>
              <a:t>Διοξείδιο του θείου, SO2</a:t>
            </a:r>
          </a:p>
          <a:p>
            <a:r>
              <a:rPr lang="el-GR" dirty="0" smtClean="0">
                <a:latin typeface="Calibri" pitchFamily="34" charset="0"/>
                <a:cs typeface="Calibri" pitchFamily="34" charset="0"/>
              </a:rPr>
              <a:t>Κατά την καύση ορυκτών (γαιάνθρακα , πετρέλαιο) το θείο (S) μετατρέπεται σε αέριο διοξείδιο του θείου (SO2) και απελευθερώνεται στην ατμόσφαιρα. Εκεί το SO2 αντιδρά με το νερό και το οξυγόνο και παράγεται θειώδες (H2SO3</a:t>
            </a:r>
            <a:r>
              <a:rPr lang="el-GR" dirty="0">
                <a:latin typeface="Calibri" pitchFamily="34" charset="0"/>
                <a:cs typeface="Calibri" pitchFamily="34" charset="0"/>
              </a:rPr>
              <a:t>)</a:t>
            </a:r>
            <a:r>
              <a:rPr lang="el-GR" dirty="0" smtClean="0">
                <a:latin typeface="Calibri" pitchFamily="34" charset="0"/>
                <a:cs typeface="Calibri" pitchFamily="34" charset="0"/>
              </a:rPr>
              <a:t> και θειικό οξύ (H2SO4):</a:t>
            </a:r>
          </a:p>
          <a:p>
            <a:r>
              <a:rPr lang="el-GR" dirty="0" smtClean="0">
                <a:latin typeface="Calibri" pitchFamily="34" charset="0"/>
                <a:cs typeface="Calibri" pitchFamily="34" charset="0"/>
              </a:rPr>
              <a:t>S + O2 → SO2</a:t>
            </a:r>
          </a:p>
          <a:p>
            <a:r>
              <a:rPr lang="el-GR" dirty="0" smtClean="0">
                <a:latin typeface="Calibri" pitchFamily="34" charset="0"/>
                <a:cs typeface="Calibri" pitchFamily="34" charset="0"/>
              </a:rPr>
              <a:t>SO2 + H2O → H2SO3</a:t>
            </a:r>
          </a:p>
          <a:p>
            <a:r>
              <a:rPr lang="el-GR" dirty="0" smtClean="0">
                <a:latin typeface="Calibri" pitchFamily="34" charset="0"/>
                <a:cs typeface="Calibri" pitchFamily="34" charset="0"/>
              </a:rPr>
              <a:t>H2SO3 + 1/2 O2 → H2SO4</a:t>
            </a:r>
          </a:p>
          <a:p>
            <a:endParaRPr lang="el-GR" u="sng" dirty="0" smtClean="0">
              <a:latin typeface="Calibri" pitchFamily="34" charset="0"/>
              <a:cs typeface="Calibri" pitchFamily="34" charset="0"/>
            </a:endParaRPr>
          </a:p>
          <a:p>
            <a:r>
              <a:rPr lang="el-GR" u="sng" dirty="0" smtClean="0">
                <a:latin typeface="Calibri" pitchFamily="34" charset="0"/>
                <a:cs typeface="Calibri" pitchFamily="34" charset="0"/>
              </a:rPr>
              <a:t>Οξείδια του αζώτου, </a:t>
            </a:r>
            <a:r>
              <a:rPr lang="el-GR" u="sng" dirty="0" err="1" smtClean="0">
                <a:latin typeface="Calibri" pitchFamily="34" charset="0"/>
                <a:cs typeface="Calibri" pitchFamily="34" charset="0"/>
              </a:rPr>
              <a:t>ΝΟx</a:t>
            </a:r>
            <a:endParaRPr lang="el-GR" u="sng" dirty="0" smtClean="0">
              <a:latin typeface="Calibri" pitchFamily="34" charset="0"/>
              <a:cs typeface="Calibri" pitchFamily="34" charset="0"/>
            </a:endParaRPr>
          </a:p>
          <a:p>
            <a:r>
              <a:rPr lang="el-GR" dirty="0" smtClean="0">
                <a:latin typeface="Calibri" pitchFamily="34" charset="0"/>
                <a:cs typeface="Calibri" pitchFamily="34" charset="0"/>
              </a:rPr>
              <a:t>Ως οξείδια του αζώτου (</a:t>
            </a:r>
            <a:r>
              <a:rPr lang="el-GR" dirty="0" err="1" smtClean="0">
                <a:latin typeface="Calibri" pitchFamily="34" charset="0"/>
                <a:cs typeface="Calibri" pitchFamily="34" charset="0"/>
              </a:rPr>
              <a:t>ΝΟx</a:t>
            </a:r>
            <a:r>
              <a:rPr lang="el-GR" dirty="0">
                <a:latin typeface="Calibri" pitchFamily="34" charset="0"/>
                <a:cs typeface="Calibri" pitchFamily="34" charset="0"/>
              </a:rPr>
              <a:t>)</a:t>
            </a:r>
            <a:r>
              <a:rPr lang="el-GR" dirty="0" smtClean="0">
                <a:latin typeface="Calibri" pitchFamily="34" charset="0"/>
                <a:cs typeface="Calibri" pitchFamily="34" charset="0"/>
              </a:rPr>
              <a:t> εννοούμε τα οξείδια ΝΟ και ΝΟ2. Αυτά τα οξείδια παράγονται στις μηχανές εσωτερικής καύσης κατά την αντίδραση του αζώτου (Ν2</a:t>
            </a:r>
            <a:r>
              <a:rPr lang="el-GR" dirty="0">
                <a:latin typeface="Calibri" pitchFamily="34" charset="0"/>
                <a:cs typeface="Calibri" pitchFamily="34" charset="0"/>
              </a:rPr>
              <a:t>)</a:t>
            </a:r>
            <a:r>
              <a:rPr lang="el-GR" dirty="0" smtClean="0">
                <a:latin typeface="Calibri" pitchFamily="34" charset="0"/>
                <a:cs typeface="Calibri" pitchFamily="34" charset="0"/>
              </a:rPr>
              <a:t> και του οξυγόνου (Ο2</a:t>
            </a:r>
            <a:r>
              <a:rPr lang="el-GR" dirty="0">
                <a:latin typeface="Calibri" pitchFamily="34" charset="0"/>
                <a:cs typeface="Calibri" pitchFamily="34" charset="0"/>
              </a:rPr>
              <a:t>)</a:t>
            </a:r>
            <a:r>
              <a:rPr lang="el-GR" dirty="0" smtClean="0">
                <a:latin typeface="Calibri" pitchFamily="34" charset="0"/>
                <a:cs typeface="Calibri" pitchFamily="34" charset="0"/>
              </a:rPr>
              <a:t> του αέρα, λόγω των υψηλών πιέσεων και θερμοκρασιών. Κατά συνέπεια ,τα </a:t>
            </a:r>
            <a:r>
              <a:rPr lang="el-GR" dirty="0" err="1" smtClean="0">
                <a:latin typeface="Calibri" pitchFamily="34" charset="0"/>
                <a:cs typeface="Calibri" pitchFamily="34" charset="0"/>
              </a:rPr>
              <a:t>ΝΟx</a:t>
            </a:r>
            <a:r>
              <a:rPr lang="el-GR" dirty="0" smtClean="0">
                <a:latin typeface="Calibri" pitchFamily="34" charset="0"/>
                <a:cs typeface="Calibri" pitchFamily="34" charset="0"/>
              </a:rPr>
              <a:t> παράγονται από τα αυτοκίνητα και διάφορα εργοστάσια. Τα </a:t>
            </a:r>
            <a:r>
              <a:rPr lang="el-GR" dirty="0" err="1" smtClean="0">
                <a:latin typeface="Calibri" pitchFamily="34" charset="0"/>
                <a:cs typeface="Calibri" pitchFamily="34" charset="0"/>
              </a:rPr>
              <a:t>NOx</a:t>
            </a:r>
            <a:r>
              <a:rPr lang="el-GR" dirty="0" smtClean="0">
                <a:latin typeface="Calibri" pitchFamily="34" charset="0"/>
                <a:cs typeface="Calibri" pitchFamily="34" charset="0"/>
              </a:rPr>
              <a:t> αντιδρούν με το νερό και το οξυγόνο της ατμόσφαιρας και παράγεται νιτρικό οξύ (HNO3):</a:t>
            </a:r>
          </a:p>
          <a:p>
            <a:r>
              <a:rPr lang="el-GR" dirty="0" smtClean="0">
                <a:latin typeface="Calibri" pitchFamily="34" charset="0"/>
                <a:cs typeface="Calibri" pitchFamily="34" charset="0"/>
              </a:rPr>
              <a:t>N2 + O2 → 2NO</a:t>
            </a:r>
          </a:p>
          <a:p>
            <a:r>
              <a:rPr lang="el-GR" dirty="0" smtClean="0">
                <a:latin typeface="Calibri" pitchFamily="34" charset="0"/>
                <a:cs typeface="Calibri" pitchFamily="34" charset="0"/>
              </a:rPr>
              <a:t>NO2 + 1/2 O2 → NO2</a:t>
            </a:r>
          </a:p>
          <a:p>
            <a:r>
              <a:rPr lang="el-GR" dirty="0" err="1" smtClean="0">
                <a:latin typeface="Calibri" pitchFamily="34" charset="0"/>
                <a:cs typeface="Calibri" pitchFamily="34" charset="0"/>
              </a:rPr>
              <a:t>NOx</a:t>
            </a:r>
            <a:r>
              <a:rPr lang="el-GR" dirty="0" smtClean="0">
                <a:latin typeface="Calibri" pitchFamily="34" charset="0"/>
                <a:cs typeface="Calibri" pitchFamily="34" charset="0"/>
              </a:rPr>
              <a:t> + H2O → HNO3</a:t>
            </a:r>
          </a:p>
          <a:p>
            <a:r>
              <a:rPr lang="el-GR" dirty="0" smtClean="0">
                <a:latin typeface="Calibri" pitchFamily="34" charset="0"/>
                <a:cs typeface="Calibri" pitchFamily="34" charset="0"/>
              </a:rPr>
              <a:t>Τα οξείδια SO2 και </a:t>
            </a:r>
            <a:r>
              <a:rPr lang="el-GR" dirty="0" err="1" smtClean="0">
                <a:latin typeface="Calibri" pitchFamily="34" charset="0"/>
                <a:cs typeface="Calibri" pitchFamily="34" charset="0"/>
              </a:rPr>
              <a:t>ΝΟx</a:t>
            </a:r>
            <a:r>
              <a:rPr lang="el-GR" dirty="0" smtClean="0">
                <a:latin typeface="Calibri" pitchFamily="34" charset="0"/>
                <a:cs typeface="Calibri" pitchFamily="34" charset="0"/>
              </a:rPr>
              <a:t> ονομάζονται και </a:t>
            </a:r>
            <a:r>
              <a:rPr lang="el-GR" dirty="0" err="1" smtClean="0">
                <a:latin typeface="Calibri" pitchFamily="34" charset="0"/>
                <a:cs typeface="Calibri" pitchFamily="34" charset="0"/>
              </a:rPr>
              <a:t>ανυδρίτες</a:t>
            </a:r>
            <a:r>
              <a:rPr lang="el-GR" dirty="0" smtClean="0">
                <a:latin typeface="Calibri" pitchFamily="34" charset="0"/>
                <a:cs typeface="Calibri" pitchFamily="34" charset="0"/>
              </a:rPr>
              <a:t> </a:t>
            </a:r>
            <a:r>
              <a:rPr lang="el-GR" dirty="0" err="1" smtClean="0">
                <a:latin typeface="Calibri" pitchFamily="34" charset="0"/>
                <a:cs typeface="Calibri" pitchFamily="34" charset="0"/>
              </a:rPr>
              <a:t>οξέων,διότι</a:t>
            </a:r>
            <a:r>
              <a:rPr lang="el-GR" dirty="0" smtClean="0">
                <a:latin typeface="Calibri" pitchFamily="34" charset="0"/>
                <a:cs typeface="Calibri" pitchFamily="34" charset="0"/>
              </a:rPr>
              <a:t> μπορούν να παρασκευαστούν από τα αντίστοιχα οξέα, με την αφαίρεση ενός μορίου νερού(H2O).</a:t>
            </a:r>
            <a:endParaRPr lang="el-GR" dirty="0">
              <a:latin typeface="Calibri" pitchFamily="34" charset="0"/>
              <a:cs typeface="Calibri" pitchFamily="34" charset="0"/>
            </a:endParaRPr>
          </a:p>
        </p:txBody>
      </p:sp>
    </p:spTree>
  </p:cSld>
  <p:clrMapOvr>
    <a:masterClrMapping/>
  </p:clrMapOvr>
  <p:transition>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descr="Αποτέλεσμα εικόνας για οξινη βροχ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484" name="AutoShape 4" descr="Αποτέλεσμα εικόνας για οξινη βροχ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486" name="Picture 6" descr="Αποτέλεσμα εικόνας για οξινη βροχη"/>
          <p:cNvPicPr>
            <a:picLocks noChangeAspect="1" noChangeArrowheads="1"/>
          </p:cNvPicPr>
          <p:nvPr/>
        </p:nvPicPr>
        <p:blipFill>
          <a:blip r:embed="rId2"/>
          <a:srcRect/>
          <a:stretch>
            <a:fillRect/>
          </a:stretch>
        </p:blipFill>
        <p:spPr bwMode="auto">
          <a:xfrm>
            <a:off x="857224" y="1857364"/>
            <a:ext cx="7115175" cy="4067176"/>
          </a:xfrm>
          <a:prstGeom prst="rect">
            <a:avLst/>
          </a:prstGeom>
          <a:noFill/>
        </p:spPr>
      </p:pic>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642918"/>
            <a:ext cx="7858180" cy="6001643"/>
          </a:xfrm>
          <a:prstGeom prst="rect">
            <a:avLst/>
          </a:prstGeom>
          <a:noFill/>
        </p:spPr>
        <p:txBody>
          <a:bodyPr wrap="square" rtlCol="0">
            <a:spAutoFit/>
          </a:bodyPr>
          <a:lstStyle/>
          <a:p>
            <a:r>
              <a:rPr lang="el-GR" sz="2400" dirty="0" smtClean="0">
                <a:latin typeface="Calibri" pitchFamily="34" charset="0"/>
                <a:cs typeface="Calibri" pitchFamily="34" charset="0"/>
              </a:rPr>
              <a:t>Επιπτώσεις</a:t>
            </a:r>
          </a:p>
          <a:p>
            <a:r>
              <a:rPr lang="el-GR" dirty="0" smtClean="0">
                <a:latin typeface="Calibri" pitchFamily="34" charset="0"/>
                <a:cs typeface="Calibri" pitchFamily="34" charset="0"/>
              </a:rPr>
              <a:t>Η όξινη βροχή έχει έντονες επιπτώσεις στα φυσικά οικοσυστήματα (δάση, υδροβιότοπους, έδαφος), σκοτώνοντας άμεσα ή έμμεσα διάφορες μορφές ζωής, αλλά και στα οικιστικά οικοσυστήματα, διαβρώνοντας ιστορικά μνημεία, προκαλώντας ζημίες σε κτίρια και οχήματα, αλλά και βλάπτοντας άμεσα την ανθρώπινη υγεία.</a:t>
            </a:r>
          </a:p>
          <a:p>
            <a:pPr>
              <a:buFont typeface="Wingdings" pitchFamily="2" charset="2"/>
              <a:buChar char="Ø"/>
            </a:pPr>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Τα νερά των λιμνών και των ποταμών εμφανίζουν υψηλή οξύτητα, λόγω της όξινης βροχής. Όσο μειώνεται το </a:t>
            </a:r>
            <a:r>
              <a:rPr lang="el-GR" dirty="0" err="1" smtClean="0">
                <a:latin typeface="Calibri" pitchFamily="34" charset="0"/>
                <a:cs typeface="Calibri" pitchFamily="34" charset="0"/>
              </a:rPr>
              <a:t>pH</a:t>
            </a:r>
            <a:r>
              <a:rPr lang="el-GR" dirty="0" smtClean="0">
                <a:latin typeface="Calibri" pitchFamily="34" charset="0"/>
                <a:cs typeface="Calibri" pitchFamily="34" charset="0"/>
              </a:rPr>
              <a:t>, τόσο λιγότεροι υδρόβιοι οργανισμοί μπορούν να επιβιώσουν. </a:t>
            </a:r>
          </a:p>
          <a:p>
            <a:pPr>
              <a:buFont typeface="Wingdings" pitchFamily="2" charset="2"/>
              <a:buChar char="Ø"/>
            </a:pPr>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Τα εδάφη περιέχουν είτε θρεπτικά συστατικά (πχ μεταλλικά άλατα) είτε τοξικές </a:t>
            </a:r>
            <a:r>
              <a:rPr lang="el-GR" dirty="0" err="1" smtClean="0">
                <a:latin typeface="Calibri" pitchFamily="34" charset="0"/>
                <a:cs typeface="Calibri" pitchFamily="34" charset="0"/>
              </a:rPr>
              <a:t>ουσιες</a:t>
            </a:r>
            <a:r>
              <a:rPr lang="el-GR" dirty="0" smtClean="0">
                <a:latin typeface="Calibri" pitchFamily="34" charset="0"/>
                <a:cs typeface="Calibri" pitchFamily="34" charset="0"/>
              </a:rPr>
              <a:t> (πχ Μόλυβδος, </a:t>
            </a:r>
            <a:r>
              <a:rPr lang="el-GR" dirty="0" err="1" smtClean="0">
                <a:latin typeface="Calibri" pitchFamily="34" charset="0"/>
                <a:cs typeface="Calibri" pitchFamily="34" charset="0"/>
              </a:rPr>
              <a:t>Pb</a:t>
            </a:r>
            <a:r>
              <a:rPr lang="el-GR" dirty="0" smtClean="0">
                <a:latin typeface="Calibri" pitchFamily="34" charset="0"/>
                <a:cs typeface="Calibri" pitchFamily="34" charset="0"/>
              </a:rPr>
              <a:t>, Κάδμιο, Cd, Υδράργυρος, </a:t>
            </a:r>
            <a:r>
              <a:rPr lang="el-GR" dirty="0" err="1" smtClean="0">
                <a:latin typeface="Calibri" pitchFamily="34" charset="0"/>
                <a:cs typeface="Calibri" pitchFamily="34" charset="0"/>
              </a:rPr>
              <a:t>Hg</a:t>
            </a:r>
            <a:r>
              <a:rPr lang="el-GR" dirty="0" smtClean="0">
                <a:latin typeface="Calibri" pitchFamily="34" charset="0"/>
                <a:cs typeface="Calibri" pitchFamily="34" charset="0"/>
              </a:rPr>
              <a:t>). H παρουσία των οξέων λόγω της όξινης βροχής έχει ως αποτέλεσμα την διάλυση αυτών των ουσιών. Όταν τα θρεπτικά συστατικά διαλυθούν και απομακρυνθούν με τα νερά (υπόγεια ή υπέργεια), τότε τα δέντρα και τα φυτά δεν αναπτύσσονται κατάλληλα, αφού ένα μέρος της τροφής τους προέρχεται από αυτά τα συστατικά. Από την άλλη, όταν οι τοξικές ουσίες διαλυθούν από τα οξέα, τότε μπορούν να μεταφερθούν πάλι από νερά, να μολύνουν λίμνες και ποτάμια, να περάσουν στη διατροφική αλυσίδα και να αφομοιωθούν από τον άνθρωπο.</a:t>
            </a:r>
          </a:p>
          <a:p>
            <a:r>
              <a:rPr lang="el-GR" dirty="0" smtClean="0"/>
              <a:t>                                    </a:t>
            </a:r>
            <a:endParaRPr lang="el-GR" dirty="0"/>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671691"/>
            <a:ext cx="8286808" cy="4524315"/>
          </a:xfrm>
          <a:prstGeom prst="rect">
            <a:avLst/>
          </a:prstGeom>
          <a:noFill/>
        </p:spPr>
        <p:txBody>
          <a:bodyPr wrap="square" rtlCol="0">
            <a:spAutoFit/>
          </a:bodyPr>
          <a:lstStyle/>
          <a:p>
            <a:pPr>
              <a:buFont typeface="Wingdings" pitchFamily="2" charset="2"/>
              <a:buChar char="Ø"/>
            </a:pPr>
            <a:r>
              <a:rPr lang="el-GR" dirty="0" smtClean="0">
                <a:latin typeface="Calibri" pitchFamily="34" charset="0"/>
                <a:cs typeface="Calibri" pitchFamily="34" charset="0"/>
              </a:rPr>
              <a:t>Τα δάση λόγω της επαφής τους με το νερό της όξινης βροχής πεθαίνουν. Τα φύλλα και οι ρίζες των δέντρων νεκρώνονται και έτσι τα δέντρα δεν μπορούν ούτε να αναπνεύσουν και να </a:t>
            </a:r>
            <a:r>
              <a:rPr lang="el-GR" dirty="0" err="1" smtClean="0">
                <a:latin typeface="Calibri" pitchFamily="34" charset="0"/>
                <a:cs typeface="Calibri" pitchFamily="34" charset="0"/>
              </a:rPr>
              <a:t>φωτοσυνθέσουν</a:t>
            </a:r>
            <a:r>
              <a:rPr lang="el-GR" dirty="0" smtClean="0">
                <a:latin typeface="Calibri" pitchFamily="34" charset="0"/>
                <a:cs typeface="Calibri" pitchFamily="34" charset="0"/>
              </a:rPr>
              <a:t> ούτε να τραφούν με τα θρεπτικά συστατικά του εδάφους.</a:t>
            </a:r>
          </a:p>
          <a:p>
            <a:pPr>
              <a:buFont typeface="Wingdings" pitchFamily="2" charset="2"/>
              <a:buChar char="Ø"/>
            </a:pPr>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Αρκετά μέταλλα, όπως ο σίδηρος και ο χάλυβας, διαβρώνονται από τα οξέα. Μεταλλικά μέρη από τα αυτοκίνητα ή από τις γραμμές των τραίνων καταστρέφονται. Επίσης τα ανθρακικά άλατα διασπώνται από τα οξέα. Πετρώματα και δομικά συστατικά καταστρέφονται.</a:t>
            </a:r>
          </a:p>
          <a:p>
            <a:pPr>
              <a:buFont typeface="Wingdings" pitchFamily="2" charset="2"/>
              <a:buChar char="Ø"/>
            </a:pPr>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Τα μαρμάρινα μνημεία και τα αγάλματα αποτελούνται από ανθρακικά άλατα (</a:t>
            </a:r>
            <a:r>
              <a:rPr lang="el-GR" dirty="0" err="1" smtClean="0">
                <a:latin typeface="Calibri" pitchFamily="34" charset="0"/>
                <a:cs typeface="Calibri" pitchFamily="34" charset="0"/>
              </a:rPr>
              <a:t>CaCO3</a:t>
            </a:r>
            <a:r>
              <a:rPr lang="el-GR" dirty="0" smtClean="0">
                <a:latin typeface="Calibri" pitchFamily="34" charset="0"/>
                <a:cs typeface="Calibri" pitchFamily="34" charset="0"/>
              </a:rPr>
              <a:t>), τα οποία διασπώνται από τα οξέα. Αρχαιολογικοί θησαυροί ανεκτίμητης ιστορικής και πολιτισμικής αξίας, όπως η Ακρόπολη, ή οι πυραμίδες των </a:t>
            </a:r>
            <a:r>
              <a:rPr lang="el-GR" dirty="0" err="1" smtClean="0">
                <a:latin typeface="Calibri" pitchFamily="34" charset="0"/>
                <a:cs typeface="Calibri" pitchFamily="34" charset="0"/>
              </a:rPr>
              <a:t>Μάγιας</a:t>
            </a:r>
            <a:r>
              <a:rPr lang="el-GR" dirty="0" smtClean="0">
                <a:latin typeface="Calibri" pitchFamily="34" charset="0"/>
                <a:cs typeface="Calibri" pitchFamily="34" charset="0"/>
              </a:rPr>
              <a:t> καταστρέφονται από την όξινη βροχή. Το θειικό οξύ αντιδρά με το ανθρακικό άλας και παράγεται ένα άλλο άλας αρκετά </a:t>
            </a:r>
            <a:r>
              <a:rPr lang="el-GR" dirty="0" err="1" smtClean="0">
                <a:latin typeface="Calibri" pitchFamily="34" charset="0"/>
                <a:cs typeface="Calibri" pitchFamily="34" charset="0"/>
              </a:rPr>
              <a:t>εύθραστο</a:t>
            </a:r>
            <a:r>
              <a:rPr lang="el-GR" dirty="0" smtClean="0">
                <a:latin typeface="Calibri" pitchFamily="34" charset="0"/>
                <a:cs typeface="Calibri" pitchFamily="34" charset="0"/>
              </a:rPr>
              <a:t>, ο γύψος. Το φαινόμενο ονομάζεται </a:t>
            </a:r>
            <a:r>
              <a:rPr lang="el-GR" dirty="0" err="1" smtClean="0">
                <a:latin typeface="Calibri" pitchFamily="34" charset="0"/>
                <a:cs typeface="Calibri" pitchFamily="34" charset="0"/>
              </a:rPr>
              <a:t>γυψοποίηση</a:t>
            </a:r>
            <a:r>
              <a:rPr lang="el-GR" dirty="0" smtClean="0">
                <a:latin typeface="Calibri" pitchFamily="34" charset="0"/>
                <a:cs typeface="Calibri" pitchFamily="34" charset="0"/>
              </a:rPr>
              <a:t> του μαρμάρου. Η αντίδραση είναι η εξής: H2SO4 + CaCO3 → CaSO4 </a:t>
            </a:r>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85720" y="1000108"/>
            <a:ext cx="7500990" cy="2031325"/>
          </a:xfrm>
          <a:prstGeom prst="rect">
            <a:avLst/>
          </a:prstGeom>
          <a:noFill/>
        </p:spPr>
        <p:txBody>
          <a:bodyPr wrap="square" rtlCol="0">
            <a:spAutoFit/>
          </a:bodyPr>
          <a:lstStyle/>
          <a:p>
            <a:pPr>
              <a:buFont typeface="Wingdings" pitchFamily="2" charset="2"/>
              <a:buChar char="Ø"/>
            </a:pPr>
            <a:r>
              <a:rPr lang="el-GR" dirty="0" smtClean="0">
                <a:latin typeface="Calibri" pitchFamily="34" charset="0"/>
                <a:cs typeface="Calibri" pitchFamily="34" charset="0"/>
              </a:rPr>
              <a:t>Όταν ο άνθρωπος εκτεθεί σε οξείδια SO2 και </a:t>
            </a:r>
            <a:r>
              <a:rPr lang="el-GR" dirty="0" err="1" smtClean="0">
                <a:latin typeface="Calibri" pitchFamily="34" charset="0"/>
                <a:cs typeface="Calibri" pitchFamily="34" charset="0"/>
              </a:rPr>
              <a:t>NOx</a:t>
            </a:r>
            <a:r>
              <a:rPr lang="el-GR" dirty="0" smtClean="0">
                <a:latin typeface="Calibri" pitchFamily="34" charset="0"/>
                <a:cs typeface="Calibri" pitchFamily="34" charset="0"/>
              </a:rPr>
              <a:t>, τότε δημιουργούνται σοβαρά δερματικά, οφθαλμολογικά και αναπνευστικά προβλήματα. </a:t>
            </a:r>
            <a:endParaRPr lang="en-US" dirty="0" smtClean="0">
              <a:latin typeface="Calibri" pitchFamily="34" charset="0"/>
              <a:cs typeface="Calibri" pitchFamily="34" charset="0"/>
            </a:endParaRPr>
          </a:p>
          <a:p>
            <a:pPr>
              <a:buFont typeface="Wingdings" pitchFamily="2" charset="2"/>
              <a:buChar char="Ø"/>
            </a:pPr>
            <a:endParaRPr lang="el-GR" dirty="0" smtClean="0">
              <a:latin typeface="Calibri" pitchFamily="34" charset="0"/>
              <a:cs typeface="Calibri" pitchFamily="34" charset="0"/>
            </a:endParaRPr>
          </a:p>
          <a:p>
            <a:pPr>
              <a:buFont typeface="Wingdings" pitchFamily="2" charset="2"/>
              <a:buChar char="Ø"/>
            </a:pPr>
            <a:r>
              <a:rPr lang="el-GR" dirty="0" smtClean="0">
                <a:latin typeface="Calibri" pitchFamily="34" charset="0"/>
                <a:cs typeface="Calibri" pitchFamily="34" charset="0"/>
              </a:rPr>
              <a:t>Τα οξείδια SO2 και </a:t>
            </a:r>
            <a:r>
              <a:rPr lang="el-GR" dirty="0" err="1" smtClean="0">
                <a:latin typeface="Calibri" pitchFamily="34" charset="0"/>
                <a:cs typeface="Calibri" pitchFamily="34" charset="0"/>
              </a:rPr>
              <a:t>NOx</a:t>
            </a:r>
            <a:r>
              <a:rPr lang="el-GR" dirty="0" smtClean="0">
                <a:latin typeface="Calibri" pitchFamily="34" charset="0"/>
                <a:cs typeface="Calibri" pitchFamily="34" charset="0"/>
              </a:rPr>
              <a:t> μαζί με άλλα οξείδια , όπως το CO2, και χημικές </a:t>
            </a:r>
            <a:r>
              <a:rPr lang="el-GR" dirty="0" err="1" smtClean="0">
                <a:latin typeface="Calibri" pitchFamily="34" charset="0"/>
                <a:cs typeface="Calibri" pitchFamily="34" charset="0"/>
              </a:rPr>
              <a:t>ενώσες</a:t>
            </a:r>
            <a:r>
              <a:rPr lang="el-GR" dirty="0" smtClean="0">
                <a:latin typeface="Calibri" pitchFamily="34" charset="0"/>
                <a:cs typeface="Calibri" pitchFamily="34" charset="0"/>
              </a:rPr>
              <a:t> όπως το όζον, οργανικά και αιωρούμενα σωματίδια, προκαλούν το νέφος που παρατηρείται στις πόλεις. Ιδιαίτερα τους καλοκαιρινούς μήνες, η ορατότητα μειώνεται αισθητά.</a:t>
            </a:r>
          </a:p>
        </p:txBody>
      </p:sp>
      <p:pic>
        <p:nvPicPr>
          <p:cNvPr id="2054" name="Picture 6" descr="Αποτέλεσμα εικόνας για οξινη βροχη"/>
          <p:cNvPicPr>
            <a:picLocks noChangeAspect="1" noChangeArrowheads="1"/>
          </p:cNvPicPr>
          <p:nvPr/>
        </p:nvPicPr>
        <p:blipFill>
          <a:blip r:embed="rId2"/>
          <a:srcRect/>
          <a:stretch>
            <a:fillRect/>
          </a:stretch>
        </p:blipFill>
        <p:spPr bwMode="auto">
          <a:xfrm rot="214399">
            <a:off x="5579754" y="3914835"/>
            <a:ext cx="2527972" cy="2404321"/>
          </a:xfrm>
          <a:prstGeom prst="rect">
            <a:avLst/>
          </a:prstGeom>
          <a:noFill/>
        </p:spPr>
      </p:pic>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271</TotalTime>
  <Words>1385</Words>
  <Application>Microsoft Office PowerPoint</Application>
  <PresentationFormat>Προβολή στην οθόνη (4:3)</PresentationFormat>
  <Paragraphs>101</Paragraphs>
  <Slides>13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Αστικό</vt:lpstr>
      <vt:lpstr>Η όξινη βροχή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όξινη βροχή</dc:title>
  <dc:creator>Vasilis</dc:creator>
  <cp:lastModifiedBy>Vasilis</cp:lastModifiedBy>
  <cp:revision>26</cp:revision>
  <dcterms:created xsi:type="dcterms:W3CDTF">2017-04-12T08:29:54Z</dcterms:created>
  <dcterms:modified xsi:type="dcterms:W3CDTF">2017-04-24T12:42:20Z</dcterms:modified>
</cp:coreProperties>
</file>