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9" r:id="rId4"/>
    <p:sldId id="270"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1" d="100"/>
          <a:sy n="61" d="100"/>
        </p:scale>
        <p:origin x="-139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10B76AE6-AD84-4805-B5CB-B6F436491648}" type="datetimeFigureOut">
              <a:rPr lang="el-GR" smtClean="0"/>
              <a:pPr/>
              <a:t>27/4/2017</a:t>
            </a:fld>
            <a:endParaRPr lang="el-GR"/>
          </a:p>
        </p:txBody>
      </p:sp>
      <p:sp>
        <p:nvSpPr>
          <p:cNvPr id="20" name="Footer Placeholder 19"/>
          <p:cNvSpPr>
            <a:spLocks noGrp="1"/>
          </p:cNvSpPr>
          <p:nvPr>
            <p:ph type="ftr" sz="quarter" idx="11"/>
          </p:nvPr>
        </p:nvSpPr>
        <p:spPr/>
        <p:txBody>
          <a:bodyPr/>
          <a:lstStyle>
            <a:extLst/>
          </a:lstStyle>
          <a:p>
            <a:endParaRPr lang="el-GR"/>
          </a:p>
        </p:txBody>
      </p:sp>
      <p:sp>
        <p:nvSpPr>
          <p:cNvPr id="10" name="Slide Number Placeholder 9"/>
          <p:cNvSpPr>
            <a:spLocks noGrp="1"/>
          </p:cNvSpPr>
          <p:nvPr>
            <p:ph type="sldNum" sz="quarter" idx="12"/>
          </p:nvPr>
        </p:nvSpPr>
        <p:spPr/>
        <p:txBody>
          <a:bodyPr/>
          <a:lstStyle>
            <a:extLst/>
          </a:lstStyle>
          <a:p>
            <a:fld id="{6F436DF6-88EF-49E8-8624-83E69E763B9C}" type="slidenum">
              <a:rPr lang="el-GR" smtClean="0"/>
              <a:pPr/>
              <a:t>‹#›</a:t>
            </a:fld>
            <a:endParaRPr lang="el-GR"/>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0B76AE6-AD84-4805-B5CB-B6F436491648}" type="datetimeFigureOut">
              <a:rPr lang="el-GR" smtClean="0"/>
              <a:pPr/>
              <a:t>27/4/2017</a:t>
            </a:fld>
            <a:endParaRPr lang="el-GR"/>
          </a:p>
        </p:txBody>
      </p:sp>
      <p:sp>
        <p:nvSpPr>
          <p:cNvPr id="5" name="Footer Placeholder 4"/>
          <p:cNvSpPr>
            <a:spLocks noGrp="1"/>
          </p:cNvSpPr>
          <p:nvPr>
            <p:ph type="ftr" sz="quarter" idx="11"/>
          </p:nvPr>
        </p:nvSpPr>
        <p:spPr/>
        <p:txBody>
          <a:bodyPr/>
          <a:lstStyle>
            <a:extLst/>
          </a:lstStyle>
          <a:p>
            <a:endParaRPr lang="el-GR"/>
          </a:p>
        </p:txBody>
      </p:sp>
      <p:sp>
        <p:nvSpPr>
          <p:cNvPr id="6" name="Slide Number Placeholder 5"/>
          <p:cNvSpPr>
            <a:spLocks noGrp="1"/>
          </p:cNvSpPr>
          <p:nvPr>
            <p:ph type="sldNum" sz="quarter" idx="12"/>
          </p:nvPr>
        </p:nvSpPr>
        <p:spPr/>
        <p:txBody>
          <a:bodyPr/>
          <a:lstStyle>
            <a:extLst/>
          </a:lstStyle>
          <a:p>
            <a:fld id="{6F436DF6-88EF-49E8-8624-83E69E763B9C}"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0B76AE6-AD84-4805-B5CB-B6F436491648}" type="datetimeFigureOut">
              <a:rPr lang="el-GR" smtClean="0"/>
              <a:pPr/>
              <a:t>27/4/2017</a:t>
            </a:fld>
            <a:endParaRPr lang="el-GR"/>
          </a:p>
        </p:txBody>
      </p:sp>
      <p:sp>
        <p:nvSpPr>
          <p:cNvPr id="5" name="Footer Placeholder 4"/>
          <p:cNvSpPr>
            <a:spLocks noGrp="1"/>
          </p:cNvSpPr>
          <p:nvPr>
            <p:ph type="ftr" sz="quarter" idx="11"/>
          </p:nvPr>
        </p:nvSpPr>
        <p:spPr/>
        <p:txBody>
          <a:bodyPr/>
          <a:lstStyle>
            <a:extLst/>
          </a:lstStyle>
          <a:p>
            <a:endParaRPr lang="el-GR"/>
          </a:p>
        </p:txBody>
      </p:sp>
      <p:sp>
        <p:nvSpPr>
          <p:cNvPr id="6" name="Slide Number Placeholder 5"/>
          <p:cNvSpPr>
            <a:spLocks noGrp="1"/>
          </p:cNvSpPr>
          <p:nvPr>
            <p:ph type="sldNum" sz="quarter" idx="12"/>
          </p:nvPr>
        </p:nvSpPr>
        <p:spPr/>
        <p:txBody>
          <a:bodyPr/>
          <a:lstStyle>
            <a:extLst/>
          </a:lstStyle>
          <a:p>
            <a:fld id="{6F436DF6-88EF-49E8-8624-83E69E763B9C}"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0B76AE6-AD84-4805-B5CB-B6F436491648}" type="datetimeFigureOut">
              <a:rPr lang="el-GR" smtClean="0"/>
              <a:pPr/>
              <a:t>27/4/2017</a:t>
            </a:fld>
            <a:endParaRPr lang="el-GR"/>
          </a:p>
        </p:txBody>
      </p:sp>
      <p:sp>
        <p:nvSpPr>
          <p:cNvPr id="5" name="Footer Placeholder 4"/>
          <p:cNvSpPr>
            <a:spLocks noGrp="1"/>
          </p:cNvSpPr>
          <p:nvPr>
            <p:ph type="ftr" sz="quarter" idx="11"/>
          </p:nvPr>
        </p:nvSpPr>
        <p:spPr/>
        <p:txBody>
          <a:bodyPr/>
          <a:lstStyle>
            <a:extLst/>
          </a:lstStyle>
          <a:p>
            <a:endParaRPr lang="el-GR"/>
          </a:p>
        </p:txBody>
      </p:sp>
      <p:sp>
        <p:nvSpPr>
          <p:cNvPr id="6" name="Slide Number Placeholder 5"/>
          <p:cNvSpPr>
            <a:spLocks noGrp="1"/>
          </p:cNvSpPr>
          <p:nvPr>
            <p:ph type="sldNum" sz="quarter" idx="12"/>
          </p:nvPr>
        </p:nvSpPr>
        <p:spPr/>
        <p:txBody>
          <a:bodyPr/>
          <a:lstStyle>
            <a:extLst/>
          </a:lstStyle>
          <a:p>
            <a:fld id="{6F436DF6-88EF-49E8-8624-83E69E763B9C}"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0B76AE6-AD84-4805-B5CB-B6F436491648}" type="datetimeFigureOut">
              <a:rPr lang="el-GR" smtClean="0"/>
              <a:pPr/>
              <a:t>27/4/2017</a:t>
            </a:fld>
            <a:endParaRPr lang="el-GR"/>
          </a:p>
        </p:txBody>
      </p:sp>
      <p:sp>
        <p:nvSpPr>
          <p:cNvPr id="5" name="Footer Placeholder 4"/>
          <p:cNvSpPr>
            <a:spLocks noGrp="1"/>
          </p:cNvSpPr>
          <p:nvPr>
            <p:ph type="ftr" sz="quarter" idx="11"/>
          </p:nvPr>
        </p:nvSpPr>
        <p:spPr/>
        <p:txBody>
          <a:bodyPr/>
          <a:lstStyle>
            <a:extLst/>
          </a:lstStyle>
          <a:p>
            <a:endParaRPr lang="el-GR"/>
          </a:p>
        </p:txBody>
      </p:sp>
      <p:sp>
        <p:nvSpPr>
          <p:cNvPr id="6" name="Slide Number Placeholder 5"/>
          <p:cNvSpPr>
            <a:spLocks noGrp="1"/>
          </p:cNvSpPr>
          <p:nvPr>
            <p:ph type="sldNum" sz="quarter" idx="12"/>
          </p:nvPr>
        </p:nvSpPr>
        <p:spPr/>
        <p:txBody>
          <a:bodyPr/>
          <a:lstStyle>
            <a:extLst/>
          </a:lstStyle>
          <a:p>
            <a:fld id="{6F436DF6-88EF-49E8-8624-83E69E763B9C}" type="slidenum">
              <a:rPr lang="el-GR" smtClean="0"/>
              <a:pPr/>
              <a:t>‹#›</a:t>
            </a:fld>
            <a:endParaRPr lang="el-GR"/>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0B76AE6-AD84-4805-B5CB-B6F436491648}" type="datetimeFigureOut">
              <a:rPr lang="el-GR" smtClean="0"/>
              <a:pPr/>
              <a:t>27/4/2017</a:t>
            </a:fld>
            <a:endParaRPr lang="el-GR"/>
          </a:p>
        </p:txBody>
      </p:sp>
      <p:sp>
        <p:nvSpPr>
          <p:cNvPr id="6" name="Footer Placeholder 5"/>
          <p:cNvSpPr>
            <a:spLocks noGrp="1"/>
          </p:cNvSpPr>
          <p:nvPr>
            <p:ph type="ftr" sz="quarter" idx="11"/>
          </p:nvPr>
        </p:nvSpPr>
        <p:spPr/>
        <p:txBody>
          <a:bodyPr/>
          <a:lstStyle>
            <a:extLst/>
          </a:lstStyle>
          <a:p>
            <a:endParaRPr lang="el-GR"/>
          </a:p>
        </p:txBody>
      </p:sp>
      <p:sp>
        <p:nvSpPr>
          <p:cNvPr id="7" name="Slide Number Placeholder 6"/>
          <p:cNvSpPr>
            <a:spLocks noGrp="1"/>
          </p:cNvSpPr>
          <p:nvPr>
            <p:ph type="sldNum" sz="quarter" idx="12"/>
          </p:nvPr>
        </p:nvSpPr>
        <p:spPr/>
        <p:txBody>
          <a:bodyPr/>
          <a:lstStyle>
            <a:extLst/>
          </a:lstStyle>
          <a:p>
            <a:fld id="{6F436DF6-88EF-49E8-8624-83E69E763B9C}"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0B76AE6-AD84-4805-B5CB-B6F436491648}" type="datetimeFigureOut">
              <a:rPr lang="el-GR" smtClean="0"/>
              <a:pPr/>
              <a:t>27/4/2017</a:t>
            </a:fld>
            <a:endParaRPr lang="el-GR"/>
          </a:p>
        </p:txBody>
      </p:sp>
      <p:sp>
        <p:nvSpPr>
          <p:cNvPr id="8" name="Footer Placeholder 7"/>
          <p:cNvSpPr>
            <a:spLocks noGrp="1"/>
          </p:cNvSpPr>
          <p:nvPr>
            <p:ph type="ftr" sz="quarter" idx="11"/>
          </p:nvPr>
        </p:nvSpPr>
        <p:spPr/>
        <p:txBody>
          <a:bodyPr/>
          <a:lstStyle>
            <a:extLst/>
          </a:lstStyle>
          <a:p>
            <a:endParaRPr lang="el-GR"/>
          </a:p>
        </p:txBody>
      </p:sp>
      <p:sp>
        <p:nvSpPr>
          <p:cNvPr id="9" name="Slide Number Placeholder 8"/>
          <p:cNvSpPr>
            <a:spLocks noGrp="1"/>
          </p:cNvSpPr>
          <p:nvPr>
            <p:ph type="sldNum" sz="quarter" idx="12"/>
          </p:nvPr>
        </p:nvSpPr>
        <p:spPr/>
        <p:txBody>
          <a:bodyPr/>
          <a:lstStyle>
            <a:extLst/>
          </a:lstStyle>
          <a:p>
            <a:fld id="{6F436DF6-88EF-49E8-8624-83E69E763B9C}"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0B76AE6-AD84-4805-B5CB-B6F436491648}" type="datetimeFigureOut">
              <a:rPr lang="el-GR" smtClean="0"/>
              <a:pPr/>
              <a:t>27/4/2017</a:t>
            </a:fld>
            <a:endParaRPr lang="el-GR"/>
          </a:p>
        </p:txBody>
      </p:sp>
      <p:sp>
        <p:nvSpPr>
          <p:cNvPr id="4" name="Footer Placeholder 3"/>
          <p:cNvSpPr>
            <a:spLocks noGrp="1"/>
          </p:cNvSpPr>
          <p:nvPr>
            <p:ph type="ftr" sz="quarter" idx="11"/>
          </p:nvPr>
        </p:nvSpPr>
        <p:spPr/>
        <p:txBody>
          <a:bodyPr/>
          <a:lstStyle>
            <a:extLst/>
          </a:lstStyle>
          <a:p>
            <a:endParaRPr lang="el-GR"/>
          </a:p>
        </p:txBody>
      </p:sp>
      <p:sp>
        <p:nvSpPr>
          <p:cNvPr id="5" name="Slide Number Placeholder 4"/>
          <p:cNvSpPr>
            <a:spLocks noGrp="1"/>
          </p:cNvSpPr>
          <p:nvPr>
            <p:ph type="sldNum" sz="quarter" idx="12"/>
          </p:nvPr>
        </p:nvSpPr>
        <p:spPr/>
        <p:txBody>
          <a:bodyPr/>
          <a:lstStyle>
            <a:extLst/>
          </a:lstStyle>
          <a:p>
            <a:fld id="{6F436DF6-88EF-49E8-8624-83E69E763B9C}"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0B76AE6-AD84-4805-B5CB-B6F436491648}" type="datetimeFigureOut">
              <a:rPr lang="el-GR" smtClean="0"/>
              <a:pPr/>
              <a:t>27/4/2017</a:t>
            </a:fld>
            <a:endParaRPr lang="el-GR"/>
          </a:p>
        </p:txBody>
      </p:sp>
      <p:sp>
        <p:nvSpPr>
          <p:cNvPr id="3" name="Footer Placeholder 2"/>
          <p:cNvSpPr>
            <a:spLocks noGrp="1"/>
          </p:cNvSpPr>
          <p:nvPr>
            <p:ph type="ftr" sz="quarter" idx="11"/>
          </p:nvPr>
        </p:nvSpPr>
        <p:spPr/>
        <p:txBody>
          <a:bodyPr/>
          <a:lstStyle>
            <a:extLst/>
          </a:lstStyle>
          <a:p>
            <a:endParaRPr lang="el-GR"/>
          </a:p>
        </p:txBody>
      </p:sp>
      <p:sp>
        <p:nvSpPr>
          <p:cNvPr id="4" name="Slide Number Placeholder 3"/>
          <p:cNvSpPr>
            <a:spLocks noGrp="1"/>
          </p:cNvSpPr>
          <p:nvPr>
            <p:ph type="sldNum" sz="quarter" idx="12"/>
          </p:nvPr>
        </p:nvSpPr>
        <p:spPr/>
        <p:txBody>
          <a:bodyPr/>
          <a:lstStyle>
            <a:extLst/>
          </a:lstStyle>
          <a:p>
            <a:fld id="{6F436DF6-88EF-49E8-8624-83E69E763B9C}" type="slidenum">
              <a:rPr lang="el-GR" smtClean="0"/>
              <a:pPr/>
              <a:t>‹#›</a:t>
            </a:fld>
            <a:endParaRPr lang="el-GR"/>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0B76AE6-AD84-4805-B5CB-B6F436491648}" type="datetimeFigureOut">
              <a:rPr lang="el-GR" smtClean="0"/>
              <a:pPr/>
              <a:t>27/4/2017</a:t>
            </a:fld>
            <a:endParaRPr lang="el-GR"/>
          </a:p>
        </p:txBody>
      </p:sp>
      <p:sp>
        <p:nvSpPr>
          <p:cNvPr id="6" name="Footer Placeholder 5"/>
          <p:cNvSpPr>
            <a:spLocks noGrp="1"/>
          </p:cNvSpPr>
          <p:nvPr>
            <p:ph type="ftr" sz="quarter" idx="11"/>
          </p:nvPr>
        </p:nvSpPr>
        <p:spPr/>
        <p:txBody>
          <a:bodyPr/>
          <a:lstStyle>
            <a:extLst/>
          </a:lstStyle>
          <a:p>
            <a:endParaRPr lang="el-GR"/>
          </a:p>
        </p:txBody>
      </p:sp>
      <p:sp>
        <p:nvSpPr>
          <p:cNvPr id="7" name="Slide Number Placeholder 6"/>
          <p:cNvSpPr>
            <a:spLocks noGrp="1"/>
          </p:cNvSpPr>
          <p:nvPr>
            <p:ph type="sldNum" sz="quarter" idx="12"/>
          </p:nvPr>
        </p:nvSpPr>
        <p:spPr/>
        <p:txBody>
          <a:bodyPr/>
          <a:lstStyle>
            <a:extLst/>
          </a:lstStyle>
          <a:p>
            <a:fld id="{6F436DF6-88EF-49E8-8624-83E69E763B9C}"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10B76AE6-AD84-4805-B5CB-B6F436491648}" type="datetimeFigureOut">
              <a:rPr lang="el-GR" smtClean="0"/>
              <a:pPr/>
              <a:t>27/4/2017</a:t>
            </a:fld>
            <a:endParaRPr lang="el-GR"/>
          </a:p>
        </p:txBody>
      </p:sp>
      <p:sp>
        <p:nvSpPr>
          <p:cNvPr id="6" name="Footer Placeholder 5"/>
          <p:cNvSpPr>
            <a:spLocks noGrp="1"/>
          </p:cNvSpPr>
          <p:nvPr>
            <p:ph type="ftr" sz="quarter" idx="11"/>
          </p:nvPr>
        </p:nvSpPr>
        <p:spPr/>
        <p:txBody>
          <a:bodyPr/>
          <a:lstStyle>
            <a:extLst/>
          </a:lstStyle>
          <a:p>
            <a:endParaRPr lang="el-GR"/>
          </a:p>
        </p:txBody>
      </p:sp>
      <p:sp>
        <p:nvSpPr>
          <p:cNvPr id="7" name="Slide Number Placeholder 6"/>
          <p:cNvSpPr>
            <a:spLocks noGrp="1"/>
          </p:cNvSpPr>
          <p:nvPr>
            <p:ph type="sldNum" sz="quarter" idx="12"/>
          </p:nvPr>
        </p:nvSpPr>
        <p:spPr/>
        <p:txBody>
          <a:bodyPr/>
          <a:lstStyle>
            <a:extLst/>
          </a:lstStyle>
          <a:p>
            <a:fld id="{6F436DF6-88EF-49E8-8624-83E69E763B9C}" type="slidenum">
              <a:rPr lang="el-GR" smtClean="0"/>
              <a:pPr/>
              <a:t>‹#›</a:t>
            </a:fld>
            <a:endParaRPr lang="el-GR"/>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0B76AE6-AD84-4805-B5CB-B6F436491648}" type="datetimeFigureOut">
              <a:rPr lang="el-GR" smtClean="0"/>
              <a:pPr/>
              <a:t>27/4/2017</a:t>
            </a:fld>
            <a:endParaRPr lang="el-GR"/>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l-GR"/>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6F436DF6-88EF-49E8-8624-83E69E763B9C}" type="slidenum">
              <a:rPr lang="el-GR" smtClean="0"/>
              <a:pPr/>
              <a:t>‹#›</a:t>
            </a:fld>
            <a:endParaRPr lang="el-G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 Id="rId4" Type="http://schemas.openxmlformats.org/officeDocument/2006/relationships/image" Target="../media/image14.jpeg"/></Relationships>
</file>

<file path=ppt/slides/_rels/slide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l-GR" sz="3600" b="1" dirty="0" smtClean="0"/>
              <a:t>Προστατεύοντας την Ελλάδα από την όξινη βροχή</a:t>
            </a:r>
            <a:endParaRPr lang="el-GR" sz="3600" b="1" dirty="0"/>
          </a:p>
        </p:txBody>
      </p:sp>
      <p:sp>
        <p:nvSpPr>
          <p:cNvPr id="3" name="Subtitle 2"/>
          <p:cNvSpPr>
            <a:spLocks noGrp="1"/>
          </p:cNvSpPr>
          <p:nvPr>
            <p:ph type="subTitle" idx="1"/>
          </p:nvPr>
        </p:nvSpPr>
        <p:spPr>
          <a:xfrm>
            <a:off x="1331640" y="2564904"/>
            <a:ext cx="7406640" cy="1752600"/>
          </a:xfrm>
        </p:spPr>
        <p:txBody>
          <a:bodyPr>
            <a:normAutofit/>
          </a:bodyPr>
          <a:lstStyle/>
          <a:p>
            <a:r>
              <a:rPr lang="el-GR" dirty="0" smtClean="0"/>
              <a:t>Μαθ</a:t>
            </a:r>
            <a:r>
              <a:rPr lang="el-GR" dirty="0" smtClean="0"/>
              <a:t>ή</a:t>
            </a:r>
            <a:r>
              <a:rPr lang="el-GR" dirty="0" smtClean="0"/>
              <a:t>τριες</a:t>
            </a:r>
            <a:r>
              <a:rPr lang="en-US" dirty="0" smtClean="0"/>
              <a:t>:</a:t>
            </a:r>
            <a:r>
              <a:rPr lang="el-GR" dirty="0" smtClean="0"/>
              <a:t> </a:t>
            </a:r>
            <a:r>
              <a:rPr lang="el-GR" dirty="0" smtClean="0"/>
              <a:t>Τουφεκιά </a:t>
            </a:r>
            <a:r>
              <a:rPr lang="el-GR" dirty="0" smtClean="0"/>
              <a:t>Βαρβάρα </a:t>
            </a:r>
            <a:r>
              <a:rPr lang="el-GR" dirty="0" smtClean="0"/>
              <a:t>και </a:t>
            </a:r>
            <a:r>
              <a:rPr lang="el-GR" dirty="0" err="1" smtClean="0"/>
              <a:t>Τόσκα</a:t>
            </a:r>
            <a:r>
              <a:rPr lang="el-GR" dirty="0" smtClean="0"/>
              <a:t> </a:t>
            </a:r>
            <a:r>
              <a:rPr lang="el-GR" dirty="0" smtClean="0"/>
              <a:t> Αγγελική</a:t>
            </a:r>
          </a:p>
          <a:p>
            <a:r>
              <a:rPr lang="el-GR" dirty="0" smtClean="0"/>
              <a:t>Α</a:t>
            </a:r>
            <a:r>
              <a:rPr lang="el-GR" dirty="0" smtClean="0"/>
              <a:t>’ Λυκείου</a:t>
            </a:r>
          </a:p>
          <a:p>
            <a:r>
              <a:rPr lang="el-GR" dirty="0" smtClean="0"/>
              <a:t>Έκτο Τμήμα</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20828066">
            <a:off x="1435608" y="274638"/>
            <a:ext cx="7498080" cy="1143000"/>
          </a:xfrm>
        </p:spPr>
        <p:txBody>
          <a:bodyPr/>
          <a:lstStyle/>
          <a:p>
            <a:r>
              <a:rPr lang="el-GR" dirty="0" smtClean="0"/>
              <a:t>Τρόποι  Αντιμετώπισης</a:t>
            </a:r>
            <a:endParaRPr lang="el-GR" dirty="0"/>
          </a:p>
        </p:txBody>
      </p:sp>
      <p:sp>
        <p:nvSpPr>
          <p:cNvPr id="3" name="Content Placeholder 2"/>
          <p:cNvSpPr>
            <a:spLocks noGrp="1"/>
          </p:cNvSpPr>
          <p:nvPr>
            <p:ph idx="1"/>
          </p:nvPr>
        </p:nvSpPr>
        <p:spPr>
          <a:xfrm>
            <a:off x="1435608" y="2132856"/>
            <a:ext cx="7498080" cy="4115544"/>
          </a:xfrm>
        </p:spPr>
        <p:txBody>
          <a:bodyPr>
            <a:normAutofit/>
          </a:bodyPr>
          <a:lstStyle/>
          <a:p>
            <a:r>
              <a:rPr lang="el-GR" sz="2000" dirty="0" smtClean="0"/>
              <a:t>Η </a:t>
            </a:r>
            <a:r>
              <a:rPr lang="el-GR" sz="2000" b="1" dirty="0" smtClean="0"/>
              <a:t>αντιμετώπιση των</a:t>
            </a:r>
            <a:r>
              <a:rPr lang="el-GR" sz="2000" dirty="0" smtClean="0"/>
              <a:t> </a:t>
            </a:r>
            <a:r>
              <a:rPr lang="el-GR" sz="2000" b="1" dirty="0" smtClean="0"/>
              <a:t>αρνητικών επιπτώσεων </a:t>
            </a:r>
            <a:r>
              <a:rPr lang="el-GR" sz="2000" dirty="0" smtClean="0"/>
              <a:t>της όξινης βροχής επιτυγχάνεται με</a:t>
            </a:r>
            <a:r>
              <a:rPr lang="en-US" sz="2000" dirty="0" smtClean="0"/>
              <a:t>:</a:t>
            </a:r>
            <a:endParaRPr lang="el-GR" sz="2000" dirty="0" smtClean="0"/>
          </a:p>
          <a:p>
            <a:endParaRPr lang="el-GR" sz="2000" dirty="0" smtClean="0"/>
          </a:p>
          <a:p>
            <a:r>
              <a:rPr lang="el-GR" sz="2000" b="1" dirty="0" smtClean="0"/>
              <a:t>προσθήκη βάσης</a:t>
            </a:r>
            <a:r>
              <a:rPr lang="el-GR" sz="2000" dirty="0" smtClean="0"/>
              <a:t>, όπως το υδροξείδιο του ασβεστίου, </a:t>
            </a:r>
            <a:r>
              <a:rPr lang="el-GR" sz="2000" b="1" dirty="0" smtClean="0"/>
              <a:t>Ca(OH)</a:t>
            </a:r>
            <a:r>
              <a:rPr lang="el-GR" sz="2000" b="1" baseline="-25000" dirty="0" smtClean="0"/>
              <a:t>2</a:t>
            </a:r>
            <a:r>
              <a:rPr lang="el-GR" sz="2000" dirty="0" smtClean="0"/>
              <a:t>, εξουδετερώνονται τα οξέα που βρίσκονται στα ποτάμια, τις λίμνες και τα εδάφη</a:t>
            </a:r>
            <a:endParaRPr lang="en-US" sz="2000" dirty="0" smtClean="0"/>
          </a:p>
          <a:p>
            <a:endParaRPr lang="en-US" sz="2000" b="1" dirty="0" smtClean="0"/>
          </a:p>
          <a:p>
            <a:r>
              <a:rPr lang="el-GR" sz="2000" b="1" dirty="0" smtClean="0"/>
              <a:t>αποθείωση</a:t>
            </a:r>
            <a:r>
              <a:rPr lang="el-GR" sz="2000" dirty="0" smtClean="0"/>
              <a:t>, δηλαδή απομάκρυνση του θείου (S), από τα καύσιμα που περιέχουν θείο. Τέτοια καύσιμα είναι οι γαιάνθρακες και το ακατέργαστο πετρέλαιο</a:t>
            </a:r>
            <a:endParaRPr lang="el-GR"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59632" y="692696"/>
            <a:ext cx="7498080" cy="4800600"/>
          </a:xfrm>
        </p:spPr>
        <p:txBody>
          <a:bodyPr/>
          <a:lstStyle/>
          <a:p>
            <a:endParaRPr lang="en-US" sz="2000" dirty="0" smtClean="0"/>
          </a:p>
          <a:p>
            <a:endParaRPr lang="en-US" sz="2000" dirty="0" smtClean="0"/>
          </a:p>
          <a:p>
            <a:r>
              <a:rPr lang="el-GR" sz="2000" dirty="0" smtClean="0"/>
              <a:t>τοποθέτηση </a:t>
            </a:r>
            <a:r>
              <a:rPr lang="el-GR" sz="2000" b="1" dirty="0" smtClean="0"/>
              <a:t>ειδικών φίλτρων </a:t>
            </a:r>
            <a:r>
              <a:rPr lang="el-GR" sz="2000" dirty="0" smtClean="0"/>
              <a:t>στις </a:t>
            </a:r>
            <a:r>
              <a:rPr lang="el-GR" sz="2000" b="1" dirty="0" smtClean="0"/>
              <a:t>καμινάδες </a:t>
            </a:r>
            <a:r>
              <a:rPr lang="el-GR" sz="2000" dirty="0" smtClean="0"/>
              <a:t>των εργοστασίων, για να δεσμεύονται οι ρύποι (πχ SO</a:t>
            </a:r>
            <a:r>
              <a:rPr lang="el-GR" sz="2000" baseline="-25000" dirty="0" smtClean="0"/>
              <a:t>2</a:t>
            </a:r>
            <a:r>
              <a:rPr lang="el-GR" sz="2000" dirty="0" smtClean="0"/>
              <a:t>)πριν απελευθερωθούν στην ατμόσφαιρα</a:t>
            </a:r>
            <a:r>
              <a:rPr lang="en-US" sz="2000" dirty="0" smtClean="0"/>
              <a:t>.</a:t>
            </a:r>
            <a:endParaRPr lang="el-GR" sz="2000" dirty="0" smtClean="0"/>
          </a:p>
          <a:p>
            <a:endParaRPr lang="en-US" sz="2000" dirty="0" smtClean="0"/>
          </a:p>
          <a:p>
            <a:endParaRPr lang="en-US" sz="2000" dirty="0" smtClean="0"/>
          </a:p>
          <a:p>
            <a:endParaRPr lang="en-US" sz="2000" dirty="0" smtClean="0"/>
          </a:p>
          <a:p>
            <a:r>
              <a:rPr lang="el-GR" sz="2000" dirty="0" smtClean="0"/>
              <a:t>τοποθέτηση </a:t>
            </a:r>
            <a:r>
              <a:rPr lang="el-GR" sz="2000" b="1" dirty="0" smtClean="0"/>
              <a:t>καταλυτών </a:t>
            </a:r>
            <a:r>
              <a:rPr lang="el-GR" sz="2000" dirty="0" smtClean="0"/>
              <a:t>στις εξατμίσεις των αυτοκινήτων για την μετατροπή των ρύπων (πχ ΝO</a:t>
            </a:r>
            <a:r>
              <a:rPr lang="el-GR" sz="2000" baseline="-25000" dirty="0" smtClean="0"/>
              <a:t>2</a:t>
            </a:r>
            <a:r>
              <a:rPr lang="el-GR" sz="2000" dirty="0" smtClean="0"/>
              <a:t>) σε ουσίες πιο φιλικές προς το περιβάλλον</a:t>
            </a:r>
          </a:p>
          <a:p>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87624" y="764704"/>
            <a:ext cx="7498080" cy="4800600"/>
          </a:xfrm>
        </p:spPr>
        <p:txBody>
          <a:bodyPr>
            <a:normAutofit/>
          </a:bodyPr>
          <a:lstStyle/>
          <a:p>
            <a:r>
              <a:rPr lang="el-GR" sz="2000" dirty="0" smtClean="0"/>
              <a:t>την εξοικονόμηση ενέργειας. Για παράδειγμα, μπορούμε να μην αφήνουμε σε λειτουργία ηλεκτρικές συσκευές που δεν χρειαζόμαστε, να σβήνουμε τα φώτα κ.ά.</a:t>
            </a:r>
          </a:p>
          <a:p>
            <a:endParaRPr lang="en-US" sz="2000" dirty="0" smtClean="0"/>
          </a:p>
          <a:p>
            <a:r>
              <a:rPr lang="el-GR" sz="2000" dirty="0" smtClean="0"/>
              <a:t>τη χρήση Εναλλακτικών Πηγών Ενέργειας (ΑΠΕ), όπως η Ηλιακή ενέργεια, η Αιολική ενέργεια, η υδάτινη ενέργεια,η βιομάζα, κ.ά.</a:t>
            </a:r>
          </a:p>
          <a:p>
            <a:endParaRPr lang="en-US" sz="2000" dirty="0" smtClean="0"/>
          </a:p>
          <a:p>
            <a:r>
              <a:rPr lang="el-GR" sz="2000" dirty="0" smtClean="0"/>
              <a:t>περιορισμό των άσκοπων μετακινήσεων και χρήση μεταφορικών μέσων φιλικών προς το περιβάλλον (</a:t>
            </a:r>
            <a:r>
              <a:rPr lang="el-GR" sz="2000" dirty="0" smtClean="0">
                <a:solidFill>
                  <a:srgbClr val="C00000"/>
                </a:solidFill>
              </a:rPr>
              <a:t>πόδια, ποδήλατο, υβριδικά αυτοκίνητα, κ.ά</a:t>
            </a:r>
            <a:r>
              <a:rPr lang="el-GR" sz="2000" dirty="0" smtClean="0"/>
              <a:t>.)</a:t>
            </a:r>
          </a:p>
          <a:p>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images3L3ITB6J.jpg"/>
          <p:cNvPicPr>
            <a:picLocks noGrp="1" noChangeAspect="1"/>
          </p:cNvPicPr>
          <p:nvPr>
            <p:ph idx="1"/>
          </p:nvPr>
        </p:nvPicPr>
        <p:blipFill>
          <a:blip r:embed="rId2" cstate="print"/>
          <a:stretch>
            <a:fillRect/>
          </a:stretch>
        </p:blipFill>
        <p:spPr>
          <a:xfrm>
            <a:off x="1763688" y="1052736"/>
            <a:ext cx="2994273" cy="2232248"/>
          </a:xfrm>
        </p:spPr>
      </p:pic>
      <p:pic>
        <p:nvPicPr>
          <p:cNvPr id="5" name="Picture 4" descr="untitled.png"/>
          <p:cNvPicPr>
            <a:picLocks noChangeAspect="1"/>
          </p:cNvPicPr>
          <p:nvPr/>
        </p:nvPicPr>
        <p:blipFill>
          <a:blip r:embed="rId3" cstate="print"/>
          <a:stretch>
            <a:fillRect/>
          </a:stretch>
        </p:blipFill>
        <p:spPr>
          <a:xfrm>
            <a:off x="5004048" y="3212976"/>
            <a:ext cx="3000747" cy="2375148"/>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l-GR" dirty="0" smtClean="0"/>
              <a:t>Πηγές </a:t>
            </a:r>
            <a:r>
              <a:rPr lang="en-US" dirty="0" smtClean="0"/>
              <a:t>:https://chemnet.wordpress.com/tag/</a:t>
            </a:r>
            <a:r>
              <a:rPr lang="el-GR" dirty="0" smtClean="0"/>
              <a:t>Αντιμετώπιση-των-επιπτώσεων</a:t>
            </a:r>
            <a:endParaRPr lang="en-US" dirty="0" smtClean="0"/>
          </a:p>
          <a:p>
            <a:endParaRPr lang="en-US" dirty="0" smtClean="0"/>
          </a:p>
          <a:p>
            <a:r>
              <a:rPr lang="en-US" i="1" dirty="0" smtClean="0"/>
              <a:t>https://el.wikipedia.org/wiki/</a:t>
            </a:r>
            <a:r>
              <a:rPr lang="el-GR" i="1" dirty="0" smtClean="0"/>
              <a:t>Όξινη_βροχή</a:t>
            </a:r>
            <a:endParaRPr lang="el-GR" dirty="0" smtClean="0"/>
          </a:p>
          <a:p>
            <a:endParaRPr lang="en-US" dirty="0" smtClean="0"/>
          </a:p>
          <a:p>
            <a:r>
              <a:rPr lang="en-US" i="1" dirty="0" smtClean="0"/>
              <a:t>www.dailyone.gr </a:t>
            </a:r>
            <a:endParaRPr lang="en-US" dirty="0" smtClean="0"/>
          </a:p>
          <a:p>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21394677">
            <a:off x="1435608" y="274638"/>
            <a:ext cx="7498080" cy="1143000"/>
          </a:xfrm>
        </p:spPr>
        <p:txBody>
          <a:bodyPr/>
          <a:lstStyle/>
          <a:p>
            <a:r>
              <a:rPr lang="el-GR" dirty="0" smtClean="0"/>
              <a:t>Τί είναι η όξινη βροχή </a:t>
            </a:r>
            <a:r>
              <a:rPr lang="en-US" dirty="0" smtClean="0"/>
              <a:t>;</a:t>
            </a:r>
            <a:endParaRPr lang="el-GR" dirty="0"/>
          </a:p>
        </p:txBody>
      </p:sp>
      <p:sp>
        <p:nvSpPr>
          <p:cNvPr id="3" name="Content Placeholder 2"/>
          <p:cNvSpPr>
            <a:spLocks noGrp="1"/>
          </p:cNvSpPr>
          <p:nvPr>
            <p:ph idx="1"/>
          </p:nvPr>
        </p:nvSpPr>
        <p:spPr>
          <a:xfrm>
            <a:off x="1435608" y="1772816"/>
            <a:ext cx="7240848" cy="4475584"/>
          </a:xfrm>
        </p:spPr>
        <p:txBody>
          <a:bodyPr/>
          <a:lstStyle/>
          <a:p>
            <a:r>
              <a:rPr lang="el-GR" sz="2000" b="1" dirty="0" smtClean="0"/>
              <a:t>Όξινη βροχή ονομάζεται το φαινόμενο των ασυνήθιστα όξινων μετεωρολογικών κατακρημνισμάτων</a:t>
            </a:r>
            <a:r>
              <a:rPr lang="el-GR" dirty="0" smtClean="0"/>
              <a:t> (</a:t>
            </a:r>
            <a:r>
              <a:rPr lang="el-GR" sz="2000" b="1" dirty="0" smtClean="0">
                <a:solidFill>
                  <a:srgbClr val="C00000"/>
                </a:solidFill>
              </a:rPr>
              <a:t>π.χ. βροχή, χαλάζι, χιόνι, ομίχλη, πάχνη, ως και ξηρή σκόνη</a:t>
            </a:r>
            <a:r>
              <a:rPr lang="el-GR" dirty="0" smtClean="0"/>
              <a:t>)</a:t>
            </a:r>
          </a:p>
          <a:p>
            <a:endParaRPr lang="el-GR" sz="2000" b="1" dirty="0" smtClean="0"/>
          </a:p>
          <a:p>
            <a:r>
              <a:rPr lang="el-GR" sz="2000" b="1" dirty="0" smtClean="0"/>
              <a:t>Ο όρος όξινη βροχή αναφέρεται στην παρουσία όξινων διαλυμένων ρύπων, δηλαδή ουσιών που δεν αποτελούν φυσιολογικά χαρακτηριστικά της καθαρής ατμόσφαιρας.</a:t>
            </a:r>
            <a:endParaRPr lang="el-GR" sz="2000" b="1" dirty="0"/>
          </a:p>
        </p:txBody>
      </p:sp>
      <p:pic>
        <p:nvPicPr>
          <p:cNvPr id="6" name="Content Placeholder 3" descr="untitled.png"/>
          <p:cNvPicPr>
            <a:picLocks noChangeAspect="1"/>
          </p:cNvPicPr>
          <p:nvPr/>
        </p:nvPicPr>
        <p:blipFill>
          <a:blip r:embed="rId2" cstate="print"/>
          <a:stretch>
            <a:fillRect/>
          </a:stretch>
        </p:blipFill>
        <p:spPr>
          <a:xfrm rot="21089464">
            <a:off x="5559226" y="4837809"/>
            <a:ext cx="2466975" cy="184785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21318599">
            <a:off x="1435608" y="274638"/>
            <a:ext cx="7498080" cy="1143000"/>
          </a:xfrm>
        </p:spPr>
        <p:txBody>
          <a:bodyPr>
            <a:noAutofit/>
          </a:bodyPr>
          <a:lstStyle/>
          <a:p>
            <a:pPr algn="ctr"/>
            <a:r>
              <a:rPr lang="el-GR" dirty="0" smtClean="0"/>
              <a:t>Από τί προκαλείται η όξινη βροχή</a:t>
            </a:r>
            <a:r>
              <a:rPr lang="en-US" dirty="0" smtClean="0"/>
              <a:t>;</a:t>
            </a:r>
            <a:endParaRPr lang="el-GR" dirty="0"/>
          </a:p>
        </p:txBody>
      </p:sp>
      <p:sp>
        <p:nvSpPr>
          <p:cNvPr id="3" name="Content Placeholder 2"/>
          <p:cNvSpPr>
            <a:spLocks noGrp="1"/>
          </p:cNvSpPr>
          <p:nvPr>
            <p:ph idx="1"/>
          </p:nvPr>
        </p:nvSpPr>
        <p:spPr>
          <a:xfrm>
            <a:off x="1435608" y="1700808"/>
            <a:ext cx="7498080" cy="4547592"/>
          </a:xfrm>
        </p:spPr>
        <p:txBody>
          <a:bodyPr>
            <a:normAutofit/>
          </a:bodyPr>
          <a:lstStyle/>
          <a:p>
            <a:r>
              <a:rPr lang="el-GR" sz="2000" dirty="0" smtClean="0"/>
              <a:t>Καύση ορυκτών καυσίμων</a:t>
            </a:r>
          </a:p>
          <a:p>
            <a:endParaRPr lang="el-GR" sz="2000" dirty="0" smtClean="0"/>
          </a:p>
          <a:p>
            <a:r>
              <a:rPr lang="el-GR" sz="2000" dirty="0" smtClean="0"/>
              <a:t>Ηφαιστειακή δραστηριότητα</a:t>
            </a:r>
          </a:p>
          <a:p>
            <a:endParaRPr lang="el-GR" sz="2000" dirty="0" smtClean="0"/>
          </a:p>
          <a:p>
            <a:r>
              <a:rPr lang="el-GR" sz="2000" dirty="0" smtClean="0"/>
              <a:t>Πυρκαγιές</a:t>
            </a:r>
          </a:p>
          <a:p>
            <a:endParaRPr lang="el-GR" sz="2000" dirty="0" smtClean="0"/>
          </a:p>
          <a:p>
            <a:r>
              <a:rPr lang="el-GR" sz="2000" dirty="0" smtClean="0"/>
              <a:t>Βιολογικές δραστηριότητες</a:t>
            </a:r>
          </a:p>
          <a:p>
            <a:endParaRPr lang="el-GR" sz="2000" dirty="0" smtClean="0"/>
          </a:p>
          <a:p>
            <a:r>
              <a:rPr lang="el-GR" sz="2000" dirty="0" smtClean="0"/>
              <a:t>Τήξη όξινου πάγου</a:t>
            </a:r>
          </a:p>
          <a:p>
            <a:endParaRPr lang="el-GR"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21325974">
            <a:off x="1435608" y="274638"/>
            <a:ext cx="7498080" cy="1143000"/>
          </a:xfrm>
        </p:spPr>
        <p:txBody>
          <a:bodyPr/>
          <a:lstStyle/>
          <a:p>
            <a:r>
              <a:rPr lang="el-GR" dirty="0" smtClean="0"/>
              <a:t>Τί επιφέρει η όξινη βροχή</a:t>
            </a:r>
            <a:r>
              <a:rPr lang="en-US" dirty="0" smtClean="0"/>
              <a:t>;</a:t>
            </a:r>
            <a:endParaRPr lang="el-GR" dirty="0"/>
          </a:p>
        </p:txBody>
      </p:sp>
      <p:sp>
        <p:nvSpPr>
          <p:cNvPr id="3" name="Content Placeholder 2"/>
          <p:cNvSpPr>
            <a:spLocks noGrp="1"/>
          </p:cNvSpPr>
          <p:nvPr>
            <p:ph idx="1"/>
          </p:nvPr>
        </p:nvSpPr>
        <p:spPr>
          <a:xfrm>
            <a:off x="1435608" y="1772816"/>
            <a:ext cx="7498080" cy="4475584"/>
          </a:xfrm>
        </p:spPr>
        <p:txBody>
          <a:bodyPr>
            <a:normAutofit/>
          </a:bodyPr>
          <a:lstStyle/>
          <a:p>
            <a:r>
              <a:rPr lang="el-GR" sz="2000" dirty="0" smtClean="0"/>
              <a:t>Η όξινη βροχή έχει έντονες επιπτώσεις στα φυσικά οικοσυστήματα (</a:t>
            </a:r>
            <a:r>
              <a:rPr lang="el-GR" sz="2000" dirty="0" smtClean="0">
                <a:solidFill>
                  <a:srgbClr val="C00000"/>
                </a:solidFill>
              </a:rPr>
              <a:t>δάση, υδροβιότοπους, έδαφος</a:t>
            </a:r>
            <a:r>
              <a:rPr lang="el-GR" sz="2000" dirty="0" smtClean="0"/>
              <a:t>), σκοτώνοντας άμεσα ή έμμεσα διάφορες μορφές ζωής, αλλά και στα οικιστικά οικοσυστήματα, διαβρώνοντας ιστορικά μνημεία, προκαλώντας ζημίες σε κτίρια και οχήματα, αλλά και βλάπτοντας άμεσα την ανθρώπινη υγεία.</a:t>
            </a:r>
            <a:endParaRPr lang="en-US" sz="2000" dirty="0" smtClean="0"/>
          </a:p>
          <a:p>
            <a:endParaRPr lang="en-US" sz="2000" dirty="0" smtClean="0"/>
          </a:p>
          <a:p>
            <a:endParaRPr lang="en-US" sz="2000" dirty="0" smtClean="0"/>
          </a:p>
          <a:p>
            <a:endParaRPr lang="el-GR" sz="2000" dirty="0"/>
          </a:p>
        </p:txBody>
      </p:sp>
      <p:pic>
        <p:nvPicPr>
          <p:cNvPr id="4" name="Picture 3" descr="imagesMTEH1LV5.jpg"/>
          <p:cNvPicPr>
            <a:picLocks noChangeAspect="1"/>
          </p:cNvPicPr>
          <p:nvPr/>
        </p:nvPicPr>
        <p:blipFill>
          <a:blip r:embed="rId2" cstate="print"/>
          <a:stretch>
            <a:fillRect/>
          </a:stretch>
        </p:blipFill>
        <p:spPr>
          <a:xfrm rot="329070">
            <a:off x="5318980" y="4018990"/>
            <a:ext cx="2628900" cy="1743075"/>
          </a:xfrm>
          <a:prstGeom prst="rect">
            <a:avLst/>
          </a:prstGeom>
        </p:spPr>
      </p:pic>
      <p:pic>
        <p:nvPicPr>
          <p:cNvPr id="5" name="Picture 4" descr="images.jpg"/>
          <p:cNvPicPr>
            <a:picLocks noChangeAspect="1"/>
          </p:cNvPicPr>
          <p:nvPr/>
        </p:nvPicPr>
        <p:blipFill>
          <a:blip r:embed="rId3" cstate="print"/>
          <a:stretch>
            <a:fillRect/>
          </a:stretch>
        </p:blipFill>
        <p:spPr>
          <a:xfrm rot="21127941">
            <a:off x="1836161" y="4293096"/>
            <a:ext cx="2425359" cy="1620391"/>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1115616" y="548680"/>
            <a:ext cx="7498080" cy="4800600"/>
          </a:xfrm>
        </p:spPr>
        <p:txBody>
          <a:bodyPr>
            <a:normAutofit/>
          </a:bodyPr>
          <a:lstStyle/>
          <a:p>
            <a:endParaRPr lang="en-US" sz="2000" dirty="0" smtClean="0"/>
          </a:p>
          <a:p>
            <a:r>
              <a:rPr lang="el-GR" sz="2000" dirty="0" smtClean="0"/>
              <a:t>Η πτώση του pH στα επιφανειακά ύδατα από την όξινη βροχή (ή και άλλες πηγές ρύπανσης) έχει δραματικές επιπτώσεις σε πολλά υδρόβια είδη ζωής και ιδιαίτερα στα αυγά ή τα νεογνά τους, που συνήθως είναι πιο ευαίσθητα</a:t>
            </a:r>
            <a:endParaRPr lang="en-US" sz="2000" dirty="0" smtClean="0"/>
          </a:p>
          <a:p>
            <a:endParaRPr lang="el-GR" sz="2000" dirty="0"/>
          </a:p>
        </p:txBody>
      </p:sp>
      <p:pic>
        <p:nvPicPr>
          <p:cNvPr id="5" name="Picture 4" descr="imagesG2OMAMCT.jpg"/>
          <p:cNvPicPr>
            <a:picLocks noChangeAspect="1"/>
          </p:cNvPicPr>
          <p:nvPr/>
        </p:nvPicPr>
        <p:blipFill>
          <a:blip r:embed="rId2" cstate="print"/>
          <a:stretch>
            <a:fillRect/>
          </a:stretch>
        </p:blipFill>
        <p:spPr>
          <a:xfrm rot="21327653">
            <a:off x="1761116" y="2895223"/>
            <a:ext cx="2962647" cy="1872208"/>
          </a:xfrm>
          <a:prstGeom prst="rect">
            <a:avLst/>
          </a:prstGeom>
        </p:spPr>
      </p:pic>
      <p:pic>
        <p:nvPicPr>
          <p:cNvPr id="6" name="Picture 5" descr="imagesNBBOAUK5.jpg"/>
          <p:cNvPicPr>
            <a:picLocks noChangeAspect="1"/>
          </p:cNvPicPr>
          <p:nvPr/>
        </p:nvPicPr>
        <p:blipFill>
          <a:blip r:embed="rId3" cstate="print"/>
          <a:stretch>
            <a:fillRect/>
          </a:stretch>
        </p:blipFill>
        <p:spPr>
          <a:xfrm rot="482158">
            <a:off x="5486540" y="3877334"/>
            <a:ext cx="2811161" cy="1910531"/>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31640" y="548680"/>
            <a:ext cx="7498080" cy="4800600"/>
          </a:xfrm>
        </p:spPr>
        <p:txBody>
          <a:bodyPr/>
          <a:lstStyle/>
          <a:p>
            <a:r>
              <a:rPr lang="el-GR" sz="2000" dirty="0" smtClean="0"/>
              <a:t>Ακόμα το έδαφος βλάπτεται σοβαρά από την όξινη βροχή. Πολλές μορφές ζωής δεν αντέχουν το χαμηλό pH και εξοντώνονται. </a:t>
            </a:r>
          </a:p>
          <a:p>
            <a:endParaRPr lang="el-GR" sz="2000" dirty="0" smtClean="0"/>
          </a:p>
          <a:p>
            <a:endParaRPr lang="el-GR" sz="2000" dirty="0" smtClean="0"/>
          </a:p>
          <a:p>
            <a:endParaRPr lang="el-GR" dirty="0"/>
          </a:p>
        </p:txBody>
      </p:sp>
      <p:pic>
        <p:nvPicPr>
          <p:cNvPr id="4" name="Picture 3" descr="untitled.png"/>
          <p:cNvPicPr>
            <a:picLocks noChangeAspect="1"/>
          </p:cNvPicPr>
          <p:nvPr/>
        </p:nvPicPr>
        <p:blipFill>
          <a:blip r:embed="rId2" cstate="print"/>
          <a:stretch>
            <a:fillRect/>
          </a:stretch>
        </p:blipFill>
        <p:spPr>
          <a:xfrm rot="701750">
            <a:off x="1636952" y="2522576"/>
            <a:ext cx="3111624" cy="1728192"/>
          </a:xfrm>
          <a:prstGeom prst="rect">
            <a:avLst/>
          </a:prstGeom>
        </p:spPr>
      </p:pic>
      <p:pic>
        <p:nvPicPr>
          <p:cNvPr id="5" name="Picture 4" descr="untitled 4.png"/>
          <p:cNvPicPr>
            <a:picLocks noChangeAspect="1"/>
          </p:cNvPicPr>
          <p:nvPr/>
        </p:nvPicPr>
        <p:blipFill>
          <a:blip r:embed="rId3" cstate="print"/>
          <a:stretch>
            <a:fillRect/>
          </a:stretch>
        </p:blipFill>
        <p:spPr>
          <a:xfrm rot="21012599">
            <a:off x="5364088" y="4149080"/>
            <a:ext cx="2676525" cy="171450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1331640" y="764704"/>
            <a:ext cx="7498080" cy="4800600"/>
          </a:xfrm>
        </p:spPr>
        <p:txBody>
          <a:bodyPr>
            <a:normAutofit/>
          </a:bodyPr>
          <a:lstStyle/>
          <a:p>
            <a:r>
              <a:rPr lang="el-GR" sz="2000" b="1" dirty="0" smtClean="0"/>
              <a:t>Δάση και υπόλοιπη χλωρίδα</a:t>
            </a:r>
            <a:r>
              <a:rPr lang="el-GR" sz="2000" dirty="0" smtClean="0"/>
              <a:t/>
            </a:r>
            <a:br>
              <a:rPr lang="el-GR" sz="2000" dirty="0" smtClean="0"/>
            </a:br>
            <a:r>
              <a:rPr lang="el-GR" sz="2000" dirty="0" smtClean="0"/>
              <a:t>Τα δυσμενή αποτελέσματα μπορούν να αφορούν άμεσα την ίδια την όξινη βροχή, ή έμμεσα, όπως τα αποτελέσματα του οξέος στο έδαφος. Τα δάση υψηλού ύψους είναι ιδιαίτερα τρωτά όπως περιβάλλονται συχνά από όξινη ομίχλη που είναι πιο όξινη από τη βροχή.</a:t>
            </a:r>
          </a:p>
          <a:p>
            <a:endParaRPr lang="el-GR" sz="2000" dirty="0" smtClean="0"/>
          </a:p>
          <a:p>
            <a:endParaRPr lang="el-GR" sz="2000" dirty="0"/>
          </a:p>
        </p:txBody>
      </p:sp>
      <p:pic>
        <p:nvPicPr>
          <p:cNvPr id="5" name="Picture 4" descr="imagesMZC30N7X.jpg"/>
          <p:cNvPicPr>
            <a:picLocks noChangeAspect="1"/>
          </p:cNvPicPr>
          <p:nvPr/>
        </p:nvPicPr>
        <p:blipFill>
          <a:blip r:embed="rId2" cstate="print"/>
          <a:stretch>
            <a:fillRect/>
          </a:stretch>
        </p:blipFill>
        <p:spPr>
          <a:xfrm>
            <a:off x="1475656" y="2780928"/>
            <a:ext cx="2428875" cy="1885950"/>
          </a:xfrm>
          <a:prstGeom prst="rect">
            <a:avLst/>
          </a:prstGeom>
        </p:spPr>
      </p:pic>
      <p:pic>
        <p:nvPicPr>
          <p:cNvPr id="6" name="Picture 5" descr="untitled.png"/>
          <p:cNvPicPr>
            <a:picLocks noChangeAspect="1"/>
          </p:cNvPicPr>
          <p:nvPr/>
        </p:nvPicPr>
        <p:blipFill>
          <a:blip r:embed="rId3" cstate="print"/>
          <a:stretch>
            <a:fillRect/>
          </a:stretch>
        </p:blipFill>
        <p:spPr>
          <a:xfrm>
            <a:off x="6156176" y="2924944"/>
            <a:ext cx="2095500" cy="1564382"/>
          </a:xfrm>
          <a:prstGeom prst="rect">
            <a:avLst/>
          </a:prstGeom>
        </p:spPr>
      </p:pic>
      <p:pic>
        <p:nvPicPr>
          <p:cNvPr id="7" name="Picture 6" descr="imagesXD78SIYB.jpg"/>
          <p:cNvPicPr>
            <a:picLocks noChangeAspect="1"/>
          </p:cNvPicPr>
          <p:nvPr/>
        </p:nvPicPr>
        <p:blipFill>
          <a:blip r:embed="rId4" cstate="print"/>
          <a:stretch>
            <a:fillRect/>
          </a:stretch>
        </p:blipFill>
        <p:spPr>
          <a:xfrm>
            <a:off x="4067944" y="4725144"/>
            <a:ext cx="2638425" cy="173355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31640" y="836712"/>
            <a:ext cx="7498080" cy="4800600"/>
          </a:xfrm>
        </p:spPr>
        <p:txBody>
          <a:bodyPr>
            <a:normAutofit/>
          </a:bodyPr>
          <a:lstStyle/>
          <a:p>
            <a:r>
              <a:rPr lang="el-GR" sz="2000" dirty="0" smtClean="0"/>
              <a:t>Η όξινη βροχή μπορεί επίσης να προκαλέσει τη ζημία σε ορισμένα οικοδομικά υλικά και ιδιαίτερα σε ιστορικά μνημεία. Αυτό συμβαίνει όταν αντιδρά χημικά το θειικό οξύ της όξινης βροχής με τις ενώσεις ασβεστίου στα πετρώματα (</a:t>
            </a:r>
            <a:r>
              <a:rPr lang="el-GR" sz="2000" dirty="0" smtClean="0">
                <a:solidFill>
                  <a:srgbClr val="C00000"/>
                </a:solidFill>
              </a:rPr>
              <a:t>ασβεστόλιθος, ψαμμίτης, μάρμαρο και γρανίτης</a:t>
            </a:r>
            <a:r>
              <a:rPr lang="el-GR" sz="2000" dirty="0" smtClean="0"/>
              <a:t>)</a:t>
            </a:r>
          </a:p>
          <a:p>
            <a:endParaRPr lang="el-GR" sz="2000" dirty="0" smtClean="0"/>
          </a:p>
          <a:p>
            <a:endParaRPr lang="el-GR" sz="2000" dirty="0"/>
          </a:p>
        </p:txBody>
      </p:sp>
      <p:pic>
        <p:nvPicPr>
          <p:cNvPr id="4" name="Picture 3" descr="imagesECJI4ZUB.jpg"/>
          <p:cNvPicPr>
            <a:picLocks noChangeAspect="1"/>
          </p:cNvPicPr>
          <p:nvPr/>
        </p:nvPicPr>
        <p:blipFill>
          <a:blip r:embed="rId2" cstate="print"/>
          <a:stretch>
            <a:fillRect/>
          </a:stretch>
        </p:blipFill>
        <p:spPr>
          <a:xfrm rot="436822">
            <a:off x="1418989" y="2847623"/>
            <a:ext cx="2286000" cy="1524000"/>
          </a:xfrm>
          <a:prstGeom prst="rect">
            <a:avLst/>
          </a:prstGeom>
        </p:spPr>
      </p:pic>
      <p:pic>
        <p:nvPicPr>
          <p:cNvPr id="5" name="Picture 4" descr="images.jpg"/>
          <p:cNvPicPr>
            <a:picLocks noChangeAspect="1"/>
          </p:cNvPicPr>
          <p:nvPr/>
        </p:nvPicPr>
        <p:blipFill>
          <a:blip r:embed="rId3" cstate="print"/>
          <a:stretch>
            <a:fillRect/>
          </a:stretch>
        </p:blipFill>
        <p:spPr>
          <a:xfrm rot="21228222">
            <a:off x="5940152" y="3429000"/>
            <a:ext cx="2667000" cy="1714500"/>
          </a:xfrm>
          <a:prstGeom prst="rect">
            <a:avLst/>
          </a:prstGeom>
        </p:spPr>
      </p:pic>
      <p:pic>
        <p:nvPicPr>
          <p:cNvPr id="6" name="Picture 5" descr="imagesμ.jpg"/>
          <p:cNvPicPr>
            <a:picLocks noChangeAspect="1"/>
          </p:cNvPicPr>
          <p:nvPr/>
        </p:nvPicPr>
        <p:blipFill>
          <a:blip r:embed="rId4" cstate="print"/>
          <a:stretch>
            <a:fillRect/>
          </a:stretch>
        </p:blipFill>
        <p:spPr>
          <a:xfrm>
            <a:off x="3779912" y="3933056"/>
            <a:ext cx="1809750" cy="253365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03648" y="620688"/>
            <a:ext cx="7498080" cy="4800600"/>
          </a:xfrm>
        </p:spPr>
        <p:txBody>
          <a:bodyPr>
            <a:normAutofit/>
          </a:bodyPr>
          <a:lstStyle/>
          <a:p>
            <a:r>
              <a:rPr lang="el-GR" sz="2000" dirty="0" smtClean="0"/>
              <a:t>Οι επιστήμονες έχουν επιβεβαιώσει και άμεσες βλάβες στην ανθρώπινη υγεία: Αυξάνεται η πιθανότητα εμφάνισης ορισμένων μορφών καρκίνου και επιβαρύνεται η αναπνευστική λειτουργία σε ανθρώπους με προδιάθεση άσθματος</a:t>
            </a:r>
          </a:p>
          <a:p>
            <a:endParaRPr lang="el-GR" sz="2000" dirty="0" smtClean="0"/>
          </a:p>
          <a:p>
            <a:endParaRPr lang="el-GR" sz="2000" dirty="0"/>
          </a:p>
        </p:txBody>
      </p:sp>
      <p:pic>
        <p:nvPicPr>
          <p:cNvPr id="4" name="Picture 3" descr="-8-728.jpg"/>
          <p:cNvPicPr>
            <a:picLocks noChangeAspect="1"/>
          </p:cNvPicPr>
          <p:nvPr/>
        </p:nvPicPr>
        <p:blipFill>
          <a:blip r:embed="rId2" cstate="print"/>
          <a:stretch>
            <a:fillRect/>
          </a:stretch>
        </p:blipFill>
        <p:spPr>
          <a:xfrm rot="21105061">
            <a:off x="2451254" y="2810013"/>
            <a:ext cx="4979268" cy="2808312"/>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85</TotalTime>
  <Words>472</Words>
  <Application>Microsoft Office PowerPoint</Application>
  <PresentationFormat>Προβολή στην οθόνη (4:3)</PresentationFormat>
  <Paragraphs>51</Paragraphs>
  <Slides>14</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14</vt:i4>
      </vt:variant>
    </vt:vector>
  </HeadingPairs>
  <TitlesOfParts>
    <vt:vector size="15" baseType="lpstr">
      <vt:lpstr>Solstice</vt:lpstr>
      <vt:lpstr>Προστατεύοντας την Ελλάδα από την όξινη βροχή</vt:lpstr>
      <vt:lpstr>Τί είναι η όξινη βροχή ;</vt:lpstr>
      <vt:lpstr>Από τί προκαλείται η όξινη βροχή;</vt:lpstr>
      <vt:lpstr>Τί επιφέρει η όξινη βροχή;</vt:lpstr>
      <vt:lpstr>Διαφάνεια 5</vt:lpstr>
      <vt:lpstr>Διαφάνεια 6</vt:lpstr>
      <vt:lpstr>Διαφάνεια 7</vt:lpstr>
      <vt:lpstr>Διαφάνεια 8</vt:lpstr>
      <vt:lpstr>Διαφάνεια 9</vt:lpstr>
      <vt:lpstr>Τρόποι  Αντιμετώπισης</vt:lpstr>
      <vt:lpstr>Διαφάνεια 11</vt:lpstr>
      <vt:lpstr>Διαφάνεια 12</vt:lpstr>
      <vt:lpstr>Διαφάνεια 13</vt:lpstr>
      <vt:lpstr>Διαφάνεια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Προστατεύοντας την Ελλάδα από την όξινη βροχή</dc:title>
  <dc:creator>ΒΑΡΒΑΡΑ</dc:creator>
  <cp:lastModifiedBy>Στρογγυλό</cp:lastModifiedBy>
  <cp:revision>10</cp:revision>
  <dcterms:created xsi:type="dcterms:W3CDTF">2017-04-18T07:05:28Z</dcterms:created>
  <dcterms:modified xsi:type="dcterms:W3CDTF">2017-04-27T07:58:46Z</dcterms:modified>
</cp:coreProperties>
</file>