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3011" autoAdjust="0"/>
  </p:normalViewPr>
  <p:slideViewPr>
    <p:cSldViewPr>
      <p:cViewPr>
        <p:scale>
          <a:sx n="53" d="100"/>
          <a:sy n="53" d="100"/>
        </p:scale>
        <p:origin x="-186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398546-ABF2-4D76-ABAA-2D961E3B9AA4}" type="datetimeFigureOut">
              <a:rPr lang="el-GR" smtClean="0"/>
              <a:t>23/04/2017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F2F8D4-1B64-4608-B473-284B2D334ACE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s://el.wikipedia.org/wiki/&#917;&#961;&#965;&#947;&#942;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el.wikipedia.org/wiki/1998" TargetMode="External"/><Relationship Id="rId5" Type="http://schemas.openxmlformats.org/officeDocument/2006/relationships/hyperlink" Target="https://el.wikipedia.org/wiki/&#935;&#955;&#969;&#961;&#959;&#966;&#952;&#959;&#961;&#940;&#957;&#952;&#961;&#945;&#954;&#949;&#962;" TargetMode="Externa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&#933;&#960;&#949;&#961;&#952;&#941;&#961;&#956;&#945;&#957;&#963;&#951;_&#964;&#959;&#965;_&#960;&#955;&#945;&#957;&#942;&#964;&#951;#endnote_NatGe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zbRZn5Ed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gean.gr/gympeir/thermokipio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ikologos.gr/index.php?option=com_content&amp;view=article&amp;id=154&amp;Itemid=190" TargetMode="External"/><Relationship Id="rId4" Type="http://schemas.openxmlformats.org/officeDocument/2006/relationships/hyperlink" Target="https://el.wikipedia.org/wiki/%CE%A6%CE%B1%CE%B9%CE%BD%CF%8C%CE%BC%CE%B5%CE%BD%CE%BF_%CF%84%CE%BF%CF%85_%CE%B8%CE%B5%CF%81%CE%BC%CE%BF%CE%BA%CE%B7%CF%80%CE%AF%CE%BF%CF%8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714412" y="-600412"/>
          <a:ext cx="10678120" cy="7458412"/>
        </p:xfrm>
        <a:graphic>
          <a:graphicData uri="http://schemas.openxmlformats.org/presentationml/2006/ole">
            <p:oleObj spid="_x0000_s1026" name="Εικόνα" r:id="rId3" imgW="6354062" imgH="4439270" progId="StaticMetafile">
              <p:embed/>
            </p:oleObj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14709"/>
          </a:xfrm>
        </p:spPr>
        <p:txBody>
          <a:bodyPr>
            <a:noAutofit/>
          </a:bodyPr>
          <a:lstStyle/>
          <a:p>
            <a:pPr algn="just"/>
            <a:r>
              <a:rPr lang="el-GR" sz="8000" dirty="0" smtClean="0">
                <a:solidFill>
                  <a:schemeClr val="bg1"/>
                </a:solidFill>
              </a:rPr>
              <a:t>ΤΟ ΦΑΙΝΟΜΕΝΟ ΤΟΥ ΘΕΡΜΟΚΗΠΙΟΥ</a:t>
            </a:r>
            <a:endParaRPr lang="el-GR" sz="80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42976" y="3929066"/>
            <a:ext cx="4071966" cy="2543196"/>
          </a:xfrm>
        </p:spPr>
        <p:txBody>
          <a:bodyPr>
            <a:normAutofit/>
          </a:bodyPr>
          <a:lstStyle/>
          <a:p>
            <a:pPr algn="l"/>
            <a:r>
              <a:rPr lang="el-GR" sz="2800" dirty="0" err="1" smtClean="0">
                <a:solidFill>
                  <a:srgbClr val="FFFF00"/>
                </a:solidFill>
              </a:rPr>
              <a:t>Κουμεντάκη</a:t>
            </a:r>
            <a:r>
              <a:rPr lang="el-GR" sz="2800" dirty="0" smtClean="0">
                <a:solidFill>
                  <a:srgbClr val="FFFF00"/>
                </a:solidFill>
              </a:rPr>
              <a:t> Αντιγόνη </a:t>
            </a:r>
          </a:p>
          <a:p>
            <a:pPr algn="l"/>
            <a:r>
              <a:rPr lang="el-GR" sz="2800" dirty="0" err="1" smtClean="0">
                <a:solidFill>
                  <a:srgbClr val="FFFF00"/>
                </a:solidFill>
              </a:rPr>
              <a:t>Μπαλαλώτη</a:t>
            </a:r>
            <a:r>
              <a:rPr lang="el-GR" sz="2800" dirty="0" smtClean="0">
                <a:solidFill>
                  <a:srgbClr val="FFFF00"/>
                </a:solidFill>
              </a:rPr>
              <a:t> Γεωργία</a:t>
            </a:r>
          </a:p>
          <a:p>
            <a:pPr algn="l"/>
            <a:r>
              <a:rPr lang="el-GR" sz="2800" dirty="0" err="1" smtClean="0">
                <a:solidFill>
                  <a:srgbClr val="FFFF00"/>
                </a:solidFill>
              </a:rPr>
              <a:t>Κουράκου</a:t>
            </a:r>
            <a:r>
              <a:rPr lang="el-GR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err="1" smtClean="0">
                <a:solidFill>
                  <a:srgbClr val="FFFF00"/>
                </a:solidFill>
              </a:rPr>
              <a:t>Ελεονώρα</a:t>
            </a:r>
            <a:endParaRPr lang="el-GR" sz="2800" dirty="0" smtClean="0">
              <a:solidFill>
                <a:srgbClr val="FFFF00"/>
              </a:solidFill>
            </a:endParaRPr>
          </a:p>
          <a:p>
            <a:pPr algn="l"/>
            <a:r>
              <a:rPr lang="el-GR" sz="2800" dirty="0" err="1" smtClean="0">
                <a:solidFill>
                  <a:srgbClr val="FFFF00"/>
                </a:solidFill>
              </a:rPr>
              <a:t>Λεοντακιανάκου</a:t>
            </a:r>
            <a:r>
              <a:rPr lang="el-GR" sz="2800" dirty="0" smtClean="0">
                <a:solidFill>
                  <a:srgbClr val="FFFF00"/>
                </a:solidFill>
              </a:rPr>
              <a:t> Μαρία</a:t>
            </a:r>
          </a:p>
          <a:p>
            <a:endParaRPr lang="el-G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d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95" y="5143512"/>
            <a:ext cx="3793305" cy="171448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7715280"/>
          </a:xfrm>
        </p:spPr>
        <p:txBody>
          <a:bodyPr>
            <a:normAutofit fontScale="62500" lnSpcReduction="20000"/>
          </a:bodyPr>
          <a:lstStyle/>
          <a:p>
            <a:endParaRPr lang="el-G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Φαινόμενα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ξηρασίας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και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έντονα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θερμά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κύματα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παγκόσμια</a:t>
            </a:r>
            <a:r>
              <a:rPr lang="en-US" b="1" dirty="0" smtClean="0"/>
              <a:t> </a:t>
            </a:r>
            <a:r>
              <a:rPr lang="el-GR" b="1" dirty="0" smtClean="0"/>
              <a:t>θέρμανση</a:t>
            </a:r>
            <a:r>
              <a:rPr lang="en-US" b="1" dirty="0" smtClean="0"/>
              <a:t> </a:t>
            </a:r>
            <a:r>
              <a:rPr lang="el-GR" b="1" dirty="0" smtClean="0"/>
              <a:t>μπορεί</a:t>
            </a:r>
            <a:r>
              <a:rPr lang="en-US" b="1" dirty="0" smtClean="0"/>
              <a:t> </a:t>
            </a:r>
            <a:r>
              <a:rPr lang="el-GR" b="1" dirty="0" smtClean="0"/>
              <a:t>να</a:t>
            </a:r>
            <a:r>
              <a:rPr lang="en-US" b="1" dirty="0" smtClean="0"/>
              <a:t> </a:t>
            </a:r>
            <a:r>
              <a:rPr lang="el-GR" b="1" dirty="0" smtClean="0"/>
              <a:t>συμβάλλει</a:t>
            </a:r>
            <a:r>
              <a:rPr lang="en-US" b="1" dirty="0" smtClean="0"/>
              <a:t> </a:t>
            </a:r>
            <a:r>
              <a:rPr lang="el-GR" b="1" dirty="0" smtClean="0"/>
              <a:t>στην</a:t>
            </a:r>
            <a:r>
              <a:rPr lang="en-US" b="1" dirty="0" smtClean="0"/>
              <a:t> </a:t>
            </a:r>
            <a:r>
              <a:rPr lang="el-GR" b="1" dirty="0" smtClean="0"/>
              <a:t>αλλαγή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κλίματος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Γης</a:t>
            </a:r>
            <a:r>
              <a:rPr lang="en-US" b="1" dirty="0" smtClean="0"/>
              <a:t> </a:t>
            </a:r>
            <a:r>
              <a:rPr lang="el-GR" b="1" dirty="0" smtClean="0"/>
              <a:t>μετακινώντας</a:t>
            </a:r>
            <a:r>
              <a:rPr lang="en-US" b="1" dirty="0" smtClean="0"/>
              <a:t> </a:t>
            </a:r>
            <a:r>
              <a:rPr lang="el-GR" b="1" dirty="0" smtClean="0"/>
              <a:t>τις</a:t>
            </a:r>
            <a:r>
              <a:rPr lang="en-US" b="1" dirty="0" smtClean="0"/>
              <a:t> </a:t>
            </a:r>
            <a:r>
              <a:rPr lang="el-GR" b="1" dirty="0" smtClean="0"/>
              <a:t>ζώνες</a:t>
            </a:r>
            <a:r>
              <a:rPr lang="en-US" b="1" dirty="0" smtClean="0"/>
              <a:t> </a:t>
            </a:r>
            <a:r>
              <a:rPr lang="el-GR" b="1" dirty="0" smtClean="0"/>
              <a:t>βροχοπτώσεως</a:t>
            </a:r>
            <a:r>
              <a:rPr lang="en-US" b="1" dirty="0" smtClean="0"/>
              <a:t>, </a:t>
            </a:r>
            <a:r>
              <a:rPr lang="el-GR" b="1" dirty="0" smtClean="0"/>
              <a:t>από</a:t>
            </a:r>
            <a:r>
              <a:rPr lang="en-US" b="1" dirty="0" smtClean="0"/>
              <a:t> </a:t>
            </a:r>
            <a:r>
              <a:rPr lang="el-GR" b="1" dirty="0" smtClean="0"/>
              <a:t>τον</a:t>
            </a:r>
            <a:r>
              <a:rPr lang="en-US" b="1" dirty="0" smtClean="0"/>
              <a:t> </a:t>
            </a:r>
            <a:r>
              <a:rPr lang="el-GR" b="1" dirty="0" smtClean="0"/>
              <a:t>ισημερινό</a:t>
            </a:r>
            <a:r>
              <a:rPr lang="en-US" b="1" dirty="0" smtClean="0"/>
              <a:t> </a:t>
            </a:r>
            <a:r>
              <a:rPr lang="el-GR" b="1" dirty="0" smtClean="0"/>
              <a:t>προς</a:t>
            </a:r>
            <a:r>
              <a:rPr lang="en-US" b="1" dirty="0" smtClean="0"/>
              <a:t> </a:t>
            </a:r>
            <a:r>
              <a:rPr lang="el-GR" b="1" dirty="0" smtClean="0"/>
              <a:t>τον</a:t>
            </a:r>
            <a:r>
              <a:rPr lang="en-US" b="1" dirty="0" smtClean="0"/>
              <a:t> </a:t>
            </a:r>
            <a:r>
              <a:rPr lang="el-GR" b="1" dirty="0" smtClean="0"/>
              <a:t>βορρά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err="1" smtClean="0"/>
              <a:t>ερημοποιώντας</a:t>
            </a:r>
            <a:r>
              <a:rPr lang="en-US" b="1" dirty="0" smtClean="0"/>
              <a:t>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κάτω</a:t>
            </a:r>
            <a:r>
              <a:rPr lang="en-US" b="1" dirty="0" smtClean="0"/>
              <a:t> </a:t>
            </a:r>
            <a:r>
              <a:rPr lang="el-GR" b="1" dirty="0" smtClean="0"/>
              <a:t>τμήμα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εύκρατης</a:t>
            </a:r>
            <a:r>
              <a:rPr lang="en-US" b="1" dirty="0" smtClean="0"/>
              <a:t> </a:t>
            </a:r>
            <a:r>
              <a:rPr lang="el-GR" b="1" dirty="0" smtClean="0"/>
              <a:t>ζώνης</a:t>
            </a:r>
            <a:r>
              <a:rPr lang="en-US" b="1" dirty="0" smtClean="0"/>
              <a:t>. </a:t>
            </a:r>
            <a:r>
              <a:rPr lang="el-GR" b="1" dirty="0" smtClean="0"/>
              <a:t>Αυτό</a:t>
            </a:r>
            <a:r>
              <a:rPr lang="en-US" b="1" dirty="0" smtClean="0"/>
              <a:t> </a:t>
            </a:r>
            <a:r>
              <a:rPr lang="el-GR" b="1" dirty="0" smtClean="0"/>
              <a:t>συνεπάγεται</a:t>
            </a:r>
            <a:r>
              <a:rPr lang="en-US" b="1" dirty="0" smtClean="0"/>
              <a:t> </a:t>
            </a:r>
            <a:r>
              <a:rPr lang="el-GR" b="1" dirty="0" smtClean="0"/>
              <a:t>αλλαγές</a:t>
            </a:r>
            <a:r>
              <a:rPr lang="en-US" b="1" dirty="0" smtClean="0"/>
              <a:t> </a:t>
            </a:r>
            <a:r>
              <a:rPr lang="el-GR" b="1" dirty="0" smtClean="0"/>
              <a:t>στους</a:t>
            </a:r>
            <a:r>
              <a:rPr lang="en-US" b="1" dirty="0" smtClean="0"/>
              <a:t> </a:t>
            </a:r>
            <a:r>
              <a:rPr lang="el-GR" b="1" dirty="0" smtClean="0"/>
              <a:t>διάφορους</a:t>
            </a:r>
            <a:r>
              <a:rPr lang="en-US" b="1" dirty="0" smtClean="0"/>
              <a:t> </a:t>
            </a:r>
            <a:r>
              <a:rPr lang="el-GR" b="1" dirty="0" smtClean="0"/>
              <a:t>τύπους</a:t>
            </a:r>
            <a:r>
              <a:rPr lang="en-US" b="1" dirty="0" smtClean="0"/>
              <a:t> </a:t>
            </a:r>
            <a:r>
              <a:rPr lang="el-GR" b="1" dirty="0" smtClean="0"/>
              <a:t>βλάστησης</a:t>
            </a:r>
            <a:r>
              <a:rPr lang="en-US" b="1" dirty="0" smtClean="0"/>
              <a:t> </a:t>
            </a:r>
            <a:r>
              <a:rPr lang="el-GR" b="1" dirty="0" smtClean="0"/>
              <a:t>τόσο</a:t>
            </a:r>
            <a:r>
              <a:rPr lang="en-US" b="1" dirty="0" smtClean="0"/>
              <a:t> </a:t>
            </a:r>
            <a:r>
              <a:rPr lang="el-GR" b="1" dirty="0" smtClean="0"/>
              <a:t>στις</a:t>
            </a:r>
            <a:r>
              <a:rPr lang="en-US" b="1" dirty="0" smtClean="0"/>
              <a:t> </a:t>
            </a:r>
            <a:r>
              <a:rPr lang="el-GR" b="1" dirty="0" smtClean="0"/>
              <a:t>γεωργικές</a:t>
            </a:r>
            <a:r>
              <a:rPr lang="en-US" b="1" dirty="0" smtClean="0"/>
              <a:t> </a:t>
            </a:r>
            <a:r>
              <a:rPr lang="el-GR" b="1" dirty="0" smtClean="0"/>
              <a:t>όσο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στις</a:t>
            </a:r>
            <a:r>
              <a:rPr lang="en-US" b="1" dirty="0" smtClean="0"/>
              <a:t> </a:t>
            </a:r>
            <a:r>
              <a:rPr lang="el-GR" b="1" dirty="0" smtClean="0"/>
              <a:t>δασικές</a:t>
            </a:r>
            <a:r>
              <a:rPr lang="en-US" b="1" dirty="0" smtClean="0"/>
              <a:t> </a:t>
            </a:r>
            <a:r>
              <a:rPr lang="el-GR" b="1" dirty="0" smtClean="0"/>
              <a:t>εκτάσεις</a:t>
            </a:r>
            <a:r>
              <a:rPr lang="en-US" b="1" dirty="0" smtClean="0"/>
              <a:t>. </a:t>
            </a:r>
            <a:r>
              <a:rPr lang="el-GR" b="1" dirty="0" smtClean="0"/>
              <a:t>Αναμένονται</a:t>
            </a:r>
            <a:r>
              <a:rPr lang="en-US" b="1" dirty="0" smtClean="0"/>
              <a:t> </a:t>
            </a:r>
            <a:r>
              <a:rPr lang="el-GR" b="1" dirty="0" smtClean="0"/>
              <a:t>επιπλέον</a:t>
            </a:r>
            <a:r>
              <a:rPr lang="en-US" b="1" dirty="0" smtClean="0"/>
              <a:t> </a:t>
            </a:r>
            <a:r>
              <a:rPr lang="el-GR" b="1" dirty="0" smtClean="0"/>
              <a:t>συχνότερα</a:t>
            </a:r>
            <a:r>
              <a:rPr lang="en-US" b="1" dirty="0" smtClean="0"/>
              <a:t> </a:t>
            </a:r>
            <a:r>
              <a:rPr lang="el-GR" b="1" dirty="0" smtClean="0"/>
              <a:t>ακραία</a:t>
            </a:r>
            <a:r>
              <a:rPr lang="en-US" b="1" dirty="0" smtClean="0"/>
              <a:t> </a:t>
            </a:r>
            <a:r>
              <a:rPr lang="el-GR" b="1" dirty="0" smtClean="0"/>
              <a:t>καιρικά</a:t>
            </a:r>
            <a:r>
              <a:rPr lang="en-US" b="1" dirty="0" smtClean="0"/>
              <a:t> </a:t>
            </a:r>
            <a:r>
              <a:rPr lang="el-GR" b="1" dirty="0" smtClean="0"/>
              <a:t>φαινόμενα</a:t>
            </a:r>
            <a:r>
              <a:rPr lang="en-US" b="1" dirty="0" smtClean="0"/>
              <a:t>, </a:t>
            </a:r>
            <a:r>
              <a:rPr lang="el-GR" b="1" dirty="0" smtClean="0"/>
              <a:t>όπως</a:t>
            </a:r>
            <a:r>
              <a:rPr lang="en-US" b="1" dirty="0" smtClean="0"/>
              <a:t> </a:t>
            </a:r>
            <a:r>
              <a:rPr lang="el-GR" b="1" dirty="0" smtClean="0"/>
              <a:t>κύματα</a:t>
            </a:r>
            <a:r>
              <a:rPr lang="en-US" b="1" dirty="0" smtClean="0"/>
              <a:t> </a:t>
            </a:r>
            <a:r>
              <a:rPr lang="el-GR" b="1" dirty="0" smtClean="0"/>
              <a:t>θερμότητας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ξηρασίες</a:t>
            </a:r>
            <a:r>
              <a:rPr lang="en-US" b="1" dirty="0" smtClean="0"/>
              <a:t> </a:t>
            </a:r>
            <a:r>
              <a:rPr lang="el-GR" b="1" dirty="0" smtClean="0"/>
              <a:t>ή</a:t>
            </a:r>
            <a:r>
              <a:rPr lang="en-US" b="1" dirty="0" smtClean="0"/>
              <a:t> </a:t>
            </a:r>
            <a:r>
              <a:rPr lang="el-GR" b="1" dirty="0" smtClean="0"/>
              <a:t>έντονες</a:t>
            </a:r>
            <a:r>
              <a:rPr lang="en-US" b="1" dirty="0" smtClean="0"/>
              <a:t> </a:t>
            </a:r>
            <a:r>
              <a:rPr lang="el-GR" b="1" dirty="0" smtClean="0"/>
              <a:t>βροχοπτώσεις</a:t>
            </a:r>
            <a:r>
              <a:rPr lang="en-US" b="1" dirty="0" smtClean="0"/>
              <a:t> </a:t>
            </a:r>
            <a:r>
              <a:rPr lang="el-GR" b="1" dirty="0" smtClean="0"/>
              <a:t>ανάλογα</a:t>
            </a:r>
            <a:r>
              <a:rPr lang="en-US" b="1" dirty="0" smtClean="0"/>
              <a:t>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περιοχή</a:t>
            </a:r>
            <a:r>
              <a:rPr lang="en-US" b="1" dirty="0" smtClean="0"/>
              <a:t>. </a:t>
            </a:r>
            <a:r>
              <a:rPr lang="el-GR" b="1" dirty="0" smtClean="0"/>
              <a:t>Αν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ορισμένες</a:t>
            </a:r>
            <a:r>
              <a:rPr lang="en-US" b="1" dirty="0" smtClean="0"/>
              <a:t> </a:t>
            </a:r>
            <a:r>
              <a:rPr lang="el-GR" b="1" dirty="0" smtClean="0"/>
              <a:t>περιοχές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γης</a:t>
            </a:r>
            <a:r>
              <a:rPr lang="en-US" b="1" dirty="0" smtClean="0"/>
              <a:t>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ευνοηθούν</a:t>
            </a:r>
            <a:r>
              <a:rPr lang="en-US" b="1" dirty="0" smtClean="0"/>
              <a:t> </a:t>
            </a:r>
            <a:r>
              <a:rPr lang="el-GR" b="1" dirty="0" smtClean="0"/>
              <a:t>από</a:t>
            </a:r>
            <a:r>
              <a:rPr lang="en-US" b="1" dirty="0" smtClean="0"/>
              <a:t>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φαινόμενο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παγκόσμιας</a:t>
            </a:r>
            <a:r>
              <a:rPr lang="en-US" b="1" dirty="0" smtClean="0"/>
              <a:t> </a:t>
            </a:r>
            <a:r>
              <a:rPr lang="el-GR" b="1" dirty="0" smtClean="0"/>
              <a:t>θέρμανσης</a:t>
            </a:r>
            <a:r>
              <a:rPr lang="en-US" b="1" dirty="0" smtClean="0"/>
              <a:t>, </a:t>
            </a:r>
            <a:r>
              <a:rPr lang="el-GR" b="1" dirty="0" smtClean="0"/>
              <a:t>κάποιες</a:t>
            </a:r>
            <a:r>
              <a:rPr lang="en-US" b="1" dirty="0" smtClean="0"/>
              <a:t> </a:t>
            </a:r>
            <a:r>
              <a:rPr lang="el-GR" b="1" dirty="0" smtClean="0"/>
              <a:t>άλλες</a:t>
            </a:r>
            <a:r>
              <a:rPr lang="en-US" b="1" dirty="0" smtClean="0"/>
              <a:t> </a:t>
            </a:r>
            <a:r>
              <a:rPr lang="el-GR" b="1" dirty="0" smtClean="0"/>
              <a:t>εκτάσεις</a:t>
            </a:r>
            <a:r>
              <a:rPr lang="en-US" b="1" dirty="0" smtClean="0"/>
              <a:t>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υποφέρουν</a:t>
            </a:r>
            <a:r>
              <a:rPr lang="en-US" b="1" dirty="0" smtClean="0"/>
              <a:t> </a:t>
            </a:r>
            <a:r>
              <a:rPr lang="el-GR" b="1" dirty="0" smtClean="0"/>
              <a:t>από</a:t>
            </a:r>
            <a:r>
              <a:rPr lang="en-US" b="1" dirty="0" smtClean="0"/>
              <a:t> </a:t>
            </a:r>
            <a:r>
              <a:rPr lang="el-GR" b="1" dirty="0" smtClean="0"/>
              <a:t>σοβαρές</a:t>
            </a:r>
            <a:r>
              <a:rPr lang="en-US" b="1" dirty="0" smtClean="0"/>
              <a:t> </a:t>
            </a:r>
            <a:r>
              <a:rPr lang="el-GR" b="1" dirty="0" smtClean="0"/>
              <a:t>καταστάσεις</a:t>
            </a:r>
            <a:r>
              <a:rPr lang="en-US" b="1" dirty="0" smtClean="0"/>
              <a:t> </a:t>
            </a:r>
            <a:r>
              <a:rPr lang="el-GR" b="1" dirty="0" smtClean="0"/>
              <a:t>όπως</a:t>
            </a:r>
            <a:r>
              <a:rPr lang="en-US" b="1" dirty="0" smtClean="0"/>
              <a:t> </a:t>
            </a:r>
            <a:r>
              <a:rPr lang="el-GR" b="1" dirty="0" smtClean="0"/>
              <a:t>πλημμύρες</a:t>
            </a:r>
            <a:r>
              <a:rPr lang="en-US" b="1" dirty="0" smtClean="0"/>
              <a:t>, </a:t>
            </a:r>
            <a:r>
              <a:rPr lang="el-GR" b="1" dirty="0" smtClean="0"/>
              <a:t>καταιγίδες</a:t>
            </a:r>
            <a:r>
              <a:rPr lang="en-US" b="1" dirty="0" smtClean="0"/>
              <a:t>, </a:t>
            </a:r>
            <a:r>
              <a:rPr lang="el-GR" b="1" dirty="0" smtClean="0"/>
              <a:t>φαινόμενα</a:t>
            </a:r>
            <a:r>
              <a:rPr lang="en-US" b="1" dirty="0" smtClean="0"/>
              <a:t> </a:t>
            </a:r>
            <a:r>
              <a:rPr lang="el-GR" b="1" dirty="0" smtClean="0"/>
              <a:t>ξηρασίας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γενικά</a:t>
            </a:r>
            <a:r>
              <a:rPr lang="en-US" b="1" dirty="0" smtClean="0"/>
              <a:t> </a:t>
            </a:r>
            <a:r>
              <a:rPr lang="el-GR" b="1" dirty="0" smtClean="0"/>
              <a:t>ακραίες</a:t>
            </a:r>
            <a:r>
              <a:rPr lang="en-US" b="1" dirty="0" smtClean="0"/>
              <a:t> </a:t>
            </a:r>
            <a:r>
              <a:rPr lang="el-GR" b="1" dirty="0" smtClean="0"/>
              <a:t>καιρικές</a:t>
            </a:r>
            <a:r>
              <a:rPr lang="en-US" b="1" dirty="0" smtClean="0"/>
              <a:t> </a:t>
            </a:r>
            <a:r>
              <a:rPr lang="el-GR" b="1" dirty="0" smtClean="0"/>
              <a:t>συνθήκες</a:t>
            </a:r>
            <a:r>
              <a:rPr lang="en-US" b="1" dirty="0" smtClean="0"/>
              <a:t>.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Αφρική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ήπειρος</a:t>
            </a:r>
            <a:r>
              <a:rPr lang="en-US" b="1" dirty="0" smtClean="0"/>
              <a:t>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οποία</a:t>
            </a:r>
            <a:r>
              <a:rPr lang="en-US" b="1" dirty="0" smtClean="0"/>
              <a:t>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πρέπει</a:t>
            </a:r>
            <a:r>
              <a:rPr lang="en-US" b="1" dirty="0" smtClean="0"/>
              <a:t> </a:t>
            </a:r>
            <a:r>
              <a:rPr lang="el-GR" b="1" dirty="0" smtClean="0"/>
              <a:t>να</a:t>
            </a:r>
            <a:r>
              <a:rPr lang="en-US" b="1" dirty="0" smtClean="0"/>
              <a:t> </a:t>
            </a:r>
            <a:r>
              <a:rPr lang="el-GR" b="1" dirty="0" smtClean="0"/>
              <a:t>ανταπεξέλθει</a:t>
            </a:r>
            <a:r>
              <a:rPr lang="en-US" b="1" dirty="0" smtClean="0"/>
              <a:t> </a:t>
            </a:r>
            <a:r>
              <a:rPr lang="el-GR" b="1" dirty="0" smtClean="0"/>
              <a:t>στις</a:t>
            </a:r>
            <a:r>
              <a:rPr lang="en-US" b="1" dirty="0" smtClean="0"/>
              <a:t> </a:t>
            </a:r>
            <a:r>
              <a:rPr lang="el-GR" b="1" dirty="0" smtClean="0"/>
              <a:t>πιο</a:t>
            </a:r>
            <a:r>
              <a:rPr lang="en-US" b="1" dirty="0" smtClean="0"/>
              <a:t> </a:t>
            </a:r>
            <a:r>
              <a:rPr lang="el-GR" b="1" dirty="0" smtClean="0"/>
              <a:t>δύσκολες</a:t>
            </a:r>
            <a:r>
              <a:rPr lang="en-US" b="1" dirty="0" smtClean="0"/>
              <a:t> </a:t>
            </a:r>
            <a:r>
              <a:rPr lang="el-GR" b="1" dirty="0" smtClean="0"/>
              <a:t>συνθήκες</a:t>
            </a:r>
            <a:r>
              <a:rPr lang="en-US" b="1" dirty="0" smtClean="0"/>
              <a:t>,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αρκετά</a:t>
            </a:r>
            <a:r>
              <a:rPr lang="en-US" b="1" dirty="0" smtClean="0"/>
              <a:t> </a:t>
            </a:r>
            <a:r>
              <a:rPr lang="el-GR" b="1" dirty="0" smtClean="0"/>
              <a:t>συχνά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σφοδρά</a:t>
            </a:r>
            <a:r>
              <a:rPr lang="en-US" b="1" dirty="0" smtClean="0"/>
              <a:t> </a:t>
            </a:r>
            <a:r>
              <a:rPr lang="el-GR" b="1" dirty="0" smtClean="0"/>
              <a:t>φαινόμενα</a:t>
            </a:r>
            <a:r>
              <a:rPr lang="en-US" b="1" dirty="0" smtClean="0"/>
              <a:t> </a:t>
            </a:r>
            <a:r>
              <a:rPr lang="el-GR" b="1" dirty="0" smtClean="0"/>
              <a:t>ξηρασίας</a:t>
            </a:r>
            <a:r>
              <a:rPr lang="en-US" b="1" dirty="0" smtClean="0"/>
              <a:t> </a:t>
            </a:r>
            <a:r>
              <a:rPr lang="el-GR" b="1" dirty="0" smtClean="0"/>
              <a:t>να</a:t>
            </a:r>
            <a:r>
              <a:rPr lang="en-US" b="1" dirty="0" smtClean="0"/>
              <a:t> </a:t>
            </a:r>
            <a:r>
              <a:rPr lang="el-GR" b="1" dirty="0" smtClean="0"/>
              <a:t>αναμένονται</a:t>
            </a:r>
            <a:r>
              <a:rPr lang="en-US" b="1" dirty="0" smtClean="0"/>
              <a:t> </a:t>
            </a:r>
            <a:r>
              <a:rPr lang="el-GR" b="1" dirty="0" smtClean="0"/>
              <a:t>στην</a:t>
            </a:r>
            <a:r>
              <a:rPr lang="en-US" b="1" dirty="0" smtClean="0"/>
              <a:t> </a:t>
            </a:r>
            <a:r>
              <a:rPr lang="el-GR" b="1" dirty="0" smtClean="0"/>
              <a:t>Ευρώπη</a:t>
            </a:r>
            <a:r>
              <a:rPr lang="en-US" b="1" dirty="0" smtClean="0"/>
              <a:t>.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νερό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ήδη</a:t>
            </a:r>
            <a:r>
              <a:rPr lang="en-US" b="1" dirty="0" smtClean="0"/>
              <a:t> </a:t>
            </a:r>
            <a:r>
              <a:rPr lang="el-GR" b="1" dirty="0" smtClean="0"/>
              <a:t>ένα</a:t>
            </a:r>
            <a:r>
              <a:rPr lang="en-US" b="1" dirty="0" smtClean="0"/>
              <a:t> «</a:t>
            </a:r>
            <a:r>
              <a:rPr lang="el-GR" b="1" dirty="0" smtClean="0"/>
              <a:t>πολύτιμο</a:t>
            </a:r>
            <a:r>
              <a:rPr lang="en-US" b="1" dirty="0" smtClean="0"/>
              <a:t>» </a:t>
            </a:r>
            <a:r>
              <a:rPr lang="el-GR" b="1" dirty="0" smtClean="0"/>
              <a:t>αγαθό</a:t>
            </a:r>
            <a:r>
              <a:rPr lang="en-US" b="1" dirty="0" smtClean="0"/>
              <a:t> </a:t>
            </a:r>
            <a:r>
              <a:rPr lang="el-GR" b="1" dirty="0" smtClean="0"/>
              <a:t>για</a:t>
            </a:r>
            <a:r>
              <a:rPr lang="en-US" b="1" dirty="0" smtClean="0"/>
              <a:t> </a:t>
            </a:r>
            <a:r>
              <a:rPr lang="el-GR" b="1" dirty="0" smtClean="0"/>
              <a:t>τους</a:t>
            </a:r>
            <a:r>
              <a:rPr lang="en-US" b="1" dirty="0" smtClean="0"/>
              <a:t> </a:t>
            </a:r>
            <a:r>
              <a:rPr lang="el-GR" b="1" dirty="0" smtClean="0"/>
              <a:t>κάτοικους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Αφρικής</a:t>
            </a:r>
            <a:r>
              <a:rPr lang="en-US" b="1" dirty="0" smtClean="0"/>
              <a:t> </a:t>
            </a:r>
            <a:r>
              <a:rPr lang="el-GR" b="1" dirty="0" smtClean="0"/>
              <a:t>ενώ</a:t>
            </a:r>
            <a:r>
              <a:rPr lang="en-US" b="1" dirty="0" smtClean="0"/>
              <a:t> </a:t>
            </a:r>
            <a:r>
              <a:rPr lang="el-GR" b="1" dirty="0" smtClean="0"/>
              <a:t>σύμφωνα</a:t>
            </a:r>
            <a:r>
              <a:rPr lang="en-US" b="1" dirty="0" smtClean="0"/>
              <a:t>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Διακυβερνητική</a:t>
            </a:r>
            <a:r>
              <a:rPr lang="en-US" b="1" dirty="0" smtClean="0"/>
              <a:t> </a:t>
            </a:r>
            <a:r>
              <a:rPr lang="el-GR" b="1" dirty="0" smtClean="0"/>
              <a:t>Επιτροπή</a:t>
            </a:r>
            <a:r>
              <a:rPr lang="en-US" b="1" dirty="0" smtClean="0"/>
              <a:t> </a:t>
            </a:r>
            <a:r>
              <a:rPr lang="el-GR" b="1" dirty="0" smtClean="0"/>
              <a:t>για</a:t>
            </a:r>
            <a:r>
              <a:rPr lang="en-US" b="1" dirty="0" smtClean="0"/>
              <a:t>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Αλλαγή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Κλίματος</a:t>
            </a:r>
            <a:r>
              <a:rPr lang="en-US" b="1" dirty="0" smtClean="0"/>
              <a:t>,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φαινόμενο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θερμοκηπίου</a:t>
            </a:r>
            <a:r>
              <a:rPr lang="en-US" b="1" dirty="0" smtClean="0"/>
              <a:t> </a:t>
            </a:r>
            <a:r>
              <a:rPr lang="el-GR" b="1" dirty="0" smtClean="0"/>
              <a:t>πρόκειται</a:t>
            </a:r>
            <a:r>
              <a:rPr lang="en-US" b="1" dirty="0" smtClean="0"/>
              <a:t> </a:t>
            </a:r>
            <a:r>
              <a:rPr lang="el-GR" b="1" dirty="0" smtClean="0"/>
              <a:t>να</a:t>
            </a:r>
            <a:r>
              <a:rPr lang="en-US" b="1" dirty="0" smtClean="0"/>
              <a:t> </a:t>
            </a:r>
            <a:r>
              <a:rPr lang="el-GR" b="1" dirty="0" smtClean="0"/>
              <a:t>προκαλέσει</a:t>
            </a:r>
            <a:r>
              <a:rPr lang="en-US" b="1" dirty="0" smtClean="0"/>
              <a:t> </a:t>
            </a:r>
            <a:r>
              <a:rPr lang="el-GR" b="1" dirty="0" smtClean="0"/>
              <a:t>εντάσεις</a:t>
            </a:r>
            <a:r>
              <a:rPr lang="en-US" b="1" dirty="0" smtClean="0"/>
              <a:t> </a:t>
            </a:r>
            <a:r>
              <a:rPr lang="el-GR" b="1" dirty="0" smtClean="0"/>
              <a:t>που</a:t>
            </a:r>
            <a:r>
              <a:rPr lang="en-US" b="1" dirty="0" smtClean="0"/>
              <a:t> </a:t>
            </a:r>
            <a:r>
              <a:rPr lang="el-GR" b="1" dirty="0" smtClean="0"/>
              <a:t>πολύ</a:t>
            </a:r>
            <a:r>
              <a:rPr lang="en-US" b="1" dirty="0" smtClean="0"/>
              <a:t> </a:t>
            </a:r>
            <a:r>
              <a:rPr lang="el-GR" b="1" dirty="0" smtClean="0"/>
              <a:t>πιθανόν</a:t>
            </a:r>
            <a:r>
              <a:rPr lang="en-US" b="1" dirty="0" smtClean="0"/>
              <a:t> </a:t>
            </a:r>
            <a:r>
              <a:rPr lang="el-GR" b="1" dirty="0" smtClean="0"/>
              <a:t>να</a:t>
            </a:r>
            <a:r>
              <a:rPr lang="en-US" b="1" dirty="0" smtClean="0"/>
              <a:t> </a:t>
            </a:r>
            <a:r>
              <a:rPr lang="el-GR" b="1" dirty="0" smtClean="0"/>
              <a:t>οδηγήσουν</a:t>
            </a:r>
            <a:r>
              <a:rPr lang="en-US" b="1" dirty="0" smtClean="0"/>
              <a:t> </a:t>
            </a:r>
            <a:r>
              <a:rPr lang="el-GR" b="1" dirty="0" smtClean="0"/>
              <a:t>σε</a:t>
            </a:r>
            <a:r>
              <a:rPr lang="en-US" b="1" dirty="0" smtClean="0"/>
              <a:t> </a:t>
            </a:r>
            <a:r>
              <a:rPr lang="el-GR" b="1" dirty="0" smtClean="0"/>
              <a:t>συγκρούσεις</a:t>
            </a:r>
            <a:r>
              <a:rPr lang="en-US" b="1" dirty="0" smtClean="0"/>
              <a:t> </a:t>
            </a:r>
            <a:r>
              <a:rPr lang="el-GR" b="1" dirty="0" smtClean="0"/>
              <a:t>ή</a:t>
            </a:r>
            <a:r>
              <a:rPr lang="en-US" b="1" dirty="0" smtClean="0"/>
              <a:t> </a:t>
            </a:r>
            <a:r>
              <a:rPr lang="el-GR" b="1" dirty="0" smtClean="0"/>
              <a:t>ακόμα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σε</a:t>
            </a:r>
            <a:r>
              <a:rPr lang="en-US" b="1" dirty="0" smtClean="0"/>
              <a:t> </a:t>
            </a:r>
            <a:r>
              <a:rPr lang="el-GR" b="1" dirty="0" smtClean="0"/>
              <a:t>πόλεμο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Η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εξάπλωση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των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ασθενειών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b="1" dirty="0" smtClean="0"/>
              <a:t> </a:t>
            </a:r>
            <a:r>
              <a:rPr lang="el-GR" b="1" dirty="0" smtClean="0"/>
              <a:t>Μία</a:t>
            </a:r>
            <a:r>
              <a:rPr lang="en-US" b="1" dirty="0" smtClean="0"/>
              <a:t> </a:t>
            </a:r>
            <a:r>
              <a:rPr lang="el-GR" b="1" dirty="0" smtClean="0"/>
              <a:t>σημαντική</a:t>
            </a:r>
            <a:r>
              <a:rPr lang="en-US" b="1" dirty="0" smtClean="0"/>
              <a:t> </a:t>
            </a:r>
            <a:r>
              <a:rPr lang="el-GR" b="1" dirty="0" smtClean="0"/>
              <a:t>παράμετρος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παγκόσμιας</a:t>
            </a:r>
            <a:r>
              <a:rPr lang="en-US" b="1" dirty="0" smtClean="0"/>
              <a:t> </a:t>
            </a:r>
            <a:r>
              <a:rPr lang="el-GR" b="1" dirty="0" smtClean="0"/>
              <a:t>θέρμανσης</a:t>
            </a:r>
            <a:r>
              <a:rPr lang="en-US" b="1" dirty="0" smtClean="0"/>
              <a:t> </a:t>
            </a:r>
            <a:r>
              <a:rPr lang="el-GR" b="1" dirty="0" smtClean="0"/>
              <a:t>αφορά</a:t>
            </a:r>
            <a:r>
              <a:rPr lang="en-US" b="1" dirty="0" smtClean="0"/>
              <a:t> </a:t>
            </a:r>
            <a:r>
              <a:rPr lang="el-GR" b="1" dirty="0" smtClean="0"/>
              <a:t>στην</a:t>
            </a:r>
            <a:r>
              <a:rPr lang="en-US" b="1" dirty="0" smtClean="0"/>
              <a:t> </a:t>
            </a:r>
            <a:r>
              <a:rPr lang="el-GR" b="1" dirty="0" smtClean="0"/>
              <a:t>ενδεχόμενη</a:t>
            </a:r>
            <a:r>
              <a:rPr lang="en-US" b="1" dirty="0" smtClean="0"/>
              <a:t> </a:t>
            </a:r>
            <a:r>
              <a:rPr lang="el-GR" b="1" dirty="0" smtClean="0"/>
              <a:t>εξάπλωση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άνθιση</a:t>
            </a:r>
            <a:r>
              <a:rPr lang="en-US" b="1" dirty="0" smtClean="0"/>
              <a:t> </a:t>
            </a:r>
            <a:r>
              <a:rPr lang="el-GR" b="1" dirty="0" smtClean="0"/>
              <a:t>επιδημιών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παρελθόντος</a:t>
            </a:r>
            <a:r>
              <a:rPr lang="en-US" b="1" dirty="0" smtClean="0"/>
              <a:t>, </a:t>
            </a:r>
            <a:r>
              <a:rPr lang="el-GR" b="1" dirty="0" smtClean="0"/>
              <a:t>καθώς</a:t>
            </a:r>
            <a:r>
              <a:rPr lang="en-US" b="1" dirty="0" smtClean="0"/>
              <a:t> </a:t>
            </a:r>
            <a:r>
              <a:rPr lang="el-GR" b="1" dirty="0" smtClean="0"/>
              <a:t>οι</a:t>
            </a:r>
            <a:r>
              <a:rPr lang="en-US" b="1" dirty="0" smtClean="0"/>
              <a:t> </a:t>
            </a:r>
            <a:r>
              <a:rPr lang="el-GR" b="1" dirty="0" smtClean="0"/>
              <a:t>μεγάλες</a:t>
            </a:r>
            <a:r>
              <a:rPr lang="en-US" b="1" dirty="0" smtClean="0"/>
              <a:t> </a:t>
            </a:r>
            <a:r>
              <a:rPr lang="el-GR" b="1" dirty="0" smtClean="0"/>
              <a:t>θερμοκρασίες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υγρασία</a:t>
            </a:r>
            <a:r>
              <a:rPr lang="en-US" b="1" dirty="0" smtClean="0"/>
              <a:t> </a:t>
            </a:r>
            <a:r>
              <a:rPr lang="el-GR" b="1" dirty="0" smtClean="0"/>
              <a:t>αποτελούν</a:t>
            </a:r>
            <a:r>
              <a:rPr lang="en-US" b="1" dirty="0" smtClean="0"/>
              <a:t> </a:t>
            </a:r>
            <a:r>
              <a:rPr lang="el-GR" b="1" dirty="0" smtClean="0"/>
              <a:t>κατάλληλο</a:t>
            </a:r>
            <a:r>
              <a:rPr lang="en-US" b="1" dirty="0" smtClean="0"/>
              <a:t> </a:t>
            </a:r>
            <a:r>
              <a:rPr lang="el-GR" b="1" dirty="0" smtClean="0"/>
              <a:t>υπόβαθρο</a:t>
            </a:r>
            <a:r>
              <a:rPr lang="en-US" b="1" dirty="0" smtClean="0"/>
              <a:t> </a:t>
            </a:r>
            <a:r>
              <a:rPr lang="el-GR" b="1" dirty="0" smtClean="0"/>
              <a:t>για</a:t>
            </a:r>
            <a:r>
              <a:rPr lang="en-US" b="1" dirty="0" smtClean="0"/>
              <a:t>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ανάπτυξη</a:t>
            </a:r>
            <a:r>
              <a:rPr lang="en-US" b="1" dirty="0" smtClean="0"/>
              <a:t> </a:t>
            </a:r>
            <a:r>
              <a:rPr lang="el-GR" b="1" dirty="0" smtClean="0"/>
              <a:t>πολλών</a:t>
            </a:r>
            <a:r>
              <a:rPr lang="en-US" b="1" dirty="0" smtClean="0"/>
              <a:t> </a:t>
            </a:r>
            <a:r>
              <a:rPr lang="el-GR" b="1" dirty="0" smtClean="0"/>
              <a:t>μικροβίων</a:t>
            </a:r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Οι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τυφώνες</a:t>
            </a:r>
            <a:r>
              <a:rPr lang="en-US" b="1" dirty="0" smtClean="0"/>
              <a:t>: </a:t>
            </a:r>
            <a:r>
              <a:rPr lang="el-GR" b="1" dirty="0" smtClean="0"/>
              <a:t>Καθώς</a:t>
            </a:r>
            <a:r>
              <a:rPr lang="en-US" b="1" dirty="0" smtClean="0"/>
              <a:t>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επιφανειακή</a:t>
            </a:r>
            <a:r>
              <a:rPr lang="en-US" b="1" dirty="0" smtClean="0"/>
              <a:t> </a:t>
            </a:r>
            <a:r>
              <a:rPr lang="el-GR" b="1" dirty="0" smtClean="0"/>
              <a:t>θερμοκρασία</a:t>
            </a:r>
            <a:r>
              <a:rPr lang="en-US" b="1" dirty="0" smtClean="0"/>
              <a:t> </a:t>
            </a:r>
            <a:r>
              <a:rPr lang="el-GR" b="1" dirty="0" smtClean="0"/>
              <a:t>των</a:t>
            </a:r>
            <a:r>
              <a:rPr lang="en-US" b="1" dirty="0" smtClean="0"/>
              <a:t> </a:t>
            </a:r>
            <a:r>
              <a:rPr lang="el-GR" b="1" dirty="0" smtClean="0"/>
              <a:t>ωκεανών</a:t>
            </a:r>
            <a:r>
              <a:rPr lang="en-US" b="1" dirty="0" smtClean="0"/>
              <a:t> </a:t>
            </a:r>
            <a:r>
              <a:rPr lang="el-GR" b="1" dirty="0" smtClean="0"/>
              <a:t>ανεβαίνει</a:t>
            </a:r>
            <a:r>
              <a:rPr lang="en-US" b="1" dirty="0" smtClean="0"/>
              <a:t>,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ίδιο</a:t>
            </a:r>
            <a:r>
              <a:rPr lang="en-US" b="1" dirty="0" smtClean="0"/>
              <a:t> </a:t>
            </a:r>
            <a:r>
              <a:rPr lang="el-GR" b="1" dirty="0" smtClean="0"/>
              <a:t>συμβαίνει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πιθανότητα</a:t>
            </a:r>
            <a:r>
              <a:rPr lang="en-US" b="1" dirty="0" smtClean="0"/>
              <a:t> </a:t>
            </a:r>
            <a:r>
              <a:rPr lang="el-GR" b="1" dirty="0" smtClean="0"/>
              <a:t>εμφάνισης</a:t>
            </a:r>
            <a:r>
              <a:rPr lang="en-US" b="1" dirty="0" smtClean="0"/>
              <a:t> </a:t>
            </a:r>
            <a:r>
              <a:rPr lang="el-GR" b="1" dirty="0" smtClean="0"/>
              <a:t>όλο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πιο</a:t>
            </a:r>
            <a:r>
              <a:rPr lang="en-US" b="1" dirty="0" smtClean="0"/>
              <a:t> </a:t>
            </a:r>
            <a:r>
              <a:rPr lang="el-GR" b="1" dirty="0" smtClean="0"/>
              <a:t>συχνών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δυνατών</a:t>
            </a:r>
            <a:r>
              <a:rPr lang="en-US" b="1" dirty="0" smtClean="0"/>
              <a:t> </a:t>
            </a:r>
            <a:r>
              <a:rPr lang="el-GR" b="1" dirty="0" smtClean="0"/>
              <a:t>τυφώνων</a:t>
            </a:r>
            <a:r>
              <a:rPr lang="en-US" b="1" dirty="0" smtClean="0"/>
              <a:t>. </a:t>
            </a:r>
            <a:r>
              <a:rPr lang="el-GR" b="1" dirty="0" smtClean="0"/>
              <a:t>Στοιχεία</a:t>
            </a:r>
            <a:r>
              <a:rPr lang="en-US" b="1" dirty="0" smtClean="0"/>
              <a:t> </a:t>
            </a:r>
            <a:r>
              <a:rPr lang="el-GR" b="1" dirty="0" smtClean="0"/>
              <a:t>προηγούμενων</a:t>
            </a:r>
            <a:r>
              <a:rPr lang="en-US" b="1" dirty="0" smtClean="0"/>
              <a:t> 35 </a:t>
            </a:r>
            <a:r>
              <a:rPr lang="el-GR" b="1" dirty="0" smtClean="0"/>
              <a:t>ετών</a:t>
            </a:r>
            <a:r>
              <a:rPr lang="en-US" b="1" dirty="0" smtClean="0"/>
              <a:t> </a:t>
            </a:r>
            <a:r>
              <a:rPr lang="el-GR" b="1" dirty="0" smtClean="0"/>
              <a:t>δείχνουν</a:t>
            </a:r>
            <a:r>
              <a:rPr lang="en-US" b="1" dirty="0" smtClean="0"/>
              <a:t> </a:t>
            </a:r>
            <a:r>
              <a:rPr lang="el-GR" b="1" dirty="0" smtClean="0"/>
              <a:t>ότι</a:t>
            </a:r>
            <a:r>
              <a:rPr lang="en-US" b="1" dirty="0" smtClean="0"/>
              <a:t> </a:t>
            </a:r>
            <a:r>
              <a:rPr lang="el-GR" b="1" dirty="0" smtClean="0"/>
              <a:t>οι</a:t>
            </a:r>
            <a:r>
              <a:rPr lang="en-US" b="1" dirty="0" smtClean="0"/>
              <a:t> </a:t>
            </a:r>
            <a:r>
              <a:rPr lang="el-GR" b="1" dirty="0" smtClean="0"/>
              <a:t>τυφώνες</a:t>
            </a:r>
            <a:r>
              <a:rPr lang="en-US" b="1" dirty="0" smtClean="0"/>
              <a:t> </a:t>
            </a:r>
            <a:r>
              <a:rPr lang="el-GR" b="1" dirty="0" smtClean="0"/>
              <a:t>έχουν</a:t>
            </a:r>
            <a:r>
              <a:rPr lang="en-US" b="1" dirty="0" smtClean="0"/>
              <a:t> </a:t>
            </a:r>
            <a:r>
              <a:rPr lang="el-GR" b="1" dirty="0" smtClean="0"/>
              <a:t>γίνει</a:t>
            </a:r>
            <a:r>
              <a:rPr lang="en-US" b="1" dirty="0" smtClean="0"/>
              <a:t> </a:t>
            </a:r>
            <a:r>
              <a:rPr lang="el-GR" b="1" dirty="0" smtClean="0"/>
              <a:t>πρόσφατα</a:t>
            </a:r>
            <a:r>
              <a:rPr lang="en-US" b="1" dirty="0" smtClean="0"/>
              <a:t> </a:t>
            </a:r>
            <a:r>
              <a:rPr lang="el-GR" b="1" dirty="0" smtClean="0"/>
              <a:t>πιο</a:t>
            </a:r>
            <a:r>
              <a:rPr lang="en-US" b="1" dirty="0" smtClean="0"/>
              <a:t> </a:t>
            </a:r>
            <a:r>
              <a:rPr lang="el-GR" b="1" dirty="0" smtClean="0"/>
              <a:t>ισχυροί</a:t>
            </a:r>
            <a:r>
              <a:rPr lang="en-US" b="1" dirty="0" smtClean="0"/>
              <a:t>. 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786414" y="3286124"/>
          <a:ext cx="3357586" cy="3357586"/>
        </p:xfrm>
        <a:graphic>
          <a:graphicData uri="http://schemas.openxmlformats.org/presentationml/2006/ole">
            <p:oleObj spid="_x0000_s116741" name="Εικόνα" r:id="rId3" imgW="5714286" imgH="5714286" progId="StaticMetafile">
              <p:embed/>
            </p:oleObj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5476875" y="357166"/>
          <a:ext cx="3667125" cy="2438400"/>
        </p:xfrm>
        <a:graphic>
          <a:graphicData uri="http://schemas.openxmlformats.org/presentationml/2006/ole">
            <p:oleObj spid="_x0000_s116740" name="Εικόνα" r:id="rId4" imgW="3666667" imgH="2438095" progId="StaticMetafile">
              <p:embed/>
            </p:oleObj>
          </a:graphicData>
        </a:graphic>
      </p:graphicFrame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428660" y="1428736"/>
            <a:ext cx="7286676" cy="6072207"/>
          </a:xfrm>
        </p:spPr>
        <p:txBody>
          <a:bodyPr>
            <a:noAutofit/>
          </a:bodyPr>
          <a:lstStyle/>
          <a:p>
            <a:r>
              <a:rPr lang="el-GR" sz="1800" dirty="0" smtClean="0"/>
              <a:t>Το</a:t>
            </a:r>
            <a:r>
              <a:rPr lang="en-US" sz="1800" dirty="0" smtClean="0"/>
              <a:t> </a:t>
            </a:r>
            <a:r>
              <a:rPr lang="el-GR" sz="1800" dirty="0" smtClean="0"/>
              <a:t>φαινόμενο</a:t>
            </a:r>
            <a:r>
              <a:rPr lang="en-US" sz="1800" dirty="0" smtClean="0"/>
              <a:t>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θερμοκηπίου</a:t>
            </a:r>
            <a:r>
              <a:rPr lang="en-US" sz="1800" dirty="0" smtClean="0"/>
              <a:t> </a:t>
            </a:r>
            <a:r>
              <a:rPr lang="el-GR" sz="1800" dirty="0" smtClean="0"/>
              <a:t>είναι</a:t>
            </a:r>
            <a:r>
              <a:rPr lang="en-US" sz="1800" dirty="0" smtClean="0"/>
              <a:t> </a:t>
            </a:r>
            <a:r>
              <a:rPr lang="el-GR" sz="1800" dirty="0" smtClean="0"/>
              <a:t>φυσικό</a:t>
            </a:r>
            <a:r>
              <a:rPr lang="en-US" sz="1800" dirty="0" smtClean="0"/>
              <a:t>, </a:t>
            </a:r>
            <a:r>
              <a:rPr lang="el-GR" sz="1800" dirty="0" smtClean="0"/>
              <a:t>ωστόσο</a:t>
            </a:r>
            <a:r>
              <a:rPr lang="en-US" sz="1800" dirty="0" smtClean="0"/>
              <a:t> </a:t>
            </a:r>
            <a:r>
              <a:rPr lang="el-GR" sz="1800" dirty="0" smtClean="0"/>
              <a:t>ενισχύεται</a:t>
            </a:r>
            <a:r>
              <a:rPr lang="en-US" sz="1800" dirty="0" smtClean="0"/>
              <a:t> </a:t>
            </a:r>
            <a:r>
              <a:rPr lang="el-GR" sz="1800" dirty="0" smtClean="0"/>
              <a:t>από</a:t>
            </a:r>
            <a:r>
              <a:rPr lang="en-US" sz="1800" dirty="0" smtClean="0"/>
              <a:t> </a:t>
            </a:r>
            <a:r>
              <a:rPr lang="el-GR" sz="1800" dirty="0" smtClean="0"/>
              <a:t>την</a:t>
            </a:r>
            <a:r>
              <a:rPr lang="en-US" sz="1800" dirty="0" smtClean="0"/>
              <a:t> </a:t>
            </a:r>
            <a:r>
              <a:rPr lang="el-GR" sz="1800" dirty="0" smtClean="0"/>
              <a:t>ανθρώπινη</a:t>
            </a:r>
            <a:r>
              <a:rPr lang="en-US" sz="1800" dirty="0" smtClean="0"/>
              <a:t> </a:t>
            </a:r>
            <a:r>
              <a:rPr lang="el-GR" sz="1800" dirty="0" smtClean="0"/>
              <a:t>δραστηριότητα</a:t>
            </a:r>
            <a:r>
              <a:rPr lang="en-US" sz="1800" dirty="0" smtClean="0"/>
              <a:t>, </a:t>
            </a:r>
            <a:r>
              <a:rPr lang="el-GR" sz="1800" dirty="0" smtClean="0"/>
              <a:t>η</a:t>
            </a:r>
            <a:r>
              <a:rPr lang="en-US" sz="1800" dirty="0" smtClean="0"/>
              <a:t> </a:t>
            </a:r>
            <a:r>
              <a:rPr lang="el-GR" sz="1800" dirty="0" smtClean="0"/>
              <a:t>οποία</a:t>
            </a:r>
            <a:r>
              <a:rPr lang="en-US" sz="1800" dirty="0" smtClean="0"/>
              <a:t> </a:t>
            </a:r>
            <a:r>
              <a:rPr lang="el-GR" sz="1800" dirty="0" smtClean="0"/>
              <a:t>συμβάλλει</a:t>
            </a:r>
            <a:r>
              <a:rPr lang="en-US" sz="1800" dirty="0" smtClean="0"/>
              <a:t> </a:t>
            </a:r>
            <a:r>
              <a:rPr lang="el-GR" sz="1800" dirty="0" smtClean="0"/>
              <a:t>στην</a:t>
            </a:r>
            <a:r>
              <a:rPr lang="en-US" sz="1800" dirty="0" smtClean="0"/>
              <a:t> </a:t>
            </a:r>
            <a:r>
              <a:rPr lang="el-GR" sz="1800" dirty="0" smtClean="0"/>
              <a:t>αύξηση</a:t>
            </a:r>
            <a:r>
              <a:rPr lang="en-US" sz="1800" dirty="0" smtClean="0"/>
              <a:t> </a:t>
            </a:r>
            <a:r>
              <a:rPr lang="el-GR" sz="1800" dirty="0" smtClean="0"/>
              <a:t>της</a:t>
            </a:r>
            <a:r>
              <a:rPr lang="en-US" sz="1800" dirty="0" smtClean="0"/>
              <a:t> </a:t>
            </a:r>
            <a:r>
              <a:rPr lang="el-GR" sz="1800" dirty="0" smtClean="0"/>
              <a:t>συγκέντρωσης</a:t>
            </a:r>
            <a:r>
              <a:rPr lang="en-US" sz="1800" dirty="0" smtClean="0"/>
              <a:t> </a:t>
            </a:r>
            <a:r>
              <a:rPr lang="el-GR" sz="1800" dirty="0" smtClean="0"/>
              <a:t>των</a:t>
            </a:r>
            <a:r>
              <a:rPr lang="en-US" sz="1800" dirty="0" smtClean="0"/>
              <a:t> </a:t>
            </a:r>
            <a:r>
              <a:rPr lang="el-GR" sz="1800" dirty="0" smtClean="0"/>
              <a:t>αερίων</a:t>
            </a:r>
            <a:r>
              <a:rPr lang="en-US" sz="1800" dirty="0" smtClean="0"/>
              <a:t>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θερμοκηπίου</a:t>
            </a:r>
            <a:r>
              <a:rPr lang="en-US" sz="1800" dirty="0" smtClean="0"/>
              <a:t> </a:t>
            </a:r>
            <a:r>
              <a:rPr lang="el-GR" sz="1800" dirty="0" smtClean="0"/>
              <a:t>καθώς</a:t>
            </a:r>
            <a:r>
              <a:rPr lang="en-US" sz="1800" dirty="0" smtClean="0"/>
              <a:t> </a:t>
            </a:r>
            <a:r>
              <a:rPr lang="el-GR" sz="1800" dirty="0" smtClean="0"/>
              <a:t>και</a:t>
            </a:r>
            <a:r>
              <a:rPr lang="en-US" sz="1800" dirty="0" smtClean="0"/>
              <a:t> </a:t>
            </a:r>
            <a:r>
              <a:rPr lang="el-GR" sz="1800" dirty="0" smtClean="0"/>
              <a:t>στην</a:t>
            </a:r>
            <a:r>
              <a:rPr lang="en-US" sz="1800" dirty="0" smtClean="0"/>
              <a:t> </a:t>
            </a:r>
            <a:r>
              <a:rPr lang="el-GR" sz="1800" dirty="0" smtClean="0"/>
              <a:t>έκλυση</a:t>
            </a:r>
            <a:r>
              <a:rPr lang="en-US" sz="1800" dirty="0" smtClean="0"/>
              <a:t> </a:t>
            </a:r>
            <a:r>
              <a:rPr lang="el-GR" sz="1800" dirty="0" smtClean="0"/>
              <a:t>άλλων</a:t>
            </a:r>
            <a:r>
              <a:rPr lang="en-US" sz="1800" dirty="0" smtClean="0"/>
              <a:t> </a:t>
            </a:r>
            <a:r>
              <a:rPr lang="el-GR" sz="1800" dirty="0" smtClean="0"/>
              <a:t>ιχνοστοιχείων</a:t>
            </a:r>
            <a:r>
              <a:rPr lang="en-US" sz="1800" dirty="0" smtClean="0"/>
              <a:t>, </a:t>
            </a:r>
            <a:r>
              <a:rPr lang="el-GR" sz="1800" dirty="0" smtClean="0"/>
              <a:t>όπως</a:t>
            </a:r>
            <a:r>
              <a:rPr lang="en-US" sz="1800" dirty="0" smtClean="0"/>
              <a:t> </a:t>
            </a:r>
            <a:r>
              <a:rPr lang="el-GR" sz="1800" dirty="0" smtClean="0"/>
              <a:t>οι</a:t>
            </a:r>
            <a:r>
              <a:rPr lang="en-US" sz="1800" dirty="0" smtClean="0"/>
              <a:t> </a:t>
            </a:r>
            <a:r>
              <a:rPr lang="el-GR" sz="1800" u="sng" dirty="0" err="1" smtClean="0">
                <a:hlinkClick r:id="rId5"/>
              </a:rPr>
              <a:t>χλωροφθοράνθρακες</a:t>
            </a:r>
            <a:r>
              <a:rPr lang="en-US" sz="1800" u="sng" dirty="0" smtClean="0">
                <a:hlinkClick r:id="rId5"/>
              </a:rPr>
              <a:t> (CFC's). </a:t>
            </a:r>
            <a:r>
              <a:rPr lang="el-GR" sz="1800" u="sng" dirty="0" smtClean="0">
                <a:hlinkClick r:id="rId5"/>
              </a:rPr>
              <a:t>Τα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τελευταία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χρόνια</a:t>
            </a:r>
            <a:r>
              <a:rPr lang="en-US" sz="1800" u="sng" dirty="0" smtClean="0">
                <a:hlinkClick r:id="rId5"/>
              </a:rPr>
              <a:t>, </a:t>
            </a:r>
            <a:r>
              <a:rPr lang="el-GR" sz="1800" u="sng" dirty="0" smtClean="0">
                <a:hlinkClick r:id="rId5"/>
              </a:rPr>
              <a:t>καταγράφεται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μία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αύξηση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στη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συγκέντρωση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αρκετών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αερίων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του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θερμοκηπίου</a:t>
            </a:r>
            <a:r>
              <a:rPr lang="en-US" sz="1800" u="sng" dirty="0" smtClean="0">
                <a:hlinkClick r:id="rId5"/>
              </a:rPr>
              <a:t>, </a:t>
            </a:r>
            <a:r>
              <a:rPr lang="el-GR" sz="1800" u="sng" dirty="0" smtClean="0">
                <a:hlinkClick r:id="rId5"/>
              </a:rPr>
              <a:t>ενώ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ειδικότερα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στην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περίπτωση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του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διοξειδίου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του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άνθρακα</a:t>
            </a:r>
            <a:r>
              <a:rPr lang="en-US" sz="1800" u="sng" dirty="0" smtClean="0">
                <a:hlinkClick r:id="rId5"/>
              </a:rPr>
              <a:t>, </a:t>
            </a:r>
            <a:r>
              <a:rPr lang="el-GR" sz="1800" u="sng" dirty="0" smtClean="0">
                <a:hlinkClick r:id="rId5"/>
              </a:rPr>
              <a:t>η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αύξηση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αυτή</a:t>
            </a:r>
            <a:r>
              <a:rPr lang="en-US" sz="1800" u="sng" dirty="0" smtClean="0">
                <a:hlinkClick r:id="rId5"/>
              </a:rPr>
              <a:t> </a:t>
            </a:r>
            <a:r>
              <a:rPr lang="el-GR" sz="1800" u="sng" dirty="0" smtClean="0">
                <a:hlinkClick r:id="rId5"/>
              </a:rPr>
              <a:t>ήταν</a:t>
            </a:r>
            <a:r>
              <a:rPr lang="en-US" sz="1800" u="sng" dirty="0" smtClean="0">
                <a:hlinkClick r:id="rId5"/>
              </a:rPr>
              <a:t> 31% </a:t>
            </a:r>
            <a:r>
              <a:rPr lang="el-GR" sz="1800" u="sng" dirty="0" smtClean="0">
                <a:hlinkClick r:id="rId6"/>
              </a:rPr>
              <a:t>Τα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τρία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τέταρτα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της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ανθρωπογενούς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παραγωγής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διοξειδίου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του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άνθρακα</a:t>
            </a:r>
            <a:r>
              <a:rPr lang="en-US" sz="1800" u="sng" dirty="0" smtClean="0">
                <a:hlinkClick r:id="rId6"/>
              </a:rPr>
              <a:t>, </a:t>
            </a:r>
            <a:r>
              <a:rPr lang="el-GR" sz="1800" u="sng" dirty="0" smtClean="0">
                <a:hlinkClick r:id="rId6"/>
              </a:rPr>
              <a:t>οφείλεται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σε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χρήση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ορυκτών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καυσίμων</a:t>
            </a:r>
            <a:r>
              <a:rPr lang="en-US" sz="1800" u="sng" dirty="0" smtClean="0">
                <a:hlinkClick r:id="rId6"/>
              </a:rPr>
              <a:t>, </a:t>
            </a:r>
            <a:r>
              <a:rPr lang="el-GR" sz="1800" u="sng" dirty="0" smtClean="0">
                <a:hlinkClick r:id="rId6"/>
              </a:rPr>
              <a:t>ενώ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το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υπόλοιπο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μέρος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προέρχεται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από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αλλαγές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που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συντελούνται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στο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έδαφος</a:t>
            </a:r>
            <a:r>
              <a:rPr lang="en-US" sz="1800" u="sng" dirty="0" smtClean="0">
                <a:hlinkClick r:id="rId6"/>
              </a:rPr>
              <a:t>, </a:t>
            </a:r>
            <a:r>
              <a:rPr lang="el-GR" sz="1800" u="sng" dirty="0" smtClean="0">
                <a:hlinkClick r:id="rId6"/>
              </a:rPr>
              <a:t>κυρίως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μέσω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της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err="1" smtClean="0">
                <a:hlinkClick r:id="rId6"/>
              </a:rPr>
              <a:t>αποδάσωσης</a:t>
            </a:r>
            <a:r>
              <a:rPr lang="en-US" sz="1800" u="sng" dirty="0" smtClean="0">
                <a:hlinkClick r:id="rId6"/>
              </a:rPr>
              <a:t>. </a:t>
            </a:r>
            <a:r>
              <a:rPr lang="el-GR" sz="1800" u="sng" dirty="0" smtClean="0">
                <a:hlinkClick r:id="rId6"/>
              </a:rPr>
              <a:t>Εκτός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από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τον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άνθρωπο</a:t>
            </a:r>
            <a:r>
              <a:rPr lang="en-US" sz="1800" u="sng" dirty="0" smtClean="0">
                <a:hlinkClick r:id="rId6"/>
              </a:rPr>
              <a:t>, </a:t>
            </a:r>
            <a:r>
              <a:rPr lang="el-GR" sz="1800" u="sng" dirty="0" smtClean="0">
                <a:hlinkClick r:id="rId6"/>
              </a:rPr>
              <a:t>παράγεται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μεθάνιο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και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από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ζώα</a:t>
            </a:r>
            <a:r>
              <a:rPr lang="en-US" sz="1800" u="sng" dirty="0" smtClean="0">
                <a:hlinkClick r:id="rId6"/>
              </a:rPr>
              <a:t> (</a:t>
            </a:r>
            <a:r>
              <a:rPr lang="el-GR" sz="1800" u="sng" dirty="0" smtClean="0">
                <a:hlinkClick r:id="rId6"/>
              </a:rPr>
              <a:t>π</a:t>
            </a:r>
            <a:r>
              <a:rPr lang="en-US" sz="1800" u="sng" dirty="0" smtClean="0">
                <a:hlinkClick r:id="rId6"/>
              </a:rPr>
              <a:t>.</a:t>
            </a:r>
            <a:r>
              <a:rPr lang="el-GR" sz="1800" u="sng" dirty="0" smtClean="0">
                <a:hlinkClick r:id="rId6"/>
              </a:rPr>
              <a:t>χ</a:t>
            </a:r>
            <a:r>
              <a:rPr lang="en-US" sz="1800" u="sng" dirty="0" smtClean="0">
                <a:hlinkClick r:id="rId6"/>
              </a:rPr>
              <a:t>. </a:t>
            </a:r>
            <a:r>
              <a:rPr lang="el-GR" sz="1800" u="sng" dirty="0" smtClean="0">
                <a:hlinkClick r:id="rId6"/>
              </a:rPr>
              <a:t>αγελάδες</a:t>
            </a:r>
            <a:r>
              <a:rPr lang="en-US" sz="1800" u="sng" dirty="0" smtClean="0">
                <a:hlinkClick r:id="rId6"/>
              </a:rPr>
              <a:t>) </a:t>
            </a:r>
            <a:r>
              <a:rPr lang="el-GR" sz="1800" u="sng" dirty="0" smtClean="0">
                <a:hlinkClick r:id="rId6"/>
              </a:rPr>
              <a:t>με</a:t>
            </a:r>
            <a:r>
              <a:rPr lang="en-US" sz="1800" u="sng" dirty="0" smtClean="0">
                <a:hlinkClick r:id="rId6"/>
              </a:rPr>
              <a:t> </a:t>
            </a:r>
            <a:r>
              <a:rPr lang="el-GR" sz="1800" u="sng" dirty="0" smtClean="0">
                <a:hlinkClick r:id="rId6"/>
              </a:rPr>
              <a:t>τις</a:t>
            </a:r>
            <a:r>
              <a:rPr lang="en-US" sz="1800" u="sng" dirty="0" smtClean="0">
                <a:hlinkClick r:id="rId6"/>
              </a:rPr>
              <a:t> </a:t>
            </a:r>
            <a:r>
              <a:rPr lang="el-GR" sz="1800" u="sng" dirty="0" err="1" smtClean="0">
                <a:hlinkClick r:id="rId7"/>
              </a:rPr>
              <a:t>ερυγές</a:t>
            </a:r>
            <a:r>
              <a:rPr lang="en" sz="1800" u="sng" dirty="0" smtClean="0">
                <a:hlinkClick r:id="rId7"/>
              </a:rPr>
              <a:t> </a:t>
            </a:r>
            <a:r>
              <a:rPr lang="el-GR" sz="1800" u="sng" dirty="0" smtClean="0">
                <a:hlinkClick r:id="rId7"/>
              </a:rPr>
              <a:t>τους</a:t>
            </a:r>
            <a:r>
              <a:rPr lang="en-US" sz="1800" u="sng" dirty="0" smtClean="0">
                <a:hlinkClick r:id="rId7"/>
              </a:rPr>
              <a:t>.</a:t>
            </a:r>
            <a:endParaRPr lang="el-GR" sz="1800" u="sng" dirty="0" smtClean="0">
              <a:hlinkClick r:id="rId7"/>
            </a:endParaRPr>
          </a:p>
          <a:p>
            <a:pPr>
              <a:buNone/>
            </a:pPr>
            <a:endParaRPr lang="en-US" sz="1800" u="sng" dirty="0" smtClean="0">
              <a:hlinkClick r:id="rId7"/>
            </a:endParaRPr>
          </a:p>
          <a:p>
            <a:pPr>
              <a:buNone/>
            </a:pPr>
            <a:r>
              <a:rPr lang="el-GR" sz="1800" b="1" dirty="0" smtClean="0"/>
              <a:t>       Λιωμένη</a:t>
            </a:r>
            <a:r>
              <a:rPr lang="en-US" sz="1800" b="1" dirty="0" smtClean="0"/>
              <a:t> </a:t>
            </a:r>
            <a:r>
              <a:rPr lang="el-GR" sz="1800" b="1" dirty="0" smtClean="0"/>
              <a:t>Ανταρκτική:</a:t>
            </a:r>
            <a:r>
              <a:rPr lang="en-US" sz="1800" b="1" dirty="0" smtClean="0"/>
              <a:t> </a:t>
            </a:r>
            <a:r>
              <a:rPr lang="el-GR" sz="1800" b="1" dirty="0" smtClean="0"/>
              <a:t>Μεγάλες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ποσότητες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μεθανίου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που </a:t>
            </a:r>
            <a:r>
              <a:rPr lang="el-GR" sz="1800" dirty="0" smtClean="0"/>
              <a:t>έχουν</a:t>
            </a:r>
            <a:r>
              <a:rPr lang="en-US" sz="1800" dirty="0" smtClean="0"/>
              <a:t> </a:t>
            </a:r>
            <a:r>
              <a:rPr lang="el-GR" sz="1800" dirty="0" smtClean="0"/>
              <a:t>συγκεντρωθεί</a:t>
            </a:r>
            <a:r>
              <a:rPr lang="en-US" sz="1800" dirty="0" smtClean="0"/>
              <a:t> </a:t>
            </a:r>
            <a:r>
              <a:rPr lang="el-GR" sz="1800" dirty="0" smtClean="0"/>
              <a:t>κάτω</a:t>
            </a:r>
            <a:r>
              <a:rPr lang="en-US" sz="1800" dirty="0" smtClean="0"/>
              <a:t> </a:t>
            </a:r>
            <a:r>
              <a:rPr lang="el-GR" sz="1800" dirty="0" smtClean="0"/>
              <a:t>από</a:t>
            </a:r>
            <a:r>
              <a:rPr lang="en-US" sz="1800" dirty="0" smtClean="0"/>
              <a:t> </a:t>
            </a:r>
            <a:r>
              <a:rPr lang="el-GR" sz="1800" dirty="0" smtClean="0"/>
              <a:t>το</a:t>
            </a:r>
            <a:r>
              <a:rPr lang="en-US" sz="1800" dirty="0" smtClean="0"/>
              <a:t> </a:t>
            </a:r>
            <a:r>
              <a:rPr lang="el-GR" sz="1800" dirty="0" smtClean="0"/>
              <a:t>στρώμα</a:t>
            </a:r>
            <a:r>
              <a:rPr lang="en-US" sz="1800" dirty="0" smtClean="0"/>
              <a:t> </a:t>
            </a:r>
            <a:r>
              <a:rPr lang="el-GR" sz="1800" dirty="0" smtClean="0"/>
              <a:t>πάγου</a:t>
            </a:r>
            <a:r>
              <a:rPr lang="en-US" sz="1800" dirty="0" smtClean="0"/>
              <a:t> </a:t>
            </a:r>
            <a:r>
              <a:rPr lang="el-GR" sz="1800" dirty="0" smtClean="0"/>
              <a:t>της</a:t>
            </a:r>
            <a:r>
              <a:rPr lang="en-US" sz="1800" dirty="0" smtClean="0"/>
              <a:t> </a:t>
            </a:r>
            <a:r>
              <a:rPr lang="el-GR" sz="1800" dirty="0" smtClean="0"/>
              <a:t>Ανταρκτικής</a:t>
            </a:r>
            <a:r>
              <a:rPr lang="en-US" sz="1800" dirty="0" smtClean="0"/>
              <a:t> </a:t>
            </a:r>
            <a:r>
              <a:rPr lang="el-GR" sz="1800" dirty="0" smtClean="0"/>
              <a:t>θα</a:t>
            </a:r>
            <a:r>
              <a:rPr lang="en-US" sz="1800" dirty="0" smtClean="0"/>
              <a:t> </a:t>
            </a:r>
            <a:r>
              <a:rPr lang="el-GR" sz="1800" dirty="0" smtClean="0"/>
              <a:t>επιτάχυναν</a:t>
            </a:r>
            <a:r>
              <a:rPr lang="en-US" sz="1800" dirty="0" smtClean="0"/>
              <a:t> </a:t>
            </a:r>
            <a:r>
              <a:rPr lang="el-GR" sz="1800" dirty="0" smtClean="0"/>
              <a:t>την</a:t>
            </a:r>
            <a:r>
              <a:rPr lang="en-US" sz="1800" dirty="0" smtClean="0"/>
              <a:t> </a:t>
            </a:r>
            <a:r>
              <a:rPr lang="el-GR" sz="1800" dirty="0" smtClean="0"/>
              <a:t>υπερθέρμανση</a:t>
            </a:r>
            <a:r>
              <a:rPr lang="en-US" sz="1800" dirty="0" smtClean="0"/>
              <a:t> </a:t>
            </a:r>
            <a:r>
              <a:rPr lang="el-GR" sz="1800" dirty="0" smtClean="0"/>
              <a:t>του</a:t>
            </a:r>
            <a:r>
              <a:rPr lang="en-US" sz="1800" dirty="0" smtClean="0"/>
              <a:t> </a:t>
            </a:r>
            <a:r>
              <a:rPr lang="el-GR" sz="1800" dirty="0" smtClean="0"/>
              <a:t>πλανήτη</a:t>
            </a:r>
            <a:r>
              <a:rPr lang="en-US" sz="1800" dirty="0" smtClean="0"/>
              <a:t> </a:t>
            </a:r>
            <a:r>
              <a:rPr lang="el-GR" sz="1800" dirty="0" smtClean="0"/>
              <a:t>σε</a:t>
            </a:r>
            <a:r>
              <a:rPr lang="en-US" sz="1800" dirty="0" smtClean="0"/>
              <a:t> </a:t>
            </a:r>
            <a:r>
              <a:rPr lang="el-GR" sz="1800" dirty="0" smtClean="0"/>
              <a:t>περίπτωση</a:t>
            </a:r>
            <a:r>
              <a:rPr lang="en-US" sz="1800" dirty="0" smtClean="0"/>
              <a:t> </a:t>
            </a:r>
            <a:r>
              <a:rPr lang="el-GR" sz="1800" dirty="0" smtClean="0"/>
              <a:t>που</a:t>
            </a:r>
            <a:r>
              <a:rPr lang="en-US" sz="1800" dirty="0" smtClean="0"/>
              <a:t> </a:t>
            </a:r>
            <a:r>
              <a:rPr lang="el-GR" sz="1800" dirty="0" smtClean="0"/>
              <a:t>απελευθερώνονταν</a:t>
            </a:r>
            <a:r>
              <a:rPr lang="en-US" sz="1800" dirty="0" smtClean="0"/>
              <a:t> </a:t>
            </a:r>
            <a:r>
              <a:rPr lang="el-GR" sz="1800" dirty="0" smtClean="0"/>
              <a:t>εξαιτίας</a:t>
            </a:r>
            <a:r>
              <a:rPr lang="en-US" sz="1800" dirty="0" smtClean="0"/>
              <a:t> </a:t>
            </a:r>
            <a:r>
              <a:rPr lang="el-GR" sz="1800" dirty="0" smtClean="0"/>
              <a:t>της</a:t>
            </a:r>
            <a:r>
              <a:rPr lang="en-US" sz="1800" dirty="0" smtClean="0"/>
              <a:t> </a:t>
            </a:r>
            <a:r>
              <a:rPr lang="el-GR" sz="1800" dirty="0" smtClean="0"/>
              <a:t>απώλειας</a:t>
            </a:r>
            <a:r>
              <a:rPr lang="en-US" sz="1800" dirty="0" smtClean="0"/>
              <a:t> </a:t>
            </a:r>
            <a:r>
              <a:rPr lang="el-GR" sz="1800" dirty="0" smtClean="0"/>
              <a:t>των</a:t>
            </a:r>
            <a:r>
              <a:rPr lang="en-US" sz="1800" dirty="0" smtClean="0"/>
              <a:t> </a:t>
            </a:r>
            <a:r>
              <a:rPr lang="el-GR" sz="1800" dirty="0" smtClean="0"/>
              <a:t>πάγων</a:t>
            </a:r>
            <a:r>
              <a:rPr lang="en-US" sz="1800" dirty="0" smtClean="0"/>
              <a:t>.</a:t>
            </a:r>
            <a:endParaRPr lang="el-GR" sz="1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357166"/>
            <a:ext cx="8858280" cy="11430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Επίδραση</a:t>
            </a:r>
            <a:r>
              <a:rPr lang="en-US" dirty="0" smtClean="0"/>
              <a:t> </a:t>
            </a:r>
            <a:r>
              <a:rPr lang="el-GR" dirty="0" smtClean="0"/>
              <a:t>ανθρωπογενούς</a:t>
            </a:r>
            <a:r>
              <a:rPr lang="en-US" dirty="0" smtClean="0"/>
              <a:t> </a:t>
            </a:r>
            <a:r>
              <a:rPr lang="el-GR" dirty="0" smtClean="0"/>
              <a:t>δραστηριότητας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zes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786190"/>
            <a:ext cx="6215106" cy="287315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Επιδράσεις στη ζωή των Ελλήνων μαθητών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528641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γνωστό</a:t>
            </a:r>
            <a:r>
              <a:rPr lang="en-US" sz="2000" dirty="0" smtClean="0"/>
              <a:t> </a:t>
            </a:r>
            <a:r>
              <a:rPr lang="el-GR" sz="2000" dirty="0" smtClean="0"/>
              <a:t>εύκρατο</a:t>
            </a:r>
            <a:r>
              <a:rPr lang="en-US" sz="2000" dirty="0" smtClean="0"/>
              <a:t> </a:t>
            </a:r>
            <a:r>
              <a:rPr lang="el-GR" sz="2000" dirty="0" smtClean="0"/>
              <a:t>μεσογειακό</a:t>
            </a:r>
            <a:r>
              <a:rPr lang="en-US" sz="2000" dirty="0" smtClean="0"/>
              <a:t> </a:t>
            </a:r>
            <a:r>
              <a:rPr lang="el-GR" sz="2000" dirty="0" smtClean="0"/>
              <a:t>κλίμα</a:t>
            </a:r>
            <a:r>
              <a:rPr lang="en-US" sz="2000" dirty="0" smtClean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Ελλάδας</a:t>
            </a:r>
            <a:r>
              <a:rPr lang="en-US" sz="2000" dirty="0" smtClean="0"/>
              <a:t> </a:t>
            </a:r>
            <a:r>
              <a:rPr lang="el-GR" sz="2000" dirty="0" smtClean="0"/>
              <a:t>με</a:t>
            </a:r>
            <a:r>
              <a:rPr lang="en-US" sz="2000" dirty="0" smtClean="0"/>
              <a:t> </a:t>
            </a:r>
            <a:r>
              <a:rPr lang="el-GR" sz="2000" dirty="0" smtClean="0"/>
              <a:t>τους</a:t>
            </a:r>
            <a:r>
              <a:rPr lang="en-US" sz="2000" dirty="0" smtClean="0"/>
              <a:t> </a:t>
            </a:r>
            <a:r>
              <a:rPr lang="el-GR" sz="2000" dirty="0" smtClean="0"/>
              <a:t>ήπιους</a:t>
            </a:r>
            <a:r>
              <a:rPr lang="en-US" sz="2000" dirty="0" smtClean="0"/>
              <a:t>, </a:t>
            </a:r>
            <a:r>
              <a:rPr lang="el-GR" sz="2000" dirty="0" smtClean="0"/>
              <a:t>βροχερούς</a:t>
            </a:r>
            <a:r>
              <a:rPr lang="en-US" sz="2000" dirty="0" smtClean="0"/>
              <a:t> </a:t>
            </a:r>
            <a:r>
              <a:rPr lang="el-GR" sz="2000" dirty="0" smtClean="0"/>
              <a:t>χειμώνες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 smtClean="0"/>
              <a:t>σχετικά</a:t>
            </a:r>
            <a:r>
              <a:rPr lang="en-US" sz="2000" dirty="0" smtClean="0"/>
              <a:t> </a:t>
            </a:r>
            <a:r>
              <a:rPr lang="el-GR" sz="2000" dirty="0" smtClean="0"/>
              <a:t>θερμά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ξηρά</a:t>
            </a:r>
            <a:r>
              <a:rPr lang="en-US" sz="2000" dirty="0" smtClean="0"/>
              <a:t> </a:t>
            </a:r>
            <a:r>
              <a:rPr lang="el-GR" sz="2000" dirty="0" smtClean="0"/>
              <a:t>καλοκαίρια</a:t>
            </a:r>
            <a:r>
              <a:rPr lang="en-US" sz="2000" dirty="0" smtClean="0"/>
              <a:t> </a:t>
            </a:r>
            <a:r>
              <a:rPr lang="el-GR" sz="2000" dirty="0" smtClean="0"/>
              <a:t>θα</a:t>
            </a:r>
            <a:r>
              <a:rPr lang="en-US" sz="2000" dirty="0" smtClean="0"/>
              <a:t> </a:t>
            </a:r>
            <a:r>
              <a:rPr lang="el-GR" sz="2000" dirty="0" smtClean="0"/>
              <a:t>αλλάξει</a:t>
            </a:r>
            <a:r>
              <a:rPr lang="en-US" sz="2000" dirty="0" smtClean="0"/>
              <a:t> </a:t>
            </a:r>
            <a:r>
              <a:rPr lang="el-GR" sz="2000" dirty="0" smtClean="0"/>
              <a:t>προς</a:t>
            </a:r>
            <a:r>
              <a:rPr lang="en-US" sz="2000" dirty="0" smtClean="0"/>
              <a:t> </a:t>
            </a:r>
            <a:r>
              <a:rPr lang="el-GR" sz="2000" dirty="0" smtClean="0"/>
              <a:t>μια</a:t>
            </a:r>
            <a:r>
              <a:rPr lang="en-US" sz="2000" dirty="0" smtClean="0"/>
              <a:t> </a:t>
            </a:r>
            <a:r>
              <a:rPr lang="el-GR" sz="2000" dirty="0" smtClean="0"/>
              <a:t>θερμότερη</a:t>
            </a:r>
            <a:r>
              <a:rPr lang="en-US" sz="2000" dirty="0" smtClean="0"/>
              <a:t>, </a:t>
            </a:r>
            <a:r>
              <a:rPr lang="el-GR" sz="2000" dirty="0" smtClean="0"/>
              <a:t>πιο</a:t>
            </a:r>
            <a:r>
              <a:rPr lang="en-US" sz="2000" dirty="0" smtClean="0"/>
              <a:t> </a:t>
            </a:r>
            <a:r>
              <a:rPr lang="el-GR" sz="2000" dirty="0" smtClean="0"/>
              <a:t>ξηρή</a:t>
            </a:r>
            <a:r>
              <a:rPr lang="en-US" sz="2000" dirty="0" smtClean="0"/>
              <a:t> </a:t>
            </a:r>
            <a:r>
              <a:rPr lang="el-GR" sz="2000" dirty="0" smtClean="0"/>
              <a:t>εκδοχή</a:t>
            </a:r>
            <a:r>
              <a:rPr lang="en-US" sz="2000" dirty="0" smtClean="0"/>
              <a:t>,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θα</a:t>
            </a:r>
            <a:r>
              <a:rPr lang="en-US" sz="2000" dirty="0" smtClean="0"/>
              <a:t> </a:t>
            </a:r>
            <a:r>
              <a:rPr lang="el-GR" sz="2000" dirty="0" smtClean="0"/>
              <a:t>γίνει</a:t>
            </a:r>
            <a:r>
              <a:rPr lang="en-US" sz="2000" dirty="0" smtClean="0"/>
              <a:t> </a:t>
            </a:r>
            <a:r>
              <a:rPr lang="el-GR" sz="2000" dirty="0" smtClean="0"/>
              <a:t>πιο</a:t>
            </a:r>
            <a:r>
              <a:rPr lang="en-US" sz="2000" dirty="0" smtClean="0"/>
              <a:t> </a:t>
            </a:r>
            <a:r>
              <a:rPr lang="el-GR" sz="2000" dirty="0" smtClean="0"/>
              <a:t>αισθητή</a:t>
            </a:r>
            <a:r>
              <a:rPr lang="en-US" sz="2000" dirty="0" smtClean="0"/>
              <a:t> </a:t>
            </a:r>
            <a:r>
              <a:rPr lang="el-GR" sz="2000" dirty="0" smtClean="0"/>
              <a:t>τις</a:t>
            </a:r>
            <a:r>
              <a:rPr lang="en-US" sz="2000" dirty="0" smtClean="0"/>
              <a:t> </a:t>
            </a:r>
            <a:r>
              <a:rPr lang="el-GR" sz="2000" dirty="0" smtClean="0"/>
              <a:t>επόμενες</a:t>
            </a:r>
            <a:r>
              <a:rPr lang="en-US" sz="2000" dirty="0" smtClean="0"/>
              <a:t> </a:t>
            </a:r>
            <a:r>
              <a:rPr lang="el-GR" sz="2000" dirty="0" err="1" smtClean="0"/>
              <a:t>δεκαετίες.</a:t>
            </a:r>
            <a:r>
              <a:rPr lang="el-GR" sz="2000" u="sng" dirty="0" err="1" smtClean="0">
                <a:hlinkClick r:id="rId3"/>
              </a:rPr>
              <a:t>Παρατηρείται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τριπλασιασμός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της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συχνότητας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των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ακραίων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καιρικών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φαινομένων</a:t>
            </a:r>
            <a:r>
              <a:rPr lang="en-US" sz="2000" u="sng" dirty="0" smtClean="0">
                <a:hlinkClick r:id="rId3"/>
              </a:rPr>
              <a:t>, </a:t>
            </a:r>
            <a:r>
              <a:rPr lang="el-GR" sz="2000" u="sng" dirty="0" smtClean="0">
                <a:hlinkClick r:id="rId3"/>
              </a:rPr>
              <a:t>τα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τελευταία</a:t>
            </a:r>
            <a:r>
              <a:rPr lang="en-US" sz="2000" u="sng" dirty="0" smtClean="0">
                <a:hlinkClick r:id="rId3"/>
              </a:rPr>
              <a:t> 30 </a:t>
            </a:r>
            <a:r>
              <a:rPr lang="el-GR" sz="2000" u="sng" dirty="0" smtClean="0">
                <a:hlinkClick r:id="rId3"/>
              </a:rPr>
              <a:t>χρόνια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και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αύξηση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της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μέσης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θερμοκρασίας</a:t>
            </a:r>
            <a:r>
              <a:rPr lang="en-US" sz="2000" u="sng" dirty="0" smtClean="0">
                <a:hlinkClick r:id="rId3"/>
              </a:rPr>
              <a:t>, </a:t>
            </a:r>
            <a:r>
              <a:rPr lang="el-GR" sz="2000" u="sng" dirty="0" smtClean="0">
                <a:hlinkClick r:id="rId3"/>
              </a:rPr>
              <a:t>ιδιαίτερα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τους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καλοκαιρινούς</a:t>
            </a:r>
            <a:r>
              <a:rPr lang="en-US" sz="2000" u="sng" dirty="0" smtClean="0">
                <a:hlinkClick r:id="rId3"/>
              </a:rPr>
              <a:t> </a:t>
            </a:r>
            <a:r>
              <a:rPr lang="el-GR" sz="2000" u="sng" dirty="0" smtClean="0">
                <a:hlinkClick r:id="rId3"/>
              </a:rPr>
              <a:t>μήνες.</a:t>
            </a:r>
            <a:endParaRPr lang="el-GR" sz="2000" u="sng" dirty="0" smtClean="0">
              <a:hlinkClick r:id="rId3"/>
            </a:endParaRPr>
          </a:p>
          <a:p>
            <a:r>
              <a:rPr lang="el-GR" sz="2000" dirty="0" smtClean="0">
                <a:solidFill>
                  <a:schemeClr val="bg1"/>
                </a:solidFill>
              </a:rPr>
              <a:t>Οι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περιοχές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που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θα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επηρεαστούν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εντονότερα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θα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είναι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ανατολική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και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νότια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Ελλάδα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l-GR" sz="2000" dirty="0" smtClean="0">
                <a:solidFill>
                  <a:schemeClr val="bg1"/>
                </a:solidFill>
              </a:rPr>
              <a:t>ιδιαίτερα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Αττική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l-GR" sz="2000" dirty="0" smtClean="0">
                <a:solidFill>
                  <a:schemeClr val="bg1"/>
                </a:solidFill>
              </a:rPr>
              <a:t>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Θεσσαλία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l-GR" sz="2000" dirty="0" smtClean="0">
                <a:solidFill>
                  <a:schemeClr val="bg1"/>
                </a:solidFill>
              </a:rPr>
              <a:t>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Θεσσαλονίκη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και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ανατολική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Πελοπόννησος</a:t>
            </a:r>
            <a:endParaRPr lang="en" sz="2000" u="sng" dirty="0" smtClean="0">
              <a:solidFill>
                <a:schemeClr val="bg1"/>
              </a:solidFill>
              <a:hlinkClick r:id="rId3"/>
            </a:endParaRPr>
          </a:p>
          <a:p>
            <a:pPr algn="r"/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58204" cy="2071702"/>
          </a:xfrm>
        </p:spPr>
        <p:txBody>
          <a:bodyPr>
            <a:normAutofit/>
          </a:bodyPr>
          <a:lstStyle/>
          <a:p>
            <a:r>
              <a:rPr lang="el-GR" sz="8000" dirty="0" smtClean="0">
                <a:solidFill>
                  <a:schemeClr val="bg1"/>
                </a:solidFill>
              </a:rPr>
              <a:t>Ένα σχετικό βίντεο</a:t>
            </a:r>
            <a:endParaRPr lang="el-GR" sz="80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214478" y="1928802"/>
            <a:ext cx="7467600" cy="4525963"/>
          </a:xfrm>
        </p:spPr>
        <p:txBody>
          <a:bodyPr/>
          <a:lstStyle/>
          <a:p>
            <a:pPr lvl="8"/>
            <a:r>
              <a:rPr lang="en-US" sz="4800" dirty="0" smtClean="0">
                <a:hlinkClick r:id="rId2"/>
              </a:rPr>
              <a:t>https://</a:t>
            </a:r>
            <a:r>
              <a:rPr lang="en-US" sz="4800" dirty="0" smtClean="0">
                <a:hlinkClick r:id="rId2"/>
              </a:rPr>
              <a:t>www.youtube.com/watch?v=VrzbRZn5Ed4</a:t>
            </a:r>
            <a:endParaRPr lang="en-US" sz="48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https://www.aegean.gr/gympeir/thermokipio.htm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https://el.wikipedia.org/wiki/%CE%A6%CE%B1%CE%B9%CE%BD%CF%8C%CE%BC%CE%B5%CE%BD%CE%BF_%CF%84%CE%BF%CF%85_%</a:t>
            </a:r>
            <a:r>
              <a:rPr lang="en-US" dirty="0" smtClean="0">
                <a:hlinkClick r:id="rId4"/>
              </a:rPr>
              <a:t>CE%B8%CE%B5%CF%81%CE%BC%CE%BF%CE%BA%CE%B7%CF%80%CE%AF%CE%BF%CF%85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www.oikologos.gr/index.php?option=com_content&amp;view=article&amp;id=154&amp;Itemid=190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Περιερχόμενα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Φαινόμενο του θερμοκηπίου..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1-4</a:t>
            </a:r>
            <a:r>
              <a:rPr lang="el-GR" dirty="0" smtClean="0"/>
              <a:t>:Λίγα λόγια για το φαινόμενο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5-10</a:t>
            </a:r>
            <a:r>
              <a:rPr lang="el-GR" dirty="0" smtClean="0"/>
              <a:t>: Συνέπειες φαινομένου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11</a:t>
            </a:r>
            <a:r>
              <a:rPr lang="el-GR" dirty="0" smtClean="0"/>
              <a:t>:Επίδραση ανθρωπογενούς δραστηριότητας</a:t>
            </a:r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12-13</a:t>
            </a:r>
            <a:r>
              <a:rPr lang="el-GR" dirty="0" smtClean="0"/>
              <a:t>:Επιπτώσεις στη ζωή των ελλήνων μαθητών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14</a:t>
            </a:r>
            <a:r>
              <a:rPr lang="el-GR" dirty="0" smtClean="0"/>
              <a:t>:Βιβλιογραφία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Λίγα λόγια..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768865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φαινόμενο του θερμοκηπίου</a:t>
            </a:r>
            <a:r>
              <a:rPr lang="el-GR" dirty="0" smtClean="0"/>
              <a:t> είναι η διαδικασία κατά την οποία η ατμόσφαιρα ενός πλανήτη συγκρατεί θερμότητα και συμβάλλει στην αύξηση της θερμοκρασίας της επιφάνειάς του. </a:t>
            </a:r>
          </a:p>
          <a:p>
            <a:r>
              <a:rPr lang="el-GR" dirty="0" err="1" smtClean="0"/>
              <a:t>Ονομάστησε</a:t>
            </a:r>
            <a:r>
              <a:rPr lang="el-GR" dirty="0" smtClean="0"/>
              <a:t> </a:t>
            </a:r>
            <a:r>
              <a:rPr lang="el-GR" dirty="0" err="1" smtClean="0"/>
              <a:t>ετσι</a:t>
            </a:r>
            <a:r>
              <a:rPr lang="el-GR" dirty="0" smtClean="0"/>
              <a:t> από τον Γάλλο μαθηματικό </a:t>
            </a:r>
            <a:r>
              <a:rPr lang="en-US" dirty="0" smtClean="0"/>
              <a:t>Fourier</a:t>
            </a:r>
            <a:r>
              <a:rPr lang="el-GR" dirty="0" smtClean="0"/>
              <a:t> το 1822 καθώς το </a:t>
            </a:r>
            <a:r>
              <a:rPr lang="el-GR" dirty="0"/>
              <a:t>στρώμα των αερίων </a:t>
            </a:r>
            <a:r>
              <a:rPr lang="el-GR" dirty="0" smtClean="0"/>
              <a:t>επιτρέπει </a:t>
            </a:r>
            <a:r>
              <a:rPr lang="el-GR" dirty="0"/>
              <a:t>τη διέλευση της ακτινοβολίας αλλά ταυτόχρονα την </a:t>
            </a:r>
            <a:r>
              <a:rPr lang="el-GR" dirty="0" err="1" smtClean="0"/>
              <a:t>εγκλωβίζει.Αυτό</a:t>
            </a:r>
            <a:r>
              <a:rPr lang="el-GR" dirty="0" smtClean="0"/>
              <a:t> μοιάζει </a:t>
            </a:r>
            <a:r>
              <a:rPr lang="el-GR" dirty="0"/>
              <a:t>με τη λειτουργία </a:t>
            </a:r>
            <a:r>
              <a:rPr lang="el-GR" dirty="0" smtClean="0"/>
              <a:t>ενός</a:t>
            </a:r>
            <a:r>
              <a:rPr lang="el-GR" u="sng" dirty="0" smtClean="0"/>
              <a:t> θερμοκηπίου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214422"/>
          </a:xfrm>
        </p:spPr>
        <p:txBody>
          <a:bodyPr/>
          <a:lstStyle/>
          <a:p>
            <a:r>
              <a:rPr lang="el-GR" dirty="0" smtClean="0"/>
              <a:t>Περιγραφή με εικόνες.. </a:t>
            </a:r>
            <a:endParaRPr lang="el-GR" dirty="0"/>
          </a:p>
        </p:txBody>
      </p:sp>
      <p:pic>
        <p:nvPicPr>
          <p:cNvPr id="7" name="6 - Εικόνα" descr="sos-19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285860"/>
            <a:ext cx="5753116" cy="4314837"/>
          </a:xfrm>
          <a:prstGeom prst="rect">
            <a:avLst/>
          </a:prstGeom>
        </p:spPr>
      </p:pic>
      <p:pic>
        <p:nvPicPr>
          <p:cNvPr id="6" name="5 - Θέση περιεχομένου" descr="greenhouse_effects_en_6784_e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3896347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6215074" y="3214686"/>
          <a:ext cx="2928926" cy="3643314"/>
        </p:xfrm>
        <a:graphic>
          <a:graphicData uri="http://schemas.openxmlformats.org/presentationml/2006/ole">
            <p:oleObj spid="_x0000_s115714" name="Εικόνα" r:id="rId3" imgW="1247619" imgH="1638529" progId="StaticMetafile">
              <p:embed/>
            </p:oleObj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071546"/>
          </a:xfrm>
        </p:spPr>
        <p:txBody>
          <a:bodyPr/>
          <a:lstStyle/>
          <a:p>
            <a:r>
              <a:rPr lang="el-GR" dirty="0" smtClean="0"/>
              <a:t>Συνέπειες φαινομένου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7467600" cy="5126055"/>
          </a:xfrm>
        </p:spPr>
        <p:txBody>
          <a:bodyPr/>
          <a:lstStyle/>
          <a:p>
            <a:r>
              <a:rPr lang="el-GR" dirty="0" smtClean="0"/>
              <a:t>Οι</a:t>
            </a:r>
            <a:r>
              <a:rPr lang="en-US" dirty="0" smtClean="0"/>
              <a:t> </a:t>
            </a:r>
            <a:r>
              <a:rPr lang="el-GR" dirty="0" smtClean="0"/>
              <a:t>επιστήμονες</a:t>
            </a:r>
            <a:r>
              <a:rPr lang="en-US" dirty="0" smtClean="0"/>
              <a:t> </a:t>
            </a:r>
            <a:r>
              <a:rPr lang="el-GR" dirty="0" smtClean="0"/>
              <a:t>κρούουν</a:t>
            </a:r>
            <a:r>
              <a:rPr lang="en-US" dirty="0" smtClean="0"/>
              <a:t> </a:t>
            </a:r>
            <a:r>
              <a:rPr lang="el-GR" dirty="0" smtClean="0"/>
              <a:t>εδώ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χρόνια</a:t>
            </a:r>
            <a:r>
              <a:rPr lang="en-US" dirty="0" smtClean="0"/>
              <a:t> </a:t>
            </a:r>
            <a:r>
              <a:rPr lang="el-GR" dirty="0" smtClean="0"/>
              <a:t>τον</a:t>
            </a:r>
            <a:r>
              <a:rPr lang="en-US" dirty="0" smtClean="0"/>
              <a:t> </a:t>
            </a:r>
            <a:r>
              <a:rPr lang="el-GR" dirty="0" smtClean="0"/>
              <a:t>κώδωνα</a:t>
            </a:r>
            <a:r>
              <a:rPr lang="en-US" dirty="0" smtClean="0"/>
              <a:t>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κινδύνου</a:t>
            </a:r>
            <a:r>
              <a:rPr lang="en-US" dirty="0" smtClean="0"/>
              <a:t>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l-GR" dirty="0" smtClean="0"/>
              <a:t>τις</a:t>
            </a:r>
            <a:r>
              <a:rPr lang="en-US" dirty="0" smtClean="0"/>
              <a:t> </a:t>
            </a:r>
            <a:r>
              <a:rPr lang="el-GR" dirty="0" smtClean="0"/>
              <a:t>συνέπειες</a:t>
            </a:r>
            <a:r>
              <a:rPr lang="en-US" dirty="0" smtClean="0"/>
              <a:t>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θα</a:t>
            </a:r>
            <a:r>
              <a:rPr lang="en-US" dirty="0" smtClean="0"/>
              <a:t> </a:t>
            </a:r>
            <a:r>
              <a:rPr lang="el-GR" dirty="0" smtClean="0"/>
              <a:t>έχει</a:t>
            </a:r>
            <a:r>
              <a:rPr lang="en-US" dirty="0" smtClean="0"/>
              <a:t>,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ήδη</a:t>
            </a:r>
            <a:r>
              <a:rPr lang="en-US" dirty="0" smtClean="0"/>
              <a:t> </a:t>
            </a:r>
            <a:r>
              <a:rPr lang="el-GR" dirty="0" smtClean="0"/>
              <a:t>τις</a:t>
            </a:r>
            <a:r>
              <a:rPr lang="en-US" dirty="0" smtClean="0"/>
              <a:t> </a:t>
            </a:r>
            <a:r>
              <a:rPr lang="el-GR" dirty="0" smtClean="0"/>
              <a:t>νιώθουμε</a:t>
            </a:r>
            <a:r>
              <a:rPr lang="en-US" dirty="0" smtClean="0"/>
              <a:t>,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αλλαγή</a:t>
            </a:r>
            <a:r>
              <a:rPr lang="en-US" dirty="0" smtClean="0"/>
              <a:t>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κλίματος</a:t>
            </a:r>
            <a:r>
              <a:rPr lang="en-US" dirty="0" smtClean="0"/>
              <a:t>. </a:t>
            </a:r>
            <a:r>
              <a:rPr lang="el-GR" dirty="0" smtClean="0"/>
              <a:t>Δυστυχώς</a:t>
            </a:r>
            <a:r>
              <a:rPr lang="en-US" dirty="0" smtClean="0"/>
              <a:t>, </a:t>
            </a:r>
            <a:r>
              <a:rPr lang="el-GR" dirty="0" smtClean="0"/>
              <a:t>δεν</a:t>
            </a:r>
            <a:r>
              <a:rPr lang="en-US" dirty="0" smtClean="0"/>
              <a:t> </a:t>
            </a:r>
            <a:r>
              <a:rPr lang="el-GR" dirty="0" smtClean="0"/>
              <a:t>πρόκειται</a:t>
            </a:r>
            <a:r>
              <a:rPr lang="en-US" dirty="0" smtClean="0"/>
              <a:t>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l-GR" dirty="0" err="1" smtClean="0"/>
              <a:t>χολυγουντιανή</a:t>
            </a:r>
            <a:r>
              <a:rPr lang="en-US" dirty="0" smtClean="0"/>
              <a:t> </a:t>
            </a:r>
            <a:r>
              <a:rPr lang="el-GR" dirty="0" smtClean="0"/>
              <a:t>υπερπαραγωγή</a:t>
            </a:r>
            <a:r>
              <a:rPr lang="en-US" dirty="0" smtClean="0"/>
              <a:t>, </a:t>
            </a:r>
            <a:r>
              <a:rPr lang="el-GR" dirty="0" smtClean="0"/>
              <a:t>οι</a:t>
            </a:r>
            <a:r>
              <a:rPr lang="en-US" dirty="0" smtClean="0"/>
              <a:t> </a:t>
            </a:r>
            <a:r>
              <a:rPr lang="el-GR" dirty="0" smtClean="0"/>
              <a:t>επιπτώσεις</a:t>
            </a:r>
            <a:r>
              <a:rPr lang="en-US" dirty="0" smtClean="0"/>
              <a:t>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ήδη</a:t>
            </a:r>
            <a:r>
              <a:rPr lang="en-US" dirty="0" smtClean="0"/>
              <a:t> </a:t>
            </a:r>
            <a:r>
              <a:rPr lang="el-GR" dirty="0" smtClean="0"/>
              <a:t>ορατές</a:t>
            </a:r>
            <a:r>
              <a:rPr lang="en-US" dirty="0" smtClean="0"/>
              <a:t>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ολόκληρο</a:t>
            </a:r>
            <a:r>
              <a:rPr lang="en-US" dirty="0" smtClean="0"/>
              <a:t> </a:t>
            </a:r>
            <a:r>
              <a:rPr lang="el-GR" dirty="0" smtClean="0"/>
              <a:t>τον</a:t>
            </a:r>
            <a:r>
              <a:rPr lang="en-US" dirty="0" smtClean="0"/>
              <a:t> </a:t>
            </a:r>
            <a:r>
              <a:rPr lang="el-GR" dirty="0" smtClean="0"/>
              <a:t>πλανήτη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467700" cy="78579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l-GR" u="sng" dirty="0" smtClean="0"/>
              <a:t>Π</a:t>
            </a:r>
            <a:r>
              <a:rPr lang="el-GR" u="sng" dirty="0" smtClean="0"/>
              <a:t>αγκόσμιες συνέπειες..</a:t>
            </a:r>
            <a:r>
              <a:rPr lang="en" dirty="0" smtClean="0"/>
              <a:t/>
            </a:r>
            <a:br>
              <a:rPr lang="en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Ευρώπη</a:t>
            </a:r>
            <a:r>
              <a:rPr lang="en-US" sz="2000" dirty="0" smtClean="0"/>
              <a:t>, </a:t>
            </a:r>
            <a:r>
              <a:rPr lang="el-GR" sz="2000" dirty="0" smtClean="0"/>
              <a:t>σύμφωνα</a:t>
            </a:r>
            <a:r>
              <a:rPr lang="en-US" sz="2000" dirty="0" smtClean="0"/>
              <a:t> </a:t>
            </a:r>
            <a:r>
              <a:rPr lang="el-GR" sz="2000" dirty="0" smtClean="0"/>
              <a:t>με</a:t>
            </a:r>
            <a:r>
              <a:rPr lang="en-US" sz="2000" dirty="0" smtClean="0"/>
              <a:t> </a:t>
            </a:r>
            <a:r>
              <a:rPr lang="el-GR" sz="2000" dirty="0" smtClean="0"/>
              <a:t>έκθεση</a:t>
            </a:r>
            <a:r>
              <a:rPr lang="en-US" sz="2000" dirty="0" smtClean="0"/>
              <a:t>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2000" dirty="0" smtClean="0"/>
              <a:t>Ευρωπαϊκού</a:t>
            </a:r>
            <a:r>
              <a:rPr lang="en-US" sz="2000" dirty="0" smtClean="0"/>
              <a:t> </a:t>
            </a:r>
            <a:r>
              <a:rPr lang="el-GR" sz="2000" dirty="0" smtClean="0"/>
              <a:t>Οργανισμού</a:t>
            </a:r>
            <a:r>
              <a:rPr lang="en-US" sz="2000" dirty="0" smtClean="0"/>
              <a:t> </a:t>
            </a:r>
            <a:r>
              <a:rPr lang="el-GR" sz="2000" dirty="0" smtClean="0"/>
              <a:t>Περιβάλλοντος</a:t>
            </a:r>
            <a:r>
              <a:rPr lang="en-US" sz="2000" dirty="0" smtClean="0"/>
              <a:t>, </a:t>
            </a:r>
            <a:r>
              <a:rPr lang="el-GR" sz="2000" i="1" dirty="0" smtClean="0"/>
              <a:t>είχε</a:t>
            </a:r>
            <a:r>
              <a:rPr lang="en-US" sz="2000" i="1" dirty="0" smtClean="0"/>
              <a:t> </a:t>
            </a:r>
            <a:r>
              <a:rPr lang="en-US" sz="2000" i="1" u="sng" dirty="0" smtClean="0"/>
              <a:t>25-35.000 </a:t>
            </a:r>
            <a:r>
              <a:rPr lang="el-GR" sz="2000" i="1" u="sng" dirty="0" smtClean="0"/>
              <a:t>νεκρούς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εξαιτίας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πρωτοφανούς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κύματος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καύσωνα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στη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Γαλλία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την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Ιταλία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2003. </a:t>
            </a:r>
            <a:r>
              <a:rPr lang="el-GR" sz="2000" i="1" u="sng" dirty="0" smtClean="0"/>
              <a:t>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τυφώνας</a:t>
            </a:r>
            <a:r>
              <a:rPr lang="en-US" sz="2000" i="1" u="sng" dirty="0" smtClean="0"/>
              <a:t> «</a:t>
            </a:r>
            <a:r>
              <a:rPr lang="el-GR" sz="2000" i="1" u="sng" dirty="0" err="1" smtClean="0"/>
              <a:t>Κατρίνα</a:t>
            </a:r>
            <a:r>
              <a:rPr lang="en-US" sz="2000" i="1" u="sng" dirty="0" smtClean="0"/>
              <a:t>» </a:t>
            </a:r>
            <a:r>
              <a:rPr lang="el-GR" sz="2000" i="1" u="sng" dirty="0" smtClean="0"/>
              <a:t>στις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ΗΠΑ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2005, </a:t>
            </a:r>
            <a:r>
              <a:rPr lang="el-GR" sz="2000" i="1" u="sng" dirty="0" smtClean="0"/>
              <a:t>άφησε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πίσω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1.800 </a:t>
            </a:r>
            <a:r>
              <a:rPr lang="el-GR" sz="2000" i="1" u="sng" dirty="0" smtClean="0"/>
              <a:t>νεκρούς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εκατοντάδες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χιλιάδες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άστεγους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πρόσφυγες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στην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ίδια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χώρα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ζημιές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πάνω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από</a:t>
            </a:r>
            <a:r>
              <a:rPr lang="en-US" sz="2000" i="1" u="sng" dirty="0" smtClean="0"/>
              <a:t> 100 </a:t>
            </a:r>
            <a:r>
              <a:rPr lang="el-GR" sz="2000" i="1" u="sng" dirty="0" smtClean="0"/>
              <a:t>δισεκατομμύρια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δολάρια</a:t>
            </a:r>
            <a:r>
              <a:rPr lang="en-US" sz="2000" i="1" u="sng" dirty="0" smtClean="0"/>
              <a:t>. </a:t>
            </a:r>
            <a:r>
              <a:rPr lang="el-GR" sz="2000" i="1" u="sng" dirty="0" smtClean="0"/>
              <a:t>Τρία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σχεδόν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χρόνια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μετά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τυφώνα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πάνω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από</a:t>
            </a:r>
            <a:r>
              <a:rPr lang="en-US" sz="2000" i="1" u="sng" dirty="0" smtClean="0"/>
              <a:t> 200.000 </a:t>
            </a:r>
            <a:r>
              <a:rPr lang="el-GR" sz="2000" i="1" u="sng" dirty="0" smtClean="0"/>
              <a:t>άνθρωποι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στην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Νέα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Ορλεάνη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παραμένουν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ακόμα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χωρίς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σπίτι</a:t>
            </a:r>
            <a:r>
              <a:rPr lang="en-US" sz="2000" i="1" u="sng" dirty="0" smtClean="0"/>
              <a:t>.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καλοκαίρι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2007 </a:t>
            </a:r>
            <a:r>
              <a:rPr lang="el-GR" sz="2000" i="1" u="sng" dirty="0" smtClean="0"/>
              <a:t>τρομερές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πλημμύρες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έπληξαν</a:t>
            </a:r>
            <a:r>
              <a:rPr lang="en-US" sz="2000" i="1" u="sng" dirty="0" smtClean="0"/>
              <a:t> 20-30.000.000 </a:t>
            </a:r>
            <a:r>
              <a:rPr lang="el-GR" sz="2000" i="1" u="sng" dirty="0" smtClean="0"/>
              <a:t>ανθρώπους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στην</a:t>
            </a:r>
            <a:r>
              <a:rPr lang="en-US" sz="2000" i="1" u="sng" dirty="0" smtClean="0"/>
              <a:t> </a:t>
            </a:r>
            <a:r>
              <a:rPr lang="el-GR" sz="2000" i="1" u="sng" dirty="0" err="1" smtClean="0"/>
              <a:t>Ασία.Πάνω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από</a:t>
            </a:r>
            <a:r>
              <a:rPr lang="en-US" sz="2000" i="1" u="sng" dirty="0" smtClean="0"/>
              <a:t> 1.000.000 </a:t>
            </a:r>
            <a:r>
              <a:rPr lang="el-GR" sz="2000" i="1" u="sng" dirty="0" smtClean="0"/>
              <a:t>άνθρωποι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εγκατέλειψαν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σπίτια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από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τυφώνα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τις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πλημμύρες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στο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Μεξικό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τη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μεγαλύτερη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καταστροφή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σε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αυτή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χώρα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τελευταίο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αιώνα</a:t>
            </a:r>
            <a:r>
              <a:rPr lang="en-US" sz="2000" i="1" u="sng" dirty="0" smtClean="0"/>
              <a:t>.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καλοκαίρι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2006 </a:t>
            </a:r>
            <a:r>
              <a:rPr lang="el-GR" sz="2000" i="1" u="sng" dirty="0" smtClean="0"/>
              <a:t>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Πορτογαλία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καλοκαίρι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2007 </a:t>
            </a:r>
            <a:r>
              <a:rPr lang="el-GR" sz="2000" i="1" u="sng" dirty="0" smtClean="0"/>
              <a:t>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Ελλάδα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Ιταλία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Καλιφόρνια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έζησαν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τις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μεγαλύτερες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καταστροφές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των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δασών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ως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αποτέλεσμα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των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αλλαγών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κλίματος</a:t>
            </a:r>
            <a:r>
              <a:rPr lang="en-US" sz="2000" i="1" u="sng" dirty="0" smtClean="0"/>
              <a:t> (</a:t>
            </a:r>
            <a:r>
              <a:rPr lang="el-GR" sz="2000" i="1" u="sng" dirty="0" smtClean="0"/>
              <a:t>μείωση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βροχοπτώσεων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ξηρασία</a:t>
            </a:r>
            <a:r>
              <a:rPr lang="en-US" sz="2000" i="1" u="sng" dirty="0" smtClean="0"/>
              <a:t>.</a:t>
            </a:r>
            <a:r>
              <a:rPr lang="el-GR" sz="2000" i="1" u="sng" dirty="0" smtClean="0"/>
              <a:t>Οι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οικονομικές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απώλειες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λόγω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φυσικών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καταστροφών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διπλασιάζονται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πλέον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κάθε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δεκαετία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αγγίζοντας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αστρονομικό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ποσό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του</a:t>
            </a:r>
            <a:r>
              <a:rPr lang="en-US" sz="2000" i="1" u="sng" dirty="0" smtClean="0"/>
              <a:t> 1 </a:t>
            </a:r>
            <a:r>
              <a:rPr lang="el-GR" sz="2000" i="1" u="sng" dirty="0" smtClean="0"/>
              <a:t>τρισεκατομμυρίου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δολαρίων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την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τελευταία</a:t>
            </a:r>
            <a:r>
              <a:rPr lang="en-US" sz="2000" i="1" u="sng" dirty="0" smtClean="0"/>
              <a:t> </a:t>
            </a:r>
            <a:r>
              <a:rPr lang="el-GR" sz="2000" i="1" u="sng" dirty="0" err="1" smtClean="0"/>
              <a:t>δεκαπενταετία.Σήμερα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έχουμε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ετησίως</a:t>
            </a:r>
            <a:r>
              <a:rPr lang="en-US" sz="2000" i="1" u="sng" dirty="0" smtClean="0"/>
              <a:t> 4 </a:t>
            </a:r>
            <a:r>
              <a:rPr lang="el-GR" sz="2000" i="1" u="sng" dirty="0" smtClean="0"/>
              <a:t>φορές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περισσότερες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φυσικές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καταστροφές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που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σχετίζονται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με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ακραία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καιρικά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φαινόμενα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απ’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ό</a:t>
            </a:r>
            <a:r>
              <a:rPr lang="en-US" sz="2000" i="1" u="sng" dirty="0" smtClean="0"/>
              <a:t>,</a:t>
            </a:r>
            <a:r>
              <a:rPr lang="el-GR" sz="2000" i="1" u="sng" dirty="0" smtClean="0"/>
              <a:t>τι</a:t>
            </a:r>
            <a:r>
              <a:rPr lang="en-US" sz="2000" i="1" u="sng" dirty="0" smtClean="0"/>
              <a:t> 40 </a:t>
            </a:r>
            <a:r>
              <a:rPr lang="el-GR" sz="2000" i="1" u="sng" dirty="0" smtClean="0"/>
              <a:t>χρόνια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πριν</a:t>
            </a:r>
            <a:r>
              <a:rPr lang="en-US" sz="2000" i="1" u="sng" dirty="0" smtClean="0"/>
              <a:t>, </a:t>
            </a:r>
            <a:r>
              <a:rPr lang="el-GR" sz="2000" i="1" u="sng" dirty="0" smtClean="0"/>
              <a:t>ενώ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το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κόστος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για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την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ασφαλιστική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βιομηχανία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λόγω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των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καταστροφών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αυτών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έχει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αυξηθεί</a:t>
            </a:r>
            <a:r>
              <a:rPr lang="en-US" sz="2000" i="1" u="sng" dirty="0" smtClean="0"/>
              <a:t> </a:t>
            </a:r>
            <a:r>
              <a:rPr lang="el-GR" sz="2000" i="1" u="sng" dirty="0" smtClean="0"/>
              <a:t>κατά</a:t>
            </a:r>
            <a:r>
              <a:rPr lang="en-US" sz="2000" i="1" u="sng" dirty="0" smtClean="0"/>
              <a:t> 11 </a:t>
            </a:r>
            <a:r>
              <a:rPr lang="el-GR" sz="2000" i="1" u="sng" dirty="0" smtClean="0"/>
              <a:t>φορές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/>
          <a:lstStyle/>
          <a:p>
            <a:r>
              <a:rPr lang="el-GR" dirty="0" smtClean="0"/>
              <a:t>Διαγραμματικά:</a:t>
            </a:r>
            <a:endParaRPr lang="el-GR" dirty="0"/>
          </a:p>
        </p:txBody>
      </p:sp>
      <p:pic>
        <p:nvPicPr>
          <p:cNvPr id="4" name="3 - Θέση περιεχομένου" descr="anart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8358246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300px-Breidamerkurjoek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52" y="3214686"/>
            <a:ext cx="2524148" cy="1643074"/>
          </a:xfrm>
          <a:prstGeom prst="rect">
            <a:avLst/>
          </a:prstGeom>
        </p:spPr>
      </p:pic>
      <p:pic>
        <p:nvPicPr>
          <p:cNvPr id="4" name="3 - Εικόνα" descr="global_warm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00042"/>
            <a:ext cx="2643174" cy="242889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7161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Τρομακτικές</a:t>
            </a:r>
            <a:r>
              <a:rPr lang="en-US" sz="4000" dirty="0" smtClean="0"/>
              <a:t> </a:t>
            </a:r>
            <a:r>
              <a:rPr lang="el-GR" sz="4000" dirty="0" smtClean="0"/>
              <a:t>επιπτώσεις</a:t>
            </a:r>
            <a:r>
              <a:rPr lang="en-US" sz="4000" dirty="0" smtClean="0"/>
              <a:t> </a:t>
            </a:r>
            <a:r>
              <a:rPr lang="el-GR" sz="4000" dirty="0" smtClean="0"/>
              <a:t>που</a:t>
            </a:r>
            <a:r>
              <a:rPr lang="en-US" sz="4000" dirty="0" smtClean="0"/>
              <a:t> </a:t>
            </a:r>
            <a:r>
              <a:rPr lang="el-GR" sz="4000" dirty="0" smtClean="0"/>
              <a:t>θα</a:t>
            </a:r>
            <a:r>
              <a:rPr lang="en-US" sz="4000" dirty="0" smtClean="0"/>
              <a:t> </a:t>
            </a:r>
            <a:r>
              <a:rPr lang="el-GR" sz="4000" dirty="0" smtClean="0"/>
              <a:t>έχει</a:t>
            </a:r>
            <a:r>
              <a:rPr lang="en-US" sz="4000" dirty="0" smtClean="0"/>
              <a:t> </a:t>
            </a:r>
            <a:r>
              <a:rPr lang="el-GR" sz="4000" dirty="0" smtClean="0"/>
              <a:t>το</a:t>
            </a:r>
            <a:r>
              <a:rPr lang="en-US" sz="4000" dirty="0" smtClean="0"/>
              <a:t> «</a:t>
            </a:r>
            <a:r>
              <a:rPr lang="el-GR" sz="4000" dirty="0" smtClean="0"/>
              <a:t>φαινόμενο</a:t>
            </a:r>
            <a:r>
              <a:rPr lang="en-US" sz="4000" dirty="0" smtClean="0"/>
              <a:t> </a:t>
            </a:r>
            <a:r>
              <a:rPr lang="el-GR" sz="4000" dirty="0" smtClean="0"/>
              <a:t>του</a:t>
            </a:r>
            <a:r>
              <a:rPr lang="en-US" sz="4000" dirty="0" smtClean="0"/>
              <a:t> </a:t>
            </a:r>
            <a:r>
              <a:rPr lang="el-GR" sz="4000" dirty="0" smtClean="0"/>
              <a:t>θερμοκηπίου</a:t>
            </a:r>
            <a:r>
              <a:rPr lang="en-US" sz="4000" dirty="0" smtClean="0"/>
              <a:t>».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22"/>
            <a:ext cx="7429520" cy="4525963"/>
          </a:xfrm>
        </p:spPr>
        <p:txBody>
          <a:bodyPr>
            <a:noAutofit/>
          </a:bodyPr>
          <a:lstStyle/>
          <a:p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Αλλαγή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του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κλίματος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της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Γης</a:t>
            </a:r>
            <a:r>
              <a:rPr lang="en-US" sz="1800" b="1" dirty="0" smtClean="0"/>
              <a:t>: </a:t>
            </a:r>
            <a:r>
              <a:rPr lang="el-GR" sz="1800" b="1" dirty="0" smtClean="0"/>
              <a:t>Μετακίνηση</a:t>
            </a:r>
            <a:r>
              <a:rPr lang="en-US" sz="1800" b="1" dirty="0" smtClean="0"/>
              <a:t> </a:t>
            </a:r>
            <a:r>
              <a:rPr lang="el-GR" sz="1800" b="1" dirty="0" smtClean="0"/>
              <a:t>των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ζωνών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βροχοπτώσεως</a:t>
            </a:r>
            <a:r>
              <a:rPr lang="en-US" sz="1800" b="1" dirty="0" smtClean="0"/>
              <a:t>, </a:t>
            </a:r>
            <a:r>
              <a:rPr lang="el-GR" sz="1800" b="1" dirty="0" smtClean="0"/>
              <a:t>από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τον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ισημερινό</a:t>
            </a:r>
            <a:r>
              <a:rPr lang="en-US" sz="1800" b="1" dirty="0" smtClean="0"/>
              <a:t> </a:t>
            </a:r>
            <a:r>
              <a:rPr lang="el-GR" sz="1800" b="1" dirty="0" smtClean="0"/>
              <a:t>προς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τον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βορρά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ερημοποίηση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κάτω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τμήματος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εύκρατης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ζώνης</a:t>
            </a:r>
            <a:r>
              <a:rPr lang="en-US" sz="1800" b="1" dirty="0" smtClean="0"/>
              <a:t>. </a:t>
            </a:r>
            <a:r>
              <a:rPr lang="el-GR" sz="1800" b="1" dirty="0" smtClean="0"/>
              <a:t>Αυτό</a:t>
            </a:r>
            <a:r>
              <a:rPr lang="en-US" sz="1800" b="1" dirty="0" smtClean="0"/>
              <a:t> </a:t>
            </a:r>
            <a:r>
              <a:rPr lang="el-GR" sz="1800" b="1" dirty="0" smtClean="0"/>
              <a:t>σημαίνει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ότι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θα</a:t>
            </a:r>
            <a:r>
              <a:rPr lang="en-US" sz="1800" b="1" dirty="0" smtClean="0"/>
              <a:t> </a:t>
            </a:r>
            <a:r>
              <a:rPr lang="el-GR" sz="1800" b="1" dirty="0" smtClean="0"/>
              <a:t>πραγματοποιηθούν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αλλαγές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στους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διάφορους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τύπους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βλάστησης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τόσο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στις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γεωργικές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όσο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στις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δασικές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εκτάσεις</a:t>
            </a:r>
            <a:r>
              <a:rPr lang="en-US" sz="1800" b="1" dirty="0" smtClean="0"/>
              <a:t>. </a:t>
            </a:r>
            <a:r>
              <a:rPr lang="el-GR" sz="1800" b="1" dirty="0" smtClean="0"/>
              <a:t>Όσον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αφορά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την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χώρα</a:t>
            </a:r>
            <a:r>
              <a:rPr lang="en-US" sz="1800" b="1" dirty="0" smtClean="0"/>
              <a:t> </a:t>
            </a:r>
            <a:r>
              <a:rPr lang="el-GR" sz="1800" b="1" dirty="0" smtClean="0"/>
              <a:t>μας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σε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περιοχές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όπως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η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Καβάλα</a:t>
            </a:r>
            <a:r>
              <a:rPr lang="en-US" sz="1800" b="1" dirty="0" smtClean="0"/>
              <a:t>, </a:t>
            </a:r>
            <a:r>
              <a:rPr lang="el-GR" sz="1800" b="1" dirty="0" smtClean="0"/>
              <a:t>Θάσος</a:t>
            </a:r>
            <a:r>
              <a:rPr lang="en-US" sz="1800" b="1" dirty="0" smtClean="0"/>
              <a:t>, </a:t>
            </a:r>
            <a:r>
              <a:rPr lang="el-GR" sz="1800" b="1" dirty="0" smtClean="0"/>
              <a:t>Ηράκλειο</a:t>
            </a:r>
            <a:r>
              <a:rPr lang="en-US" sz="1800" b="1" dirty="0" smtClean="0"/>
              <a:t>, </a:t>
            </a:r>
            <a:r>
              <a:rPr lang="el-GR" sz="1800" b="1" dirty="0" smtClean="0"/>
              <a:t>Πύργος</a:t>
            </a:r>
            <a:r>
              <a:rPr lang="en-US" sz="1800" b="1" dirty="0" smtClean="0"/>
              <a:t>, </a:t>
            </a:r>
            <a:r>
              <a:rPr lang="el-GR" sz="1800" b="1" dirty="0" smtClean="0"/>
              <a:t>Ζάκυνθος</a:t>
            </a:r>
            <a:r>
              <a:rPr lang="en-US" sz="1800" b="1" dirty="0" smtClean="0"/>
              <a:t>, </a:t>
            </a:r>
            <a:r>
              <a:rPr lang="el-GR" sz="1800" b="1" dirty="0" smtClean="0"/>
              <a:t>Κεφαλονιά</a:t>
            </a:r>
            <a:r>
              <a:rPr lang="en-US" sz="1800" b="1" dirty="0" smtClean="0"/>
              <a:t> </a:t>
            </a:r>
            <a:r>
              <a:rPr lang="el-GR" sz="1800" b="1" dirty="0" smtClean="0"/>
              <a:t>κ</a:t>
            </a:r>
            <a:r>
              <a:rPr lang="en-US" sz="1800" b="1" dirty="0" smtClean="0"/>
              <a:t>.</a:t>
            </a:r>
            <a:r>
              <a:rPr lang="el-GR" sz="1800" b="1" dirty="0" smtClean="0"/>
              <a:t>λ</a:t>
            </a:r>
            <a:r>
              <a:rPr lang="en-US" sz="1800" b="1" dirty="0" smtClean="0"/>
              <a:t>.</a:t>
            </a:r>
            <a:r>
              <a:rPr lang="el-GR" sz="1800" b="1" dirty="0" smtClean="0"/>
              <a:t>π</a:t>
            </a:r>
            <a:r>
              <a:rPr lang="en-US" sz="1800" b="1" dirty="0" smtClean="0"/>
              <a:t>., </a:t>
            </a:r>
          </a:p>
          <a:p>
            <a:r>
              <a:rPr lang="el-GR" sz="1800" dirty="0" smtClean="0">
                <a:solidFill>
                  <a:schemeClr val="accent2">
                    <a:lumMod val="75000"/>
                  </a:schemeClr>
                </a:solidFill>
              </a:rPr>
              <a:t>Το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λιώσιμο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των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πάγων</a:t>
            </a:r>
            <a:r>
              <a:rPr lang="en-US" sz="1800" b="1" dirty="0" smtClean="0"/>
              <a:t>: </a:t>
            </a:r>
            <a:r>
              <a:rPr lang="el-GR" sz="1800" b="1" dirty="0" smtClean="0"/>
              <a:t>Ο</a:t>
            </a:r>
            <a:r>
              <a:rPr lang="en-US" sz="1800" b="1" dirty="0" smtClean="0"/>
              <a:t> </a:t>
            </a:r>
            <a:r>
              <a:rPr lang="el-GR" sz="1800" b="1" dirty="0" smtClean="0"/>
              <a:t>όγκος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των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πάγων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στην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Αρκτική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ελαττώνεται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συνεχώς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με</a:t>
            </a:r>
            <a:r>
              <a:rPr lang="en-US" sz="1800" b="1" dirty="0" smtClean="0"/>
              <a:t> </a:t>
            </a:r>
            <a:r>
              <a:rPr lang="el-GR" sz="1800" b="1" dirty="0" smtClean="0"/>
              <a:t>ραγδαίους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ρυθμούς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ενώ</a:t>
            </a:r>
            <a:r>
              <a:rPr lang="en-US" sz="1800" b="1" dirty="0" smtClean="0"/>
              <a:t> </a:t>
            </a:r>
            <a:r>
              <a:rPr lang="el-GR" sz="1800" b="1" dirty="0" smtClean="0"/>
              <a:t>ο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παγετώνας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καλύπτει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τον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Αρκτικό</a:t>
            </a:r>
            <a:r>
              <a:rPr lang="en-US" sz="1800" b="1" dirty="0" smtClean="0"/>
              <a:t> </a:t>
            </a:r>
            <a:r>
              <a:rPr lang="el-GR" sz="1800" b="1" dirty="0" smtClean="0"/>
              <a:t>Ωκεανό</a:t>
            </a:r>
            <a:r>
              <a:rPr lang="en-US" sz="1800" b="1" dirty="0" smtClean="0"/>
              <a:t> </a:t>
            </a:r>
            <a:r>
              <a:rPr lang="el-GR" sz="1800" b="1" dirty="0" smtClean="0"/>
              <a:t>μπορεί</a:t>
            </a:r>
            <a:r>
              <a:rPr lang="en-US" sz="1800" b="1" dirty="0" smtClean="0"/>
              <a:t> </a:t>
            </a:r>
            <a:r>
              <a:rPr lang="el-GR" sz="1800" b="1" dirty="0" smtClean="0"/>
              <a:t>μέχρι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το</a:t>
            </a:r>
            <a:r>
              <a:rPr lang="en-US" sz="1800" b="1" dirty="0" smtClean="0"/>
              <a:t> </a:t>
            </a:r>
            <a:r>
              <a:rPr lang="el-GR" sz="1800" b="1" dirty="0" smtClean="0"/>
              <a:t>έτος</a:t>
            </a:r>
            <a:r>
              <a:rPr lang="en-US" sz="1800" b="1" dirty="0" smtClean="0"/>
              <a:t> 2040 </a:t>
            </a:r>
            <a:r>
              <a:rPr lang="el-GR" sz="1800" b="1" dirty="0" smtClean="0"/>
              <a:t>να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εξαφανίζεται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τελείως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κατά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τη</a:t>
            </a:r>
            <a:r>
              <a:rPr lang="en-US" sz="1800" b="1" dirty="0" smtClean="0"/>
              <a:t> </a:t>
            </a:r>
            <a:r>
              <a:rPr lang="el-GR" sz="1800" b="1" dirty="0" smtClean="0"/>
              <a:t>διάρκεια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καλοκαιριού</a:t>
            </a:r>
            <a:r>
              <a:rPr lang="en-US" sz="1800" b="1" dirty="0" smtClean="0"/>
              <a:t>.</a:t>
            </a:r>
            <a:endParaRPr lang="en-US" sz="1800" b="1" dirty="0" smtClean="0"/>
          </a:p>
          <a:p>
            <a:r>
              <a:rPr lang="el-GR" sz="1800" dirty="0" smtClean="0">
                <a:solidFill>
                  <a:schemeClr val="accent2">
                    <a:lumMod val="75000"/>
                  </a:schemeClr>
                </a:solidFill>
              </a:rPr>
              <a:t>Ά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νοδος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της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στάθμης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των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</a:rPr>
              <a:t>θαλασσών</a:t>
            </a:r>
            <a:r>
              <a:rPr lang="en-US" sz="1800" b="1" dirty="0" smtClean="0"/>
              <a:t>: </a:t>
            </a:r>
            <a:r>
              <a:rPr lang="el-GR" sz="1800" b="1" dirty="0" smtClean="0"/>
              <a:t>Οι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λόγοι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οδηγούν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στο</a:t>
            </a:r>
            <a:r>
              <a:rPr lang="en-US" sz="1800" b="1" dirty="0" smtClean="0"/>
              <a:t> </a:t>
            </a:r>
            <a:r>
              <a:rPr lang="el-GR" sz="1800" b="1" dirty="0" smtClean="0"/>
              <a:t>φαινόμενο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αυτό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είναι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η</a:t>
            </a:r>
            <a:r>
              <a:rPr lang="en-US" sz="1800" b="1" dirty="0" smtClean="0"/>
              <a:t> </a:t>
            </a:r>
            <a:r>
              <a:rPr lang="el-GR" sz="1800" b="1" dirty="0" smtClean="0"/>
              <a:t>διαστολή</a:t>
            </a:r>
            <a:r>
              <a:rPr lang="en-US" sz="1800" b="1" dirty="0" smtClean="0"/>
              <a:t> </a:t>
            </a:r>
            <a:r>
              <a:rPr lang="el-GR" sz="1800" b="1" dirty="0" smtClean="0"/>
              <a:t>των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υδάτων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επιφέρει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η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αύξηση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θερμοκρασίας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η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τήξη</a:t>
            </a:r>
            <a:r>
              <a:rPr lang="en-US" sz="1800" b="1" dirty="0" smtClean="0"/>
              <a:t> </a:t>
            </a:r>
            <a:r>
              <a:rPr lang="el-GR" sz="1800" b="1" dirty="0" smtClean="0"/>
              <a:t>των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πάγων</a:t>
            </a:r>
            <a:r>
              <a:rPr lang="en-US" sz="1800" b="1" dirty="0" smtClean="0"/>
              <a:t>. </a:t>
            </a:r>
            <a:r>
              <a:rPr lang="el-GR" sz="1800" b="1" dirty="0" smtClean="0"/>
              <a:t>Μία</a:t>
            </a:r>
            <a:r>
              <a:rPr lang="en-US" sz="1800" b="1" dirty="0" smtClean="0"/>
              <a:t> </a:t>
            </a:r>
            <a:r>
              <a:rPr lang="el-GR" sz="1800" b="1" dirty="0" smtClean="0"/>
              <a:t>άνοδος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στάθμης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κατά</a:t>
            </a:r>
            <a:r>
              <a:rPr lang="en-US" sz="1800" b="1" dirty="0" smtClean="0"/>
              <a:t> 50 </a:t>
            </a:r>
            <a:r>
              <a:rPr lang="el-GR" sz="1800" b="1" dirty="0" smtClean="0"/>
              <a:t>έως</a:t>
            </a:r>
            <a:r>
              <a:rPr lang="en-US" sz="1800" b="1" dirty="0" smtClean="0"/>
              <a:t> 150 </a:t>
            </a:r>
            <a:r>
              <a:rPr lang="el-GR" sz="1800" b="1" dirty="0" smtClean="0"/>
              <a:t>εκατοστά</a:t>
            </a:r>
            <a:r>
              <a:rPr lang="en-US" sz="1800" b="1" dirty="0" smtClean="0"/>
              <a:t> </a:t>
            </a:r>
            <a:r>
              <a:rPr lang="el-GR" sz="1800" b="1" dirty="0" smtClean="0"/>
              <a:t>θα</a:t>
            </a:r>
            <a:r>
              <a:rPr lang="en-US" sz="1800" b="1" dirty="0" smtClean="0"/>
              <a:t> </a:t>
            </a:r>
            <a:r>
              <a:rPr lang="el-GR" sz="1800" b="1" dirty="0" smtClean="0"/>
              <a:t>έχει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βαρύτατες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συνέπειες</a:t>
            </a:r>
            <a:r>
              <a:rPr lang="en-US" sz="1800" b="1" dirty="0" smtClean="0"/>
              <a:t>, </a:t>
            </a:r>
            <a:r>
              <a:rPr lang="el-GR" sz="1800" b="1" dirty="0" smtClean="0"/>
              <a:t>καθώς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θα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πλημμυρίσουν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πολλές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περιοχές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που</a:t>
            </a:r>
            <a:r>
              <a:rPr lang="en-US" sz="1800" b="1" dirty="0" smtClean="0"/>
              <a:t> </a:t>
            </a:r>
            <a:r>
              <a:rPr lang="el-GR" sz="1800" b="1" dirty="0" smtClean="0"/>
              <a:t>βρίσκονται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κοντά</a:t>
            </a:r>
            <a:r>
              <a:rPr lang="en-US" sz="1800" b="1" dirty="0" smtClean="0"/>
              <a:t> </a:t>
            </a:r>
            <a:r>
              <a:rPr lang="el-GR" sz="1800" b="1" dirty="0" smtClean="0"/>
              <a:t>στο</a:t>
            </a:r>
            <a:r>
              <a:rPr lang="en-US" sz="1800" b="1" dirty="0" smtClean="0"/>
              <a:t> </a:t>
            </a:r>
            <a:r>
              <a:rPr lang="el-GR" sz="1800" b="1" dirty="0" smtClean="0"/>
              <a:t>επίπεδο</a:t>
            </a:r>
            <a:r>
              <a:rPr lang="en-US" sz="1800" b="1" dirty="0" smtClean="0"/>
              <a:t> </a:t>
            </a:r>
            <a:r>
              <a:rPr lang="el-GR" sz="1800" b="1" dirty="0" smtClean="0"/>
              <a:t>της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θάλασσας</a:t>
            </a:r>
            <a:r>
              <a:rPr lang="en-US" sz="1800" b="1" dirty="0" smtClean="0"/>
              <a:t> (</a:t>
            </a:r>
            <a:r>
              <a:rPr lang="el-GR" sz="1800" b="1" dirty="0" smtClean="0"/>
              <a:t>οι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περισσότερες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από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αυτές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είναι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εύφορες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και</a:t>
            </a:r>
            <a:r>
              <a:rPr lang="en-US" sz="1800" b="1" dirty="0" smtClean="0"/>
              <a:t> </a:t>
            </a:r>
            <a:r>
              <a:rPr lang="el-GR" sz="1800" b="1" dirty="0" smtClean="0"/>
              <a:t>πυκνοκατοικημένες</a:t>
            </a:r>
            <a:r>
              <a:rPr lang="en-US" sz="1800" b="1" dirty="0" smtClean="0"/>
              <a:t>).</a:t>
            </a:r>
          </a:p>
          <a:p>
            <a:r>
              <a:rPr lang="en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428736"/>
            <a:ext cx="3143240" cy="3071834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7643834" cy="7000900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Συμβολή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στην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εμφάνιση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του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φαινομένου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Ελ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Νίνιο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b="1" dirty="0" smtClean="0"/>
              <a:t>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φαινόμενο</a:t>
            </a:r>
            <a:r>
              <a:rPr lang="en-US" b="1" dirty="0" smtClean="0"/>
              <a:t> </a:t>
            </a:r>
            <a:r>
              <a:rPr lang="el-GR" b="1" dirty="0" smtClean="0"/>
              <a:t>Ελ</a:t>
            </a:r>
            <a:r>
              <a:rPr lang="en-US" b="1" dirty="0" smtClean="0"/>
              <a:t> </a:t>
            </a:r>
            <a:r>
              <a:rPr lang="el-GR" b="1" dirty="0" err="1" smtClean="0"/>
              <a:t>Νίνιο</a:t>
            </a:r>
            <a:r>
              <a:rPr lang="en-US" b="1" dirty="0" smtClean="0"/>
              <a:t>, </a:t>
            </a:r>
            <a:r>
              <a:rPr lang="el-GR" b="1" dirty="0" smtClean="0"/>
              <a:t>δηλαδή</a:t>
            </a:r>
            <a:r>
              <a:rPr lang="en-US" b="1" dirty="0" smtClean="0"/>
              <a:t>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περιοδική</a:t>
            </a:r>
            <a:r>
              <a:rPr lang="en-US" b="1" dirty="0" smtClean="0"/>
              <a:t> </a:t>
            </a:r>
            <a:r>
              <a:rPr lang="el-GR" b="1" dirty="0" smtClean="0"/>
              <a:t>αύξηση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θερμοκρασίας</a:t>
            </a:r>
            <a:r>
              <a:rPr lang="en-US" b="1" dirty="0" smtClean="0"/>
              <a:t> </a:t>
            </a:r>
            <a:r>
              <a:rPr lang="el-GR" b="1" dirty="0" smtClean="0"/>
              <a:t>των</a:t>
            </a:r>
            <a:r>
              <a:rPr lang="en-US" b="1" dirty="0" smtClean="0"/>
              <a:t> </a:t>
            </a:r>
            <a:r>
              <a:rPr lang="el-GR" b="1" dirty="0" smtClean="0"/>
              <a:t>επιφανειακών</a:t>
            </a:r>
            <a:r>
              <a:rPr lang="en-US" b="1" dirty="0" smtClean="0"/>
              <a:t> </a:t>
            </a:r>
            <a:r>
              <a:rPr lang="el-GR" b="1" dirty="0" smtClean="0"/>
              <a:t>υδάτων</a:t>
            </a:r>
            <a:r>
              <a:rPr lang="en-US" b="1" dirty="0" smtClean="0"/>
              <a:t> </a:t>
            </a:r>
            <a:r>
              <a:rPr lang="el-GR" b="1" dirty="0" smtClean="0"/>
              <a:t>στον</a:t>
            </a:r>
            <a:r>
              <a:rPr lang="en-US" b="1" dirty="0" smtClean="0"/>
              <a:t> </a:t>
            </a:r>
            <a:r>
              <a:rPr lang="el-GR" b="1" dirty="0" smtClean="0"/>
              <a:t>κεντρικό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ανατολικό</a:t>
            </a:r>
            <a:r>
              <a:rPr lang="en-US" b="1" dirty="0" smtClean="0"/>
              <a:t> </a:t>
            </a:r>
            <a:r>
              <a:rPr lang="el-GR" b="1" dirty="0" smtClean="0"/>
              <a:t>Ειρηνικό</a:t>
            </a:r>
            <a:r>
              <a:rPr lang="en-US" b="1" dirty="0" smtClean="0"/>
              <a:t> </a:t>
            </a:r>
            <a:r>
              <a:rPr lang="el-GR" b="1" dirty="0" smtClean="0"/>
              <a:t>ωκεανό</a:t>
            </a:r>
            <a:r>
              <a:rPr lang="en-US" b="1" dirty="0" smtClean="0"/>
              <a:t>, </a:t>
            </a:r>
            <a:r>
              <a:rPr lang="el-GR" b="1" dirty="0" smtClean="0"/>
              <a:t>συσχετίζεται</a:t>
            </a:r>
            <a:r>
              <a:rPr lang="en-US" b="1" dirty="0" smtClean="0"/>
              <a:t> </a:t>
            </a:r>
            <a:r>
              <a:rPr lang="el-GR" b="1" dirty="0" smtClean="0"/>
              <a:t>από</a:t>
            </a:r>
            <a:r>
              <a:rPr lang="en-US" b="1" dirty="0" smtClean="0"/>
              <a:t> </a:t>
            </a:r>
            <a:r>
              <a:rPr lang="el-GR" b="1" dirty="0" smtClean="0"/>
              <a:t>πολλούς</a:t>
            </a:r>
            <a:r>
              <a:rPr lang="en-US" b="1" dirty="0" smtClean="0"/>
              <a:t> </a:t>
            </a:r>
            <a:r>
              <a:rPr lang="el-GR" b="1" dirty="0" smtClean="0"/>
              <a:t>επιστήμονες</a:t>
            </a:r>
            <a:r>
              <a:rPr lang="en-US" b="1" dirty="0" smtClean="0"/>
              <a:t>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αύξηση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θερμοκρασίας</a:t>
            </a:r>
            <a:r>
              <a:rPr lang="en-US" b="1" dirty="0" smtClean="0"/>
              <a:t>. </a:t>
            </a:r>
            <a:r>
              <a:rPr lang="el-GR" b="1" dirty="0" smtClean="0"/>
              <a:t>Επιπτώσεις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φαινομένου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ασυνήθιστοι</a:t>
            </a:r>
            <a:r>
              <a:rPr lang="en-US" b="1" dirty="0" smtClean="0"/>
              <a:t> </a:t>
            </a:r>
            <a:r>
              <a:rPr lang="el-GR" b="1" dirty="0" smtClean="0"/>
              <a:t>άνεμοι</a:t>
            </a:r>
            <a:r>
              <a:rPr lang="en-US" b="1" dirty="0" smtClean="0"/>
              <a:t>, </a:t>
            </a:r>
            <a:r>
              <a:rPr lang="el-GR" b="1" dirty="0" smtClean="0"/>
              <a:t>πλημμύρες</a:t>
            </a:r>
            <a:r>
              <a:rPr lang="en-US" b="1" dirty="0" smtClean="0"/>
              <a:t>, </a:t>
            </a:r>
            <a:r>
              <a:rPr lang="el-GR" b="1" dirty="0" smtClean="0"/>
              <a:t>ξηρασίες</a:t>
            </a:r>
            <a:r>
              <a:rPr lang="en-US" b="1" dirty="0" smtClean="0"/>
              <a:t>, </a:t>
            </a:r>
            <a:r>
              <a:rPr lang="el-GR" b="1" dirty="0" smtClean="0"/>
              <a:t>ενώ</a:t>
            </a:r>
            <a:r>
              <a:rPr lang="en-US" b="1" dirty="0" smtClean="0"/>
              <a:t> </a:t>
            </a:r>
            <a:r>
              <a:rPr lang="el-GR" b="1" dirty="0" smtClean="0"/>
              <a:t>αναφέρεται</a:t>
            </a:r>
            <a:r>
              <a:rPr lang="en-US" b="1" dirty="0" smtClean="0"/>
              <a:t> </a:t>
            </a:r>
            <a:r>
              <a:rPr lang="el-GR" b="1" dirty="0" smtClean="0"/>
              <a:t>ότι</a:t>
            </a:r>
            <a:r>
              <a:rPr lang="en-US" b="1" dirty="0" smtClean="0"/>
              <a:t> </a:t>
            </a:r>
            <a:r>
              <a:rPr lang="el-GR" b="1" dirty="0" smtClean="0"/>
              <a:t>επηρεάζει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τις</a:t>
            </a:r>
            <a:r>
              <a:rPr lang="en-US" b="1" dirty="0" smtClean="0"/>
              <a:t> </a:t>
            </a:r>
            <a:r>
              <a:rPr lang="el-GR" b="1" dirty="0" smtClean="0"/>
              <a:t>καιρικές</a:t>
            </a:r>
            <a:r>
              <a:rPr lang="en-US" b="1" dirty="0" smtClean="0"/>
              <a:t> </a:t>
            </a:r>
            <a:r>
              <a:rPr lang="el-GR" b="1" dirty="0" smtClean="0"/>
              <a:t>συνθήκες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Μεσογείου</a:t>
            </a:r>
            <a:r>
              <a:rPr lang="en-US" b="1" dirty="0" smtClean="0"/>
              <a:t>,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συγκεκριμένα</a:t>
            </a:r>
            <a:r>
              <a:rPr lang="en-US" b="1" dirty="0" smtClean="0"/>
              <a:t> </a:t>
            </a:r>
            <a:r>
              <a:rPr lang="el-GR" b="1" dirty="0" smtClean="0"/>
              <a:t>συνδέεται</a:t>
            </a:r>
            <a:r>
              <a:rPr lang="en-US" b="1" dirty="0" smtClean="0"/>
              <a:t>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τις</a:t>
            </a:r>
            <a:r>
              <a:rPr lang="en-US" b="1" dirty="0" smtClean="0"/>
              <a:t> </a:t>
            </a:r>
            <a:r>
              <a:rPr lang="el-GR" b="1" dirty="0" smtClean="0"/>
              <a:t>χαμηλές</a:t>
            </a:r>
            <a:r>
              <a:rPr lang="en-US" b="1" dirty="0" smtClean="0"/>
              <a:t> </a:t>
            </a:r>
            <a:r>
              <a:rPr lang="el-GR" b="1" dirty="0" smtClean="0"/>
              <a:t>βροχοπτώσεις</a:t>
            </a:r>
            <a:r>
              <a:rPr lang="en-US" b="1" dirty="0" smtClean="0"/>
              <a:t> </a:t>
            </a:r>
            <a:r>
              <a:rPr lang="el-GR" b="1" dirty="0" smtClean="0"/>
              <a:t>στην</a:t>
            </a:r>
            <a:r>
              <a:rPr lang="en-US" b="1" dirty="0" smtClean="0"/>
              <a:t> </a:t>
            </a:r>
            <a:r>
              <a:rPr lang="el-GR" b="1" dirty="0" smtClean="0"/>
              <a:t>περιοχή</a:t>
            </a:r>
            <a:r>
              <a:rPr lang="en-US" b="1" dirty="0" smtClean="0"/>
              <a:t>.</a:t>
            </a:r>
          </a:p>
          <a:p>
            <a:r>
              <a:rPr lang="en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Άμεση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επίδραση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της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θερμοκρασίας</a:t>
            </a:r>
            <a:r>
              <a:rPr lang="en-US" b="1" dirty="0" smtClean="0"/>
              <a:t>: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θερμοκρασία</a:t>
            </a:r>
            <a:r>
              <a:rPr lang="en-US" b="1" dirty="0" smtClean="0"/>
              <a:t> </a:t>
            </a:r>
            <a:r>
              <a:rPr lang="el-GR" b="1" dirty="0" smtClean="0"/>
              <a:t>κατά</a:t>
            </a:r>
            <a:r>
              <a:rPr lang="en-US" b="1" dirty="0" smtClean="0"/>
              <a:t> </a:t>
            </a:r>
            <a:r>
              <a:rPr lang="el-GR" b="1" dirty="0" smtClean="0"/>
              <a:t>τη</a:t>
            </a:r>
            <a:r>
              <a:rPr lang="en-US" b="1" dirty="0" smtClean="0"/>
              <a:t> </a:t>
            </a:r>
            <a:r>
              <a:rPr lang="el-GR" b="1" dirty="0" smtClean="0"/>
              <a:t>διάρκεια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Καλοκαιριού</a:t>
            </a:r>
            <a:r>
              <a:rPr lang="en-US" b="1" dirty="0" smtClean="0"/>
              <a:t> </a:t>
            </a:r>
            <a:r>
              <a:rPr lang="el-GR" b="1" dirty="0" smtClean="0"/>
              <a:t>σε</a:t>
            </a:r>
            <a:r>
              <a:rPr lang="en-US" b="1" dirty="0" smtClean="0"/>
              <a:t> </a:t>
            </a:r>
            <a:r>
              <a:rPr lang="el-GR" b="1" dirty="0" smtClean="0"/>
              <a:t>πολλές</a:t>
            </a:r>
            <a:r>
              <a:rPr lang="en-US" b="1" dirty="0" smtClean="0"/>
              <a:t> </a:t>
            </a:r>
            <a:r>
              <a:rPr lang="el-GR" b="1" dirty="0" smtClean="0"/>
              <a:t>περιοχές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πλανήτη</a:t>
            </a:r>
            <a:r>
              <a:rPr lang="en-US" b="1" dirty="0" smtClean="0"/>
              <a:t>, </a:t>
            </a:r>
            <a:r>
              <a:rPr lang="el-GR" b="1" dirty="0" smtClean="0"/>
              <a:t>αλλά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στην</a:t>
            </a:r>
            <a:r>
              <a:rPr lang="en-US" b="1" dirty="0" smtClean="0"/>
              <a:t> </a:t>
            </a:r>
            <a:r>
              <a:rPr lang="el-GR" b="1" dirty="0" smtClean="0"/>
              <a:t>χώρα</a:t>
            </a:r>
            <a:r>
              <a:rPr lang="en-US" b="1" dirty="0" smtClean="0"/>
              <a:t> </a:t>
            </a:r>
            <a:r>
              <a:rPr lang="el-GR" b="1" dirty="0" smtClean="0"/>
              <a:t>μας</a:t>
            </a:r>
            <a:r>
              <a:rPr lang="en-US" b="1" dirty="0" smtClean="0"/>
              <a:t>,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φτάσει</a:t>
            </a:r>
            <a:r>
              <a:rPr lang="en-US" b="1" dirty="0" smtClean="0"/>
              <a:t> </a:t>
            </a:r>
            <a:r>
              <a:rPr lang="el-GR" b="1" dirty="0" smtClean="0"/>
              <a:t>σε</a:t>
            </a:r>
            <a:r>
              <a:rPr lang="en-US" b="1" dirty="0" smtClean="0"/>
              <a:t> </a:t>
            </a:r>
            <a:r>
              <a:rPr lang="el-GR" b="1" dirty="0" smtClean="0"/>
              <a:t>τέτοια</a:t>
            </a:r>
            <a:r>
              <a:rPr lang="en-US" b="1" dirty="0" smtClean="0"/>
              <a:t> </a:t>
            </a:r>
            <a:r>
              <a:rPr lang="el-GR" b="1" dirty="0" smtClean="0"/>
              <a:t>επίπεδα</a:t>
            </a:r>
            <a:r>
              <a:rPr lang="en-US" b="1" dirty="0" smtClean="0"/>
              <a:t> </a:t>
            </a:r>
            <a:r>
              <a:rPr lang="el-GR" b="1" dirty="0" smtClean="0"/>
              <a:t>που</a:t>
            </a:r>
            <a:r>
              <a:rPr lang="en-US" b="1" dirty="0" smtClean="0"/>
              <a:t>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ανυπόφορη</a:t>
            </a:r>
            <a:r>
              <a:rPr lang="en-US" b="1" dirty="0" smtClean="0"/>
              <a:t> </a:t>
            </a:r>
            <a:r>
              <a:rPr lang="el-GR" b="1" dirty="0" smtClean="0"/>
              <a:t>για</a:t>
            </a:r>
            <a:r>
              <a:rPr lang="en-US" b="1" dirty="0" smtClean="0"/>
              <a:t> </a:t>
            </a:r>
            <a:r>
              <a:rPr lang="el-GR" b="1" dirty="0" smtClean="0"/>
              <a:t>τους</a:t>
            </a:r>
            <a:r>
              <a:rPr lang="en-US" b="1" dirty="0" smtClean="0"/>
              <a:t> </a:t>
            </a:r>
            <a:r>
              <a:rPr lang="el-GR" b="1" dirty="0" smtClean="0"/>
              <a:t>ανθρώπους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τους</a:t>
            </a:r>
            <a:r>
              <a:rPr lang="en-US" b="1" dirty="0" smtClean="0"/>
              <a:t> </a:t>
            </a:r>
            <a:r>
              <a:rPr lang="el-GR" b="1" dirty="0" smtClean="0"/>
              <a:t>άλλους</a:t>
            </a:r>
            <a:r>
              <a:rPr lang="en-US" b="1" dirty="0" smtClean="0"/>
              <a:t> </a:t>
            </a:r>
            <a:r>
              <a:rPr lang="el-GR" b="1" dirty="0" err="1" smtClean="0"/>
              <a:t>ζωϊκούς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φυτικούς</a:t>
            </a:r>
            <a:r>
              <a:rPr lang="en-US" b="1" dirty="0" smtClean="0"/>
              <a:t> </a:t>
            </a:r>
            <a:r>
              <a:rPr lang="el-GR" b="1" dirty="0" smtClean="0"/>
              <a:t>οργανισμούς</a:t>
            </a:r>
            <a:r>
              <a:rPr lang="en-US" b="1" dirty="0" smtClean="0"/>
              <a:t>. </a:t>
            </a:r>
            <a:r>
              <a:rPr lang="el-GR" b="1" dirty="0" smtClean="0"/>
              <a:t>Περισσότερο</a:t>
            </a:r>
            <a:r>
              <a:rPr lang="en-US" b="1" dirty="0" smtClean="0"/>
              <a:t> </a:t>
            </a:r>
            <a:r>
              <a:rPr lang="el-GR" b="1" dirty="0" smtClean="0"/>
              <a:t>έντονο</a:t>
            </a:r>
            <a:r>
              <a:rPr lang="en-US" b="1" dirty="0" smtClean="0"/>
              <a:t>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πρόβλημα</a:t>
            </a:r>
            <a:r>
              <a:rPr lang="en-US" b="1" dirty="0" smtClean="0"/>
              <a:t> </a:t>
            </a:r>
            <a:r>
              <a:rPr lang="el-GR" b="1" dirty="0" smtClean="0"/>
              <a:t>στις</a:t>
            </a:r>
            <a:r>
              <a:rPr lang="en-US" b="1" dirty="0" smtClean="0"/>
              <a:t> </a:t>
            </a:r>
            <a:r>
              <a:rPr lang="el-GR" b="1" dirty="0" smtClean="0"/>
              <a:t>πόλεις</a:t>
            </a:r>
            <a:r>
              <a:rPr lang="en-US" b="1" dirty="0" smtClean="0"/>
              <a:t>, </a:t>
            </a:r>
            <a:r>
              <a:rPr lang="el-GR" b="1" dirty="0" smtClean="0"/>
              <a:t>όπου</a:t>
            </a:r>
            <a:r>
              <a:rPr lang="en-US" b="1" dirty="0" smtClean="0"/>
              <a:t> 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θερμοκρασία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μεγαλύτερη</a:t>
            </a:r>
            <a:r>
              <a:rPr lang="en-US" b="1" dirty="0" smtClean="0"/>
              <a:t> </a:t>
            </a:r>
            <a:r>
              <a:rPr lang="el-GR" b="1" dirty="0" smtClean="0"/>
              <a:t>από</a:t>
            </a:r>
            <a:r>
              <a:rPr lang="en-US" b="1" dirty="0" smtClean="0"/>
              <a:t> </a:t>
            </a:r>
            <a:r>
              <a:rPr lang="el-GR" b="1" dirty="0" smtClean="0"/>
              <a:t>τον</a:t>
            </a:r>
            <a:r>
              <a:rPr lang="en-US" b="1" dirty="0" smtClean="0"/>
              <a:t> </a:t>
            </a:r>
            <a:r>
              <a:rPr lang="el-GR" b="1" dirty="0" smtClean="0"/>
              <a:t>περιβάλλοντα</a:t>
            </a:r>
            <a:r>
              <a:rPr lang="en-US" b="1" dirty="0" smtClean="0"/>
              <a:t> </a:t>
            </a:r>
            <a:r>
              <a:rPr lang="el-GR" b="1" dirty="0" smtClean="0"/>
              <a:t>χώρο</a:t>
            </a:r>
            <a:r>
              <a:rPr lang="en-US" b="1" dirty="0" smtClean="0"/>
              <a:t> </a:t>
            </a:r>
            <a:r>
              <a:rPr lang="el-GR" b="1" dirty="0" smtClean="0"/>
              <a:t>κατά</a:t>
            </a:r>
            <a:r>
              <a:rPr lang="en-US" b="1" dirty="0" smtClean="0"/>
              <a:t> 0,5 - 3 ⁰C </a:t>
            </a:r>
            <a:r>
              <a:rPr lang="el-GR" b="1" dirty="0" smtClean="0"/>
              <a:t>λόγω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έλλειψης</a:t>
            </a:r>
            <a:r>
              <a:rPr lang="en-US" b="1" dirty="0" smtClean="0"/>
              <a:t> </a:t>
            </a:r>
            <a:r>
              <a:rPr lang="el-GR" b="1" dirty="0" smtClean="0"/>
              <a:t>βλάστησης</a:t>
            </a:r>
            <a:r>
              <a:rPr lang="en-US" b="1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μεγαλύτερης</a:t>
            </a:r>
            <a:r>
              <a:rPr lang="en-US" b="1" dirty="0" smtClean="0"/>
              <a:t> </a:t>
            </a:r>
            <a:r>
              <a:rPr lang="el-GR" b="1" dirty="0" smtClean="0"/>
              <a:t>απορρόφησης</a:t>
            </a:r>
            <a:r>
              <a:rPr lang="en-US" b="1" dirty="0" smtClean="0"/>
              <a:t> </a:t>
            </a:r>
            <a:r>
              <a:rPr lang="el-GR" b="1" dirty="0" smtClean="0"/>
              <a:t>ακτινοβολίας</a:t>
            </a:r>
            <a:r>
              <a:rPr lang="en-US" b="1" dirty="0" smtClean="0"/>
              <a:t> </a:t>
            </a:r>
            <a:r>
              <a:rPr lang="el-GR" b="1" dirty="0" smtClean="0"/>
              <a:t>των</a:t>
            </a:r>
            <a:r>
              <a:rPr lang="en-US" b="1" dirty="0" smtClean="0"/>
              <a:t> </a:t>
            </a:r>
            <a:r>
              <a:rPr lang="el-GR" b="1" dirty="0" smtClean="0"/>
              <a:t>δομικών</a:t>
            </a:r>
            <a:r>
              <a:rPr lang="en-US" b="1" dirty="0" smtClean="0"/>
              <a:t> </a:t>
            </a:r>
            <a:r>
              <a:rPr lang="el-GR" b="1" dirty="0" smtClean="0"/>
              <a:t>υλικών</a:t>
            </a:r>
            <a:r>
              <a:rPr lang="en-US" b="1" dirty="0" smtClean="0"/>
              <a:t>.</a:t>
            </a:r>
            <a:endParaRPr lang="el-GR" b="1" dirty="0" smtClean="0"/>
          </a:p>
          <a:p>
            <a:r>
              <a:rPr lang="en-US" b="1" dirty="0" smtClean="0"/>
              <a:t> </a:t>
            </a:r>
            <a:r>
              <a:rPr lang="en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Οι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οικονομικές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επιπτώσεις</a:t>
            </a:r>
            <a:r>
              <a:rPr lang="en-US" b="1" dirty="0" smtClean="0"/>
              <a:t>: </a:t>
            </a:r>
            <a:r>
              <a:rPr lang="el-GR" b="1" dirty="0" smtClean="0"/>
              <a:t>Οι</a:t>
            </a:r>
            <a:r>
              <a:rPr lang="en-US" b="1" dirty="0" smtClean="0"/>
              <a:t> </a:t>
            </a:r>
            <a:r>
              <a:rPr lang="el-GR" b="1" dirty="0" smtClean="0"/>
              <a:t>περισσότερες</a:t>
            </a:r>
            <a:r>
              <a:rPr lang="en-US" b="1" dirty="0" smtClean="0"/>
              <a:t> </a:t>
            </a:r>
            <a:r>
              <a:rPr lang="el-GR" b="1" dirty="0" smtClean="0"/>
              <a:t>από</a:t>
            </a:r>
            <a:r>
              <a:rPr lang="en-US" b="1" dirty="0" smtClean="0"/>
              <a:t> </a:t>
            </a:r>
            <a:r>
              <a:rPr lang="el-GR" b="1" dirty="0" smtClean="0"/>
              <a:t>τις</a:t>
            </a:r>
            <a:r>
              <a:rPr lang="en-US" b="1" dirty="0" smtClean="0"/>
              <a:t> </a:t>
            </a:r>
            <a:r>
              <a:rPr lang="el-GR" b="1" dirty="0" smtClean="0"/>
              <a:t>επιπτώσεις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παγκόσμιας</a:t>
            </a:r>
            <a:r>
              <a:rPr lang="en-US" b="1" dirty="0" smtClean="0"/>
              <a:t> </a:t>
            </a:r>
            <a:r>
              <a:rPr lang="el-GR" b="1" dirty="0" smtClean="0"/>
              <a:t>θέρμανσης</a:t>
            </a:r>
            <a:r>
              <a:rPr lang="en-US" b="1" dirty="0" smtClean="0"/>
              <a:t> </a:t>
            </a:r>
            <a:r>
              <a:rPr lang="el-GR" b="1" dirty="0" smtClean="0"/>
              <a:t>για</a:t>
            </a:r>
            <a:r>
              <a:rPr lang="en-US" b="1" dirty="0" smtClean="0"/>
              <a:t> </a:t>
            </a:r>
            <a:r>
              <a:rPr lang="el-GR" b="1" dirty="0" smtClean="0"/>
              <a:t>τον</a:t>
            </a:r>
            <a:r>
              <a:rPr lang="en-US" b="1" dirty="0" smtClean="0"/>
              <a:t> </a:t>
            </a:r>
            <a:r>
              <a:rPr lang="el-GR" b="1" dirty="0" smtClean="0"/>
              <a:t>κύριο</a:t>
            </a:r>
            <a:r>
              <a:rPr lang="en-US" b="1" dirty="0" smtClean="0"/>
              <a:t> </a:t>
            </a:r>
            <a:r>
              <a:rPr lang="el-GR" b="1" dirty="0" smtClean="0"/>
              <a:t>υπεύθυνο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επιδείνωσης</a:t>
            </a:r>
            <a:r>
              <a:rPr lang="en-US" b="1" dirty="0" smtClean="0"/>
              <a:t>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φαινομένου</a:t>
            </a:r>
            <a:r>
              <a:rPr lang="en-US" b="1" dirty="0" smtClean="0"/>
              <a:t> </a:t>
            </a:r>
            <a:r>
              <a:rPr lang="el-GR" b="1" dirty="0" smtClean="0"/>
              <a:t>θα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δραματικές</a:t>
            </a:r>
            <a:r>
              <a:rPr lang="en-US" b="1" dirty="0" smtClean="0"/>
              <a:t>. </a:t>
            </a:r>
            <a:r>
              <a:rPr lang="el-GR" b="1" dirty="0" smtClean="0"/>
              <a:t>Μια</a:t>
            </a:r>
            <a:r>
              <a:rPr lang="en-US" b="1" dirty="0" smtClean="0"/>
              <a:t> </a:t>
            </a:r>
            <a:r>
              <a:rPr lang="el-GR" b="1" dirty="0" smtClean="0"/>
              <a:t>έκθεση</a:t>
            </a:r>
            <a:r>
              <a:rPr lang="en-US" b="1" dirty="0" smtClean="0"/>
              <a:t> </a:t>
            </a:r>
            <a:r>
              <a:rPr lang="el-GR" b="1" dirty="0" smtClean="0"/>
              <a:t>για</a:t>
            </a:r>
            <a:r>
              <a:rPr lang="en-US" b="1" dirty="0" smtClean="0"/>
              <a:t> </a:t>
            </a:r>
            <a:r>
              <a:rPr lang="el-GR" b="1" dirty="0" smtClean="0"/>
              <a:t>τα</a:t>
            </a:r>
            <a:r>
              <a:rPr lang="en-US" b="1" dirty="0" smtClean="0"/>
              <a:t> </a:t>
            </a:r>
            <a:r>
              <a:rPr lang="el-GR" b="1" dirty="0" smtClean="0"/>
              <a:t>οικονομικά</a:t>
            </a:r>
            <a:r>
              <a:rPr lang="en-US" b="1" dirty="0" smtClean="0"/>
              <a:t> </a:t>
            </a:r>
            <a:r>
              <a:rPr lang="el-GR" b="1" dirty="0" smtClean="0"/>
              <a:t>της</a:t>
            </a:r>
            <a:r>
              <a:rPr lang="en-US" b="1" dirty="0" smtClean="0"/>
              <a:t> </a:t>
            </a:r>
            <a:r>
              <a:rPr lang="el-GR" b="1" dirty="0" smtClean="0"/>
              <a:t>κλιματικής</a:t>
            </a:r>
            <a:r>
              <a:rPr lang="en-US" b="1" dirty="0" smtClean="0"/>
              <a:t> </a:t>
            </a:r>
            <a:r>
              <a:rPr lang="el-GR" b="1" dirty="0" smtClean="0"/>
              <a:t>αλλαγής</a:t>
            </a:r>
            <a:r>
              <a:rPr lang="en-US" b="1" dirty="0" smtClean="0"/>
              <a:t> </a:t>
            </a:r>
            <a:r>
              <a:rPr lang="el-GR" b="1" dirty="0" smtClean="0"/>
              <a:t>παρουσιάζει</a:t>
            </a:r>
            <a:r>
              <a:rPr lang="en-US" b="1" dirty="0" smtClean="0"/>
              <a:t> </a:t>
            </a:r>
            <a:r>
              <a:rPr lang="el-GR" b="1" dirty="0" smtClean="0"/>
              <a:t>συντριπτικά</a:t>
            </a:r>
            <a:r>
              <a:rPr lang="en-US" b="1" dirty="0" smtClean="0"/>
              <a:t> </a:t>
            </a:r>
            <a:r>
              <a:rPr lang="el-GR" b="1" dirty="0" smtClean="0"/>
              <a:t>επιστημονικά</a:t>
            </a:r>
            <a:r>
              <a:rPr lang="en-US" b="1" dirty="0" smtClean="0"/>
              <a:t> </a:t>
            </a:r>
            <a:r>
              <a:rPr lang="el-GR" b="1" dirty="0" smtClean="0"/>
              <a:t>στοιχεία</a:t>
            </a:r>
            <a:r>
              <a:rPr lang="en-US" b="1" dirty="0" smtClean="0"/>
              <a:t>, </a:t>
            </a:r>
            <a:r>
              <a:rPr lang="el-GR" b="1" dirty="0" smtClean="0"/>
              <a:t>σύμφωνα</a:t>
            </a:r>
            <a:r>
              <a:rPr lang="en-US" b="1" dirty="0" smtClean="0"/>
              <a:t> </a:t>
            </a:r>
            <a:r>
              <a:rPr lang="el-GR" b="1" dirty="0" smtClean="0"/>
              <a:t>με</a:t>
            </a:r>
            <a:r>
              <a:rPr lang="en-US" b="1" dirty="0" smtClean="0"/>
              <a:t> </a:t>
            </a:r>
            <a:r>
              <a:rPr lang="el-GR" b="1" dirty="0" smtClean="0"/>
              <a:t>τα</a:t>
            </a:r>
            <a:r>
              <a:rPr lang="en-US" b="1" dirty="0" smtClean="0"/>
              <a:t> </a:t>
            </a:r>
            <a:r>
              <a:rPr lang="el-GR" b="1" dirty="0" smtClean="0"/>
              <a:t>οποία</a:t>
            </a:r>
            <a:r>
              <a:rPr lang="en-US" b="1" dirty="0" smtClean="0"/>
              <a:t> </a:t>
            </a:r>
            <a:r>
              <a:rPr lang="el-GR" b="1" dirty="0" smtClean="0"/>
              <a:t>οι</a:t>
            </a:r>
            <a:r>
              <a:rPr lang="en-US" b="1" dirty="0" smtClean="0"/>
              <a:t> </a:t>
            </a:r>
            <a:r>
              <a:rPr lang="el-GR" b="1" dirty="0" smtClean="0"/>
              <a:t>κλιματικές</a:t>
            </a:r>
            <a:r>
              <a:rPr lang="en-US" b="1" dirty="0" smtClean="0"/>
              <a:t> </a:t>
            </a:r>
            <a:r>
              <a:rPr lang="el-GR" b="1" dirty="0" smtClean="0"/>
              <a:t>μεταβολές</a:t>
            </a:r>
            <a:r>
              <a:rPr lang="en-US" b="1" dirty="0" smtClean="0"/>
              <a:t>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μια</a:t>
            </a:r>
            <a:r>
              <a:rPr lang="en-US" b="1" dirty="0" smtClean="0"/>
              <a:t> </a:t>
            </a:r>
            <a:r>
              <a:rPr lang="el-GR" b="1" dirty="0" smtClean="0"/>
              <a:t>ανθρωπογενής</a:t>
            </a:r>
            <a:r>
              <a:rPr lang="en-US" b="1" dirty="0" smtClean="0"/>
              <a:t>, </a:t>
            </a:r>
            <a:r>
              <a:rPr lang="el-GR" b="1" dirty="0" smtClean="0"/>
              <a:t>παγκόσμια</a:t>
            </a:r>
            <a:r>
              <a:rPr lang="en-US" b="1" dirty="0" smtClean="0"/>
              <a:t> </a:t>
            </a:r>
            <a:r>
              <a:rPr lang="el-GR" b="1" dirty="0" smtClean="0"/>
              <a:t>απειλή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130</TotalTime>
  <Words>1172</Words>
  <Application>Microsoft Office PowerPoint</Application>
  <PresentationFormat>Προβολή στην οθόνη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Τεχνικό</vt:lpstr>
      <vt:lpstr>Picture (Metafile)</vt:lpstr>
      <vt:lpstr>ΤΟ ΦΑΙΝΟΜΕΝΟ ΤΟΥ ΘΕΡΜΟΚΗΠΙΟΥ</vt:lpstr>
      <vt:lpstr>Περιερχόμενα </vt:lpstr>
      <vt:lpstr>Λίγα λόγια..</vt:lpstr>
      <vt:lpstr>Περιγραφή με εικόνες.. </vt:lpstr>
      <vt:lpstr>Συνέπειες φαινομένου</vt:lpstr>
      <vt:lpstr> Παγκόσμιες συνέπειες.. </vt:lpstr>
      <vt:lpstr>Διαγραμματικά:</vt:lpstr>
      <vt:lpstr>Τρομακτικές επιπτώσεις που θα έχει το «φαινόμενο του θερμοκηπίου». </vt:lpstr>
      <vt:lpstr>Διαφάνεια 9</vt:lpstr>
      <vt:lpstr>Διαφάνεια 10</vt:lpstr>
      <vt:lpstr>Επίδραση ανθρωπογενούς δραστηριότητας </vt:lpstr>
      <vt:lpstr>Επιδράσεις στη ζωή των Ελλήνων μαθητών</vt:lpstr>
      <vt:lpstr>Ένα σχετικό βίντεο</vt:lpstr>
      <vt:lpstr>ΒΙΒΛΙΟΓΡΑΦΙΑ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ΦΑΙΝΟΜΕΝΟ ΤΟΥ ΘΕΡΜΟΚΗΠΙΟΥ</dc:title>
  <dc:creator>nikos</dc:creator>
  <cp:lastModifiedBy>nikos</cp:lastModifiedBy>
  <cp:revision>13</cp:revision>
  <dcterms:created xsi:type="dcterms:W3CDTF">2017-04-23T07:41:18Z</dcterms:created>
  <dcterms:modified xsi:type="dcterms:W3CDTF">2017-04-23T09:51:25Z</dcterms:modified>
</cp:coreProperties>
</file>